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CFB8A-60E4-46C1-BB1C-5562F806EA4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80CC3-707E-45C6-ADB3-6838E15AE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76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E224-C75F-4101-9EA6-3F78DF72600C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09017" y="443230"/>
            <a:ext cx="2743200" cy="365125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8EA63D-758D-4FC8-BE73-B7B7C10912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9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8741-F600-4268-AEBE-1A391EE44BF3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1EEC-2E8E-491F-B04C-2D782C9ED359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0CD3-401A-4819-93F4-1BE5F475BE04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6796-2AE8-4DB3-A07C-32BDE9354A5E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6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035-E9B3-4ACE-9D5F-1C663C67AB72}" type="datetime1">
              <a:rPr lang="ru-RU" smtClean="0"/>
              <a:t>04.08.2022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2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B059-9571-49DC-A76E-942E56D95944}" type="datetime1">
              <a:rPr lang="ru-RU" smtClean="0"/>
              <a:t>04.08.2022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75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D4A7-3961-4513-A8D2-DB1C9ED36AEF}" type="datetime1">
              <a:rPr lang="ru-RU" smtClean="0"/>
              <a:t>04.08.2022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0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B396-8D53-4581-8290-74157A41F2DF}" type="datetime1">
              <a:rPr lang="ru-RU" smtClean="0"/>
              <a:t>04.08.2022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09017" y="443230"/>
            <a:ext cx="2743200" cy="365125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8EA63D-758D-4FC8-BE73-B7B7C10912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6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0CF5-977E-434D-97F7-9BC87EFE12DA}" type="datetime1">
              <a:rPr lang="ru-RU" smtClean="0"/>
              <a:t>04.08.2022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66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430B-1826-4442-B3FE-4145BB050070}" type="datetime1">
              <a:rPr lang="ru-RU" smtClean="0"/>
              <a:t>04.08.2022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0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06C8-7093-467F-87B9-B9F8C4B2D966}" type="datetime1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A63D-758D-4FC8-BE73-B7B7C1091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9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1055" y="374217"/>
            <a:ext cx="9144000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Работа была проведена в несколько этапов</a:t>
            </a:r>
            <a:r>
              <a:rPr lang="en-US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:</a:t>
            </a:r>
            <a:endParaRPr lang="ru-RU" sz="3600" u="sng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3492" y="1154690"/>
            <a:ext cx="11194472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Этап 1. Изучение шифра </a:t>
            </a:r>
            <a:r>
              <a:rPr lang="ru-RU" sz="2800" b="1" dirty="0" err="1" smtClean="0"/>
              <a:t>Виженера</a:t>
            </a:r>
            <a:r>
              <a:rPr lang="ru-RU" sz="2800" b="1" dirty="0" smtClean="0"/>
              <a:t> и его особенностей</a:t>
            </a:r>
            <a:r>
              <a:rPr lang="en-US" sz="2800" b="1" dirty="0" smtClean="0"/>
              <a:t>;</a:t>
            </a:r>
            <a:endParaRPr lang="ru-RU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492" y="1824182"/>
            <a:ext cx="11194472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Этап </a:t>
            </a:r>
            <a:r>
              <a:rPr lang="en-US" sz="2800" b="1" dirty="0" smtClean="0"/>
              <a:t>2</a:t>
            </a:r>
            <a:r>
              <a:rPr lang="ru-RU" sz="2800" b="1" dirty="0" smtClean="0"/>
              <a:t>. Изучение возможных алгоритмов </a:t>
            </a:r>
            <a:r>
              <a:rPr lang="ru-RU" sz="2800" b="1" dirty="0" err="1" smtClean="0"/>
              <a:t>криптоанализа</a:t>
            </a:r>
            <a:r>
              <a:rPr lang="ru-RU" sz="2800" b="1" dirty="0" smtClean="0"/>
              <a:t> для </a:t>
            </a:r>
            <a:r>
              <a:rPr lang="ru-RU" sz="2800" b="1" dirty="0" err="1" smtClean="0"/>
              <a:t>полиалфавитных</a:t>
            </a:r>
            <a:r>
              <a:rPr lang="ru-RU" sz="2800" b="1" dirty="0" smtClean="0"/>
              <a:t> шифров, в частности для шифра </a:t>
            </a:r>
            <a:r>
              <a:rPr lang="ru-RU" sz="2800" b="1" dirty="0" err="1" smtClean="0"/>
              <a:t>Виженера</a:t>
            </a:r>
            <a:r>
              <a:rPr lang="en-US" sz="2800" b="1" dirty="0" smtClean="0"/>
              <a:t>;</a:t>
            </a:r>
            <a:endParaRPr lang="ru-RU" sz="2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3492" y="2828420"/>
            <a:ext cx="11194472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Этап 3. Написание алгоритма взлома на естественном языке</a:t>
            </a:r>
            <a:r>
              <a:rPr lang="en-US" sz="2800" b="1" dirty="0" smtClean="0"/>
              <a:t>;</a:t>
            </a:r>
            <a:endParaRPr lang="ru-RU" sz="28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3492" y="3497912"/>
            <a:ext cx="11194472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Этап </a:t>
            </a:r>
            <a:r>
              <a:rPr lang="en-US" sz="2800" b="1" dirty="0" smtClean="0"/>
              <a:t>4</a:t>
            </a:r>
            <a:r>
              <a:rPr lang="ru-RU" sz="2800" b="1" dirty="0" smtClean="0"/>
              <a:t>. Выбор языка программирования и сопутствующих инструментов и библиотек</a:t>
            </a:r>
            <a:r>
              <a:rPr lang="en-US" sz="2800" b="1" dirty="0" smtClean="0"/>
              <a:t>;</a:t>
            </a:r>
            <a:endParaRPr lang="ru-RU" sz="2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492" y="4502150"/>
            <a:ext cx="11194472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Этап 5. Реализация системы </a:t>
            </a:r>
            <a:r>
              <a:rPr lang="ru-RU" sz="2800" b="1" dirty="0" err="1" smtClean="0"/>
              <a:t>криптоанализа</a:t>
            </a:r>
            <a:r>
              <a:rPr lang="en-US" sz="2800" b="1" dirty="0" smtClean="0"/>
              <a:t>/</a:t>
            </a:r>
            <a:r>
              <a:rPr lang="ru-RU" sz="2800" b="1" dirty="0" smtClean="0"/>
              <a:t>взлома (в виде программы), её тестирование и доработки</a:t>
            </a:r>
            <a:r>
              <a:rPr lang="en-US" sz="2800" b="1" dirty="0" smtClean="0"/>
              <a:t>;</a:t>
            </a:r>
            <a:endParaRPr lang="ru-RU" sz="28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3492" y="5506388"/>
            <a:ext cx="11194472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Этап </a:t>
            </a:r>
            <a:r>
              <a:rPr lang="en-US" sz="2800" b="1" dirty="0" smtClean="0"/>
              <a:t>6</a:t>
            </a:r>
            <a:r>
              <a:rPr lang="ru-RU" sz="2800" b="1" dirty="0" smtClean="0"/>
              <a:t>. Анализ проделанной работы</a:t>
            </a:r>
            <a:r>
              <a:rPr lang="en-US" sz="2800" b="1" dirty="0" smtClean="0"/>
              <a:t>, </a:t>
            </a:r>
            <a:r>
              <a:rPr lang="ru-RU" sz="2800" b="1" dirty="0" smtClean="0"/>
              <a:t>исследование мощности и перспектив развития (доработок) системы</a:t>
            </a:r>
            <a:r>
              <a:rPr lang="en-US" sz="2800" b="1" dirty="0" smtClean="0"/>
              <a:t>;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0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98764" y="337271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5. Реализация системы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98764" y="1006763"/>
            <a:ext cx="5902036" cy="4802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u="sng" dirty="0" smtClean="0"/>
              <a:t>Поиск взаимных индексов совпадений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28" y="5478888"/>
            <a:ext cx="3528091" cy="12271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676255"/>
            <a:ext cx="10159031" cy="142360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769" y="3444731"/>
            <a:ext cx="2965441" cy="9708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78" y="4425014"/>
            <a:ext cx="3019566" cy="9330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769" y="5260243"/>
            <a:ext cx="3816249" cy="688176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5546273" y="3173734"/>
            <a:ext cx="5200072" cy="449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Поиск взаимного индекса совпадений</a:t>
            </a:r>
            <a:r>
              <a:rPr lang="en-US" sz="2000" dirty="0" smtClean="0"/>
              <a:t>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691244" y="6137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Где </a:t>
            </a:r>
            <a:r>
              <a:rPr lang="en-US" dirty="0"/>
              <a:t>m – </a:t>
            </a:r>
            <a:r>
              <a:rPr lang="ru-RU" dirty="0"/>
              <a:t>длинна </a:t>
            </a:r>
            <a:r>
              <a:rPr lang="ru-RU" dirty="0" smtClean="0"/>
              <a:t>алфавита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fi</a:t>
            </a:r>
            <a:r>
              <a:rPr lang="ru-RU" dirty="0" smtClean="0"/>
              <a:t>,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количества </a:t>
            </a:r>
            <a:r>
              <a:rPr lang="en-US" dirty="0" err="1"/>
              <a:t>i</a:t>
            </a:r>
            <a:r>
              <a:rPr lang="ru-RU" dirty="0"/>
              <a:t>-ого </a:t>
            </a:r>
            <a:r>
              <a:rPr lang="ru-RU" dirty="0" smtClean="0"/>
              <a:t>символа</a:t>
            </a:r>
            <a:r>
              <a:rPr lang="en-US" dirty="0" smtClean="0"/>
              <a:t> </a:t>
            </a:r>
            <a:r>
              <a:rPr lang="ru-RU" dirty="0" smtClean="0"/>
              <a:t>срок </a:t>
            </a:r>
            <a:r>
              <a:rPr lang="en-US" dirty="0" smtClean="0"/>
              <a:t>x, y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n, n’ </a:t>
            </a:r>
            <a:r>
              <a:rPr lang="en-US" dirty="0"/>
              <a:t>– </a:t>
            </a:r>
            <a:r>
              <a:rPr lang="ru-RU" dirty="0" smtClean="0"/>
              <a:t>длинн</a:t>
            </a:r>
            <a:r>
              <a:rPr lang="ru-RU" dirty="0"/>
              <a:t>ы</a:t>
            </a:r>
            <a:r>
              <a:rPr lang="ru-RU" dirty="0" smtClean="0"/>
              <a:t> строк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y.</a:t>
            </a:r>
            <a:endParaRPr lang="en-US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83" y="3173734"/>
            <a:ext cx="4456382" cy="2231281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8" name="Скругленная соединительная линия 17"/>
          <p:cNvCxnSpPr/>
          <p:nvPr/>
        </p:nvCxnSpPr>
        <p:spPr>
          <a:xfrm rot="10800000" flipV="1">
            <a:off x="3694545" y="2964872"/>
            <a:ext cx="2946400" cy="84050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5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98764" y="337271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5. Реализация системы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98764" y="1006763"/>
            <a:ext cx="5902036" cy="4802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u="sng" dirty="0" smtClean="0"/>
              <a:t>Поиск взаимных индексов совпадений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486274"/>
            <a:ext cx="6853380" cy="122835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2713849"/>
            <a:ext cx="7333672" cy="175098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4" y="4507494"/>
            <a:ext cx="4441006" cy="2223582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3352800" y="3897745"/>
            <a:ext cx="1893455" cy="1117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/>
          <p:nvPr/>
        </p:nvCxnSpPr>
        <p:spPr>
          <a:xfrm rot="5400000">
            <a:off x="1117093" y="2487909"/>
            <a:ext cx="721453" cy="332509"/>
          </a:xfrm>
          <a:prstGeom prst="curvedConnector3">
            <a:avLst>
              <a:gd name="adj1" fmla="val -12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669" y="721947"/>
            <a:ext cx="2693367" cy="6086225"/>
          </a:xfrm>
          <a:prstGeom prst="rect">
            <a:avLst/>
          </a:prstGeom>
        </p:spPr>
      </p:pic>
      <p:sp>
        <p:nvSpPr>
          <p:cNvPr id="30" name="Стрелка вправо 29"/>
          <p:cNvSpPr/>
          <p:nvPr/>
        </p:nvSpPr>
        <p:spPr>
          <a:xfrm>
            <a:off x="7524843" y="1699436"/>
            <a:ext cx="1099127" cy="75147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98764" y="374217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1. Шифр </a:t>
            </a:r>
            <a:r>
              <a:rPr lang="ru-RU" sz="3600" b="1" u="sng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Виженера</a:t>
            </a:r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. Устройство и</a:t>
            </a:r>
            <a:r>
              <a:rPr lang="en-US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 </a:t>
            </a:r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особенности </a:t>
            </a:r>
            <a:endParaRPr lang="ru-RU" sz="3600" u="sng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738910" y="1302471"/>
            <a:ext cx="11194472" cy="20595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Шифр </a:t>
            </a:r>
            <a:r>
              <a:rPr lang="ru-RU" sz="2800" b="1" dirty="0" err="1" smtClean="0"/>
              <a:t>Виженера</a:t>
            </a:r>
            <a:r>
              <a:rPr lang="ru-RU" sz="2800" b="1" dirty="0" smtClean="0"/>
              <a:t> </a:t>
            </a:r>
            <a:r>
              <a:rPr lang="ru-RU" sz="2800" dirty="0" smtClean="0"/>
              <a:t>— метод </a:t>
            </a:r>
            <a:r>
              <a:rPr lang="ru-RU" sz="2800" dirty="0" err="1" smtClean="0"/>
              <a:t>полиалфавитного</a:t>
            </a:r>
            <a:r>
              <a:rPr lang="ru-RU" sz="2800" dirty="0" smtClean="0"/>
              <a:t> шифрования буквенного текста с использованием ключевого слова.</a:t>
            </a:r>
          </a:p>
          <a:p>
            <a:r>
              <a:rPr lang="ru-RU" sz="2800" b="1" dirty="0" err="1" smtClean="0"/>
              <a:t>Полиалфавитный</a:t>
            </a:r>
            <a:r>
              <a:rPr lang="ru-RU" sz="2800" b="1" dirty="0" smtClean="0"/>
              <a:t> шифр</a:t>
            </a:r>
            <a:r>
              <a:rPr lang="ru-RU" sz="2800" dirty="0" smtClean="0"/>
              <a:t> (многоалфавитный шифр) — это совокупность шифров простой замены, которые используются для шифрования очередного символа открытого текста согласно некоторому правилу.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480" y="3362036"/>
            <a:ext cx="2146901" cy="27714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004375" y="6133490"/>
            <a:ext cx="17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Блез</a:t>
            </a:r>
            <a:r>
              <a:rPr lang="ru-RU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1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Виженер</a:t>
            </a:r>
            <a:endParaRPr lang="ru-RU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31" y="3407705"/>
            <a:ext cx="2068075" cy="275829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022908" y="6120362"/>
            <a:ext cx="3872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Репродукция шифровального диска Конфедерации</a:t>
            </a:r>
            <a:endParaRPr lang="ru-RU" i="1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738910" y="3407705"/>
            <a:ext cx="5745017" cy="30951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Почему Шифр </a:t>
            </a:r>
            <a:r>
              <a:rPr lang="ru-RU" sz="2800" b="1" dirty="0" err="1" smtClean="0"/>
              <a:t>Виженера</a:t>
            </a:r>
            <a:r>
              <a:rPr lang="en-US" sz="2800" b="1" dirty="0" smtClean="0"/>
              <a:t>?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Яркий представитель </a:t>
            </a:r>
            <a:r>
              <a:rPr lang="ru-RU" sz="2400" dirty="0" err="1" smtClean="0"/>
              <a:t>полиалфавитных</a:t>
            </a:r>
            <a:r>
              <a:rPr lang="ru-RU" sz="2400" dirty="0" smtClean="0"/>
              <a:t> шифров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Простота</a:t>
            </a:r>
            <a:r>
              <a:rPr lang="en-US" sz="2400" dirty="0" smtClean="0"/>
              <a:t> </a:t>
            </a:r>
            <a:r>
              <a:rPr lang="ru-RU" sz="2400" dirty="0" smtClean="0"/>
              <a:t>шифровки</a:t>
            </a:r>
            <a:r>
              <a:rPr lang="en-US" sz="2400" dirty="0" smtClean="0"/>
              <a:t>/</a:t>
            </a:r>
            <a:r>
              <a:rPr lang="ru-RU" sz="2400" dirty="0" smtClean="0"/>
              <a:t>дешифровки информации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smtClean="0"/>
              <a:t>Достаточная устойчивость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6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2/25/Vigen%C3%A8re_square.svg/300px-Vigen%C3%A8re_squa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73" y="1539298"/>
            <a:ext cx="4435475" cy="44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544080" y="377815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1. Шифр </a:t>
            </a:r>
            <a:r>
              <a:rPr lang="ru-RU" sz="3600" b="1" u="sng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Виженера</a:t>
            </a:r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. Устройство и</a:t>
            </a:r>
            <a:r>
              <a:rPr lang="en-US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 </a:t>
            </a:r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особенности </a:t>
            </a:r>
            <a:endParaRPr lang="ru-RU" sz="3600" u="sng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01810" y="606411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Квадрат </a:t>
            </a:r>
            <a:r>
              <a:rPr lang="ru-RU" sz="1600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Виженера</a:t>
            </a:r>
            <a:r>
              <a:rPr lang="ru-RU" sz="16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или таблица </a:t>
            </a:r>
            <a:r>
              <a:rPr lang="ru-RU" sz="1600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Виженера</a:t>
            </a:r>
            <a:r>
              <a:rPr lang="ru-RU" sz="1600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может быть использована для шифрования и расшифровывания.</a:t>
            </a:r>
            <a:endParaRPr lang="ru-RU" sz="1600" dirty="0"/>
          </a:p>
        </p:txBody>
      </p:sp>
      <p:pic>
        <p:nvPicPr>
          <p:cNvPr id="1028" name="Picture 4" descr="https://www.planetaexcel.ru/upload/medialibrary/a24/vigenere-encripti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0" y="2906720"/>
            <a:ext cx="5857730" cy="344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38910" y="1302471"/>
            <a:ext cx="6493163" cy="15149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Текст</a:t>
            </a:r>
            <a:r>
              <a:rPr lang="en-US" sz="2800" b="1" dirty="0" smtClean="0"/>
              <a:t>: 		</a:t>
            </a:r>
            <a:r>
              <a:rPr lang="ru-RU" sz="2800" b="1" dirty="0" smtClean="0"/>
              <a:t>КЛАДЗАРЫТВСАДУ</a:t>
            </a:r>
          </a:p>
          <a:p>
            <a:r>
              <a:rPr lang="ru-RU" sz="2800" b="1" dirty="0" smtClean="0"/>
              <a:t>Ключ</a:t>
            </a:r>
            <a:r>
              <a:rPr lang="en-US" sz="2800" b="1" dirty="0" smtClean="0"/>
              <a:t>: 		</a:t>
            </a:r>
            <a:r>
              <a:rPr lang="ru-RU" sz="2800" b="1" dirty="0" smtClean="0"/>
              <a:t>ЗИМА</a:t>
            </a:r>
          </a:p>
          <a:p>
            <a:r>
              <a:rPr lang="ru-RU" sz="2800" b="1" dirty="0" err="1" smtClean="0"/>
              <a:t>Шифротекст</a:t>
            </a:r>
            <a:r>
              <a:rPr lang="en-US" sz="2800" b="1" dirty="0" smtClean="0"/>
              <a:t>:	</a:t>
            </a:r>
            <a:r>
              <a:rPr lang="ru-RU" sz="2800" b="1" dirty="0" smtClean="0"/>
              <a:t>ТФНЕПЙЭЬЪЛЮБМЬ</a:t>
            </a: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34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98764" y="337271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</a:t>
            </a:r>
            <a:r>
              <a:rPr lang="en-US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2</a:t>
            </a:r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. </a:t>
            </a:r>
            <a:r>
              <a:rPr lang="ru-RU" sz="3600" b="1" u="sng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Криптостойкость</a:t>
            </a:r>
            <a:r>
              <a:rPr lang="ru-RU" sz="3600" b="1" u="sng" dirty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 </a:t>
            </a:r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и алгоритмы взлома</a:t>
            </a:r>
            <a:endParaRPr lang="ru-RU" sz="3600" u="sng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pic>
        <p:nvPicPr>
          <p:cNvPr id="2052" name="Picture 4" descr="https://upload.wikimedia.org/wikipedia/commons/c/cd/Vigenere_letter_frequenc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53" y="2578168"/>
            <a:ext cx="4665806" cy="3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670033" y="5772728"/>
            <a:ext cx="5156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Шифр </a:t>
            </a:r>
            <a:r>
              <a:rPr lang="ru-RU" sz="1600" dirty="0" err="1" smtClean="0"/>
              <a:t>Виженера</a:t>
            </a:r>
            <a:r>
              <a:rPr lang="ru-RU" sz="1600" dirty="0" smtClean="0"/>
              <a:t> «размывает» характеристики частотностей появления символов в тексте.</a:t>
            </a:r>
            <a:endParaRPr lang="ru-RU" sz="1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20437" y="1086101"/>
            <a:ext cx="10603345" cy="24791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Шифр </a:t>
            </a:r>
            <a:r>
              <a:rPr lang="ru-RU" sz="2400" b="1" dirty="0" err="1" smtClean="0"/>
              <a:t>Виженера</a:t>
            </a:r>
            <a:r>
              <a:rPr lang="ru-RU" sz="2400" b="1" dirty="0" smtClean="0"/>
              <a:t> </a:t>
            </a:r>
            <a:r>
              <a:rPr lang="ru-RU" sz="2400" dirty="0" smtClean="0"/>
              <a:t>«размывает» характеристики частотностей появления символов в тексте, но некоторые особенности появления символов в тексте остаются. Главный недостаток шифра </a:t>
            </a:r>
            <a:r>
              <a:rPr lang="ru-RU" sz="2400" dirty="0" err="1" smtClean="0"/>
              <a:t>Виженера</a:t>
            </a:r>
            <a:r>
              <a:rPr lang="ru-RU" sz="2400" dirty="0" smtClean="0"/>
              <a:t> состоит в том, что его ключ повторяется. Поэтому простой </a:t>
            </a:r>
            <a:r>
              <a:rPr lang="ru-RU" sz="2400" dirty="0" err="1" smtClean="0"/>
              <a:t>криптоанализ</a:t>
            </a:r>
            <a:r>
              <a:rPr lang="ru-RU" sz="2400" dirty="0" smtClean="0"/>
              <a:t> шифра может быть построен в два этапа:</a:t>
            </a:r>
          </a:p>
          <a:p>
            <a:endParaRPr lang="ru-RU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Поиск длины ключа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Криптоанализ</a:t>
            </a:r>
            <a:r>
              <a:rPr lang="ru-RU" sz="2400" dirty="0" smtClean="0"/>
              <a:t> </a:t>
            </a:r>
            <a:r>
              <a:rPr lang="ru-RU" sz="1400" i="1" dirty="0" smtClean="0"/>
              <a:t>(Методом </a:t>
            </a:r>
            <a:r>
              <a:rPr lang="ru-RU" sz="1400" i="1" dirty="0" err="1" smtClean="0"/>
              <a:t>Касиски</a:t>
            </a:r>
            <a:r>
              <a:rPr lang="ru-RU" sz="1400" i="1" dirty="0" smtClean="0"/>
              <a:t> или методом Фридмана)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97727" y="3906077"/>
            <a:ext cx="6195016" cy="24791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ru-RU" sz="2000" b="1" u="sng" dirty="0" smtClean="0"/>
              <a:t>Основной метод </a:t>
            </a:r>
            <a:r>
              <a:rPr lang="ru-RU" sz="2000" b="1" u="sng" dirty="0" err="1" smtClean="0"/>
              <a:t>криптоанализа</a:t>
            </a:r>
            <a:r>
              <a:rPr lang="ru-RU" sz="2000" b="1" u="sng" dirty="0" smtClean="0"/>
              <a:t> и взлома шифра </a:t>
            </a:r>
            <a:r>
              <a:rPr lang="ru-RU" sz="2000" b="1" u="sng" dirty="0" err="1" smtClean="0"/>
              <a:t>Виженера</a:t>
            </a:r>
            <a:r>
              <a:rPr lang="ru-RU" sz="2000" b="1" u="sng" dirty="0" smtClean="0"/>
              <a:t> это Метод индекса совпадений.</a:t>
            </a:r>
          </a:p>
          <a:p>
            <a:pPr>
              <a:spcBef>
                <a:spcPts val="600"/>
              </a:spcBef>
            </a:pPr>
            <a:r>
              <a:rPr lang="ru-RU" sz="1600" i="1" dirty="0" smtClean="0"/>
              <a:t>Впервые опубликован Уильямом Фридманом в 1920 году.</a:t>
            </a:r>
          </a:p>
          <a:p>
            <a:pPr>
              <a:spcBef>
                <a:spcPts val="1200"/>
              </a:spcBef>
            </a:pPr>
            <a:r>
              <a:rPr lang="ru-RU" sz="2000" dirty="0" smtClean="0"/>
              <a:t>Метод основывается на вычислении вероятности того, что два случайных элемента текста совпадут. Эту вероятность называют индексом совпадений.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98764" y="337271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3. Описание алгоритма на естественном языке</a:t>
            </a:r>
            <a:endParaRPr lang="ru-RU" sz="3600" u="sng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4255" y="1293090"/>
            <a:ext cx="11083636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длинны ключа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длинны методом индекса совпадений (У. Фридман);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выборки возможных длин ключа;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оптимальной длинны ключа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ключевого слова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взаимного индекса совпадений (ВИС) между группами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где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– 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длинна ключа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 –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строка из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ых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элементов текста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 сдвигом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∈</a:t>
            </a:r>
            <a:r>
              <a:rPr lang="en-US" dirty="0" smtClean="0"/>
              <a:t> {0..n}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выборки найденных ВИС в виде таблицы;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генетического алгоритма по поиску ключа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roman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Сопоставление полученной таблицы ВИС с эталонной (для выбранного языка, в данном случае английский);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roman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ключа на основе сопоставления ВИС;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roman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ключа и пробная дешифрация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roman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и вывод полученного текста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roman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удачи завершение работы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случае неудачи модификация ключа;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0"/>
              </a:spcAft>
              <a:buFont typeface="+mj-lt"/>
              <a:buAutoNum type="romanLcPeriod"/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 к пункту </a:t>
            </a:r>
            <a:r>
              <a:rPr lang="ru-RU" i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i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c.ii</a:t>
            </a:r>
            <a:r>
              <a:rPr lang="ru-RU" i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ключа на основе сопоставления ВИС)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98764" y="337271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4. Язык программирования и инструменты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006763"/>
            <a:ext cx="2438401" cy="145868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65" y="1128836"/>
            <a:ext cx="2346035" cy="1214540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6" y="2104819"/>
            <a:ext cx="2479999" cy="1395000"/>
          </a:xfrm>
          <a:prstGeom prst="rect">
            <a:avLst/>
          </a:prstGeom>
          <a:effectLst>
            <a:softEdge rad="279400"/>
          </a:effec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952803" y="2340716"/>
            <a:ext cx="5902035" cy="42993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ru-RU" sz="2800" b="1" dirty="0" smtClean="0"/>
              <a:t>Вспомогательные инструменты и программы</a:t>
            </a:r>
            <a:r>
              <a:rPr lang="en-US" sz="2800" b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Интерпретатор </a:t>
            </a:r>
            <a:r>
              <a:rPr lang="en-US" sz="2000" dirty="0" smtClean="0"/>
              <a:t>Python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www.python.org/downloads/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Sublime Text</a:t>
            </a:r>
            <a:r>
              <a:rPr lang="ru-RU" sz="2000" dirty="0" smtClean="0"/>
              <a:t> - текстовый редактор. Поддерживает плагины </a:t>
            </a:r>
            <a:r>
              <a:rPr lang="ru-RU" sz="2000" dirty="0" err="1" smtClean="0"/>
              <a:t>Python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Online Python - IDE, Editor, Compiler, Interpreter (online-python.com</a:t>
            </a:r>
            <a:r>
              <a:rPr lang="ru-RU" sz="2000" dirty="0" smtClean="0"/>
              <a:t>) – онлайн интерпретатор </a:t>
            </a:r>
            <a:r>
              <a:rPr lang="en-US" sz="2000" dirty="0" smtClean="0"/>
              <a:t>Python;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Modular conversion, encoding and encryption online (cryptii.com) – </a:t>
            </a:r>
            <a:r>
              <a:rPr lang="ru-RU" sz="1600" dirty="0" smtClean="0"/>
              <a:t>онлайн кодировщик использующий различные виды шифров</a:t>
            </a:r>
            <a:r>
              <a:rPr lang="en-US" sz="16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600" dirty="0" smtClean="0"/>
              <a:t>Тексты для чтения на английском языке (catchenglish.ru)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1600" dirty="0" smtClean="0"/>
              <a:t>Различные сервисы для работы с текстом (удаление знаков, работа с регистром) (</a:t>
            </a:r>
            <a:r>
              <a:rPr lang="en-US" sz="1600" dirty="0" smtClean="0"/>
              <a:t>mrtranslate.ru, texttools.ru</a:t>
            </a:r>
            <a:r>
              <a:rPr lang="ru-RU" sz="1600" dirty="0" smtClean="0"/>
              <a:t>)</a:t>
            </a:r>
            <a:endParaRPr lang="en-US" sz="2000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741" y="2379991"/>
            <a:ext cx="1790082" cy="895041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84729" y="3566381"/>
            <a:ext cx="5708072" cy="30951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ru-RU" sz="2800" b="1" dirty="0" smtClean="0"/>
              <a:t>Приоритет выбора языка</a:t>
            </a:r>
            <a:r>
              <a:rPr lang="en-US" sz="2800" b="1" dirty="0" smtClean="0"/>
              <a:t>:</a:t>
            </a:r>
            <a:endParaRPr lang="en-US" sz="2800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и удобство работы со строковым типом данных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Гибкость и удобство работы с функциями и вещественными числами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Гибкость работы с алгоритмами оптимизации и поиска значения.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751" y="1186668"/>
            <a:ext cx="1583170" cy="94990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3511" y="1236914"/>
            <a:ext cx="924358" cy="8494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4700" y="1234849"/>
            <a:ext cx="2933466" cy="8294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9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8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98764" y="337271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5. Реализация системы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98764" y="1006763"/>
            <a:ext cx="3537527" cy="4802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u="sng" dirty="0" smtClean="0"/>
              <a:t>Поиск длинны ключа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3" y="2104691"/>
            <a:ext cx="5948948" cy="42600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91" y="2596841"/>
            <a:ext cx="4849091" cy="4083161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3216837" y="3263541"/>
            <a:ext cx="3719672" cy="264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678" y="892105"/>
            <a:ext cx="2821664" cy="862175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6474691" y="1754280"/>
            <a:ext cx="5200072" cy="7617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Где </a:t>
            </a:r>
            <a:r>
              <a:rPr lang="en-US" sz="2000" dirty="0" smtClean="0"/>
              <a:t>m – </a:t>
            </a:r>
            <a:r>
              <a:rPr lang="ru-RU" sz="2000" dirty="0" smtClean="0"/>
              <a:t>длинна алфавита, </a:t>
            </a:r>
            <a:r>
              <a:rPr lang="en-US" sz="2000" dirty="0" smtClean="0"/>
              <a:t>fi – </a:t>
            </a:r>
            <a:r>
              <a:rPr lang="ru-RU" sz="2000" dirty="0" smtClean="0"/>
              <a:t>количество </a:t>
            </a:r>
            <a:r>
              <a:rPr lang="en-US" sz="2000" dirty="0" err="1" smtClean="0"/>
              <a:t>i</a:t>
            </a:r>
            <a:r>
              <a:rPr lang="ru-RU" sz="2000" dirty="0" smtClean="0"/>
              <a:t>-ого символа, </a:t>
            </a:r>
            <a:r>
              <a:rPr lang="en-US" sz="2000" dirty="0" smtClean="0"/>
              <a:t>n – </a:t>
            </a:r>
            <a:r>
              <a:rPr lang="ru-RU" sz="2000" dirty="0" smtClean="0"/>
              <a:t>длинна текста</a:t>
            </a:r>
            <a:endParaRPr lang="en-US" sz="2000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474691" y="442299"/>
            <a:ext cx="5200072" cy="4498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Поиск индекса совпадений</a:t>
            </a:r>
            <a:r>
              <a:rPr lang="en-US" sz="2000" dirty="0" smtClean="0"/>
              <a:t>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0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6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794964"/>
            <a:ext cx="6798825" cy="45460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753" y="337271"/>
            <a:ext cx="3488538" cy="618995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98764" y="337271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5. Реализация системы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98764" y="1006763"/>
            <a:ext cx="3556000" cy="4802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u="sng" dirty="0" smtClean="0"/>
              <a:t>Поиск длинны ключа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4542" y="1031999"/>
            <a:ext cx="3343401" cy="47352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838036" y="1505528"/>
            <a:ext cx="2216728" cy="8866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1434618" y="1031999"/>
            <a:ext cx="4987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98764" y="337271"/>
            <a:ext cx="11434618" cy="6694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n>
                  <a:solidFill>
                    <a:schemeClr val="tx2">
                      <a:lumMod val="75000"/>
                    </a:schemeClr>
                  </a:solidFill>
                </a:ln>
              </a:rPr>
              <a:t>Этап 5. Реализация системы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98764" y="1006763"/>
            <a:ext cx="6308436" cy="4802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u="sng" dirty="0" smtClean="0"/>
              <a:t>Поиск взаимных индексов совпадений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4317477"/>
            <a:ext cx="11164189" cy="241071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626932"/>
            <a:ext cx="7627141" cy="255066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-218" r="12101"/>
          <a:stretch/>
        </p:blipFill>
        <p:spPr>
          <a:xfrm>
            <a:off x="8210747" y="1006763"/>
            <a:ext cx="3817856" cy="2358606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5116945" y="1800521"/>
            <a:ext cx="3687690" cy="1977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 rot="10800000" flipV="1">
            <a:off x="358219" y="3921550"/>
            <a:ext cx="801278" cy="716437"/>
          </a:xfrm>
          <a:prstGeom prst="curvedConnector3">
            <a:avLst>
              <a:gd name="adj1" fmla="val 1241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002486" y="347436"/>
            <a:ext cx="2743200" cy="365125"/>
          </a:xfrm>
        </p:spPr>
        <p:txBody>
          <a:bodyPr/>
          <a:lstStyle/>
          <a:p>
            <a:fld id="{A18EA63D-758D-4FC8-BE73-B7B7C10912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689</Words>
  <Application>Microsoft Office PowerPoint</Application>
  <PresentationFormat>Широкоэкранный</PresentationFormat>
  <Paragraphs>83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экспертной системы взлома полиалфавитного шифра (на примере шифра Виженера) с использованием частотного анализа, метода распределения вероятностей и генетического алгоритма (ГА)</dc:title>
  <dc:creator>Роман Квасов</dc:creator>
  <cp:lastModifiedBy>Роман Квасов</cp:lastModifiedBy>
  <cp:revision>65</cp:revision>
  <dcterms:created xsi:type="dcterms:W3CDTF">2022-06-02T13:41:33Z</dcterms:created>
  <dcterms:modified xsi:type="dcterms:W3CDTF">2022-08-04T12:00:07Z</dcterms:modified>
</cp:coreProperties>
</file>