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0" r:id="rId4"/>
    <p:sldId id="257" r:id="rId5"/>
    <p:sldId id="264" r:id="rId6"/>
    <p:sldId id="270" r:id="rId7"/>
    <p:sldId id="272" r:id="rId8"/>
    <p:sldId id="274" r:id="rId9"/>
    <p:sldId id="277" r:id="rId10"/>
    <p:sldId id="279" r:id="rId11"/>
    <p:sldId id="276" r:id="rId12"/>
    <p:sldId id="278" r:id="rId13"/>
    <p:sldId id="259" r:id="rId14"/>
    <p:sldId id="280" r:id="rId15"/>
    <p:sldId id="266" r:id="rId16"/>
    <p:sldId id="268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4660"/>
  </p:normalViewPr>
  <p:slideViewPr>
    <p:cSldViewPr snapToGrid="0">
      <p:cViewPr>
        <p:scale>
          <a:sx n="190" d="100"/>
          <a:sy n="190" d="100"/>
        </p:scale>
        <p:origin x="12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5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8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6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4B96-8FEF-4467-9145-1D6FC4754372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948-A079-4CE4-9354-DC9ADD76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EABD3-B101-4135-9C6F-F10FFD065060}"/>
              </a:ext>
            </a:extLst>
          </p:cNvPr>
          <p:cNvSpPr txBox="1"/>
          <p:nvPr/>
        </p:nvSpPr>
        <p:spPr>
          <a:xfrm>
            <a:off x="0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学习资源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876BF-32EA-0A01-307F-D1BE43CE5D2B}"/>
              </a:ext>
            </a:extLst>
          </p:cNvPr>
          <p:cNvSpPr txBox="1"/>
          <p:nvPr/>
        </p:nvSpPr>
        <p:spPr>
          <a:xfrm>
            <a:off x="877804" y="67907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视频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B5D8E-E7C2-988A-6D72-FFDC94CF95A7}"/>
              </a:ext>
            </a:extLst>
          </p:cNvPr>
          <p:cNvSpPr txBox="1"/>
          <p:nvPr/>
        </p:nvSpPr>
        <p:spPr>
          <a:xfrm>
            <a:off x="877804" y="995544"/>
            <a:ext cx="523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最常用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算法汇总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youtu.be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/E0Hmnixke2g?si=CHCM1yYQ5jasJf4w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02F79-9F6F-EFC7-F9FD-77A3B4C5E34E}"/>
              </a:ext>
            </a:extLst>
          </p:cNvPr>
          <p:cNvSpPr txBox="1"/>
          <p:nvPr/>
        </p:nvSpPr>
        <p:spPr>
          <a:xfrm>
            <a:off x="897975" y="1721223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文章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00F89-CF84-4F79-438E-DDA59B1F1E36}"/>
              </a:ext>
            </a:extLst>
          </p:cNvPr>
          <p:cNvSpPr txBox="1"/>
          <p:nvPr/>
        </p:nvSpPr>
        <p:spPr>
          <a:xfrm>
            <a:off x="891251" y="2064585"/>
            <a:ext cx="757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最常用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算法汇总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www.simplilearn.com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/10-algorithms-machine-learning-engineers-need-to-know-article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E36F-FD68-058A-C93B-8429312734C7}"/>
              </a:ext>
            </a:extLst>
          </p:cNvPr>
          <p:cNvSpPr txBox="1"/>
          <p:nvPr/>
        </p:nvSpPr>
        <p:spPr>
          <a:xfrm>
            <a:off x="891251" y="27835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ML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学习网站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3879A-6CE3-4796-C41C-52BDF15C0272}"/>
              </a:ext>
            </a:extLst>
          </p:cNvPr>
          <p:cNvSpPr txBox="1"/>
          <p:nvPr/>
        </p:nvSpPr>
        <p:spPr>
          <a:xfrm>
            <a:off x="891251" y="3173968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Kaggle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https://www.kaggle.com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Huggingface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https://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huggingface.co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28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BOOSTING ALGORITHM</a:t>
            </a:r>
            <a:endParaRPr lang="zh-CN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C4FB7-BBF9-444D-97C4-1F6B8A20A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5" y="294517"/>
            <a:ext cx="7358027" cy="4127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04510-4ADA-4D4F-8BE3-1A4E58464F93}"/>
              </a:ext>
            </a:extLst>
          </p:cNvPr>
          <p:cNvSpPr txBox="1"/>
          <p:nvPr/>
        </p:nvSpPr>
        <p:spPr>
          <a:xfrm>
            <a:off x="2802345" y="4570816"/>
            <a:ext cx="290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核心：使用一群中等模型来组成一个强大模型</a:t>
            </a:r>
          </a:p>
        </p:txBody>
      </p:sp>
    </p:spTree>
    <p:extLst>
      <p:ext uri="{BB962C8B-B14F-4D97-AF65-F5344CB8AC3E}">
        <p14:creationId xmlns:p14="http://schemas.microsoft.com/office/powerpoint/2010/main" val="220933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4997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 MEANS</a:t>
            </a:r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A022F-87F1-4324-B320-2E0E5C16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4" y="1266809"/>
            <a:ext cx="4817065" cy="3270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1165E-85A7-4772-9333-0CD2AF4C6EC8}"/>
              </a:ext>
            </a:extLst>
          </p:cNvPr>
          <p:cNvSpPr txBox="1"/>
          <p:nvPr/>
        </p:nvSpPr>
        <p:spPr>
          <a:xfrm>
            <a:off x="6081071" y="1191344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挑选中心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A1CBD-7727-492A-8569-F6DD49920F90}"/>
              </a:ext>
            </a:extLst>
          </p:cNvPr>
          <p:cNvSpPr txBox="1"/>
          <p:nvPr/>
        </p:nvSpPr>
        <p:spPr>
          <a:xfrm>
            <a:off x="6290619" y="1879088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CF0B7-D10A-42E0-8A3A-44DB089DBD7E}"/>
              </a:ext>
            </a:extLst>
          </p:cNvPr>
          <p:cNvSpPr txBox="1"/>
          <p:nvPr/>
        </p:nvSpPr>
        <p:spPr>
          <a:xfrm>
            <a:off x="5881044" y="2751498"/>
            <a:ext cx="192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重新挑选中心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4BBF5-FB28-4CD9-8834-6EE3988B9173}"/>
              </a:ext>
            </a:extLst>
          </p:cNvPr>
          <p:cNvSpPr txBox="1"/>
          <p:nvPr/>
        </p:nvSpPr>
        <p:spPr>
          <a:xfrm>
            <a:off x="6081071" y="3439242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是否稳定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48F3C-EA5D-4EC6-99EB-23FF52085FDB}"/>
              </a:ext>
            </a:extLst>
          </p:cNvPr>
          <p:cNvCxnSpPr>
            <a:cxnSpLocks/>
          </p:cNvCxnSpPr>
          <p:nvPr/>
        </p:nvCxnSpPr>
        <p:spPr>
          <a:xfrm>
            <a:off x="6628757" y="1560676"/>
            <a:ext cx="0" cy="35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B44F7-867B-4E04-8956-83937142BC0E}"/>
              </a:ext>
            </a:extLst>
          </p:cNvPr>
          <p:cNvCxnSpPr>
            <a:cxnSpLocks/>
          </p:cNvCxnSpPr>
          <p:nvPr/>
        </p:nvCxnSpPr>
        <p:spPr>
          <a:xfrm>
            <a:off x="6630231" y="2336963"/>
            <a:ext cx="0" cy="35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98F4C-F04E-41E2-9E97-BC8A6429D963}"/>
              </a:ext>
            </a:extLst>
          </p:cNvPr>
          <p:cNvCxnSpPr>
            <a:cxnSpLocks/>
          </p:cNvCxnSpPr>
          <p:nvPr/>
        </p:nvCxnSpPr>
        <p:spPr>
          <a:xfrm>
            <a:off x="6637941" y="3120830"/>
            <a:ext cx="0" cy="35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92766E8C-2749-4E2B-AD67-065836AA272F}"/>
              </a:ext>
            </a:extLst>
          </p:cNvPr>
          <p:cNvSpPr/>
          <p:nvPr/>
        </p:nvSpPr>
        <p:spPr>
          <a:xfrm flipV="1">
            <a:off x="7268406" y="1191344"/>
            <a:ext cx="681034" cy="250809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8BC4B-D9D2-457D-A5A4-F53F4353FD5E}"/>
              </a:ext>
            </a:extLst>
          </p:cNvPr>
          <p:cNvSpPr txBox="1"/>
          <p:nvPr/>
        </p:nvSpPr>
        <p:spPr>
          <a:xfrm>
            <a:off x="6073018" y="4167581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是否稳定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0ED1F-9D0B-40C1-AE73-5844088AE140}"/>
              </a:ext>
            </a:extLst>
          </p:cNvPr>
          <p:cNvSpPr txBox="1"/>
          <p:nvPr/>
        </p:nvSpPr>
        <p:spPr>
          <a:xfrm>
            <a:off x="7949440" y="2336963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3BA6E-D457-4C9A-A8BD-336B3BF974C3}"/>
              </a:ext>
            </a:extLst>
          </p:cNvPr>
          <p:cNvCxnSpPr>
            <a:cxnSpLocks/>
          </p:cNvCxnSpPr>
          <p:nvPr/>
        </p:nvCxnSpPr>
        <p:spPr>
          <a:xfrm>
            <a:off x="6644177" y="3815831"/>
            <a:ext cx="0" cy="35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7574B4-C9C2-4E62-B919-199171EE6445}"/>
              </a:ext>
            </a:extLst>
          </p:cNvPr>
          <p:cNvSpPr txBox="1"/>
          <p:nvPr/>
        </p:nvSpPr>
        <p:spPr>
          <a:xfrm>
            <a:off x="6717430" y="3815831"/>
            <a:ext cx="11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800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430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DIMENSIONALITY REDUCTION ALGORITHM</a:t>
            </a:r>
            <a:endParaRPr lang="zh-CN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2BAD7-F1B1-48DC-A59D-66E34BB3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5" y="588505"/>
            <a:ext cx="4000500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5732C-CEBA-4ABA-ADAF-28E643D5C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0" y="3465826"/>
            <a:ext cx="4067175" cy="171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AE082-872A-4BA2-9154-E8BE94798BEF}"/>
              </a:ext>
            </a:extLst>
          </p:cNvPr>
          <p:cNvSpPr txBox="1"/>
          <p:nvPr/>
        </p:nvSpPr>
        <p:spPr>
          <a:xfrm>
            <a:off x="5801193" y="257344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寻找描述符之间的联系</a:t>
            </a:r>
            <a:endParaRPr lang="en-US" altLang="zh-CN" dirty="0"/>
          </a:p>
          <a:p>
            <a:r>
              <a:rPr lang="zh-CN" altLang="en-US" dirty="0"/>
              <a:t>去掉多余的描述符</a:t>
            </a:r>
          </a:p>
        </p:txBody>
      </p:sp>
    </p:spTree>
    <p:extLst>
      <p:ext uri="{BB962C8B-B14F-4D97-AF65-F5344CB8AC3E}">
        <p14:creationId xmlns:p14="http://schemas.microsoft.com/office/powerpoint/2010/main" val="120381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0"/>
            <a:ext cx="39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SHEET 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F27F4-0261-443B-8BE2-B3375662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945"/>
            <a:ext cx="6629401" cy="413005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59CB45-55BE-41AF-8266-B93E2A4E40D5}"/>
              </a:ext>
            </a:extLst>
          </p:cNvPr>
          <p:cNvSpPr/>
          <p:nvPr/>
        </p:nvSpPr>
        <p:spPr>
          <a:xfrm>
            <a:off x="2828925" y="1076325"/>
            <a:ext cx="1452563" cy="1733550"/>
          </a:xfrm>
          <a:custGeom>
            <a:avLst/>
            <a:gdLst>
              <a:gd name="connsiteX0" fmla="*/ 1452563 w 1452563"/>
              <a:gd name="connsiteY0" fmla="*/ 1733550 h 1733550"/>
              <a:gd name="connsiteX1" fmla="*/ 828675 w 1452563"/>
              <a:gd name="connsiteY1" fmla="*/ 290513 h 1733550"/>
              <a:gd name="connsiteX2" fmla="*/ 0 w 1452563"/>
              <a:gd name="connsiteY2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563" h="1733550">
                <a:moveTo>
                  <a:pt x="1452563" y="1733550"/>
                </a:moveTo>
                <a:cubicBezTo>
                  <a:pt x="1261666" y="1156494"/>
                  <a:pt x="1070769" y="579438"/>
                  <a:pt x="828675" y="290513"/>
                </a:cubicBezTo>
                <a:cubicBezTo>
                  <a:pt x="586581" y="1588"/>
                  <a:pt x="138112" y="40481"/>
                  <a:pt x="0" y="0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CAEF4-CAF2-4EF8-9904-62E008573932}"/>
              </a:ext>
            </a:extLst>
          </p:cNvPr>
          <p:cNvSpPr txBox="1"/>
          <p:nvPr/>
        </p:nvSpPr>
        <p:spPr>
          <a:xfrm>
            <a:off x="2907393" y="895238"/>
            <a:ext cx="290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Stochastic Gradient Descent</a:t>
            </a:r>
            <a:endParaRPr lang="zh-CN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8DA9-261E-426D-8F98-1E3DD089D731}"/>
              </a:ext>
            </a:extLst>
          </p:cNvPr>
          <p:cNvSpPr txBox="1"/>
          <p:nvPr/>
        </p:nvSpPr>
        <p:spPr>
          <a:xfrm>
            <a:off x="1012937" y="816397"/>
            <a:ext cx="18944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随机挑选子集来优化参数，来使得模型更准确，不是</a:t>
            </a:r>
            <a:r>
              <a:rPr lang="en-US" altLang="zh-CN" sz="1100" dirty="0"/>
              <a:t>ML</a:t>
            </a:r>
            <a:r>
              <a:rPr lang="zh-CN" altLang="en-US" sz="1100" dirty="0"/>
              <a:t>算法，注意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FAD36F-F9B8-4B7F-8D1E-82FEF37603D5}"/>
              </a:ext>
            </a:extLst>
          </p:cNvPr>
          <p:cNvSpPr/>
          <p:nvPr/>
        </p:nvSpPr>
        <p:spPr>
          <a:xfrm>
            <a:off x="5261548" y="1349115"/>
            <a:ext cx="1713875" cy="1489023"/>
          </a:xfrm>
          <a:custGeom>
            <a:avLst/>
            <a:gdLst>
              <a:gd name="connsiteX0" fmla="*/ 0 w 1713875"/>
              <a:gd name="connsiteY0" fmla="*/ 1489023 h 1489023"/>
              <a:gd name="connsiteX1" fmla="*/ 1449049 w 1713875"/>
              <a:gd name="connsiteY1" fmla="*/ 1119265 h 1489023"/>
              <a:gd name="connsiteX2" fmla="*/ 1713875 w 1713875"/>
              <a:gd name="connsiteY2" fmla="*/ 0 h 14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875" h="1489023">
                <a:moveTo>
                  <a:pt x="0" y="1489023"/>
                </a:moveTo>
                <a:cubicBezTo>
                  <a:pt x="581701" y="1428229"/>
                  <a:pt x="1163403" y="1367435"/>
                  <a:pt x="1449049" y="1119265"/>
                </a:cubicBezTo>
                <a:cubicBezTo>
                  <a:pt x="1734695" y="871095"/>
                  <a:pt x="1682229" y="169056"/>
                  <a:pt x="1713875" y="0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F1F02-EF4C-475E-A385-75D9375C7B37}"/>
              </a:ext>
            </a:extLst>
          </p:cNvPr>
          <p:cNvSpPr txBox="1"/>
          <p:nvPr/>
        </p:nvSpPr>
        <p:spPr>
          <a:xfrm>
            <a:off x="6810027" y="2194614"/>
            <a:ext cx="1598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Least absolute shrinkage</a:t>
            </a:r>
            <a:r>
              <a:rPr lang="zh-CN" altLang="en-US" sz="1100" dirty="0"/>
              <a:t> </a:t>
            </a:r>
            <a:r>
              <a:rPr lang="en-US" altLang="zh-CN" sz="1100" dirty="0"/>
              <a:t>and selection operator</a:t>
            </a:r>
            <a:endParaRPr lang="zh-CN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2B9F8-B28A-49B4-A929-5416715BAEF3}"/>
              </a:ext>
            </a:extLst>
          </p:cNvPr>
          <p:cNvSpPr txBox="1"/>
          <p:nvPr/>
        </p:nvSpPr>
        <p:spPr>
          <a:xfrm>
            <a:off x="6236608" y="860881"/>
            <a:ext cx="20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就是一个加了描述符挑选的线性回归（</a:t>
            </a:r>
            <a:r>
              <a:rPr lang="en-US" altLang="zh-CN" sz="1100" dirty="0"/>
              <a:t>linear regression</a:t>
            </a:r>
            <a:r>
              <a:rPr lang="zh-CN" altLang="en-US" sz="1100" dirty="0"/>
              <a:t>）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562BE-0841-4A8D-AC92-6139639B1314}"/>
              </a:ext>
            </a:extLst>
          </p:cNvPr>
          <p:cNvSpPr/>
          <p:nvPr/>
        </p:nvSpPr>
        <p:spPr>
          <a:xfrm>
            <a:off x="5996066" y="3589124"/>
            <a:ext cx="1344118" cy="313315"/>
          </a:xfrm>
          <a:custGeom>
            <a:avLst/>
            <a:gdLst>
              <a:gd name="connsiteX0" fmla="*/ 0 w 1344118"/>
              <a:gd name="connsiteY0" fmla="*/ 173407 h 313315"/>
              <a:gd name="connsiteX1" fmla="*/ 789482 w 1344118"/>
              <a:gd name="connsiteY1" fmla="*/ 3519 h 313315"/>
              <a:gd name="connsiteX2" fmla="*/ 1344118 w 1344118"/>
              <a:gd name="connsiteY2" fmla="*/ 313315 h 3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118" h="313315">
                <a:moveTo>
                  <a:pt x="0" y="173407"/>
                </a:moveTo>
                <a:cubicBezTo>
                  <a:pt x="282731" y="76804"/>
                  <a:pt x="565462" y="-19799"/>
                  <a:pt x="789482" y="3519"/>
                </a:cubicBezTo>
                <a:cubicBezTo>
                  <a:pt x="1013502" y="26837"/>
                  <a:pt x="1235023" y="257518"/>
                  <a:pt x="1344118" y="313315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E4626-CB94-41D9-9CDE-EDD4D7A25F7C}"/>
              </a:ext>
            </a:extLst>
          </p:cNvPr>
          <p:cNvSpPr txBox="1"/>
          <p:nvPr/>
        </p:nvSpPr>
        <p:spPr>
          <a:xfrm>
            <a:off x="6894227" y="4001577"/>
            <a:ext cx="1598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Kernel</a:t>
            </a:r>
            <a:r>
              <a:rPr lang="zh-CN" altLang="en-US" sz="1100" dirty="0"/>
              <a:t>是一种转化数据空间的方式</a:t>
            </a:r>
          </a:p>
        </p:txBody>
      </p:sp>
    </p:spTree>
    <p:extLst>
      <p:ext uri="{BB962C8B-B14F-4D97-AF65-F5344CB8AC3E}">
        <p14:creationId xmlns:p14="http://schemas.microsoft.com/office/powerpoint/2010/main" val="371785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-249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D68B9-4E40-4004-929D-E74EA9EF3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" y="341692"/>
            <a:ext cx="3756715" cy="1825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1E43D-3D11-4CD3-AD6F-70EE3B95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64" y="307777"/>
            <a:ext cx="3863008" cy="185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581BB-4636-4F65-A6C7-4353FBDE6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45" y="2311270"/>
            <a:ext cx="4287347" cy="2119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5D9120-7A29-4988-812B-BD83658A2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02" y="4525845"/>
            <a:ext cx="2290451" cy="116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28EF3F-86A0-4015-9287-B82634FC5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16" y="4496373"/>
            <a:ext cx="2290450" cy="116284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711E34-53E6-4D7C-B38E-226415CFB984}"/>
              </a:ext>
            </a:extLst>
          </p:cNvPr>
          <p:cNvSpPr/>
          <p:nvPr/>
        </p:nvSpPr>
        <p:spPr>
          <a:xfrm>
            <a:off x="3857469" y="1014334"/>
            <a:ext cx="1169233" cy="265936"/>
          </a:xfrm>
          <a:custGeom>
            <a:avLst/>
            <a:gdLst>
              <a:gd name="connsiteX0" fmla="*/ 0 w 1169233"/>
              <a:gd name="connsiteY0" fmla="*/ 69955 h 265936"/>
              <a:gd name="connsiteX1" fmla="*/ 294806 w 1169233"/>
              <a:gd name="connsiteY1" fmla="*/ 264827 h 265936"/>
              <a:gd name="connsiteX2" fmla="*/ 509665 w 1169233"/>
              <a:gd name="connsiteY2" fmla="*/ 0 h 265936"/>
              <a:gd name="connsiteX3" fmla="*/ 784485 w 1169233"/>
              <a:gd name="connsiteY3" fmla="*/ 264827 h 265936"/>
              <a:gd name="connsiteX4" fmla="*/ 969364 w 1169233"/>
              <a:gd name="connsiteY4" fmla="*/ 94938 h 265936"/>
              <a:gd name="connsiteX5" fmla="*/ 1169233 w 1169233"/>
              <a:gd name="connsiteY5" fmla="*/ 99935 h 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233" h="265936">
                <a:moveTo>
                  <a:pt x="0" y="69955"/>
                </a:moveTo>
                <a:cubicBezTo>
                  <a:pt x="104931" y="173220"/>
                  <a:pt x="209862" y="276486"/>
                  <a:pt x="294806" y="264827"/>
                </a:cubicBezTo>
                <a:cubicBezTo>
                  <a:pt x="379750" y="253168"/>
                  <a:pt x="428052" y="0"/>
                  <a:pt x="509665" y="0"/>
                </a:cubicBezTo>
                <a:cubicBezTo>
                  <a:pt x="591278" y="0"/>
                  <a:pt x="707869" y="249004"/>
                  <a:pt x="784485" y="264827"/>
                </a:cubicBezTo>
                <a:cubicBezTo>
                  <a:pt x="861101" y="280650"/>
                  <a:pt x="905239" y="122420"/>
                  <a:pt x="969364" y="94938"/>
                </a:cubicBezTo>
                <a:cubicBezTo>
                  <a:pt x="1033489" y="67456"/>
                  <a:pt x="1101361" y="83695"/>
                  <a:pt x="1169233" y="99935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F1024-2CB8-47AA-84C8-54EB8798466D}"/>
              </a:ext>
            </a:extLst>
          </p:cNvPr>
          <p:cNvSpPr txBox="1"/>
          <p:nvPr/>
        </p:nvSpPr>
        <p:spPr>
          <a:xfrm>
            <a:off x="3782321" y="73156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生成更有效的描述符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0C2855-E490-4171-B8E5-C4F757F43184}"/>
              </a:ext>
            </a:extLst>
          </p:cNvPr>
          <p:cNvSpPr/>
          <p:nvPr/>
        </p:nvSpPr>
        <p:spPr>
          <a:xfrm>
            <a:off x="6265889" y="2133600"/>
            <a:ext cx="1635358" cy="1161896"/>
          </a:xfrm>
          <a:custGeom>
            <a:avLst/>
            <a:gdLst>
              <a:gd name="connsiteX0" fmla="*/ 1094281 w 1635358"/>
              <a:gd name="connsiteY0" fmla="*/ 0 h 1161896"/>
              <a:gd name="connsiteX1" fmla="*/ 1583960 w 1635358"/>
              <a:gd name="connsiteY1" fmla="*/ 1034321 h 1161896"/>
              <a:gd name="connsiteX2" fmla="*/ 0 w 1635358"/>
              <a:gd name="connsiteY2" fmla="*/ 1109272 h 116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358" h="1161896">
                <a:moveTo>
                  <a:pt x="1094281" y="0"/>
                </a:moveTo>
                <a:cubicBezTo>
                  <a:pt x="1430310" y="424721"/>
                  <a:pt x="1766340" y="849442"/>
                  <a:pt x="1583960" y="1034321"/>
                </a:cubicBezTo>
                <a:cubicBezTo>
                  <a:pt x="1401580" y="1219200"/>
                  <a:pt x="700790" y="1164236"/>
                  <a:pt x="0" y="1109272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5EC8D-2291-49AC-84FC-63232A65348C}"/>
              </a:ext>
            </a:extLst>
          </p:cNvPr>
          <p:cNvSpPr txBox="1"/>
          <p:nvPr/>
        </p:nvSpPr>
        <p:spPr>
          <a:xfrm>
            <a:off x="6789569" y="303738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实现分类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8489CF-6A9C-4B51-BB14-712B7EE029AD}"/>
              </a:ext>
            </a:extLst>
          </p:cNvPr>
          <p:cNvSpPr/>
          <p:nvPr/>
        </p:nvSpPr>
        <p:spPr>
          <a:xfrm>
            <a:off x="4067332" y="4841822"/>
            <a:ext cx="1169233" cy="265936"/>
          </a:xfrm>
          <a:custGeom>
            <a:avLst/>
            <a:gdLst>
              <a:gd name="connsiteX0" fmla="*/ 0 w 1169233"/>
              <a:gd name="connsiteY0" fmla="*/ 69955 h 265936"/>
              <a:gd name="connsiteX1" fmla="*/ 294806 w 1169233"/>
              <a:gd name="connsiteY1" fmla="*/ 264827 h 265936"/>
              <a:gd name="connsiteX2" fmla="*/ 509665 w 1169233"/>
              <a:gd name="connsiteY2" fmla="*/ 0 h 265936"/>
              <a:gd name="connsiteX3" fmla="*/ 784485 w 1169233"/>
              <a:gd name="connsiteY3" fmla="*/ 264827 h 265936"/>
              <a:gd name="connsiteX4" fmla="*/ 969364 w 1169233"/>
              <a:gd name="connsiteY4" fmla="*/ 94938 h 265936"/>
              <a:gd name="connsiteX5" fmla="*/ 1169233 w 1169233"/>
              <a:gd name="connsiteY5" fmla="*/ 99935 h 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233" h="265936">
                <a:moveTo>
                  <a:pt x="0" y="69955"/>
                </a:moveTo>
                <a:cubicBezTo>
                  <a:pt x="104931" y="173220"/>
                  <a:pt x="209862" y="276486"/>
                  <a:pt x="294806" y="264827"/>
                </a:cubicBezTo>
                <a:cubicBezTo>
                  <a:pt x="379750" y="253168"/>
                  <a:pt x="428052" y="0"/>
                  <a:pt x="509665" y="0"/>
                </a:cubicBezTo>
                <a:cubicBezTo>
                  <a:pt x="591278" y="0"/>
                  <a:pt x="707869" y="249004"/>
                  <a:pt x="784485" y="264827"/>
                </a:cubicBezTo>
                <a:cubicBezTo>
                  <a:pt x="861101" y="280650"/>
                  <a:pt x="905239" y="122420"/>
                  <a:pt x="969364" y="94938"/>
                </a:cubicBezTo>
                <a:cubicBezTo>
                  <a:pt x="1033489" y="67456"/>
                  <a:pt x="1101361" y="83695"/>
                  <a:pt x="1169233" y="99935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E7C40E-DB29-483A-BE83-C2C8F16FE9A9}"/>
              </a:ext>
            </a:extLst>
          </p:cNvPr>
          <p:cNvSpPr txBox="1"/>
          <p:nvPr/>
        </p:nvSpPr>
        <p:spPr>
          <a:xfrm>
            <a:off x="4067332" y="4569861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为什么用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0"/>
            <a:ext cx="39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SHEET 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F27F4-0261-443B-8BE2-B3375662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07777"/>
            <a:ext cx="6629401" cy="413005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A164D12-FEFD-4EA9-BBEA-411EAE31DF9C}"/>
              </a:ext>
            </a:extLst>
          </p:cNvPr>
          <p:cNvSpPr/>
          <p:nvPr/>
        </p:nvSpPr>
        <p:spPr>
          <a:xfrm>
            <a:off x="2953062" y="3018020"/>
            <a:ext cx="904545" cy="2110611"/>
          </a:xfrm>
          <a:custGeom>
            <a:avLst/>
            <a:gdLst>
              <a:gd name="connsiteX0" fmla="*/ 899410 w 904545"/>
              <a:gd name="connsiteY0" fmla="*/ 0 h 2110611"/>
              <a:gd name="connsiteX1" fmla="*/ 669561 w 904545"/>
              <a:gd name="connsiteY1" fmla="*/ 319790 h 2110611"/>
              <a:gd name="connsiteX2" fmla="*/ 899410 w 904545"/>
              <a:gd name="connsiteY2" fmla="*/ 964367 h 2110611"/>
              <a:gd name="connsiteX3" fmla="*/ 394741 w 904545"/>
              <a:gd name="connsiteY3" fmla="*/ 1948721 h 2110611"/>
              <a:gd name="connsiteX4" fmla="*/ 0 w 904545"/>
              <a:gd name="connsiteY4" fmla="*/ 2098623 h 211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545" h="2110611">
                <a:moveTo>
                  <a:pt x="899410" y="0"/>
                </a:moveTo>
                <a:cubicBezTo>
                  <a:pt x="784485" y="79531"/>
                  <a:pt x="669561" y="159062"/>
                  <a:pt x="669561" y="319790"/>
                </a:cubicBezTo>
                <a:cubicBezTo>
                  <a:pt x="669561" y="480518"/>
                  <a:pt x="945213" y="692879"/>
                  <a:pt x="899410" y="964367"/>
                </a:cubicBezTo>
                <a:cubicBezTo>
                  <a:pt x="853607" y="1235855"/>
                  <a:pt x="544643" y="1759678"/>
                  <a:pt x="394741" y="1948721"/>
                </a:cubicBezTo>
                <a:cubicBezTo>
                  <a:pt x="244839" y="2137764"/>
                  <a:pt x="122419" y="2118193"/>
                  <a:pt x="0" y="2098623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B265E-24E0-4EB4-B914-E6254D023D24}"/>
              </a:ext>
            </a:extLst>
          </p:cNvPr>
          <p:cNvSpPr txBox="1"/>
          <p:nvPr/>
        </p:nvSpPr>
        <p:spPr>
          <a:xfrm>
            <a:off x="1969408" y="4176222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Principal component analysis</a:t>
            </a:r>
            <a:endParaRPr lang="zh-CN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7F710-3244-4066-BDEC-2074AEACEC33}"/>
              </a:ext>
            </a:extLst>
          </p:cNvPr>
          <p:cNvSpPr txBox="1"/>
          <p:nvPr/>
        </p:nvSpPr>
        <p:spPr>
          <a:xfrm>
            <a:off x="1669604" y="4992829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只能检测线性关系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25611-2DC9-49CD-AC63-024BEC27DD55}"/>
              </a:ext>
            </a:extLst>
          </p:cNvPr>
          <p:cNvSpPr txBox="1"/>
          <p:nvPr/>
        </p:nvSpPr>
        <p:spPr>
          <a:xfrm>
            <a:off x="7071530" y="1528213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能够检测非线性联系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5654DA-A80E-44BF-B3A3-08CE01441A1D}"/>
              </a:ext>
            </a:extLst>
          </p:cNvPr>
          <p:cNvSpPr/>
          <p:nvPr/>
        </p:nvSpPr>
        <p:spPr>
          <a:xfrm>
            <a:off x="5111646" y="1838793"/>
            <a:ext cx="2806133" cy="1491189"/>
          </a:xfrm>
          <a:custGeom>
            <a:avLst/>
            <a:gdLst>
              <a:gd name="connsiteX0" fmla="*/ 0 w 2806133"/>
              <a:gd name="connsiteY0" fmla="*/ 1014335 h 1491189"/>
              <a:gd name="connsiteX1" fmla="*/ 1449049 w 2806133"/>
              <a:gd name="connsiteY1" fmla="*/ 1129259 h 1491189"/>
              <a:gd name="connsiteX2" fmla="*/ 2683239 w 2806133"/>
              <a:gd name="connsiteY2" fmla="*/ 1444053 h 1491189"/>
              <a:gd name="connsiteX3" fmla="*/ 2768184 w 2806133"/>
              <a:gd name="connsiteY3" fmla="*/ 0 h 149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133" h="1491189">
                <a:moveTo>
                  <a:pt x="0" y="1014335"/>
                </a:moveTo>
                <a:cubicBezTo>
                  <a:pt x="500921" y="1035987"/>
                  <a:pt x="1001843" y="1057639"/>
                  <a:pt x="1449049" y="1129259"/>
                </a:cubicBezTo>
                <a:cubicBezTo>
                  <a:pt x="1896256" y="1200879"/>
                  <a:pt x="2463383" y="1632263"/>
                  <a:pt x="2683239" y="1444053"/>
                </a:cubicBezTo>
                <a:cubicBezTo>
                  <a:pt x="2903095" y="1255843"/>
                  <a:pt x="2759023" y="234013"/>
                  <a:pt x="2768184" y="0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F7BD5-3098-4EA7-9BA0-C9B05F2B8DD8}"/>
              </a:ext>
            </a:extLst>
          </p:cNvPr>
          <p:cNvSpPr txBox="1"/>
          <p:nvPr/>
        </p:nvSpPr>
        <p:spPr>
          <a:xfrm>
            <a:off x="6998113" y="3318008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Isometric mapping</a:t>
            </a:r>
            <a:endParaRPr lang="zh-CN" altLang="en-US" sz="11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EBB826-1838-4BB5-A74C-4656C7633DE1}"/>
              </a:ext>
            </a:extLst>
          </p:cNvPr>
          <p:cNvSpPr/>
          <p:nvPr/>
        </p:nvSpPr>
        <p:spPr>
          <a:xfrm>
            <a:off x="5826177" y="3242872"/>
            <a:ext cx="1099279" cy="1299148"/>
          </a:xfrm>
          <a:custGeom>
            <a:avLst/>
            <a:gdLst>
              <a:gd name="connsiteX0" fmla="*/ 0 w 1099279"/>
              <a:gd name="connsiteY0" fmla="*/ 0 h 1299148"/>
              <a:gd name="connsiteX1" fmla="*/ 754505 w 1099279"/>
              <a:gd name="connsiteY1" fmla="*/ 479685 h 1299148"/>
              <a:gd name="connsiteX2" fmla="*/ 1099279 w 1099279"/>
              <a:gd name="connsiteY2" fmla="*/ 1299148 h 12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79" h="1299148">
                <a:moveTo>
                  <a:pt x="0" y="0"/>
                </a:moveTo>
                <a:cubicBezTo>
                  <a:pt x="285646" y="131580"/>
                  <a:pt x="571292" y="263160"/>
                  <a:pt x="754505" y="479685"/>
                </a:cubicBezTo>
                <a:cubicBezTo>
                  <a:pt x="937718" y="696210"/>
                  <a:pt x="1049312" y="1169233"/>
                  <a:pt x="1099279" y="1299148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63E1C-966E-4636-8354-A243A1A2CEAC}"/>
              </a:ext>
            </a:extLst>
          </p:cNvPr>
          <p:cNvSpPr txBox="1"/>
          <p:nvPr/>
        </p:nvSpPr>
        <p:spPr>
          <a:xfrm>
            <a:off x="6763267" y="3892446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Locally linear embedding</a:t>
            </a:r>
            <a:endParaRPr lang="zh-CN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6BE6-8A32-4E99-9613-42E6F5FB0E0A}"/>
              </a:ext>
            </a:extLst>
          </p:cNvPr>
          <p:cNvSpPr txBox="1"/>
          <p:nvPr/>
        </p:nvSpPr>
        <p:spPr>
          <a:xfrm>
            <a:off x="6375816" y="4605197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也能检测非线性联系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B6C931-30DA-44AA-A89B-20347D307AAD}"/>
              </a:ext>
            </a:extLst>
          </p:cNvPr>
          <p:cNvSpPr/>
          <p:nvPr/>
        </p:nvSpPr>
        <p:spPr>
          <a:xfrm>
            <a:off x="4810084" y="3687580"/>
            <a:ext cx="492154" cy="1344118"/>
          </a:xfrm>
          <a:custGeom>
            <a:avLst/>
            <a:gdLst>
              <a:gd name="connsiteX0" fmla="*/ 121680 w 492154"/>
              <a:gd name="connsiteY0" fmla="*/ 0 h 1344118"/>
              <a:gd name="connsiteX1" fmla="*/ 21746 w 492154"/>
              <a:gd name="connsiteY1" fmla="*/ 409731 h 1344118"/>
              <a:gd name="connsiteX2" fmla="*/ 491437 w 492154"/>
              <a:gd name="connsiteY2" fmla="*/ 559633 h 1344118"/>
              <a:gd name="connsiteX3" fmla="*/ 131673 w 492154"/>
              <a:gd name="connsiteY3" fmla="*/ 954374 h 1344118"/>
              <a:gd name="connsiteX4" fmla="*/ 251595 w 492154"/>
              <a:gd name="connsiteY4" fmla="*/ 1344118 h 134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54" h="1344118">
                <a:moveTo>
                  <a:pt x="121680" y="0"/>
                </a:moveTo>
                <a:cubicBezTo>
                  <a:pt x="40900" y="158229"/>
                  <a:pt x="-39880" y="316459"/>
                  <a:pt x="21746" y="409731"/>
                </a:cubicBezTo>
                <a:cubicBezTo>
                  <a:pt x="83372" y="503003"/>
                  <a:pt x="473116" y="468859"/>
                  <a:pt x="491437" y="559633"/>
                </a:cubicBezTo>
                <a:cubicBezTo>
                  <a:pt x="509758" y="650407"/>
                  <a:pt x="171647" y="823627"/>
                  <a:pt x="131673" y="954374"/>
                </a:cubicBezTo>
                <a:cubicBezTo>
                  <a:pt x="91699" y="1085121"/>
                  <a:pt x="222447" y="1284990"/>
                  <a:pt x="251595" y="1344118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E672A-912D-4B8C-84B7-E93E600E306B}"/>
              </a:ext>
            </a:extLst>
          </p:cNvPr>
          <p:cNvSpPr txBox="1"/>
          <p:nvPr/>
        </p:nvSpPr>
        <p:spPr>
          <a:xfrm>
            <a:off x="4379980" y="5056338"/>
            <a:ext cx="20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模仿</a:t>
            </a:r>
            <a:r>
              <a:rPr lang="en-US" altLang="zh-CN" sz="1100" dirty="0"/>
              <a:t>kernel</a:t>
            </a:r>
            <a:r>
              <a:rPr lang="zh-CN" altLang="en-US" sz="1100" dirty="0"/>
              <a:t>的功能，但是不计算</a:t>
            </a:r>
            <a:r>
              <a:rPr lang="en-US" altLang="zh-CN" sz="1100" dirty="0"/>
              <a:t>kernel</a:t>
            </a:r>
            <a:r>
              <a:rPr lang="zh-CN" altLang="en-US" sz="110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1700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0"/>
            <a:ext cx="39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SHEET 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F27F4-0261-443B-8BE2-B3375662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94" y="1057724"/>
            <a:ext cx="6629401" cy="413005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17B6D6A-CF00-4DF6-ADE8-42B3C86E8855}"/>
              </a:ext>
            </a:extLst>
          </p:cNvPr>
          <p:cNvSpPr/>
          <p:nvPr/>
        </p:nvSpPr>
        <p:spPr>
          <a:xfrm>
            <a:off x="1061679" y="1553980"/>
            <a:ext cx="1866400" cy="873720"/>
          </a:xfrm>
          <a:custGeom>
            <a:avLst/>
            <a:gdLst>
              <a:gd name="connsiteX0" fmla="*/ 1866400 w 1866400"/>
              <a:gd name="connsiteY0" fmla="*/ 809469 h 873720"/>
              <a:gd name="connsiteX1" fmla="*/ 1076918 w 1866400"/>
              <a:gd name="connsiteY1" fmla="*/ 864433 h 873720"/>
              <a:gd name="connsiteX2" fmla="*/ 97560 w 1866400"/>
              <a:gd name="connsiteY2" fmla="*/ 639581 h 873720"/>
              <a:gd name="connsiteX3" fmla="*/ 87567 w 1866400"/>
              <a:gd name="connsiteY3" fmla="*/ 0 h 87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400" h="873720">
                <a:moveTo>
                  <a:pt x="1866400" y="809469"/>
                </a:moveTo>
                <a:cubicBezTo>
                  <a:pt x="1619062" y="851108"/>
                  <a:pt x="1371725" y="892748"/>
                  <a:pt x="1076918" y="864433"/>
                </a:cubicBezTo>
                <a:cubicBezTo>
                  <a:pt x="782111" y="836118"/>
                  <a:pt x="262452" y="783653"/>
                  <a:pt x="97560" y="639581"/>
                </a:cubicBezTo>
                <a:cubicBezTo>
                  <a:pt x="-67332" y="495509"/>
                  <a:pt x="10117" y="247754"/>
                  <a:pt x="87567" y="0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DE683-4EEF-416D-84F8-BCDAC61BF773}"/>
              </a:ext>
            </a:extLst>
          </p:cNvPr>
          <p:cNvSpPr txBox="1"/>
          <p:nvPr/>
        </p:nvSpPr>
        <p:spPr>
          <a:xfrm>
            <a:off x="570795" y="1251011"/>
            <a:ext cx="206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先降低维度再聚类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AED7A6-1840-4BAC-A805-510183A98DBB}"/>
              </a:ext>
            </a:extLst>
          </p:cNvPr>
          <p:cNvSpPr/>
          <p:nvPr/>
        </p:nvSpPr>
        <p:spPr>
          <a:xfrm>
            <a:off x="1316705" y="3122752"/>
            <a:ext cx="2235964" cy="959569"/>
          </a:xfrm>
          <a:custGeom>
            <a:avLst/>
            <a:gdLst>
              <a:gd name="connsiteX0" fmla="*/ 2235964 w 2235964"/>
              <a:gd name="connsiteY0" fmla="*/ 339976 h 959569"/>
              <a:gd name="connsiteX1" fmla="*/ 1311570 w 2235964"/>
              <a:gd name="connsiteY1" fmla="*/ 255032 h 959569"/>
              <a:gd name="connsiteX2" fmla="*/ 332213 w 2235964"/>
              <a:gd name="connsiteY2" fmla="*/ 199 h 959569"/>
              <a:gd name="connsiteX3" fmla="*/ 42403 w 2235964"/>
              <a:gd name="connsiteY3" fmla="*/ 300002 h 959569"/>
              <a:gd name="connsiteX4" fmla="*/ 7426 w 2235964"/>
              <a:gd name="connsiteY4" fmla="*/ 959569 h 9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964" h="959569">
                <a:moveTo>
                  <a:pt x="2235964" y="339976"/>
                </a:moveTo>
                <a:cubicBezTo>
                  <a:pt x="1932413" y="325818"/>
                  <a:pt x="1628862" y="311661"/>
                  <a:pt x="1311570" y="255032"/>
                </a:cubicBezTo>
                <a:cubicBezTo>
                  <a:pt x="994278" y="198403"/>
                  <a:pt x="543741" y="-7296"/>
                  <a:pt x="332213" y="199"/>
                </a:cubicBezTo>
                <a:cubicBezTo>
                  <a:pt x="120685" y="7694"/>
                  <a:pt x="96534" y="140107"/>
                  <a:pt x="42403" y="300002"/>
                </a:cubicBezTo>
                <a:cubicBezTo>
                  <a:pt x="-11728" y="459897"/>
                  <a:pt x="-2151" y="709733"/>
                  <a:pt x="7426" y="959569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8A5C8-3A1D-472B-B35B-7B8D1FF9112E}"/>
              </a:ext>
            </a:extLst>
          </p:cNvPr>
          <p:cNvSpPr txBox="1"/>
          <p:nvPr/>
        </p:nvSpPr>
        <p:spPr>
          <a:xfrm>
            <a:off x="532399" y="4272364"/>
            <a:ext cx="20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每次都随机挑选一个子集</a:t>
            </a:r>
            <a:endParaRPr lang="en-US" altLang="zh-CN" sz="1100" dirty="0"/>
          </a:p>
          <a:p>
            <a:r>
              <a:rPr lang="zh-CN" altLang="en-US" sz="1100" dirty="0"/>
              <a:t>收敛之后在换子集，直到稳定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29531C-0A08-4993-A1E4-16565919FA59}"/>
              </a:ext>
            </a:extLst>
          </p:cNvPr>
          <p:cNvSpPr/>
          <p:nvPr/>
        </p:nvSpPr>
        <p:spPr>
          <a:xfrm>
            <a:off x="4268742" y="3617626"/>
            <a:ext cx="1042773" cy="1490443"/>
          </a:xfrm>
          <a:custGeom>
            <a:avLst/>
            <a:gdLst>
              <a:gd name="connsiteX0" fmla="*/ 213317 w 1042773"/>
              <a:gd name="connsiteY0" fmla="*/ 0 h 1490443"/>
              <a:gd name="connsiteX1" fmla="*/ 343232 w 1042773"/>
              <a:gd name="connsiteY1" fmla="*/ 399738 h 1490443"/>
              <a:gd name="connsiteX2" fmla="*/ 23442 w 1042773"/>
              <a:gd name="connsiteY2" fmla="*/ 749508 h 1490443"/>
              <a:gd name="connsiteX3" fmla="*/ 138366 w 1042773"/>
              <a:gd name="connsiteY3" fmla="*/ 1449049 h 1490443"/>
              <a:gd name="connsiteX4" fmla="*/ 1042773 w 1042773"/>
              <a:gd name="connsiteY4" fmla="*/ 1349115 h 149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3" h="1490443">
                <a:moveTo>
                  <a:pt x="213317" y="0"/>
                </a:moveTo>
                <a:cubicBezTo>
                  <a:pt x="294097" y="137410"/>
                  <a:pt x="374878" y="274820"/>
                  <a:pt x="343232" y="399738"/>
                </a:cubicBezTo>
                <a:cubicBezTo>
                  <a:pt x="311586" y="524656"/>
                  <a:pt x="57586" y="574623"/>
                  <a:pt x="23442" y="749508"/>
                </a:cubicBezTo>
                <a:cubicBezTo>
                  <a:pt x="-10702" y="924393"/>
                  <a:pt x="-31522" y="1349115"/>
                  <a:pt x="138366" y="1449049"/>
                </a:cubicBezTo>
                <a:cubicBezTo>
                  <a:pt x="308254" y="1548983"/>
                  <a:pt x="675513" y="1449049"/>
                  <a:pt x="1042773" y="1349115"/>
                </a:cubicBezTo>
              </a:path>
            </a:pathLst>
          </a:custGeom>
          <a:noFill/>
          <a:ln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27F15-862D-4EE7-895A-B96790175760}"/>
              </a:ext>
            </a:extLst>
          </p:cNvPr>
          <p:cNvSpPr txBox="1"/>
          <p:nvPr/>
        </p:nvSpPr>
        <p:spPr>
          <a:xfrm>
            <a:off x="5379219" y="4742056"/>
            <a:ext cx="20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不需要提前确定聚类数量的</a:t>
            </a:r>
            <a:r>
              <a:rPr lang="en-US" altLang="zh-CN" sz="1100" dirty="0"/>
              <a:t>K means</a:t>
            </a:r>
            <a:r>
              <a:rPr lang="zh-CN" altLang="en-US" sz="11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786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D463-012E-2CD2-8C72-E3714FBAE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0FAE5-46D6-2F15-85BC-CAE6649DA168}"/>
              </a:ext>
            </a:extLst>
          </p:cNvPr>
          <p:cNvSpPr txBox="1"/>
          <p:nvPr/>
        </p:nvSpPr>
        <p:spPr>
          <a:xfrm>
            <a:off x="0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汇报内容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52C67-C828-8455-58BC-FD24EE93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4"/>
          <a:stretch/>
        </p:blipFill>
        <p:spPr>
          <a:xfrm>
            <a:off x="152400" y="548267"/>
            <a:ext cx="4873453" cy="2197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598B6C-88DC-75A0-E72E-BA916085BC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8" r="1755" b="10472"/>
          <a:stretch/>
        </p:blipFill>
        <p:spPr>
          <a:xfrm>
            <a:off x="352425" y="3381375"/>
            <a:ext cx="3504509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374FD-2467-04C4-D9AB-2EE795D56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4649378"/>
            <a:ext cx="3504509" cy="7973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320FDE-02A9-11DC-8533-BB1E6CAA81A7}"/>
              </a:ext>
            </a:extLst>
          </p:cNvPr>
          <p:cNvCxnSpPr>
            <a:cxnSpLocks/>
          </p:cNvCxnSpPr>
          <p:nvPr/>
        </p:nvCxnSpPr>
        <p:spPr>
          <a:xfrm>
            <a:off x="1238250" y="2566055"/>
            <a:ext cx="0" cy="753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CA61F-6C67-D9BC-386A-659157102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14" y="411698"/>
            <a:ext cx="3627679" cy="22600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CF22F2-5546-DC73-F34C-E9C8F33DC97F}"/>
              </a:ext>
            </a:extLst>
          </p:cNvPr>
          <p:cNvSpPr txBox="1"/>
          <p:nvPr/>
        </p:nvSpPr>
        <p:spPr>
          <a:xfrm>
            <a:off x="6140761" y="3206143"/>
            <a:ext cx="14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linear regression</a:t>
            </a:r>
            <a:endParaRPr lang="zh-CN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EDD80A-23A6-E238-657B-E4E0488231DD}"/>
              </a:ext>
            </a:extLst>
          </p:cNvPr>
          <p:cNvSpPr txBox="1"/>
          <p:nvPr/>
        </p:nvSpPr>
        <p:spPr>
          <a:xfrm>
            <a:off x="6954103" y="3494715"/>
            <a:ext cx="151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logistic regression</a:t>
            </a:r>
            <a:endParaRPr lang="zh-CN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69EAA-3A62-B583-3A91-9A7F207F82A2}"/>
              </a:ext>
            </a:extLst>
          </p:cNvPr>
          <p:cNvSpPr txBox="1"/>
          <p:nvPr/>
        </p:nvSpPr>
        <p:spPr>
          <a:xfrm>
            <a:off x="4508195" y="3540984"/>
            <a:ext cx="236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support vector machine(</a:t>
            </a:r>
            <a:r>
              <a:rPr lang="en-US" altLang="zh-CN" sz="1400" b="1" dirty="0" err="1"/>
              <a:t>svm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335E6-9F02-188D-588B-345D12292EEA}"/>
              </a:ext>
            </a:extLst>
          </p:cNvPr>
          <p:cNvSpPr txBox="1"/>
          <p:nvPr/>
        </p:nvSpPr>
        <p:spPr>
          <a:xfrm>
            <a:off x="6419299" y="3913030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tree</a:t>
            </a:r>
            <a:endParaRPr lang="zh-CN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6E20B-9280-EBA2-6331-23529F3F86DC}"/>
              </a:ext>
            </a:extLst>
          </p:cNvPr>
          <p:cNvSpPr txBox="1"/>
          <p:nvPr/>
        </p:nvSpPr>
        <p:spPr>
          <a:xfrm>
            <a:off x="7419936" y="4259440"/>
            <a:ext cx="105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naïve bayes</a:t>
            </a:r>
            <a:endParaRPr lang="zh-CN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95357-3DB7-CDB0-B76E-C5D47D08BEF5}"/>
              </a:ext>
            </a:extLst>
          </p:cNvPr>
          <p:cNvSpPr txBox="1"/>
          <p:nvPr/>
        </p:nvSpPr>
        <p:spPr>
          <a:xfrm>
            <a:off x="4647751" y="3996144"/>
            <a:ext cx="164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k nearest neighbors</a:t>
            </a:r>
            <a:endParaRPr lang="zh-CN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8FE-6527-277A-10A1-45167D8C715B}"/>
              </a:ext>
            </a:extLst>
          </p:cNvPr>
          <p:cNvSpPr txBox="1"/>
          <p:nvPr/>
        </p:nvSpPr>
        <p:spPr>
          <a:xfrm>
            <a:off x="5980286" y="436509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k means</a:t>
            </a:r>
            <a:endParaRPr lang="zh-CN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81F71-6BAF-5B69-3489-D2F253F25BEC}"/>
              </a:ext>
            </a:extLst>
          </p:cNvPr>
          <p:cNvSpPr txBox="1"/>
          <p:nvPr/>
        </p:nvSpPr>
        <p:spPr>
          <a:xfrm>
            <a:off x="4508195" y="4578167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random forest(rf) </a:t>
            </a:r>
            <a:endParaRPr lang="zh-CN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E2BDB-BA09-6475-A44C-0F150FD3CE73}"/>
              </a:ext>
            </a:extLst>
          </p:cNvPr>
          <p:cNvSpPr txBox="1"/>
          <p:nvPr/>
        </p:nvSpPr>
        <p:spPr>
          <a:xfrm>
            <a:off x="4895623" y="5090237"/>
            <a:ext cx="28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dimensionality reduction algorithm</a:t>
            </a:r>
            <a:endParaRPr lang="zh-CN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5AF8B9-3590-6940-CCB3-DB2951B7B6CE}"/>
              </a:ext>
            </a:extLst>
          </p:cNvPr>
          <p:cNvSpPr txBox="1"/>
          <p:nvPr/>
        </p:nvSpPr>
        <p:spPr>
          <a:xfrm>
            <a:off x="6748716" y="4629705"/>
            <a:ext cx="1598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boosting algorithm</a:t>
            </a:r>
            <a:endParaRPr lang="zh-CN" altLang="en-US" sz="1400" b="1" dirty="0"/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DA2026E0-C26B-078D-C1BB-BF38C2AB7AB1}"/>
              </a:ext>
            </a:extLst>
          </p:cNvPr>
          <p:cNvSpPr/>
          <p:nvPr/>
        </p:nvSpPr>
        <p:spPr>
          <a:xfrm>
            <a:off x="4033147" y="3128656"/>
            <a:ext cx="4648891" cy="2441337"/>
          </a:xfrm>
          <a:prstGeom prst="teardrop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AF5759-3C42-537A-4578-EDAA625D8856}"/>
              </a:ext>
            </a:extLst>
          </p:cNvPr>
          <p:cNvSpPr txBox="1"/>
          <p:nvPr/>
        </p:nvSpPr>
        <p:spPr>
          <a:xfrm>
            <a:off x="6699568" y="2840084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Most used ML algorithm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1800" dirty="0"/>
              <a:t>文章内容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B8416-E46D-42A8-87E3-E05771A3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2" y="3009207"/>
            <a:ext cx="8440503" cy="242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B74F8-5C24-4C09-B78D-4B84A399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34" y="184666"/>
            <a:ext cx="4133716" cy="27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43FC5-DE8C-4537-82D4-F055F1B71042}"/>
              </a:ext>
            </a:extLst>
          </p:cNvPr>
          <p:cNvSpPr txBox="1"/>
          <p:nvPr/>
        </p:nvSpPr>
        <p:spPr>
          <a:xfrm>
            <a:off x="0" y="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算法分类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29EAA-AEE5-4DCF-A465-49867E51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4" y="2838450"/>
            <a:ext cx="4790555" cy="2696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1BEDC-9142-43A2-AE61-7509F980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7" y="369332"/>
            <a:ext cx="7152494" cy="2362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5E8F62-F4ED-4FCB-9CE9-290A3F264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75" y="3314213"/>
            <a:ext cx="4161900" cy="239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99173E-4B25-4E28-B74F-FEDDA8D753C0}"/>
              </a:ext>
            </a:extLst>
          </p:cNvPr>
          <p:cNvSpPr txBox="1"/>
          <p:nvPr/>
        </p:nvSpPr>
        <p:spPr>
          <a:xfrm>
            <a:off x="5859734" y="283845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LINEAR REGRESSION</a:t>
            </a:r>
            <a:endParaRPr lang="zh-CN" alt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4D50FF-A17C-4A4A-A4FE-72659B10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2" y="419100"/>
            <a:ext cx="4173515" cy="2022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1CC655-F083-47A3-9676-837BDD580C5F}"/>
              </a:ext>
            </a:extLst>
          </p:cNvPr>
          <p:cNvSpPr txBox="1"/>
          <p:nvPr/>
        </p:nvSpPr>
        <p:spPr>
          <a:xfrm>
            <a:off x="5384726" y="41910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Mother 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020A0-3A67-4EC2-8ED8-C18655F2605E}"/>
              </a:ext>
            </a:extLst>
          </p:cNvPr>
          <p:cNvSpPr txBox="1"/>
          <p:nvPr/>
        </p:nvSpPr>
        <p:spPr>
          <a:xfrm>
            <a:off x="5972326" y="106082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= </a:t>
            </a:r>
            <a:r>
              <a:rPr lang="en-US" altLang="zh-CN" dirty="0" err="1"/>
              <a:t>aX</a:t>
            </a:r>
            <a:r>
              <a:rPr lang="en-US" altLang="zh-CN" dirty="0"/>
              <a:t> + B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27B18-EFED-456B-BCC6-5581FB78BC12}"/>
              </a:ext>
            </a:extLst>
          </p:cNvPr>
          <p:cNvSpPr txBox="1"/>
          <p:nvPr/>
        </p:nvSpPr>
        <p:spPr>
          <a:xfrm>
            <a:off x="5162324" y="1794892"/>
            <a:ext cx="324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a&amp;b</a:t>
            </a:r>
            <a:r>
              <a:rPr lang="en-US" altLang="zh-CN" dirty="0"/>
              <a:t> -&gt; minimizing the sum of the squared difference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2EE99-E04B-4A63-B1DB-BC0818EB16EE}"/>
              </a:ext>
            </a:extLst>
          </p:cNvPr>
          <p:cNvSpPr txBox="1"/>
          <p:nvPr/>
        </p:nvSpPr>
        <p:spPr>
          <a:xfrm>
            <a:off x="0" y="2568927"/>
            <a:ext cx="130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TREE</a:t>
            </a:r>
            <a:endParaRPr lang="zh-CN" altLang="en-US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0EA06-1D59-4913-A4BD-27C4D4EC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5" y="2980436"/>
            <a:ext cx="4722680" cy="2370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DE47D-8B71-4C28-AF13-5D6786168B2A}"/>
              </a:ext>
            </a:extLst>
          </p:cNvPr>
          <p:cNvSpPr txBox="1"/>
          <p:nvPr/>
        </p:nvSpPr>
        <p:spPr>
          <a:xfrm>
            <a:off x="4835873" y="4195321"/>
            <a:ext cx="480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Easiest: a bunch of yes or no 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231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LOGISTIC REGRESSION</a:t>
            </a:r>
            <a:endParaRPr lang="zh-CN" alt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7F322F-DF1C-416C-B397-9BFDF7E8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880"/>
            <a:ext cx="4665051" cy="3116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E365F-5D96-42E8-B6D8-54DCBF89DCC7}"/>
              </a:ext>
            </a:extLst>
          </p:cNvPr>
          <p:cNvSpPr txBox="1"/>
          <p:nvPr/>
        </p:nvSpPr>
        <p:spPr>
          <a:xfrm>
            <a:off x="4477062" y="1863174"/>
            <a:ext cx="480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Attention: Y is discrete values(usually binary values like 0/1)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DFE87-2E0E-40AF-8AD6-657342950914}"/>
              </a:ext>
            </a:extLst>
          </p:cNvPr>
          <p:cNvSpPr txBox="1"/>
          <p:nvPr/>
        </p:nvSpPr>
        <p:spPr>
          <a:xfrm>
            <a:off x="4477062" y="3062387"/>
            <a:ext cx="480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regression method to solve classification</a:t>
            </a:r>
          </a:p>
          <a:p>
            <a:r>
              <a:rPr lang="en-US" altLang="zh-CN" dirty="0"/>
              <a:t>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34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SUPPORT VECTOR MACHINE(SVM)</a:t>
            </a:r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1B58-B474-47BF-BA4A-45E944184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" b="3690"/>
          <a:stretch/>
        </p:blipFill>
        <p:spPr>
          <a:xfrm>
            <a:off x="112842" y="444314"/>
            <a:ext cx="3881082" cy="24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58EB2-9AB9-4E5B-B614-510E61ECD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r="4575"/>
          <a:stretch/>
        </p:blipFill>
        <p:spPr>
          <a:xfrm>
            <a:off x="1937005" y="2924358"/>
            <a:ext cx="4590909" cy="2717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BCB2E-C647-4667-B9DD-0289CFEDDCA4}"/>
              </a:ext>
            </a:extLst>
          </p:cNvPr>
          <p:cNvSpPr txBox="1"/>
          <p:nvPr/>
        </p:nvSpPr>
        <p:spPr>
          <a:xfrm>
            <a:off x="3993924" y="1607344"/>
            <a:ext cx="495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Hyperplane: it might be a plane or line or multi-D separation 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0F644-8EF3-455C-A90D-187C40E93DBA}"/>
              </a:ext>
            </a:extLst>
          </p:cNvPr>
          <p:cNvSpPr txBox="1"/>
          <p:nvPr/>
        </p:nvSpPr>
        <p:spPr>
          <a:xfrm>
            <a:off x="3993924" y="739779"/>
            <a:ext cx="5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separation is based on specific data point(vector)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14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NAÏVE BAYES</a:t>
            </a:r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B9CED-371B-40E3-8835-4E37F82B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0" y="369332"/>
            <a:ext cx="3259268" cy="2256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F575C-5915-41B7-96FD-CBBED23458E1}"/>
              </a:ext>
            </a:extLst>
          </p:cNvPr>
          <p:cNvSpPr txBox="1"/>
          <p:nvPr/>
        </p:nvSpPr>
        <p:spPr>
          <a:xfrm>
            <a:off x="4251100" y="944246"/>
            <a:ext cx="480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Bayes: it consider also prior facts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ACE8-FF6F-48C8-81E7-A77FF3257EB0}"/>
              </a:ext>
            </a:extLst>
          </p:cNvPr>
          <p:cNvSpPr txBox="1"/>
          <p:nvPr/>
        </p:nvSpPr>
        <p:spPr>
          <a:xfrm>
            <a:off x="4251100" y="1725296"/>
            <a:ext cx="480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Naïve: it doesn’t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different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88DC-E8F3-4A99-B6B0-1C9A927FF17B}"/>
              </a:ext>
            </a:extLst>
          </p:cNvPr>
          <p:cNvSpPr txBox="1"/>
          <p:nvPr/>
        </p:nvSpPr>
        <p:spPr>
          <a:xfrm>
            <a:off x="0" y="2798164"/>
            <a:ext cx="192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K NEAREST NEIGHBORS</a:t>
            </a:r>
            <a:endParaRPr lang="zh-CN" alt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BF472-B5F9-4706-BC55-2FE5436BF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0" y="3105941"/>
            <a:ext cx="3183182" cy="254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E28C-4465-4FCC-B277-2F62C8860964}"/>
              </a:ext>
            </a:extLst>
          </p:cNvPr>
          <p:cNvSpPr txBox="1"/>
          <p:nvPr/>
        </p:nvSpPr>
        <p:spPr>
          <a:xfrm>
            <a:off x="4204360" y="3890595"/>
            <a:ext cx="480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一个人的工资是他身边最好朋友的</a:t>
            </a:r>
            <a:r>
              <a:rPr lang="en-US" altLang="zh-CN" dirty="0"/>
              <a:t>5</a:t>
            </a:r>
            <a:r>
              <a:rPr lang="zh-CN" altLang="en-US" dirty="0"/>
              <a:t>个朋友的平均值</a:t>
            </a:r>
          </a:p>
        </p:txBody>
      </p:sp>
    </p:spTree>
    <p:extLst>
      <p:ext uri="{BB962C8B-B14F-4D97-AF65-F5344CB8AC3E}">
        <p14:creationId xmlns:p14="http://schemas.microsoft.com/office/powerpoint/2010/main" val="119238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746798-CDD7-4CA3-A017-B0C9CE0E040D}"/>
              </a:ext>
            </a:extLst>
          </p:cNvPr>
          <p:cNvSpPr txBox="1"/>
          <p:nvPr/>
        </p:nvSpPr>
        <p:spPr>
          <a:xfrm>
            <a:off x="0" y="0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RANDOM FOREST(RF) 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03BE7-C990-459C-AB08-85DD4B5F8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27410" r="12895"/>
          <a:stretch/>
        </p:blipFill>
        <p:spPr>
          <a:xfrm>
            <a:off x="342252" y="1175855"/>
            <a:ext cx="5061644" cy="36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AA7FC-A57F-47C2-82FE-284F1D6A5239}"/>
              </a:ext>
            </a:extLst>
          </p:cNvPr>
          <p:cNvSpPr txBox="1"/>
          <p:nvPr/>
        </p:nvSpPr>
        <p:spPr>
          <a:xfrm>
            <a:off x="5351783" y="1668790"/>
            <a:ext cx="322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RF: a collective of decision trees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16ADF-254A-49B8-94A3-B03EA3B12BCF}"/>
              </a:ext>
            </a:extLst>
          </p:cNvPr>
          <p:cNvSpPr txBox="1"/>
          <p:nvPr/>
        </p:nvSpPr>
        <p:spPr>
          <a:xfrm>
            <a:off x="5351782" y="3629200"/>
            <a:ext cx="32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RF chooses the result having the most votes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2A3D-F1DA-4286-9260-96719384F319}"/>
              </a:ext>
            </a:extLst>
          </p:cNvPr>
          <p:cNvSpPr txBox="1"/>
          <p:nvPr/>
        </p:nvSpPr>
        <p:spPr>
          <a:xfrm>
            <a:off x="5351783" y="2540930"/>
            <a:ext cx="322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tree is trained with a random subset of the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7041</TotalTime>
  <Words>443</Words>
  <Application>Microsoft Macintosh PowerPoint</Application>
  <PresentationFormat>On-screen Show (16:10)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华文楷体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Steven</dc:creator>
  <cp:lastModifiedBy>Cooper Steven</cp:lastModifiedBy>
  <cp:revision>35</cp:revision>
  <dcterms:created xsi:type="dcterms:W3CDTF">2025-01-09T00:50:47Z</dcterms:created>
  <dcterms:modified xsi:type="dcterms:W3CDTF">2025-01-14T10:38:47Z</dcterms:modified>
</cp:coreProperties>
</file>