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0" r:id="rId5"/>
    <p:sldId id="261" r:id="rId6"/>
    <p:sldId id="257" r:id="rId7"/>
    <p:sldId id="263" r:id="rId8"/>
    <p:sldId id="268" r:id="rId9"/>
    <p:sldId id="266" r:id="rId10"/>
    <p:sldId id="267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078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131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027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9969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9538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74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9624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92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276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575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003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8678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660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202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78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630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16184-F831-4537-A30A-8B9FB4DD4C20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77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4EF8-C8E2-44D1-9F80-F4CF7362D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17" y="1122363"/>
            <a:ext cx="11155680" cy="2387600"/>
          </a:xfrm>
        </p:spPr>
        <p:txBody>
          <a:bodyPr>
            <a:noAutofit/>
          </a:bodyPr>
          <a:lstStyle/>
          <a:p>
            <a:pPr algn="ctr"/>
            <a:r>
              <a:rPr lang="en-US" sz="8800" dirty="0">
                <a:solidFill>
                  <a:schemeClr val="accent6">
                    <a:lumMod val="75000"/>
                  </a:schemeClr>
                </a:solidFill>
                <a:latin typeface="Cooper Black" panose="0208090404030B020404" pitchFamily="18" charset="0"/>
              </a:rPr>
              <a:t>Do something with your heritage!</a:t>
            </a:r>
            <a:endParaRPr lang="en-NL" sz="8800" dirty="0">
              <a:solidFill>
                <a:schemeClr val="accent6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8F083-2BF9-4445-BDF5-41F966C74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4307432"/>
            <a:ext cx="4572000" cy="1655762"/>
          </a:xfrm>
        </p:spPr>
        <p:txBody>
          <a:bodyPr>
            <a:normAutofit fontScale="92500"/>
          </a:bodyPr>
          <a:lstStyle/>
          <a:p>
            <a:r>
              <a:rPr lang="en-GB" dirty="0"/>
              <a:t>A website for sharing information about significant artworks in private hands that are potentially viewable by the public.</a:t>
            </a:r>
          </a:p>
          <a:p>
            <a:r>
              <a:rPr lang="en-GB" dirty="0"/>
              <a:t>By Fred Clausen.</a:t>
            </a:r>
          </a:p>
          <a:p>
            <a:r>
              <a:rPr lang="en-GB" dirty="0"/>
              <a:t>February 2022</a:t>
            </a:r>
          </a:p>
        </p:txBody>
      </p:sp>
    </p:spTree>
    <p:extLst>
      <p:ext uri="{BB962C8B-B14F-4D97-AF65-F5344CB8AC3E}">
        <p14:creationId xmlns:p14="http://schemas.microsoft.com/office/powerpoint/2010/main" val="357342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25CE-3D68-4E2B-AD89-E64EF66E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 1999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4CD14-A8D3-4C90-86AF-DBCEA8E77374}"/>
              </a:ext>
            </a:extLst>
          </p:cNvPr>
          <p:cNvSpPr txBox="1"/>
          <p:nvPr/>
        </p:nvSpPr>
        <p:spPr>
          <a:xfrm>
            <a:off x="1201783" y="1473925"/>
            <a:ext cx="101759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Of the 56,800 works exempt from tax, 32,000 are on long-term loans to museums, nearly 4,000 are on display in houses open to the public and the remaining ones are theoretically viewable by appointment. </a:t>
            </a:r>
            <a:r>
              <a:rPr lang="en-US" sz="3600" b="1" dirty="0"/>
              <a:t>More than 60% of the items are owned by only 30 people</a:t>
            </a:r>
            <a:r>
              <a:rPr lang="en-US" sz="3600" dirty="0"/>
              <a:t>.</a:t>
            </a:r>
            <a:endParaRPr lang="en-NL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59C336-1671-4861-B6CE-9320DFB3507B}"/>
              </a:ext>
            </a:extLst>
          </p:cNvPr>
          <p:cNvSpPr txBox="1"/>
          <p:nvPr/>
        </p:nvSpPr>
        <p:spPr>
          <a:xfrm>
            <a:off x="1414055" y="5910724"/>
            <a:ext cx="7677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https://www.theguardian.com/uk/1999/jul/08/fiachragibbons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44681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03C5AE-3B39-452E-B540-D4DFED7B3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070" y="0"/>
            <a:ext cx="7128932" cy="690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DA47-FBF5-4FB6-9428-CCA390A5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F5FA6-C9ED-4A7B-865C-64F05E2FC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0"/>
            <a:ext cx="11887200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4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87A0-C02A-48CE-BC39-EBFCE736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Opportunity</a:t>
            </a:r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82BE30-74AA-43D6-81F3-31C70EAFDB1B}"/>
              </a:ext>
            </a:extLst>
          </p:cNvPr>
          <p:cNvSpPr/>
          <p:nvPr/>
        </p:nvSpPr>
        <p:spPr>
          <a:xfrm>
            <a:off x="3814354" y="2521131"/>
            <a:ext cx="2390503" cy="14891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53C59-D3DF-41A0-B824-0F5C504F1B87}"/>
              </a:ext>
            </a:extLst>
          </p:cNvPr>
          <p:cNvSpPr/>
          <p:nvPr/>
        </p:nvSpPr>
        <p:spPr>
          <a:xfrm>
            <a:off x="3814354" y="4096157"/>
            <a:ext cx="2390503" cy="14891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786C1-E937-48E3-BE03-5DAC69DF2798}"/>
              </a:ext>
            </a:extLst>
          </p:cNvPr>
          <p:cNvSpPr/>
          <p:nvPr/>
        </p:nvSpPr>
        <p:spPr>
          <a:xfrm>
            <a:off x="6291946" y="2522218"/>
            <a:ext cx="2390503" cy="14891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0607F-FD86-4C7A-81F7-D118B5DDB467}"/>
              </a:ext>
            </a:extLst>
          </p:cNvPr>
          <p:cNvSpPr/>
          <p:nvPr/>
        </p:nvSpPr>
        <p:spPr>
          <a:xfrm>
            <a:off x="6291946" y="4097244"/>
            <a:ext cx="2390503" cy="14891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FAA66-6D73-40DA-A749-6DB0D6407B7D}"/>
              </a:ext>
            </a:extLst>
          </p:cNvPr>
          <p:cNvSpPr txBox="1"/>
          <p:nvPr/>
        </p:nvSpPr>
        <p:spPr>
          <a:xfrm>
            <a:off x="2645021" y="3081048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Public</a:t>
            </a:r>
            <a:endParaRPr lang="en-NL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563EA-3F9F-4CBC-A36E-4122CE951ACD}"/>
              </a:ext>
            </a:extLst>
          </p:cNvPr>
          <p:cNvSpPr txBox="1"/>
          <p:nvPr/>
        </p:nvSpPr>
        <p:spPr>
          <a:xfrm>
            <a:off x="2645021" y="4549786"/>
            <a:ext cx="1082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Private</a:t>
            </a:r>
            <a:endParaRPr lang="en-NL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03C38-222F-44A7-9F0A-A2DDCC71FFD0}"/>
              </a:ext>
            </a:extLst>
          </p:cNvPr>
          <p:cNvSpPr txBox="1"/>
          <p:nvPr/>
        </p:nvSpPr>
        <p:spPr>
          <a:xfrm>
            <a:off x="4035908" y="5671183"/>
            <a:ext cx="1947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Lesser-</a:t>
            </a:r>
            <a:r>
              <a:rPr lang="nl-NL" sz="2400" b="1" dirty="0" err="1"/>
              <a:t>known</a:t>
            </a:r>
            <a:endParaRPr lang="en-NL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B9B8D3-1C8D-4B49-A246-D85DE6DBA504}"/>
              </a:ext>
            </a:extLst>
          </p:cNvPr>
          <p:cNvSpPr txBox="1"/>
          <p:nvPr/>
        </p:nvSpPr>
        <p:spPr>
          <a:xfrm>
            <a:off x="7022713" y="5671183"/>
            <a:ext cx="117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err="1"/>
              <a:t>Famous</a:t>
            </a:r>
            <a:endParaRPr lang="en-NL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A1F13E-D932-406C-8199-EB4A12053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713" y="4401803"/>
            <a:ext cx="1347721" cy="8778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C0C8A06-DAE3-4235-81B5-8693727BD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65" y="2656274"/>
            <a:ext cx="818229" cy="121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B2BD67-A502-48A4-9590-7CD6E02905D7}"/>
              </a:ext>
            </a:extLst>
          </p:cNvPr>
          <p:cNvSpPr txBox="1"/>
          <p:nvPr/>
        </p:nvSpPr>
        <p:spPr>
          <a:xfrm>
            <a:off x="9360964" y="5486517"/>
            <a:ext cx="2219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Salvator</a:t>
            </a:r>
            <a:r>
              <a:rPr lang="en-GB" dirty="0"/>
              <a:t> Mundi</a:t>
            </a:r>
            <a:endParaRPr lang="en-N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9FAAF8E-AF4A-4814-83A0-990A3DB89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183" y="4347128"/>
            <a:ext cx="803751" cy="111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2F13B3D-3160-4821-97F8-F33FD139538E}"/>
              </a:ext>
            </a:extLst>
          </p:cNvPr>
          <p:cNvSpPr txBox="1"/>
          <p:nvPr/>
        </p:nvSpPr>
        <p:spPr>
          <a:xfrm>
            <a:off x="441920" y="5486517"/>
            <a:ext cx="22192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Femme aux Bras </a:t>
            </a:r>
            <a:r>
              <a:rPr lang="en-GB" dirty="0" err="1"/>
              <a:t>Croisés</a:t>
            </a:r>
            <a:endParaRPr lang="en-NL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1D44A0-EF21-4C2A-9A67-E13B5CF16B3C}"/>
              </a:ext>
            </a:extLst>
          </p:cNvPr>
          <p:cNvSpPr/>
          <p:nvPr/>
        </p:nvSpPr>
        <p:spPr>
          <a:xfrm>
            <a:off x="4127863" y="4179712"/>
            <a:ext cx="4833257" cy="1489166"/>
          </a:xfrm>
          <a:prstGeom prst="ellipse">
            <a:avLst/>
          </a:prstGeom>
          <a:noFill/>
          <a:ln w="698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30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F80F-4D40-4D37-AD91-896FDFF3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?</a:t>
            </a:r>
            <a:endParaRPr lang="en-NL" dirty="0"/>
          </a:p>
        </p:txBody>
      </p:sp>
      <p:pic>
        <p:nvPicPr>
          <p:cNvPr id="2050" name="Picture 2" descr="Hilaire-Germain-Edgar Degas | Beach Scene | NG3247 | National Gallery,  London">
            <a:extLst>
              <a:ext uri="{FF2B5EF4-FFF2-40B4-BE49-F238E27FC236}">
                <a16:creationId xmlns:a16="http://schemas.microsoft.com/office/drawing/2014/main" id="{AC9776E6-806E-40D2-8AF9-BABAFD84D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434" y="2497860"/>
            <a:ext cx="7686766" cy="436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7CDC4-A937-4213-BFFF-97E23FA8B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04" y="5167312"/>
            <a:ext cx="2552169" cy="1325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90FDBE-24E1-4491-9AF1-F0D5D6CE8077}"/>
              </a:ext>
            </a:extLst>
          </p:cNvPr>
          <p:cNvSpPr txBox="1"/>
          <p:nvPr/>
        </p:nvSpPr>
        <p:spPr>
          <a:xfrm>
            <a:off x="531624" y="3838841"/>
            <a:ext cx="3230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Sand </a:t>
            </a:r>
            <a:r>
              <a:rPr lang="nl-NL" dirty="0" err="1"/>
              <a:t>particles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painting</a:t>
            </a:r>
            <a:r>
              <a:rPr lang="nl-NL" dirty="0"/>
              <a:t> show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great</a:t>
            </a:r>
            <a:r>
              <a:rPr lang="nl-NL" dirty="0"/>
              <a:t> </a:t>
            </a:r>
            <a:r>
              <a:rPr lang="nl-NL" dirty="0" err="1"/>
              <a:t>artists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irritations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face.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C8865A-0BD3-46C7-9B98-80E475D4046B}"/>
              </a:ext>
            </a:extLst>
          </p:cNvPr>
          <p:cNvSpPr txBox="1"/>
          <p:nvPr/>
        </p:nvSpPr>
        <p:spPr>
          <a:xfrm>
            <a:off x="531624" y="1504830"/>
            <a:ext cx="3034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Examining the actual artwork makes you realise it is a painting made of the things you have, the brushes, paints, etc. With discipline and dedication you could achieve a similar result.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7157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E2B4-F59F-49E3-B2FD-5124A1C3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2F9E8-6BC0-445E-B25A-6C6E4DB71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multilingual website where artworks and contact information are easily accessible.</a:t>
            </a:r>
          </a:p>
          <a:p>
            <a:pPr lvl="1"/>
            <a:r>
              <a:rPr lang="en-GB" dirty="0"/>
              <a:t>Artworks, description, </a:t>
            </a:r>
            <a:r>
              <a:rPr lang="nl-NL" dirty="0"/>
              <a:t>#</a:t>
            </a:r>
            <a:r>
              <a:rPr lang="en-GB" dirty="0"/>
              <a:t>keywords.</a:t>
            </a:r>
          </a:p>
          <a:p>
            <a:pPr lvl="1"/>
            <a:r>
              <a:rPr lang="en-GB" dirty="0"/>
              <a:t>Contact details for viewing.</a:t>
            </a:r>
          </a:p>
          <a:p>
            <a:r>
              <a:rPr lang="en-GB" dirty="0"/>
              <a:t>Allow users to create an account.</a:t>
            </a:r>
          </a:p>
          <a:p>
            <a:pPr lvl="1"/>
            <a:r>
              <a:rPr lang="en-GB" dirty="0"/>
              <a:t>Keep a list of artworks visited.</a:t>
            </a:r>
          </a:p>
          <a:p>
            <a:pPr lvl="1"/>
            <a:r>
              <a:rPr lang="en-GB" dirty="0"/>
              <a:t>Art owners can learn something about you before accepting your viewing request.</a:t>
            </a:r>
          </a:p>
          <a:p>
            <a:r>
              <a:rPr lang="en-GB" dirty="0"/>
              <a:t>Maintain a wish list of artworks in private collections that are of interest.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4934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CACF-64EA-48B9-B688-DED803DA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Ask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D95AB-20E2-4EFD-8140-69A6FC5C0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Ask private collectors to register the artworks where they allow visitors.</a:t>
            </a:r>
          </a:p>
          <a:p>
            <a:r>
              <a:rPr lang="en-US" dirty="0"/>
              <a:t>Treasures we never see. How much art is hidden away from the world? What are the top works of art the public would be grateful for viewing?</a:t>
            </a:r>
          </a:p>
          <a:p>
            <a:r>
              <a:rPr lang="en-US" dirty="0"/>
              <a:t>In the meantime, visit </a:t>
            </a:r>
            <a:r>
              <a:rPr lang="en-US" dirty="0" err="1"/>
              <a:t>publically</a:t>
            </a:r>
            <a:r>
              <a:rPr lang="en-US" dirty="0"/>
              <a:t> available art:</a:t>
            </a:r>
          </a:p>
          <a:p>
            <a:pPr lvl="1"/>
            <a:r>
              <a:rPr lang="en-GB" dirty="0"/>
              <a:t>https://en.wikipedia.org/wiki/List_of_most-visited_art_museums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2246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4C34-22B9-45B0-B651-01FDC8D8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Artworks are E</a:t>
            </a:r>
            <a:r>
              <a:rPr lang="nl-NL"/>
              <a:t>verywhere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9338E-05FE-4AA5-B4BD-51DD4872F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Dosomethingwithyourheritage.com</a:t>
            </a:r>
          </a:p>
          <a:p>
            <a:r>
              <a:rPr lang="en-GB" dirty="0"/>
              <a:t>Doeietsmetjeerfenis.nl</a:t>
            </a:r>
          </a:p>
          <a:p>
            <a:r>
              <a:rPr lang="en-GB" dirty="0"/>
              <a:t>Dosomethingwithyourroots.com</a:t>
            </a:r>
          </a:p>
          <a:p>
            <a:r>
              <a:rPr lang="en-GB" dirty="0"/>
              <a:t>Façaalgocomsuaherança.pt</a:t>
            </a:r>
          </a:p>
          <a:p>
            <a:r>
              <a:rPr lang="en-GB" dirty="0"/>
              <a:t>Faitesquelquechoseavecvotrepatrimoine.fr</a:t>
            </a:r>
          </a:p>
          <a:p>
            <a:r>
              <a:rPr lang="en-GB" dirty="0"/>
              <a:t>MachenSieetwasausIhremErbe.de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9233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CFE5-34AA-4718-A56E-91C75E2B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project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6961-EADC-476E-8140-6B6A8941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Audience</a:t>
            </a:r>
          </a:p>
          <a:p>
            <a:pPr lvl="1"/>
            <a:r>
              <a:rPr lang="en-GB" dirty="0"/>
              <a:t>Le Wagon Web </a:t>
            </a:r>
            <a:r>
              <a:rPr lang="en-GB"/>
              <a:t>Development Class 803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7980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C41D-F86E-467B-B195-BF95F9D7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Personas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902AC-BE96-4C44-A0E9-3FE09BB036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Joe </a:t>
            </a:r>
            <a:r>
              <a:rPr lang="nl-NL" dirty="0" err="1"/>
              <a:t>Bloggs</a:t>
            </a:r>
            <a:endParaRPr lang="nl-NL" dirty="0"/>
          </a:p>
          <a:p>
            <a:r>
              <a:rPr lang="en-GB" dirty="0" err="1"/>
              <a:t>Zé</a:t>
            </a:r>
            <a:r>
              <a:rPr lang="en-GB" dirty="0"/>
              <a:t> da </a:t>
            </a:r>
            <a:r>
              <a:rPr lang="en-GB" dirty="0" err="1"/>
              <a:t>Esquina</a:t>
            </a:r>
            <a:endParaRPr lang="nl-NL" dirty="0"/>
          </a:p>
          <a:p>
            <a:r>
              <a:rPr lang="en-GB" dirty="0"/>
              <a:t>Otto </a:t>
            </a:r>
            <a:r>
              <a:rPr lang="en-GB" dirty="0" err="1"/>
              <a:t>Normalverbraucher</a:t>
            </a:r>
            <a:endParaRPr lang="en-GB" dirty="0"/>
          </a:p>
          <a:p>
            <a:r>
              <a:rPr lang="en-GB" dirty="0"/>
              <a:t>Max </a:t>
            </a:r>
            <a:r>
              <a:rPr lang="en-GB" dirty="0" err="1"/>
              <a:t>Mustermann</a:t>
            </a:r>
            <a:endParaRPr lang="en-GB" dirty="0"/>
          </a:p>
          <a:p>
            <a:r>
              <a:rPr lang="en-GB" dirty="0"/>
              <a:t>Jean Dupont</a:t>
            </a:r>
          </a:p>
          <a:p>
            <a:r>
              <a:rPr lang="en-GB" dirty="0"/>
              <a:t>Jan </a:t>
            </a:r>
            <a:r>
              <a:rPr lang="en-GB" dirty="0" err="1"/>
              <a:t>Modaal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B3D43-4FA5-4878-A732-06884C9186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Academics, PhD students and researchers</a:t>
            </a:r>
          </a:p>
          <a:p>
            <a:r>
              <a:rPr lang="en-US" dirty="0"/>
              <a:t>It is fundamental for their careers, and their work often depends on how much access they have to pieces of artists they are studying or they wish they could study.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3909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9865-D1EF-4B6B-B5DA-B169627A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00B3B-7F4B-46B0-9D92-178B2512A37A}"/>
              </a:ext>
            </a:extLst>
          </p:cNvPr>
          <p:cNvSpPr txBox="1"/>
          <p:nvPr/>
        </p:nvSpPr>
        <p:spPr>
          <a:xfrm>
            <a:off x="1698170" y="2459223"/>
            <a:ext cx="92223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https://www.theguardian.com/commentisfree/2022/jan/28/britains-art-collection-works-tax-owners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886619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590</TotalTime>
  <Words>408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Cooper Black</vt:lpstr>
      <vt:lpstr>Wingdings 3</vt:lpstr>
      <vt:lpstr>Wisp</vt:lpstr>
      <vt:lpstr>Do something with your heritage!</vt:lpstr>
      <vt:lpstr>The Opportunity</vt:lpstr>
      <vt:lpstr>Why?</vt:lpstr>
      <vt:lpstr>How?</vt:lpstr>
      <vt:lpstr>The Ask</vt:lpstr>
      <vt:lpstr>Artworks are Everywhere</vt:lpstr>
      <vt:lpstr>Initial project</vt:lpstr>
      <vt:lpstr>Personas</vt:lpstr>
      <vt:lpstr>PowerPoint Presentation</vt:lpstr>
      <vt:lpstr>In 1999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Liesbeth Hogervorst</dc:creator>
  <cp:lastModifiedBy>Liesbeth Hogervorst</cp:lastModifiedBy>
  <cp:revision>18</cp:revision>
  <dcterms:created xsi:type="dcterms:W3CDTF">2022-02-01T11:06:55Z</dcterms:created>
  <dcterms:modified xsi:type="dcterms:W3CDTF">2022-02-05T13:56:47Z</dcterms:modified>
</cp:coreProperties>
</file>