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5289E-8B5D-4494-9CDA-96E356D8F9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615BD-57D8-4827-B7FC-D5C0CD240CE9}">
      <dgm:prSet/>
      <dgm:spPr/>
      <dgm:t>
        <a:bodyPr/>
        <a:lstStyle/>
        <a:p>
          <a:r>
            <a:rPr lang="en-US" b="0" i="0"/>
            <a:t>Has data tables and graphs reflecting our survey results from each category</a:t>
          </a:r>
          <a:endParaRPr lang="en-US"/>
        </a:p>
      </dgm:t>
    </dgm:pt>
    <dgm:pt modelId="{DBE6E380-4439-4A8C-A2E7-2B8C9EC62858}" type="parTrans" cxnId="{17AC72AE-2B4C-43CC-9AD2-609198322981}">
      <dgm:prSet/>
      <dgm:spPr/>
      <dgm:t>
        <a:bodyPr/>
        <a:lstStyle/>
        <a:p>
          <a:endParaRPr lang="en-US"/>
        </a:p>
      </dgm:t>
    </dgm:pt>
    <dgm:pt modelId="{61912283-53D0-4556-A226-C731788C555E}" type="sibTrans" cxnId="{17AC72AE-2B4C-43CC-9AD2-609198322981}">
      <dgm:prSet/>
      <dgm:spPr/>
      <dgm:t>
        <a:bodyPr/>
        <a:lstStyle/>
        <a:p>
          <a:endParaRPr lang="en-US"/>
        </a:p>
      </dgm:t>
    </dgm:pt>
    <dgm:pt modelId="{1DAED14A-E659-402F-8148-50C9AC9EFED5}">
      <dgm:prSet/>
      <dgm:spPr/>
      <dgm:t>
        <a:bodyPr/>
        <a:lstStyle/>
        <a:p>
          <a:r>
            <a:rPr lang="en-US" b="0" i="0"/>
            <a:t>We can see survey averages, which gives us insight on how comfortable students are attending classes at Creighton</a:t>
          </a:r>
          <a:endParaRPr lang="en-US"/>
        </a:p>
      </dgm:t>
    </dgm:pt>
    <dgm:pt modelId="{D54492CF-FCFF-46C8-A83A-CE0725798706}" type="parTrans" cxnId="{D7D2EF4B-C5A9-4C85-92A0-A0517D2A4467}">
      <dgm:prSet/>
      <dgm:spPr/>
      <dgm:t>
        <a:bodyPr/>
        <a:lstStyle/>
        <a:p>
          <a:endParaRPr lang="en-US"/>
        </a:p>
      </dgm:t>
    </dgm:pt>
    <dgm:pt modelId="{B1D0C580-1E28-4C9D-884A-7D88EA0CEF28}" type="sibTrans" cxnId="{D7D2EF4B-C5A9-4C85-92A0-A0517D2A4467}">
      <dgm:prSet/>
      <dgm:spPr/>
      <dgm:t>
        <a:bodyPr/>
        <a:lstStyle/>
        <a:p>
          <a:endParaRPr lang="en-US"/>
        </a:p>
      </dgm:t>
    </dgm:pt>
    <dgm:pt modelId="{3489AACC-49B2-4157-AC8A-97E37DFAE995}" type="pres">
      <dgm:prSet presAssocID="{53D5289E-8B5D-4494-9CDA-96E356D8F96F}" presName="root" presStyleCnt="0">
        <dgm:presLayoutVars>
          <dgm:dir/>
          <dgm:resizeHandles val="exact"/>
        </dgm:presLayoutVars>
      </dgm:prSet>
      <dgm:spPr/>
    </dgm:pt>
    <dgm:pt modelId="{CFBB538C-A52C-4539-98C6-F7C47D3F85BB}" type="pres">
      <dgm:prSet presAssocID="{A30615BD-57D8-4827-B7FC-D5C0CD240CE9}" presName="compNode" presStyleCnt="0"/>
      <dgm:spPr/>
    </dgm:pt>
    <dgm:pt modelId="{A70AAA81-FE1C-4C2B-92C0-4CA5CCBE66DE}" type="pres">
      <dgm:prSet presAssocID="{A30615BD-57D8-4827-B7FC-D5C0CD240C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427997-890A-42AA-9964-4D297E504BBD}" type="pres">
      <dgm:prSet presAssocID="{A30615BD-57D8-4827-B7FC-D5C0CD240CE9}" presName="spaceRect" presStyleCnt="0"/>
      <dgm:spPr/>
    </dgm:pt>
    <dgm:pt modelId="{FB43DD3F-187B-4D82-9D55-29002EB92B6D}" type="pres">
      <dgm:prSet presAssocID="{A30615BD-57D8-4827-B7FC-D5C0CD240CE9}" presName="textRect" presStyleLbl="revTx" presStyleIdx="0" presStyleCnt="2">
        <dgm:presLayoutVars>
          <dgm:chMax val="1"/>
          <dgm:chPref val="1"/>
        </dgm:presLayoutVars>
      </dgm:prSet>
      <dgm:spPr/>
    </dgm:pt>
    <dgm:pt modelId="{55E0F19F-C095-4861-B335-AFDA72C6C26E}" type="pres">
      <dgm:prSet presAssocID="{61912283-53D0-4556-A226-C731788C555E}" presName="sibTrans" presStyleCnt="0"/>
      <dgm:spPr/>
    </dgm:pt>
    <dgm:pt modelId="{ECC4F99F-1C2D-4607-91C0-08DA48EEE2D9}" type="pres">
      <dgm:prSet presAssocID="{1DAED14A-E659-402F-8148-50C9AC9EFED5}" presName="compNode" presStyleCnt="0"/>
      <dgm:spPr/>
    </dgm:pt>
    <dgm:pt modelId="{FE55291A-1AC1-43D3-9624-E6E0D03D58B2}" type="pres">
      <dgm:prSet presAssocID="{1DAED14A-E659-402F-8148-50C9AC9EFE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0996E2D-A526-4D8B-9601-C4F8D60C2ADA}" type="pres">
      <dgm:prSet presAssocID="{1DAED14A-E659-402F-8148-50C9AC9EFED5}" presName="spaceRect" presStyleCnt="0"/>
      <dgm:spPr/>
    </dgm:pt>
    <dgm:pt modelId="{23E01EFC-06FB-49A3-A292-905FE22AEC5D}" type="pres">
      <dgm:prSet presAssocID="{1DAED14A-E659-402F-8148-50C9AC9EFE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35B505-FF72-4BE3-97A6-81C9AB8064B3}" type="presOf" srcId="{A30615BD-57D8-4827-B7FC-D5C0CD240CE9}" destId="{FB43DD3F-187B-4D82-9D55-29002EB92B6D}" srcOrd="0" destOrd="0" presId="urn:microsoft.com/office/officeart/2018/2/layout/IconLabelList"/>
    <dgm:cxn modelId="{D7D2EF4B-C5A9-4C85-92A0-A0517D2A4467}" srcId="{53D5289E-8B5D-4494-9CDA-96E356D8F96F}" destId="{1DAED14A-E659-402F-8148-50C9AC9EFED5}" srcOrd="1" destOrd="0" parTransId="{D54492CF-FCFF-46C8-A83A-CE0725798706}" sibTransId="{B1D0C580-1E28-4C9D-884A-7D88EA0CEF28}"/>
    <dgm:cxn modelId="{4C577D75-F830-481C-B161-09A2F12F1C7E}" type="presOf" srcId="{1DAED14A-E659-402F-8148-50C9AC9EFED5}" destId="{23E01EFC-06FB-49A3-A292-905FE22AEC5D}" srcOrd="0" destOrd="0" presId="urn:microsoft.com/office/officeart/2018/2/layout/IconLabelList"/>
    <dgm:cxn modelId="{17AC72AE-2B4C-43CC-9AD2-609198322981}" srcId="{53D5289E-8B5D-4494-9CDA-96E356D8F96F}" destId="{A30615BD-57D8-4827-B7FC-D5C0CD240CE9}" srcOrd="0" destOrd="0" parTransId="{DBE6E380-4439-4A8C-A2E7-2B8C9EC62858}" sibTransId="{61912283-53D0-4556-A226-C731788C555E}"/>
    <dgm:cxn modelId="{EE40ABD0-DCE7-4B20-ACE0-56D405300DE7}" type="presOf" srcId="{53D5289E-8B5D-4494-9CDA-96E356D8F96F}" destId="{3489AACC-49B2-4157-AC8A-97E37DFAE995}" srcOrd="0" destOrd="0" presId="urn:microsoft.com/office/officeart/2018/2/layout/IconLabelList"/>
    <dgm:cxn modelId="{7AF0B9B7-CD75-4EE3-A713-ECFD61B4B950}" type="presParOf" srcId="{3489AACC-49B2-4157-AC8A-97E37DFAE995}" destId="{CFBB538C-A52C-4539-98C6-F7C47D3F85BB}" srcOrd="0" destOrd="0" presId="urn:microsoft.com/office/officeart/2018/2/layout/IconLabelList"/>
    <dgm:cxn modelId="{2FD5E8E0-E0E2-4144-B3BB-3A484E4B64CD}" type="presParOf" srcId="{CFBB538C-A52C-4539-98C6-F7C47D3F85BB}" destId="{A70AAA81-FE1C-4C2B-92C0-4CA5CCBE66DE}" srcOrd="0" destOrd="0" presId="urn:microsoft.com/office/officeart/2018/2/layout/IconLabelList"/>
    <dgm:cxn modelId="{2A6997A4-E3CD-429F-99F5-49B8B89AA725}" type="presParOf" srcId="{CFBB538C-A52C-4539-98C6-F7C47D3F85BB}" destId="{74427997-890A-42AA-9964-4D297E504BBD}" srcOrd="1" destOrd="0" presId="urn:microsoft.com/office/officeart/2018/2/layout/IconLabelList"/>
    <dgm:cxn modelId="{F9A764C0-25A7-47BC-A76B-CE6C0F08A4E8}" type="presParOf" srcId="{CFBB538C-A52C-4539-98C6-F7C47D3F85BB}" destId="{FB43DD3F-187B-4D82-9D55-29002EB92B6D}" srcOrd="2" destOrd="0" presId="urn:microsoft.com/office/officeart/2018/2/layout/IconLabelList"/>
    <dgm:cxn modelId="{7FFD51F1-1953-45EA-8248-3E5BED971C72}" type="presParOf" srcId="{3489AACC-49B2-4157-AC8A-97E37DFAE995}" destId="{55E0F19F-C095-4861-B335-AFDA72C6C26E}" srcOrd="1" destOrd="0" presId="urn:microsoft.com/office/officeart/2018/2/layout/IconLabelList"/>
    <dgm:cxn modelId="{F14960D3-0266-4EBC-AB68-D4533DE59B53}" type="presParOf" srcId="{3489AACC-49B2-4157-AC8A-97E37DFAE995}" destId="{ECC4F99F-1C2D-4607-91C0-08DA48EEE2D9}" srcOrd="2" destOrd="0" presId="urn:microsoft.com/office/officeart/2018/2/layout/IconLabelList"/>
    <dgm:cxn modelId="{7D8E1CA8-94B5-4155-880E-DF5F0575AAFA}" type="presParOf" srcId="{ECC4F99F-1C2D-4607-91C0-08DA48EEE2D9}" destId="{FE55291A-1AC1-43D3-9624-E6E0D03D58B2}" srcOrd="0" destOrd="0" presId="urn:microsoft.com/office/officeart/2018/2/layout/IconLabelList"/>
    <dgm:cxn modelId="{7C079C72-0035-4E2D-9C7D-3BEE6DA51A14}" type="presParOf" srcId="{ECC4F99F-1C2D-4607-91C0-08DA48EEE2D9}" destId="{80996E2D-A526-4D8B-9601-C4F8D60C2ADA}" srcOrd="1" destOrd="0" presId="urn:microsoft.com/office/officeart/2018/2/layout/IconLabelList"/>
    <dgm:cxn modelId="{C2BC72CA-1492-47D9-928E-F3BE5249C77D}" type="presParOf" srcId="{ECC4F99F-1C2D-4607-91C0-08DA48EEE2D9}" destId="{23E01EFC-06FB-49A3-A292-905FE22AEC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AAA81-FE1C-4C2B-92C0-4CA5CCBE66DE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DD3F-187B-4D82-9D55-29002EB92B6D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Has data tables and graphs reflecting our survey results from each category</a:t>
          </a:r>
          <a:endParaRPr lang="en-US" sz="1600" kern="1200"/>
        </a:p>
      </dsp:txBody>
      <dsp:txXfrm>
        <a:off x="749684" y="2549312"/>
        <a:ext cx="4320000" cy="720000"/>
      </dsp:txXfrm>
    </dsp:sp>
    <dsp:sp modelId="{FE55291A-1AC1-43D3-9624-E6E0D03D58B2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01EFC-06FB-49A3-A292-905FE22AEC5D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 can see survey averages, which gives us insight on how comfortable students are attending classes at Creighton</a:t>
          </a:r>
          <a:endParaRPr lang="en-US" sz="1600" kern="120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7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99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EF6C2-B679-4DFA-BB2A-D85E6AA9FD9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1B7C-18E8-4145-994E-4DDBFBA1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779-7A4A-4C34-AE88-B6F70378C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Creighton Student COVID-19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EDD1-4E56-405D-BCA5-82AC51291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Ryan King and Jimmy Phelps</a:t>
            </a:r>
          </a:p>
        </p:txBody>
      </p:sp>
    </p:spTree>
    <p:extLst>
      <p:ext uri="{BB962C8B-B14F-4D97-AF65-F5344CB8AC3E}">
        <p14:creationId xmlns:p14="http://schemas.microsoft.com/office/powerpoint/2010/main" val="268303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2D1-68BA-4186-83DF-F43A6910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BB7B27-2F0D-4B6F-9DB2-FD6A09A38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57821"/>
              </p:ext>
            </p:extLst>
          </p:nvPr>
        </p:nvGraphicFramePr>
        <p:xfrm>
          <a:off x="3363366" y="2069416"/>
          <a:ext cx="5465267" cy="418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267">
                  <a:extLst>
                    <a:ext uri="{9D8B030D-6E8A-4147-A177-3AD203B41FA5}">
                      <a16:colId xmlns:a16="http://schemas.microsoft.com/office/drawing/2014/main" val="364318722"/>
                    </a:ext>
                  </a:extLst>
                </a:gridCol>
              </a:tblGrid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Survey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8713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 err="1"/>
                        <a:t>participantID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28028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cat1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29053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cat2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43129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cat3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79037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cat4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82473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en-US" dirty="0"/>
                        <a:t>cat5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1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6955ED28-7F5A-4174-A989-745A5A9A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53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67B4C-C773-4969-AF6B-CF9FC5A2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1182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67B4C-C773-4969-AF6B-CF9FC5A2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Admin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07EFC0-7A3A-439D-9264-6F070062A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7690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651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1FE59-756A-4F7B-9A65-A58075A7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1"/>
            <a:ext cx="5222325" cy="2424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5847269-6F96-4963-B78E-7C3754949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64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5C42A-1891-48A4-BE73-D35A689F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520-15A7-4924-B029-82542624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Decided on making a survey addressing the students about COVID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Brainstormed questions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Chose how we wanted them answered and scored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Development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Ryan – created a database, php, and </a:t>
            </a:r>
            <a:r>
              <a:rPr lang="en-US" dirty="0" err="1"/>
              <a:t>mySQL</a:t>
            </a:r>
            <a:r>
              <a:rPr lang="en-US" dirty="0"/>
              <a:t> to connect the pages and create an Admin page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Jimmy – created the CSS for the survey and login page, created the survey and all the elements needed to return information to the admin page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7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5C42A-1891-48A4-BE73-D35A689F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Outline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520-15A7-4924-B029-82542624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en-US" dirty="0"/>
              <a:t>Integration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Ryan - connected the survey to our SQL database to record responses and emails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Jimmy – Created CSS for the login page and directed it to the real survey rather than a demo, spaced elements on the pages</a:t>
            </a:r>
          </a:p>
          <a:p>
            <a:pPr marL="457200" indent="-457200">
              <a:buFont typeface="+mj-lt"/>
              <a:buAutoNum type="alphaUcPeriod" startAt="3"/>
            </a:pPr>
            <a:r>
              <a:rPr lang="en-US" dirty="0"/>
              <a:t>Testing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Tested the email to make sure it responds only to a Creighton.edu email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dirty="0"/>
              <a:t>Took the survey and made sure the information we received was being stored.</a:t>
            </a:r>
          </a:p>
          <a:p>
            <a:pPr marL="857250" lvl="1" indent="-457200">
              <a:buFont typeface="+mj-lt"/>
              <a:buAutoNum type="alphaU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2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42A-1891-48A4-BE73-D35A689F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Survey?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520-15A7-4924-B029-8254262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en-US" dirty="0"/>
              <a:t>We wanted to gather the opinions of other students on Creighton life during the pandemic, and compare our thoughts to them</a:t>
            </a:r>
          </a:p>
          <a:p>
            <a:pPr marL="685800" lvl="1"/>
            <a:r>
              <a:rPr lang="en-US" dirty="0"/>
              <a:t>We also wanted to gain understanding of how people have been indirectly affected by COVID-19 (separation from friends, mental health issues, class issues)</a:t>
            </a:r>
          </a:p>
          <a:p>
            <a:pPr marL="685800" lvl="1"/>
            <a:r>
              <a:rPr lang="en-US" dirty="0"/>
              <a:t>We thought a survey like this could be beneficial for the school to understand the student body opinion</a:t>
            </a:r>
          </a:p>
          <a:p>
            <a:pPr marL="685800" lvl="1"/>
            <a:r>
              <a:rPr lang="en-US" dirty="0"/>
              <a:t>We wanted something that was quick, easy to respond to, and bug free to promote as much students to answer as possible.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11CDA00-8804-4D7E-8090-27745644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53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5450F-D41C-41F0-9F1F-BB9ABB24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38455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42A-1891-48A4-BE73-D35A689F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520-15A7-4924-B029-8254262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en-US" dirty="0"/>
              <a:t>Has text at the top explaining the uses of the answers and email addresses for the survey</a:t>
            </a:r>
          </a:p>
          <a:p>
            <a:pPr marL="685800" lvl="1"/>
            <a:r>
              <a:rPr lang="en-US" dirty="0"/>
              <a:t>Styled with a Creighton image to show what group we are calling for</a:t>
            </a:r>
          </a:p>
          <a:p>
            <a:pPr marL="685800" lvl="1"/>
            <a:r>
              <a:rPr lang="en-US" dirty="0"/>
              <a:t>Only grants survey access to those with a Creighton.edu email address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4E1B63-6A62-4668-BCA8-1E9AA2F2C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r="-1" b="1088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0FCC-5D8B-4372-AFC4-0C709685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Survey Page</a:t>
            </a:r>
          </a:p>
        </p:txBody>
      </p:sp>
    </p:spTree>
    <p:extLst>
      <p:ext uri="{BB962C8B-B14F-4D97-AF65-F5344CB8AC3E}">
        <p14:creationId xmlns:p14="http://schemas.microsoft.com/office/powerpoint/2010/main" val="426023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42A-1891-48A4-BE73-D35A689F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520-15A7-4924-B029-8254262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/>
            <a:r>
              <a:rPr lang="en-US" dirty="0"/>
              <a:t>The survey is separated into 5 sections based on areas we wanted to cover</a:t>
            </a:r>
          </a:p>
          <a:p>
            <a:pPr marL="1085850" lvl="2"/>
            <a:r>
              <a:rPr lang="en-US" dirty="0"/>
              <a:t>Disease and Quarantine</a:t>
            </a:r>
          </a:p>
          <a:p>
            <a:pPr marL="1085850" lvl="2"/>
            <a:r>
              <a:rPr lang="en-US" dirty="0"/>
              <a:t>Creighton Fall 2020 Coronavirus response</a:t>
            </a:r>
          </a:p>
          <a:p>
            <a:pPr marL="1085850" lvl="2"/>
            <a:r>
              <a:rPr lang="en-US" dirty="0"/>
              <a:t>Academics</a:t>
            </a:r>
          </a:p>
          <a:p>
            <a:pPr marL="1085850" lvl="2"/>
            <a:r>
              <a:rPr lang="en-US" dirty="0"/>
              <a:t>College life</a:t>
            </a:r>
          </a:p>
          <a:p>
            <a:pPr marL="1085850" lvl="2"/>
            <a:r>
              <a:rPr lang="en-US" dirty="0"/>
              <a:t>Mental Health</a:t>
            </a:r>
          </a:p>
          <a:p>
            <a:pPr marL="685800" lvl="1"/>
            <a:r>
              <a:rPr lang="en-US" dirty="0"/>
              <a:t>Uses radio buttons and sliders for the user to select answers</a:t>
            </a:r>
          </a:p>
          <a:p>
            <a:pPr marL="1085850" lvl="2"/>
            <a:r>
              <a:rPr lang="en-US" dirty="0"/>
              <a:t>No = 0, Yes = 1</a:t>
            </a:r>
          </a:p>
          <a:p>
            <a:pPr marL="1085850" lvl="2"/>
            <a:r>
              <a:rPr lang="en-US" dirty="0"/>
              <a:t>Sliders return values that correlate to the number range asked in the questions</a:t>
            </a:r>
          </a:p>
          <a:p>
            <a:pPr marL="685800" lvl="1"/>
            <a:r>
              <a:rPr lang="en-US" dirty="0"/>
              <a:t>Submits the survey with the push of a button at the end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7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663FA145-511F-4AA8-A6FF-A9ED13B4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65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0E92-0FBB-4E03-9E65-32ED959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Submission Page</a:t>
            </a:r>
          </a:p>
        </p:txBody>
      </p:sp>
    </p:spTree>
    <p:extLst>
      <p:ext uri="{BB962C8B-B14F-4D97-AF65-F5344CB8AC3E}">
        <p14:creationId xmlns:p14="http://schemas.microsoft.com/office/powerpoint/2010/main" val="43878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420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Creighton Student COVID-19 Survey</vt:lpstr>
      <vt:lpstr>Outline</vt:lpstr>
      <vt:lpstr>Outline (continued)</vt:lpstr>
      <vt:lpstr>Why a Survey?</vt:lpstr>
      <vt:lpstr>Login Page</vt:lpstr>
      <vt:lpstr>Login Page</vt:lpstr>
      <vt:lpstr>Survey Page</vt:lpstr>
      <vt:lpstr>Survey Page</vt:lpstr>
      <vt:lpstr>Submission Page</vt:lpstr>
      <vt:lpstr>ER Diagram</vt:lpstr>
      <vt:lpstr>Admin Page</vt:lpstr>
      <vt:lpstr>Admin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Creighton Student COVID-19 Survey</dc:title>
  <dc:creator>Jimmy Phelps</dc:creator>
  <cp:lastModifiedBy>Jimmy Phelps</cp:lastModifiedBy>
  <cp:revision>2</cp:revision>
  <dcterms:created xsi:type="dcterms:W3CDTF">2020-11-20T04:47:15Z</dcterms:created>
  <dcterms:modified xsi:type="dcterms:W3CDTF">2020-11-20T04:53:16Z</dcterms:modified>
</cp:coreProperties>
</file>