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2" r:id="rId16"/>
    <p:sldId id="269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16CF1-83B7-4DAF-421E-3D7272F04795}" v="6995" dt="2025-07-01T22:25:31.516"/>
    <p1510:client id="{488EDFD4-BFE1-9638-145C-D91FBE42FD01}" v="356" dt="2025-07-02T14:56:27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Project #4: Can we predict whether a Hotel Booking will be cancelled?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108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Carl Liu</a:t>
            </a:r>
          </a:p>
          <a:p>
            <a:r>
              <a:rPr lang="en-US" dirty="0"/>
              <a:t>CSE 351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5DC0-6316-9DF6-3FD7-76B9BB13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Rates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31C995-3AFB-24FA-FB47-31922A33A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31" y="1310469"/>
            <a:ext cx="6173231" cy="53494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2EACB5-1D21-0546-52A0-16A3E95AFCB4}"/>
              </a:ext>
            </a:extLst>
          </p:cNvPr>
          <p:cNvSpPr txBox="1"/>
          <p:nvPr/>
        </p:nvSpPr>
        <p:spPr>
          <a:xfrm>
            <a:off x="7115577" y="1395211"/>
            <a:ext cx="3842197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Cancelation Rates in each Month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Resort hotel sees their highest cancelation rate in august, with </a:t>
            </a:r>
            <a:r>
              <a:rPr lang="en-US" dirty="0" err="1"/>
              <a:t>june</a:t>
            </a:r>
            <a:r>
              <a:rPr lang="en-US" dirty="0"/>
              <a:t> coming in at a close second.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City Hotel has overall higher cancelation rates than Resort hotel.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City Hotel sees their highest cancelation rates in </a:t>
            </a:r>
            <a:r>
              <a:rPr lang="en-US" err="1"/>
              <a:t>april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Resort Hotel has a total cancelation rate of 27.8%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City Hotel has a total cancelation rate of 41.7%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6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FF68-4E62-136F-D861-D8FA1F5E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Bookings and Market Segment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7AB5FA-D9ED-3332-4A48-8DC65E126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20" y="1718300"/>
            <a:ext cx="5872368" cy="5048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C37AA4-66AD-981C-D8D0-BE800BEC457D}"/>
              </a:ext>
            </a:extLst>
          </p:cNvPr>
          <p:cNvSpPr txBox="1"/>
          <p:nvPr/>
        </p:nvSpPr>
        <p:spPr>
          <a:xfrm>
            <a:off x="7255098" y="2414789"/>
            <a:ext cx="451833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Bookings by each market segment, includes both hotels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Online Travel agents comprise the majority of all bookings. Offline Travel agents/Tour operators come in second with half as many bookings</a:t>
            </a:r>
          </a:p>
        </p:txBody>
      </p:sp>
    </p:spTree>
    <p:extLst>
      <p:ext uri="{BB962C8B-B14F-4D97-AF65-F5344CB8AC3E}">
        <p14:creationId xmlns:p14="http://schemas.microsoft.com/office/powerpoint/2010/main" val="298568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4D88-B9DE-8EC3-1864-BC228FC3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Bookings and Room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3493EB-8C39-3DB4-6C77-A8A25FD41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285" y="1514385"/>
            <a:ext cx="6336470" cy="4909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07D617-D20D-16F9-777D-2B8032EB2444}"/>
              </a:ext>
            </a:extLst>
          </p:cNvPr>
          <p:cNvSpPr txBox="1"/>
          <p:nvPr/>
        </p:nvSpPr>
        <p:spPr>
          <a:xfrm>
            <a:off x="7491211" y="1931830"/>
            <a:ext cx="382073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Number of bookings for each reserved room type, includes both hotels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Room type A is by far the room that is booked the most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Room booking falls off exponentially</a:t>
            </a:r>
          </a:p>
        </p:txBody>
      </p:sp>
    </p:spTree>
    <p:extLst>
      <p:ext uri="{BB962C8B-B14F-4D97-AF65-F5344CB8AC3E}">
        <p14:creationId xmlns:p14="http://schemas.microsoft.com/office/powerpoint/2010/main" val="3360876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4661-1552-DD63-331B-5D49BE04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Bookings and Room Type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B5711-9BA3-3AF7-EB93-8F02FC65C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902451"/>
            <a:ext cx="5610225" cy="4362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ED261-A5AE-C023-1436-214338B91978}"/>
              </a:ext>
            </a:extLst>
          </p:cNvPr>
          <p:cNvSpPr txBox="1"/>
          <p:nvPr/>
        </p:nvSpPr>
        <p:spPr>
          <a:xfrm>
            <a:off x="6546760" y="2264534"/>
            <a:ext cx="464712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Cancelations for each room type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High number of cancelation in A corresponds to high number of bookings in A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Number of cancelations follow number of bookings</a:t>
            </a:r>
          </a:p>
        </p:txBody>
      </p:sp>
    </p:spTree>
    <p:extLst>
      <p:ext uri="{BB962C8B-B14F-4D97-AF65-F5344CB8AC3E}">
        <p14:creationId xmlns:p14="http://schemas.microsoft.com/office/powerpoint/2010/main" val="210873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95A3-EA23-52C8-964D-EC3B74C3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Bookings and Room Type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E313DD-DC7D-7855-06D6-626BE9E5A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457" y="1492921"/>
            <a:ext cx="6213311" cy="49952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F143E3-A345-DC8D-CC14-B187B8FDBCCF}"/>
              </a:ext>
            </a:extLst>
          </p:cNvPr>
          <p:cNvSpPr txBox="1"/>
          <p:nvPr/>
        </p:nvSpPr>
        <p:spPr>
          <a:xfrm>
            <a:off x="6965323" y="2414788"/>
            <a:ext cx="482957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Cancelation rate for each room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room type P, we have a cancelation rate of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all other room types cancelation rates are similar.</a:t>
            </a:r>
          </a:p>
        </p:txBody>
      </p:sp>
    </p:spTree>
    <p:extLst>
      <p:ext uri="{BB962C8B-B14F-4D97-AF65-F5344CB8AC3E}">
        <p14:creationId xmlns:p14="http://schemas.microsoft.com/office/powerpoint/2010/main" val="4151799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B212-C271-CFD9-9608-3A7E27EF1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5095"/>
            <a:ext cx="9144000" cy="2484191"/>
          </a:xfrm>
        </p:spPr>
        <p:txBody>
          <a:bodyPr/>
          <a:lstStyle/>
          <a:p>
            <a:r>
              <a:rPr lang="en-US" dirty="0"/>
              <a:t>Modeling and Question Answering</a:t>
            </a:r>
          </a:p>
        </p:txBody>
      </p:sp>
    </p:spTree>
    <p:extLst>
      <p:ext uri="{BB962C8B-B14F-4D97-AF65-F5344CB8AC3E}">
        <p14:creationId xmlns:p14="http://schemas.microsoft.com/office/powerpoint/2010/main" val="3332682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C93D-AF2B-44B9-7265-F0EFF5B7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Data 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84AEC-F813-2A0A-66C2-811389799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Converted </a:t>
            </a:r>
            <a:r>
              <a:rPr lang="en-US" dirty="0" err="1"/>
              <a:t>reserved_room_type</a:t>
            </a:r>
            <a:r>
              <a:rPr lang="en-US" dirty="0"/>
              <a:t>, </a:t>
            </a:r>
            <a:r>
              <a:rPr lang="en-US" dirty="0" err="1"/>
              <a:t>arrival_date_month</a:t>
            </a:r>
            <a:r>
              <a:rPr lang="en-US" dirty="0"/>
              <a:t>, and country to integers.</a:t>
            </a:r>
          </a:p>
          <a:p>
            <a:r>
              <a:rPr lang="en-US" dirty="0"/>
              <a:t>Selected specific features to train on (</a:t>
            </a:r>
            <a:r>
              <a:rPr lang="en-US" dirty="0">
                <a:ea typeface="+mn-lt"/>
                <a:cs typeface="+mn-lt"/>
              </a:rPr>
              <a:t>'lead_time','country','arrival_date_month','stays_in_week_nights','stays_in_weekend_nights','adr'</a:t>
            </a:r>
            <a:r>
              <a:rPr lang="en-US" dirty="0"/>
              <a:t>)</a:t>
            </a:r>
          </a:p>
          <a:p>
            <a:r>
              <a:rPr lang="en-US" dirty="0" err="1"/>
              <a:t>Splitted</a:t>
            </a:r>
            <a:r>
              <a:rPr lang="en-US" dirty="0"/>
              <a:t> data into 80% training and 20% testing</a:t>
            </a:r>
          </a:p>
          <a:p>
            <a:r>
              <a:rPr lang="en-US" dirty="0"/>
              <a:t>Target set is '</a:t>
            </a:r>
            <a:r>
              <a:rPr lang="en-US" dirty="0" err="1"/>
              <a:t>is_canceled</a:t>
            </a:r>
            <a:r>
              <a:rPr lang="en-US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73299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7584-9FD1-9A4E-CBB9-D9495B55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1: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1886-B61C-7CE9-4D32-DEEAF7AEC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Logistic Regression, using a log cost function, classifies 0 and 1. Rounds probability to nearest class.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7C3E93-0DEF-A746-07CA-6F040EFF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84" y="2803032"/>
            <a:ext cx="6739006" cy="38384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FF45C4-BA5A-D120-7233-7179765B95AF}"/>
              </a:ext>
            </a:extLst>
          </p:cNvPr>
          <p:cNvSpPr txBox="1"/>
          <p:nvPr/>
        </p:nvSpPr>
        <p:spPr>
          <a:xfrm>
            <a:off x="7179972" y="3251915"/>
            <a:ext cx="36490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Log cost function of model after training, (0.5749).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Accuracy after training 0.707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00E0E-B99E-6651-C8BF-E40876E26AEA}"/>
              </a:ext>
            </a:extLst>
          </p:cNvPr>
          <p:cNvSpPr txBox="1"/>
          <p:nvPr/>
        </p:nvSpPr>
        <p:spPr>
          <a:xfrm>
            <a:off x="7175157" y="4992130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025"/>
              </a:lnSpc>
            </a:pPr>
            <a:r>
              <a:rPr lang="en-US">
                <a:cs typeface="Segoe UI"/>
              </a:rPr>
              <a:t>Recall: 0.42​</a:t>
            </a:r>
          </a:p>
          <a:p>
            <a:pPr>
              <a:lnSpc>
                <a:spcPts val="2025"/>
              </a:lnSpc>
            </a:pPr>
            <a:r>
              <a:rPr lang="en-US">
                <a:cs typeface="Segoe UI"/>
              </a:rPr>
              <a:t>Precision: 0.66​</a:t>
            </a:r>
          </a:p>
          <a:p>
            <a:pPr>
              <a:lnSpc>
                <a:spcPts val="2025"/>
              </a:lnSpc>
            </a:pPr>
            <a:r>
              <a:rPr lang="en-US">
                <a:cs typeface="Segoe UI"/>
              </a:rPr>
              <a:t>Fscore: 0.52</a:t>
            </a:r>
          </a:p>
        </p:txBody>
      </p:sp>
    </p:spTree>
    <p:extLst>
      <p:ext uri="{BB962C8B-B14F-4D97-AF65-F5344CB8AC3E}">
        <p14:creationId xmlns:p14="http://schemas.microsoft.com/office/powerpoint/2010/main" val="3232842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3E8D-952C-03F9-6429-D6D39D60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2: K-Nearest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46A8-26E5-D2A0-CCA3-0D03A19B4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Algorithm 2 will be 5-nearest-neighbour classification. It will use the L2 metric to classify points. The L2 metric is defined below  where </a:t>
            </a:r>
            <a:r>
              <a:rPr lang="en-US" dirty="0" err="1">
                <a:ea typeface="+mn-lt"/>
                <a:cs typeface="+mn-lt"/>
              </a:rPr>
              <a:t>x_i,y_i</a:t>
            </a:r>
            <a:r>
              <a:rPr lang="en-US" dirty="0">
                <a:ea typeface="+mn-lt"/>
                <a:cs typeface="+mn-lt"/>
              </a:rPr>
              <a:t> are in the same dimension and D is the number of dimensions. To classify new data points the 5 closest point to the new data point and uses them to vote on the classification of the new data point.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82BD7-3D6A-303A-1A63-142712BCD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24" y="4227758"/>
            <a:ext cx="2662572" cy="19549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BC1FFF-810F-CFE2-E61D-C114558D0E4A}"/>
              </a:ext>
            </a:extLst>
          </p:cNvPr>
          <p:cNvSpPr txBox="1"/>
          <p:nvPr/>
        </p:nvSpPr>
        <p:spPr>
          <a:xfrm>
            <a:off x="5755609" y="4007388"/>
            <a:ext cx="41427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accuracy of this algorithm after training is 0.79. The highest of all 3 algorithms.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E77FF-A8B3-80E6-2FB0-A33BD35B8110}"/>
              </a:ext>
            </a:extLst>
          </p:cNvPr>
          <p:cNvSpPr txBox="1"/>
          <p:nvPr/>
        </p:nvSpPr>
        <p:spPr>
          <a:xfrm>
            <a:off x="6093941" y="5074508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Recall: 0.65 </a:t>
            </a:r>
            <a:endParaRPr lang="en-US"/>
          </a:p>
          <a:p>
            <a:r>
              <a:rPr lang="en-US" dirty="0"/>
              <a:t>Precision: 0.75</a:t>
            </a:r>
            <a:endParaRPr lang="en-US"/>
          </a:p>
          <a:p>
            <a:r>
              <a:rPr lang="en-US" dirty="0" err="1"/>
              <a:t>Fscore</a:t>
            </a:r>
            <a:r>
              <a:rPr lang="en-US" dirty="0"/>
              <a:t>: 0.7</a:t>
            </a:r>
          </a:p>
        </p:txBody>
      </p:sp>
    </p:spTree>
    <p:extLst>
      <p:ext uri="{BB962C8B-B14F-4D97-AF65-F5344CB8AC3E}">
        <p14:creationId xmlns:p14="http://schemas.microsoft.com/office/powerpoint/2010/main" val="3191011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9F60-9ABA-699D-522E-1FA7F6B4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Algorithm 3: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41B4-7B1D-C1A9-7601-5D427139F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Algorithm 3 will be using Linear regression. Output will be rounded to 0 or 1. The loss function is mean square loss as defined below, where </a:t>
            </a:r>
            <a:r>
              <a:rPr lang="en-US" dirty="0" err="1">
                <a:ea typeface="+mn-lt"/>
                <a:cs typeface="+mn-lt"/>
              </a:rPr>
              <a:t>y_i</a:t>
            </a:r>
            <a:r>
              <a:rPr lang="en-US" dirty="0">
                <a:ea typeface="+mn-lt"/>
                <a:cs typeface="+mn-lt"/>
              </a:rPr>
              <a:t> is the target value, </a:t>
            </a:r>
            <a:r>
              <a:rPr lang="en-US" dirty="0" err="1">
                <a:ea typeface="+mn-lt"/>
                <a:cs typeface="+mn-lt"/>
              </a:rPr>
              <a:t>X_i</a:t>
            </a:r>
            <a:r>
              <a:rPr lang="en-US" dirty="0">
                <a:ea typeface="+mn-lt"/>
                <a:cs typeface="+mn-lt"/>
              </a:rPr>
              <a:t> are the features, and f(</a:t>
            </a:r>
            <a:r>
              <a:rPr lang="en-US" dirty="0" err="1">
                <a:ea typeface="+mn-lt"/>
                <a:cs typeface="+mn-lt"/>
              </a:rPr>
              <a:t>X_i</a:t>
            </a:r>
            <a:r>
              <a:rPr lang="en-US" dirty="0">
                <a:ea typeface="+mn-lt"/>
                <a:cs typeface="+mn-lt"/>
              </a:rPr>
              <a:t>) is the model prediction.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FD6E8-EBDB-A4E2-3F96-D65B0A7CA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00" y="4978233"/>
            <a:ext cx="3925645" cy="1875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40AD67-BA36-DBEF-A074-F0E3BB72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06" y="3430286"/>
            <a:ext cx="3842806" cy="1557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E54532-93D8-C5B3-57CB-DE1996D46C04}"/>
              </a:ext>
            </a:extLst>
          </p:cNvPr>
          <p:cNvSpPr txBox="1"/>
          <p:nvPr/>
        </p:nvSpPr>
        <p:spPr>
          <a:xfrm>
            <a:off x="6509036" y="3313277"/>
            <a:ext cx="348342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Mean squared error comes out to be 0.1612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Accuracy of model is 0.706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456DA-734E-DF3B-529D-851F190B655D}"/>
              </a:ext>
            </a:extLst>
          </p:cNvPr>
          <p:cNvSpPr txBox="1"/>
          <p:nvPr/>
        </p:nvSpPr>
        <p:spPr>
          <a:xfrm>
            <a:off x="6876535" y="4796481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Recall: 0.41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Precision: 0.66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Fscore</a:t>
            </a:r>
            <a:r>
              <a:rPr lang="en-US" dirty="0">
                <a:ea typeface="+mn-lt"/>
                <a:cs typeface="+mn-lt"/>
              </a:rPr>
              <a:t>: 0.52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0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61E1-CB79-D58A-6EAE-1A0AA2EEC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2258060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FBC8-53C5-E668-8675-E1E0F163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AD1D4-7E47-36FA-A46E-CF0C859E7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Cross Validation was applied by partitioning the training set into k parts taking the new training set to be (k-1)/k of the entire set and leaving 1/k for the test set</a:t>
            </a:r>
          </a:p>
          <a:p>
            <a:r>
              <a:rPr lang="en-US" dirty="0"/>
              <a:t>Repeated k times, leaving each partition as the training set.</a:t>
            </a:r>
          </a:p>
          <a:p>
            <a:r>
              <a:rPr lang="en-US" dirty="0"/>
              <a:t>In this case, all models used k=5</a:t>
            </a:r>
          </a:p>
          <a:p>
            <a:r>
              <a:rPr lang="en-US"/>
              <a:t>The new decisions take the 5 new models and does a majority vote.</a:t>
            </a:r>
            <a:endParaRPr lang="en-US" dirty="0"/>
          </a:p>
          <a:p>
            <a:r>
              <a:rPr lang="en-US" dirty="0"/>
              <a:t>Performance of cross validation is very similar to that of non cross validation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1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6011-30D0-EAF9-DDD4-A067F3B1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Bookings Per Country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4138A-1ED5-5AD4-BA93-943BF4ED8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6" y="1583566"/>
            <a:ext cx="4812675" cy="4549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E29080-B9E7-061D-AB09-801AC70841FA}"/>
              </a:ext>
            </a:extLst>
          </p:cNvPr>
          <p:cNvSpPr txBox="1"/>
          <p:nvPr/>
        </p:nvSpPr>
        <p:spPr>
          <a:xfrm>
            <a:off x="6632620" y="2876281"/>
            <a:ext cx="462566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Majority of Bookings are from Portugal(PRT)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United Kingdom and France make also contribute significantly to the bookings.</a:t>
            </a:r>
          </a:p>
        </p:txBody>
      </p:sp>
    </p:spTree>
    <p:extLst>
      <p:ext uri="{BB962C8B-B14F-4D97-AF65-F5344CB8AC3E}">
        <p14:creationId xmlns:p14="http://schemas.microsoft.com/office/powerpoint/2010/main" val="248417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F938-F36B-79C3-02A5-EE1242CE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Bookings Per Country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EE669-AC18-CA66-271C-2AA003769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5" y="1371601"/>
            <a:ext cx="5743575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90F087-C5E4-7D05-C229-3A382BE3A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923" y="1371599"/>
            <a:ext cx="5781675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427221-5DF4-85BB-32F3-9974944254F8}"/>
              </a:ext>
            </a:extLst>
          </p:cNvPr>
          <p:cNvSpPr txBox="1"/>
          <p:nvPr/>
        </p:nvSpPr>
        <p:spPr>
          <a:xfrm>
            <a:off x="590281" y="5484253"/>
            <a:ext cx="53447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Portugal has 48590 bookings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14CF7-3876-7C68-0BEB-236BCDB2EFB3}"/>
              </a:ext>
            </a:extLst>
          </p:cNvPr>
          <p:cNvSpPr txBox="1"/>
          <p:nvPr/>
        </p:nvSpPr>
        <p:spPr>
          <a:xfrm>
            <a:off x="6503831" y="5666703"/>
            <a:ext cx="465785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Portugal has 41% of all bookings. The second largest contribute, the united kingdom, only contributes 10%</a:t>
            </a:r>
          </a:p>
        </p:txBody>
      </p:sp>
    </p:spTree>
    <p:extLst>
      <p:ext uri="{BB962C8B-B14F-4D97-AF65-F5344CB8AC3E}">
        <p14:creationId xmlns:p14="http://schemas.microsoft.com/office/powerpoint/2010/main" val="356582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2F30-1A47-681B-73F0-DCC5C1C7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for each hotel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EA0624-62C4-CC4D-A7A8-6AFCC394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39" y="1691359"/>
            <a:ext cx="6082584" cy="4806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B8D24C-2B54-8B6C-2A51-83098A01A742}"/>
              </a:ext>
            </a:extLst>
          </p:cNvPr>
          <p:cNvSpPr txBox="1"/>
          <p:nvPr/>
        </p:nvSpPr>
        <p:spPr>
          <a:xfrm>
            <a:off x="6879464" y="1996225"/>
            <a:ext cx="429295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Histogram of the Average Daily Rate for Resort Hotel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Bin Size is 5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median price for resort hotel is 75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The mean price for resort hotel is 94.96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right skewed, with an additional smaller peak close to 0</a:t>
            </a:r>
          </a:p>
        </p:txBody>
      </p:sp>
    </p:spTree>
    <p:extLst>
      <p:ext uri="{BB962C8B-B14F-4D97-AF65-F5344CB8AC3E}">
        <p14:creationId xmlns:p14="http://schemas.microsoft.com/office/powerpoint/2010/main" val="247843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9C23A4-5FA8-3D69-3703-93A182A51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30" y="1476710"/>
            <a:ext cx="6329429" cy="490269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18E90C-2838-55BC-7524-543646B75D81}"/>
              </a:ext>
            </a:extLst>
          </p:cNvPr>
          <p:cNvSpPr txBox="1">
            <a:spLocks/>
          </p:cNvSpPr>
          <p:nvPr/>
        </p:nvSpPr>
        <p:spPr>
          <a:xfrm>
            <a:off x="840346" y="2492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Pricing for each hotel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0ED5B-29F8-1F81-6153-80848FCA614D}"/>
              </a:ext>
            </a:extLst>
          </p:cNvPr>
          <p:cNvSpPr txBox="1"/>
          <p:nvPr/>
        </p:nvSpPr>
        <p:spPr>
          <a:xfrm>
            <a:off x="7061916" y="1931831"/>
            <a:ext cx="4700788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Histogram of Average Daily Rate of City Hotel. 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Bin size is 5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Mean rate of 105.24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Median rate of 99.90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Closely matching mean and median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Right skewed pricing with small peak at 0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Overall Pricing of City Hotel is Higher than that of Resort Hotel</a:t>
            </a:r>
          </a:p>
        </p:txBody>
      </p:sp>
    </p:spTree>
    <p:extLst>
      <p:ext uri="{BB962C8B-B14F-4D97-AF65-F5344CB8AC3E}">
        <p14:creationId xmlns:p14="http://schemas.microsoft.com/office/powerpoint/2010/main" val="277454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E5F2-DC50-847A-8B62-728F53B2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Rates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C7973F-8C72-DF92-9917-3F69B55C2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89" y="1428526"/>
            <a:ext cx="6191847" cy="5242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817821-315B-356E-001C-FAC482603870}"/>
              </a:ext>
            </a:extLst>
          </p:cNvPr>
          <p:cNvSpPr txBox="1"/>
          <p:nvPr/>
        </p:nvSpPr>
        <p:spPr>
          <a:xfrm>
            <a:off x="7040450" y="2457718"/>
            <a:ext cx="407830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Bookings from each month for the two hotels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City hotel has a lot more bookings than resort hotel in every month.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City hotel has its peak season in august at around 9000 bookings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Resort hotel has its peak season in august at around 5000 bookings</a:t>
            </a:r>
          </a:p>
        </p:txBody>
      </p:sp>
    </p:spTree>
    <p:extLst>
      <p:ext uri="{BB962C8B-B14F-4D97-AF65-F5344CB8AC3E}">
        <p14:creationId xmlns:p14="http://schemas.microsoft.com/office/powerpoint/2010/main" val="79112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FDAB-2B7A-7450-E1AE-70B5A0FC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Rates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85163-D82E-F1AF-9BC5-BAC66A24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41" y="1509175"/>
            <a:ext cx="5878803" cy="4988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E07A51-23FE-D5DF-8A2E-486BEC0A5A8B}"/>
              </a:ext>
            </a:extLst>
          </p:cNvPr>
          <p:cNvSpPr txBox="1"/>
          <p:nvPr/>
        </p:nvSpPr>
        <p:spPr>
          <a:xfrm>
            <a:off x="6772141" y="1792310"/>
            <a:ext cx="486177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average daily rates for each month for both hotels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Resort hotel has a high daily rate in august, corresponding to their highest busiest month.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City hotel's daily rate does not vary as much as resort hotel.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City hotel's daily rate is in May, corresponding to their second busiest month.</a:t>
            </a:r>
          </a:p>
        </p:txBody>
      </p:sp>
    </p:spTree>
    <p:extLst>
      <p:ext uri="{BB962C8B-B14F-4D97-AF65-F5344CB8AC3E}">
        <p14:creationId xmlns:p14="http://schemas.microsoft.com/office/powerpoint/2010/main" val="130314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CAAA-3FF4-B372-CF4E-04EE7767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Rates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33E14-2035-E006-2EFC-368678847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33" y="1401851"/>
            <a:ext cx="6318696" cy="5331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42B56-CD25-B9ED-D9A8-9ABD7AF5A755}"/>
              </a:ext>
            </a:extLst>
          </p:cNvPr>
          <p:cNvSpPr txBox="1"/>
          <p:nvPr/>
        </p:nvSpPr>
        <p:spPr>
          <a:xfrm>
            <a:off x="7630732" y="1974760"/>
            <a:ext cx="3530957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Number of cancelations in each month for both hotels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Resort hotel has their highest number of cancelations in august.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City hotel has their highest number of cancelations in may, but august is a close second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January sees the least number of cancelations for both hotels</a:t>
            </a:r>
          </a:p>
        </p:txBody>
      </p:sp>
    </p:spTree>
    <p:extLst>
      <p:ext uri="{BB962C8B-B14F-4D97-AF65-F5344CB8AC3E}">
        <p14:creationId xmlns:p14="http://schemas.microsoft.com/office/powerpoint/2010/main" val="3564444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Project #4: Can we predict whether a Hotel Booking will be cancelled?</vt:lpstr>
      <vt:lpstr>EDA</vt:lpstr>
      <vt:lpstr>Bookings Per Country</vt:lpstr>
      <vt:lpstr>Bookings Per Country</vt:lpstr>
      <vt:lpstr>Pricing for each hotel</vt:lpstr>
      <vt:lpstr>PowerPoint Presentation</vt:lpstr>
      <vt:lpstr>Monthly Rates</vt:lpstr>
      <vt:lpstr>Monthly Rates</vt:lpstr>
      <vt:lpstr>Monthly Rates</vt:lpstr>
      <vt:lpstr>Monthly Rates</vt:lpstr>
      <vt:lpstr>Bookings and Market Segment</vt:lpstr>
      <vt:lpstr>Bookings and Room Type</vt:lpstr>
      <vt:lpstr>Bookings and Room Type</vt:lpstr>
      <vt:lpstr>Bookings and Room Type</vt:lpstr>
      <vt:lpstr>Modeling and Question Answering</vt:lpstr>
      <vt:lpstr>Preparing Data for training</vt:lpstr>
      <vt:lpstr>Algorithm 1: Logistic Regression</vt:lpstr>
      <vt:lpstr>Algorithm 2: K-Nearest Neighbor</vt:lpstr>
      <vt:lpstr>Algorithm 3: Linear Regression</vt:lpstr>
      <vt:lpstr>Cross-Validation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539</cp:revision>
  <dcterms:created xsi:type="dcterms:W3CDTF">2025-07-01T17:30:02Z</dcterms:created>
  <dcterms:modified xsi:type="dcterms:W3CDTF">2025-07-02T14:56:41Z</dcterms:modified>
</cp:coreProperties>
</file>