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7432000" cy="36576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1355" autoAdjust="0"/>
  </p:normalViewPr>
  <p:slideViewPr>
    <p:cSldViewPr snapToGrid="0">
      <p:cViewPr>
        <p:scale>
          <a:sx n="50" d="100"/>
          <a:sy n="50" d="100"/>
        </p:scale>
        <p:origin x="29" y="-472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27920" y="940320"/>
            <a:ext cx="24909120" cy="3455640"/>
          </a:xfrm>
          <a:prstGeom prst="rect">
            <a:avLst/>
          </a:prstGeom>
          <a:noFill/>
          <a:ln w="0">
            <a:noFill/>
          </a:ln>
        </p:spPr>
        <p:txBody>
          <a:bodyPr lIns="0" tIns="0" rIns="0" bIns="0" anchor="ctr">
            <a:noAutofit/>
          </a:bodyPr>
          <a:lstStyle/>
          <a:p>
            <a:endParaRPr lang="en-US" sz="6050" b="0" strike="noStrike" spc="-1">
              <a:solidFill>
                <a:srgbClr val="000000"/>
              </a:solidFill>
              <a:latin typeface="Arial"/>
            </a:endParaRPr>
          </a:p>
        </p:txBody>
      </p:sp>
      <p:sp>
        <p:nvSpPr>
          <p:cNvPr id="24" name="PlaceHolder 2"/>
          <p:cNvSpPr>
            <a:spLocks noGrp="1"/>
          </p:cNvSpPr>
          <p:nvPr>
            <p:ph/>
          </p:nvPr>
        </p:nvSpPr>
        <p:spPr>
          <a:xfrm>
            <a:off x="1627920" y="6071760"/>
            <a:ext cx="2490912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25" name="PlaceHolder 3"/>
          <p:cNvSpPr>
            <a:spLocks noGrp="1"/>
          </p:cNvSpPr>
          <p:nvPr>
            <p:ph/>
          </p:nvPr>
        </p:nvSpPr>
        <p:spPr>
          <a:xfrm>
            <a:off x="1627920" y="19788840"/>
            <a:ext cx="2490912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27920" y="940320"/>
            <a:ext cx="24909120" cy="3455640"/>
          </a:xfrm>
          <a:prstGeom prst="rect">
            <a:avLst/>
          </a:prstGeom>
          <a:noFill/>
          <a:ln w="0">
            <a:noFill/>
          </a:ln>
        </p:spPr>
        <p:txBody>
          <a:bodyPr lIns="0" tIns="0" rIns="0" bIns="0" anchor="ctr">
            <a:noAutofit/>
          </a:bodyPr>
          <a:lstStyle/>
          <a:p>
            <a:endParaRPr lang="en-US" sz="6050" b="0" strike="noStrike" spc="-1">
              <a:solidFill>
                <a:srgbClr val="000000"/>
              </a:solidFill>
              <a:latin typeface="Arial"/>
            </a:endParaRPr>
          </a:p>
        </p:txBody>
      </p:sp>
      <p:sp>
        <p:nvSpPr>
          <p:cNvPr id="27" name="PlaceHolder 2"/>
          <p:cNvSpPr>
            <a:spLocks noGrp="1"/>
          </p:cNvSpPr>
          <p:nvPr>
            <p:ph/>
          </p:nvPr>
        </p:nvSpPr>
        <p:spPr>
          <a:xfrm>
            <a:off x="1627920" y="6071760"/>
            <a:ext cx="1215540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28" name="PlaceHolder 3"/>
          <p:cNvSpPr>
            <a:spLocks noGrp="1"/>
          </p:cNvSpPr>
          <p:nvPr>
            <p:ph/>
          </p:nvPr>
        </p:nvSpPr>
        <p:spPr>
          <a:xfrm>
            <a:off x="14391360" y="6071760"/>
            <a:ext cx="1215540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29" name="PlaceHolder 4"/>
          <p:cNvSpPr>
            <a:spLocks noGrp="1"/>
          </p:cNvSpPr>
          <p:nvPr>
            <p:ph/>
          </p:nvPr>
        </p:nvSpPr>
        <p:spPr>
          <a:xfrm>
            <a:off x="1627920" y="19788840"/>
            <a:ext cx="1215540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30" name="PlaceHolder 5"/>
          <p:cNvSpPr>
            <a:spLocks noGrp="1"/>
          </p:cNvSpPr>
          <p:nvPr>
            <p:ph/>
          </p:nvPr>
        </p:nvSpPr>
        <p:spPr>
          <a:xfrm>
            <a:off x="14391360" y="19788840"/>
            <a:ext cx="1215540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627920" y="940320"/>
            <a:ext cx="24909120" cy="3455640"/>
          </a:xfrm>
          <a:prstGeom prst="rect">
            <a:avLst/>
          </a:prstGeom>
          <a:noFill/>
          <a:ln w="0">
            <a:noFill/>
          </a:ln>
        </p:spPr>
        <p:txBody>
          <a:bodyPr lIns="0" tIns="0" rIns="0" bIns="0" anchor="ctr">
            <a:noAutofit/>
          </a:bodyPr>
          <a:lstStyle/>
          <a:p>
            <a:endParaRPr lang="en-US" sz="6050" b="0" strike="noStrike" spc="-1">
              <a:solidFill>
                <a:srgbClr val="000000"/>
              </a:solidFill>
              <a:latin typeface="Arial"/>
            </a:endParaRPr>
          </a:p>
        </p:txBody>
      </p:sp>
      <p:sp>
        <p:nvSpPr>
          <p:cNvPr id="32" name="PlaceHolder 2"/>
          <p:cNvSpPr>
            <a:spLocks noGrp="1"/>
          </p:cNvSpPr>
          <p:nvPr>
            <p:ph/>
          </p:nvPr>
        </p:nvSpPr>
        <p:spPr>
          <a:xfrm>
            <a:off x="1627920" y="6071760"/>
            <a:ext cx="802044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33" name="PlaceHolder 3"/>
          <p:cNvSpPr>
            <a:spLocks noGrp="1"/>
          </p:cNvSpPr>
          <p:nvPr>
            <p:ph/>
          </p:nvPr>
        </p:nvSpPr>
        <p:spPr>
          <a:xfrm>
            <a:off x="10049760" y="6071760"/>
            <a:ext cx="802044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34" name="PlaceHolder 4"/>
          <p:cNvSpPr>
            <a:spLocks noGrp="1"/>
          </p:cNvSpPr>
          <p:nvPr>
            <p:ph/>
          </p:nvPr>
        </p:nvSpPr>
        <p:spPr>
          <a:xfrm>
            <a:off x="18471600" y="6071760"/>
            <a:ext cx="802044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35" name="PlaceHolder 5"/>
          <p:cNvSpPr>
            <a:spLocks noGrp="1"/>
          </p:cNvSpPr>
          <p:nvPr>
            <p:ph/>
          </p:nvPr>
        </p:nvSpPr>
        <p:spPr>
          <a:xfrm>
            <a:off x="1627920" y="19788840"/>
            <a:ext cx="802044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36" name="PlaceHolder 6"/>
          <p:cNvSpPr>
            <a:spLocks noGrp="1"/>
          </p:cNvSpPr>
          <p:nvPr>
            <p:ph/>
          </p:nvPr>
        </p:nvSpPr>
        <p:spPr>
          <a:xfrm>
            <a:off x="10049760" y="19788840"/>
            <a:ext cx="802044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37" name="PlaceHolder 7"/>
          <p:cNvSpPr>
            <a:spLocks noGrp="1"/>
          </p:cNvSpPr>
          <p:nvPr>
            <p:ph/>
          </p:nvPr>
        </p:nvSpPr>
        <p:spPr>
          <a:xfrm>
            <a:off x="18471600" y="19788840"/>
            <a:ext cx="802044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627920" y="940320"/>
            <a:ext cx="24909120" cy="3455640"/>
          </a:xfrm>
          <a:prstGeom prst="rect">
            <a:avLst/>
          </a:prstGeom>
          <a:noFill/>
          <a:ln w="0">
            <a:noFill/>
          </a:ln>
        </p:spPr>
        <p:txBody>
          <a:bodyPr lIns="0" tIns="0" rIns="0" bIns="0" anchor="ctr">
            <a:noAutofit/>
          </a:bodyPr>
          <a:lstStyle/>
          <a:p>
            <a:endParaRPr lang="en-US" sz="6050" b="0" strike="noStrike" spc="-1">
              <a:solidFill>
                <a:srgbClr val="000000"/>
              </a:solidFill>
              <a:latin typeface="Arial"/>
            </a:endParaRPr>
          </a:p>
        </p:txBody>
      </p:sp>
      <p:sp>
        <p:nvSpPr>
          <p:cNvPr id="3" name="PlaceHolder 2"/>
          <p:cNvSpPr>
            <a:spLocks noGrp="1"/>
          </p:cNvSpPr>
          <p:nvPr>
            <p:ph type="subTitle"/>
          </p:nvPr>
        </p:nvSpPr>
        <p:spPr>
          <a:xfrm>
            <a:off x="1627920" y="6071760"/>
            <a:ext cx="24909120" cy="26261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627920" y="940320"/>
            <a:ext cx="24909120" cy="3455640"/>
          </a:xfrm>
          <a:prstGeom prst="rect">
            <a:avLst/>
          </a:prstGeom>
          <a:noFill/>
          <a:ln w="0">
            <a:noFill/>
          </a:ln>
        </p:spPr>
        <p:txBody>
          <a:bodyPr lIns="0" tIns="0" rIns="0" bIns="0" anchor="ctr">
            <a:noAutofit/>
          </a:bodyPr>
          <a:lstStyle/>
          <a:p>
            <a:endParaRPr lang="en-US" sz="6050" b="0" strike="noStrike" spc="-1">
              <a:solidFill>
                <a:srgbClr val="000000"/>
              </a:solidFill>
              <a:latin typeface="Arial"/>
            </a:endParaRPr>
          </a:p>
        </p:txBody>
      </p:sp>
      <p:sp>
        <p:nvSpPr>
          <p:cNvPr id="5" name="PlaceHolder 2"/>
          <p:cNvSpPr>
            <a:spLocks noGrp="1"/>
          </p:cNvSpPr>
          <p:nvPr>
            <p:ph/>
          </p:nvPr>
        </p:nvSpPr>
        <p:spPr>
          <a:xfrm>
            <a:off x="1627920" y="6071760"/>
            <a:ext cx="24909120" cy="2626128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627920" y="940320"/>
            <a:ext cx="24909120" cy="3455640"/>
          </a:xfrm>
          <a:prstGeom prst="rect">
            <a:avLst/>
          </a:prstGeom>
          <a:noFill/>
          <a:ln w="0">
            <a:noFill/>
          </a:ln>
        </p:spPr>
        <p:txBody>
          <a:bodyPr lIns="0" tIns="0" rIns="0" bIns="0" anchor="ctr">
            <a:noAutofit/>
          </a:bodyPr>
          <a:lstStyle/>
          <a:p>
            <a:endParaRPr lang="en-US" sz="6050" b="0" strike="noStrike" spc="-1">
              <a:solidFill>
                <a:srgbClr val="000000"/>
              </a:solidFill>
              <a:latin typeface="Arial"/>
            </a:endParaRPr>
          </a:p>
        </p:txBody>
      </p:sp>
      <p:sp>
        <p:nvSpPr>
          <p:cNvPr id="7" name="PlaceHolder 2"/>
          <p:cNvSpPr>
            <a:spLocks noGrp="1"/>
          </p:cNvSpPr>
          <p:nvPr>
            <p:ph/>
          </p:nvPr>
        </p:nvSpPr>
        <p:spPr>
          <a:xfrm>
            <a:off x="1627920" y="6071760"/>
            <a:ext cx="12155400" cy="2626128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8" name="PlaceHolder 3"/>
          <p:cNvSpPr>
            <a:spLocks noGrp="1"/>
          </p:cNvSpPr>
          <p:nvPr>
            <p:ph/>
          </p:nvPr>
        </p:nvSpPr>
        <p:spPr>
          <a:xfrm>
            <a:off x="14391360" y="6071760"/>
            <a:ext cx="12155400" cy="2626128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627920" y="940320"/>
            <a:ext cx="24909120" cy="3455640"/>
          </a:xfrm>
          <a:prstGeom prst="rect">
            <a:avLst/>
          </a:prstGeom>
          <a:noFill/>
          <a:ln w="0">
            <a:noFill/>
          </a:ln>
        </p:spPr>
        <p:txBody>
          <a:bodyPr lIns="0" tIns="0" rIns="0" bIns="0" anchor="ctr">
            <a:noAutofit/>
          </a:bodyPr>
          <a:lstStyle/>
          <a:p>
            <a:endParaRPr lang="en-US" sz="605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627920" y="940320"/>
            <a:ext cx="24909120" cy="16019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627920" y="940320"/>
            <a:ext cx="24909120" cy="3455640"/>
          </a:xfrm>
          <a:prstGeom prst="rect">
            <a:avLst/>
          </a:prstGeom>
          <a:noFill/>
          <a:ln w="0">
            <a:noFill/>
          </a:ln>
        </p:spPr>
        <p:txBody>
          <a:bodyPr lIns="0" tIns="0" rIns="0" bIns="0" anchor="ctr">
            <a:noAutofit/>
          </a:bodyPr>
          <a:lstStyle/>
          <a:p>
            <a:endParaRPr lang="en-US" sz="6050" b="0" strike="noStrike" spc="-1">
              <a:solidFill>
                <a:srgbClr val="000000"/>
              </a:solidFill>
              <a:latin typeface="Arial"/>
            </a:endParaRPr>
          </a:p>
        </p:txBody>
      </p:sp>
      <p:sp>
        <p:nvSpPr>
          <p:cNvPr id="12" name="PlaceHolder 2"/>
          <p:cNvSpPr>
            <a:spLocks noGrp="1"/>
          </p:cNvSpPr>
          <p:nvPr>
            <p:ph/>
          </p:nvPr>
        </p:nvSpPr>
        <p:spPr>
          <a:xfrm>
            <a:off x="1627920" y="6071760"/>
            <a:ext cx="1215540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13" name="PlaceHolder 3"/>
          <p:cNvSpPr>
            <a:spLocks noGrp="1"/>
          </p:cNvSpPr>
          <p:nvPr>
            <p:ph/>
          </p:nvPr>
        </p:nvSpPr>
        <p:spPr>
          <a:xfrm>
            <a:off x="14391360" y="6071760"/>
            <a:ext cx="12155400" cy="2626128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14" name="PlaceHolder 4"/>
          <p:cNvSpPr>
            <a:spLocks noGrp="1"/>
          </p:cNvSpPr>
          <p:nvPr>
            <p:ph/>
          </p:nvPr>
        </p:nvSpPr>
        <p:spPr>
          <a:xfrm>
            <a:off x="1627920" y="19788840"/>
            <a:ext cx="1215540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27920" y="940320"/>
            <a:ext cx="24909120" cy="3455640"/>
          </a:xfrm>
          <a:prstGeom prst="rect">
            <a:avLst/>
          </a:prstGeom>
          <a:noFill/>
          <a:ln w="0">
            <a:noFill/>
          </a:ln>
        </p:spPr>
        <p:txBody>
          <a:bodyPr lIns="0" tIns="0" rIns="0" bIns="0" anchor="ctr">
            <a:noAutofit/>
          </a:bodyPr>
          <a:lstStyle/>
          <a:p>
            <a:endParaRPr lang="en-US" sz="6050" b="0" strike="noStrike" spc="-1">
              <a:solidFill>
                <a:srgbClr val="000000"/>
              </a:solidFill>
              <a:latin typeface="Arial"/>
            </a:endParaRPr>
          </a:p>
        </p:txBody>
      </p:sp>
      <p:sp>
        <p:nvSpPr>
          <p:cNvPr id="16" name="PlaceHolder 2"/>
          <p:cNvSpPr>
            <a:spLocks noGrp="1"/>
          </p:cNvSpPr>
          <p:nvPr>
            <p:ph/>
          </p:nvPr>
        </p:nvSpPr>
        <p:spPr>
          <a:xfrm>
            <a:off x="1627920" y="6071760"/>
            <a:ext cx="12155400" cy="2626128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17" name="PlaceHolder 3"/>
          <p:cNvSpPr>
            <a:spLocks noGrp="1"/>
          </p:cNvSpPr>
          <p:nvPr>
            <p:ph/>
          </p:nvPr>
        </p:nvSpPr>
        <p:spPr>
          <a:xfrm>
            <a:off x="14391360" y="6071760"/>
            <a:ext cx="1215540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18" name="PlaceHolder 4"/>
          <p:cNvSpPr>
            <a:spLocks noGrp="1"/>
          </p:cNvSpPr>
          <p:nvPr>
            <p:ph/>
          </p:nvPr>
        </p:nvSpPr>
        <p:spPr>
          <a:xfrm>
            <a:off x="14391360" y="19788840"/>
            <a:ext cx="1215540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27920" y="940320"/>
            <a:ext cx="24909120" cy="3455640"/>
          </a:xfrm>
          <a:prstGeom prst="rect">
            <a:avLst/>
          </a:prstGeom>
          <a:noFill/>
          <a:ln w="0">
            <a:noFill/>
          </a:ln>
        </p:spPr>
        <p:txBody>
          <a:bodyPr lIns="0" tIns="0" rIns="0" bIns="0" anchor="ctr">
            <a:noAutofit/>
          </a:bodyPr>
          <a:lstStyle/>
          <a:p>
            <a:endParaRPr lang="en-US" sz="6050" b="0" strike="noStrike" spc="-1">
              <a:solidFill>
                <a:srgbClr val="000000"/>
              </a:solidFill>
              <a:latin typeface="Arial"/>
            </a:endParaRPr>
          </a:p>
        </p:txBody>
      </p:sp>
      <p:sp>
        <p:nvSpPr>
          <p:cNvPr id="20" name="PlaceHolder 2"/>
          <p:cNvSpPr>
            <a:spLocks noGrp="1"/>
          </p:cNvSpPr>
          <p:nvPr>
            <p:ph/>
          </p:nvPr>
        </p:nvSpPr>
        <p:spPr>
          <a:xfrm>
            <a:off x="1627920" y="6071760"/>
            <a:ext cx="1215540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21" name="PlaceHolder 3"/>
          <p:cNvSpPr>
            <a:spLocks noGrp="1"/>
          </p:cNvSpPr>
          <p:nvPr>
            <p:ph/>
          </p:nvPr>
        </p:nvSpPr>
        <p:spPr>
          <a:xfrm>
            <a:off x="14391360" y="6071760"/>
            <a:ext cx="1215540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
        <p:nvSpPr>
          <p:cNvPr id="22" name="PlaceHolder 4"/>
          <p:cNvSpPr>
            <a:spLocks noGrp="1"/>
          </p:cNvSpPr>
          <p:nvPr>
            <p:ph/>
          </p:nvPr>
        </p:nvSpPr>
        <p:spPr>
          <a:xfrm>
            <a:off x="1627920" y="19788840"/>
            <a:ext cx="24909120" cy="12526560"/>
          </a:xfrm>
          <a:prstGeom prst="rect">
            <a:avLst/>
          </a:prstGeom>
          <a:noFill/>
          <a:ln w="0">
            <a:noFill/>
          </a:ln>
        </p:spPr>
        <p:txBody>
          <a:bodyPr lIns="0" tIns="0" rIns="0" bIns="0" anchor="t">
            <a:normAutofit/>
          </a:bodyPr>
          <a:lstStyle/>
          <a:p>
            <a:pPr>
              <a:lnSpc>
                <a:spcPct val="90000"/>
              </a:lnSpc>
              <a:spcBef>
                <a:spcPts val="1417"/>
              </a:spcBef>
              <a:buNone/>
            </a:pPr>
            <a:endParaRPr lang="en-US" sz="50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627920" y="940320"/>
            <a:ext cx="24909120" cy="3455640"/>
          </a:xfrm>
          <a:prstGeom prst="rect">
            <a:avLst/>
          </a:prstGeom>
          <a:noFill/>
          <a:ln w="0">
            <a:noFill/>
          </a:ln>
        </p:spPr>
        <p:txBody>
          <a:bodyPr anchor="t">
            <a:normAutofit/>
          </a:bodyPr>
          <a:lstStyle/>
          <a:p>
            <a:pPr>
              <a:lnSpc>
                <a:spcPct val="90000"/>
              </a:lnSpc>
              <a:buNone/>
            </a:pPr>
            <a:r>
              <a:rPr lang="en-US" sz="8000" b="1" strike="noStrike" spc="-1">
                <a:solidFill>
                  <a:srgbClr val="000000"/>
                </a:solidFill>
                <a:latin typeface="Arial"/>
              </a:rPr>
              <a:t>Click to edit Master title style</a:t>
            </a:r>
            <a:endParaRPr lang="en-US" sz="8000" b="0" strike="noStrike" spc="-1">
              <a:solidFill>
                <a:srgbClr val="000000"/>
              </a:solidFill>
              <a:latin typeface="Arial"/>
            </a:endParaRPr>
          </a:p>
        </p:txBody>
      </p:sp>
      <p:sp>
        <p:nvSpPr>
          <p:cNvPr id="3" name="PlaceHolder 2"/>
          <p:cNvSpPr>
            <a:spLocks noGrp="1"/>
          </p:cNvSpPr>
          <p:nvPr>
            <p:ph type="body"/>
          </p:nvPr>
        </p:nvSpPr>
        <p:spPr>
          <a:xfrm>
            <a:off x="1627920" y="6071760"/>
            <a:ext cx="24909120" cy="26261280"/>
          </a:xfrm>
          <a:prstGeom prst="rect">
            <a:avLst/>
          </a:prstGeom>
          <a:noFill/>
          <a:ln w="0">
            <a:noFill/>
          </a:ln>
        </p:spPr>
        <p:txBody>
          <a:bodyPr anchor="t">
            <a:noAutofit/>
          </a:bodyPr>
          <a:lstStyle/>
          <a:p>
            <a:pPr>
              <a:lnSpc>
                <a:spcPct val="90000"/>
              </a:lnSpc>
              <a:spcBef>
                <a:spcPts val="2251"/>
              </a:spcBef>
              <a:buNone/>
              <a:tabLst>
                <a:tab pos="0" algn="l"/>
              </a:tabLst>
            </a:pPr>
            <a:r>
              <a:rPr lang="en-US" sz="5000" b="0" strike="noStrike" spc="-1">
                <a:solidFill>
                  <a:srgbClr val="000000"/>
                </a:solidFill>
                <a:latin typeface="Arial"/>
              </a:rPr>
              <a:t>Click to edit Master text styles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38/s41467-022-35289-z" TargetMode="External"/><Relationship Id="rId13" Type="http://schemas.openxmlformats.org/officeDocument/2006/relationships/image" Target="../media/image8.png"/><Relationship Id="rId18" Type="http://schemas.openxmlformats.org/officeDocument/2006/relationships/image" Target="../media/image13.png"/><Relationship Id="rId26" Type="http://schemas.openxmlformats.org/officeDocument/2006/relationships/image" Target="../media/image21.png"/><Relationship Id="rId3" Type="http://schemas.openxmlformats.org/officeDocument/2006/relationships/image" Target="../media/image3.png"/><Relationship Id="rId21" Type="http://schemas.openxmlformats.org/officeDocument/2006/relationships/image" Target="../media/image16.png"/><Relationship Id="rId7" Type="http://schemas.openxmlformats.org/officeDocument/2006/relationships/image" Target="../media/image7.png"/><Relationship Id="rId12" Type="http://schemas.openxmlformats.org/officeDocument/2006/relationships/hyperlink" Target="https://doi.org/10.48550/arXiv.2104.07948" TargetMode="External"/><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hyperlink" Target="https://arxiv.org/abs/2104.07948" TargetMode="External"/><Relationship Id="rId24" Type="http://schemas.openxmlformats.org/officeDocument/2006/relationships/image" Target="../media/image19.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hyperlink" Target="https://doi.org/10.1088/1361-648X/ab51ff" TargetMode="External"/><Relationship Id="rId19"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hyperlink" Target="https://doi.org/10.1016/j.commatsci.2022.111412" TargetMode="External"/><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1CA31327-9513-AAE9-B681-9669ABACB0AF}"/>
              </a:ext>
            </a:extLst>
          </p:cNvPr>
          <p:cNvGrpSpPr/>
          <p:nvPr/>
        </p:nvGrpSpPr>
        <p:grpSpPr>
          <a:xfrm>
            <a:off x="16631508" y="15098006"/>
            <a:ext cx="9172575" cy="4415481"/>
            <a:chOff x="10085056" y="10385585"/>
            <a:chExt cx="11101763" cy="6258700"/>
          </a:xfrm>
        </p:grpSpPr>
        <p:grpSp>
          <p:nvGrpSpPr>
            <p:cNvPr id="22" name="Group 21">
              <a:extLst>
                <a:ext uri="{FF2B5EF4-FFF2-40B4-BE49-F238E27FC236}">
                  <a16:creationId xmlns:a16="http://schemas.microsoft.com/office/drawing/2014/main" id="{FAF51A4F-8B2B-3E68-FDA1-0EC9BCF0776A}"/>
                </a:ext>
              </a:extLst>
            </p:cNvPr>
            <p:cNvGrpSpPr/>
            <p:nvPr/>
          </p:nvGrpSpPr>
          <p:grpSpPr>
            <a:xfrm>
              <a:off x="10085056" y="10385585"/>
              <a:ext cx="10945413" cy="4839482"/>
              <a:chOff x="10085056" y="10385585"/>
              <a:chExt cx="10945413" cy="4839482"/>
            </a:xfrm>
          </p:grpSpPr>
          <p:pic>
            <p:nvPicPr>
              <p:cNvPr id="13" name="Picture 12">
                <a:extLst>
                  <a:ext uri="{FF2B5EF4-FFF2-40B4-BE49-F238E27FC236}">
                    <a16:creationId xmlns:a16="http://schemas.microsoft.com/office/drawing/2014/main" id="{6BF6CFF8-B864-932C-1282-45B56A5B67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085056" y="10568382"/>
                <a:ext cx="7794302" cy="4656685"/>
              </a:xfrm>
              <a:prstGeom prst="rect">
                <a:avLst/>
              </a:prstGeom>
            </p:spPr>
          </p:pic>
          <p:pic>
            <p:nvPicPr>
              <p:cNvPr id="15" name="Picture 14">
                <a:extLst>
                  <a:ext uri="{FF2B5EF4-FFF2-40B4-BE49-F238E27FC236}">
                    <a16:creationId xmlns:a16="http://schemas.microsoft.com/office/drawing/2014/main" id="{F7E033A0-3837-553E-8FBE-7CD6A441FD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rot="5400000">
                <a:off x="17131339" y="11111441"/>
                <a:ext cx="4624986" cy="3173274"/>
              </a:xfrm>
              <a:prstGeom prst="rect">
                <a:avLst/>
              </a:prstGeom>
            </p:spPr>
          </p:pic>
        </p:grpSp>
        <p:sp>
          <p:nvSpPr>
            <p:cNvPr id="23" name="TextBox 22">
              <a:extLst>
                <a:ext uri="{FF2B5EF4-FFF2-40B4-BE49-F238E27FC236}">
                  <a16:creationId xmlns:a16="http://schemas.microsoft.com/office/drawing/2014/main" id="{CC9DAAF0-BC8C-46EE-413E-A68B498A690D}"/>
                </a:ext>
              </a:extLst>
            </p:cNvPr>
            <p:cNvSpPr txBox="1"/>
            <p:nvPr/>
          </p:nvSpPr>
          <p:spPr>
            <a:xfrm>
              <a:off x="10173510" y="15169596"/>
              <a:ext cx="11013309" cy="1474689"/>
            </a:xfrm>
            <a:prstGeom prst="rect">
              <a:avLst/>
            </a:prstGeom>
            <a:noFill/>
          </p:spPr>
          <p:txBody>
            <a:bodyPr wrap="square" rtlCol="0">
              <a:spAutoFit/>
            </a:bodyPr>
            <a:lstStyle/>
            <a:p>
              <a:pPr algn="ctr"/>
              <a:r>
                <a:rPr lang="en-US" b="1" dirty="0"/>
                <a:t>Fig 3</a:t>
              </a:r>
              <a:r>
                <a:rPr lang="en-US" dirty="0"/>
                <a:t>. Band structure of </a:t>
              </a:r>
              <a:r>
                <a:rPr lang="en-US" spc="-1" dirty="0">
                  <a:solidFill>
                    <a:srgbClr val="000000"/>
                  </a:solidFill>
                </a:rPr>
                <a:t>NbSb</a:t>
              </a:r>
              <a:r>
                <a:rPr lang="en-US" spc="-1" baseline="-25000" dirty="0">
                  <a:solidFill>
                    <a:srgbClr val="000000"/>
                  </a:solidFill>
                </a:rPr>
                <a:t>2</a:t>
              </a:r>
              <a:r>
                <a:rPr lang="en-US" dirty="0"/>
                <a:t> on the left with spin orbit coupling. Calculated using density functional theory as implemented in quantum espresso, converted to maximally localized </a:t>
              </a:r>
              <a:r>
                <a:rPr lang="en-US" dirty="0" err="1"/>
                <a:t>Wannier</a:t>
              </a:r>
              <a:r>
                <a:rPr lang="en-US" dirty="0"/>
                <a:t> functions then interpolated into the following bands. Density of states at each energy on the right. At 0 eV we have the fermi energy obtained from DFT. </a:t>
              </a:r>
            </a:p>
          </p:txBody>
        </p:sp>
      </p:grpSp>
      <p:grpSp>
        <p:nvGrpSpPr>
          <p:cNvPr id="27" name="Group 26">
            <a:extLst>
              <a:ext uri="{FF2B5EF4-FFF2-40B4-BE49-F238E27FC236}">
                <a16:creationId xmlns:a16="http://schemas.microsoft.com/office/drawing/2014/main" id="{BF80A02D-FC52-741C-CEC2-F766B34F88B1}"/>
              </a:ext>
            </a:extLst>
          </p:cNvPr>
          <p:cNvGrpSpPr/>
          <p:nvPr/>
        </p:nvGrpSpPr>
        <p:grpSpPr>
          <a:xfrm>
            <a:off x="11452364" y="10056285"/>
            <a:ext cx="3601431" cy="4867479"/>
            <a:chOff x="20739128" y="10798819"/>
            <a:chExt cx="5797911" cy="6872246"/>
          </a:xfrm>
        </p:grpSpPr>
        <p:pic>
          <p:nvPicPr>
            <p:cNvPr id="12" name="Picture 11">
              <a:extLst>
                <a:ext uri="{FF2B5EF4-FFF2-40B4-BE49-F238E27FC236}">
                  <a16:creationId xmlns:a16="http://schemas.microsoft.com/office/drawing/2014/main" id="{EFD11E25-B7B6-D047-9600-E7BA3BBD39E2}"/>
                </a:ext>
              </a:extLst>
            </p:cNvPr>
            <p:cNvPicPr>
              <a:picLocks noChangeAspect="1"/>
            </p:cNvPicPr>
            <p:nvPr/>
          </p:nvPicPr>
          <p:blipFill>
            <a:blip r:embed="rId4"/>
            <a:stretch>
              <a:fillRect/>
            </a:stretch>
          </p:blipFill>
          <p:spPr>
            <a:xfrm>
              <a:off x="20739128" y="10798819"/>
              <a:ext cx="5761167" cy="5400342"/>
            </a:xfrm>
            <a:prstGeom prst="rect">
              <a:avLst/>
            </a:prstGeom>
          </p:spPr>
        </p:pic>
        <p:sp>
          <p:nvSpPr>
            <p:cNvPr id="26" name="TextBox 25">
              <a:extLst>
                <a:ext uri="{FF2B5EF4-FFF2-40B4-BE49-F238E27FC236}">
                  <a16:creationId xmlns:a16="http://schemas.microsoft.com/office/drawing/2014/main" id="{E4989411-566D-9DA9-2207-5D56AA696341}"/>
                </a:ext>
              </a:extLst>
            </p:cNvPr>
            <p:cNvSpPr txBox="1"/>
            <p:nvPr/>
          </p:nvSpPr>
          <p:spPr>
            <a:xfrm>
              <a:off x="20775872" y="16199161"/>
              <a:ext cx="5761167" cy="1471904"/>
            </a:xfrm>
            <a:prstGeom prst="rect">
              <a:avLst/>
            </a:prstGeom>
            <a:noFill/>
          </p:spPr>
          <p:txBody>
            <a:bodyPr wrap="square" rtlCol="0">
              <a:spAutoFit/>
            </a:bodyPr>
            <a:lstStyle/>
            <a:p>
              <a:pPr algn="ctr"/>
              <a:r>
                <a:rPr lang="en-US" b="1" dirty="0"/>
                <a:t>Fig 1</a:t>
              </a:r>
              <a:r>
                <a:rPr lang="en-US" dirty="0"/>
                <a:t>. The Ettingshausen effect. By providing a longitudinal current, and a perpendicular magnetic field, electrons and holes will move in the transverse direction, causing a temperature gradient which can be used for refrigeration. [1] </a:t>
              </a:r>
            </a:p>
          </p:txBody>
        </p:sp>
      </p:grpSp>
      <p:sp>
        <p:nvSpPr>
          <p:cNvPr id="38" name="PlaceHolder 1"/>
          <p:cNvSpPr>
            <a:spLocks noGrp="1"/>
          </p:cNvSpPr>
          <p:nvPr>
            <p:ph type="title"/>
          </p:nvPr>
        </p:nvSpPr>
        <p:spPr>
          <a:xfrm>
            <a:off x="1627920" y="940320"/>
            <a:ext cx="24517800" cy="2179440"/>
          </a:xfrm>
          <a:prstGeom prst="rect">
            <a:avLst/>
          </a:prstGeom>
          <a:noFill/>
          <a:ln w="0">
            <a:noFill/>
          </a:ln>
        </p:spPr>
        <p:txBody>
          <a:bodyPr anchor="t">
            <a:noAutofit/>
          </a:bodyPr>
          <a:lstStyle/>
          <a:p>
            <a:pPr>
              <a:lnSpc>
                <a:spcPct val="90000"/>
              </a:lnSpc>
              <a:buNone/>
            </a:pPr>
            <a:r>
              <a:rPr lang="en-US" sz="8000" b="1" strike="noStrike" spc="-1" dirty="0">
                <a:solidFill>
                  <a:srgbClr val="000000"/>
                </a:solidFill>
                <a:latin typeface="Arial"/>
              </a:rPr>
              <a:t>Calculation of thermal transport </a:t>
            </a:r>
            <a:r>
              <a:rPr lang="en-US" sz="8000" b="1" spc="-1" dirty="0">
                <a:solidFill>
                  <a:srgbClr val="000000"/>
                </a:solidFill>
                <a:latin typeface="Arial"/>
              </a:rPr>
              <a:t>properties</a:t>
            </a:r>
            <a:r>
              <a:rPr lang="en-US" sz="8000" b="1" strike="noStrike" spc="-1" dirty="0">
                <a:solidFill>
                  <a:srgbClr val="000000"/>
                </a:solidFill>
                <a:latin typeface="Arial"/>
              </a:rPr>
              <a:t> for NbSb</a:t>
            </a:r>
            <a:r>
              <a:rPr lang="en-US" sz="8000" b="1" strike="noStrike" spc="-1" baseline="-25000" dirty="0">
                <a:solidFill>
                  <a:srgbClr val="000000"/>
                </a:solidFill>
                <a:latin typeface="Arial"/>
              </a:rPr>
              <a:t>2</a:t>
            </a:r>
            <a:r>
              <a:rPr lang="en-US" sz="8000" b="1" strike="noStrike" spc="-1" dirty="0">
                <a:solidFill>
                  <a:srgbClr val="000000"/>
                </a:solidFill>
                <a:latin typeface="Arial"/>
              </a:rPr>
              <a:t> from density functional theory</a:t>
            </a:r>
            <a:endParaRPr lang="en-US" sz="8000" b="0" strike="noStrike" spc="-1" dirty="0">
              <a:solidFill>
                <a:srgbClr val="000000"/>
              </a:solidFill>
              <a:latin typeface="Arial"/>
            </a:endParaRPr>
          </a:p>
        </p:txBody>
      </p:sp>
      <p:sp>
        <p:nvSpPr>
          <p:cNvPr id="39" name="Rectangle 2"/>
          <p:cNvSpPr/>
          <p:nvPr/>
        </p:nvSpPr>
        <p:spPr>
          <a:xfrm>
            <a:off x="1627920" y="3120120"/>
            <a:ext cx="24517800" cy="19375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000" b="0" strike="noStrike" spc="-1" dirty="0">
                <a:solidFill>
                  <a:srgbClr val="000000"/>
                </a:solidFill>
                <a:latin typeface="Arial"/>
              </a:rPr>
              <a:t>Carl Liu, Physics Department, Stony Brook University, Stony Brook, NY 11794</a:t>
            </a:r>
            <a:endParaRPr lang="en-US" sz="4000" b="0" strike="noStrike" spc="-1" dirty="0">
              <a:latin typeface="Arial"/>
            </a:endParaRPr>
          </a:p>
          <a:p>
            <a:pPr>
              <a:lnSpc>
                <a:spcPct val="100000"/>
              </a:lnSpc>
              <a:buNone/>
            </a:pPr>
            <a:r>
              <a:rPr lang="en-US" sz="4000" b="0" strike="noStrike" spc="-1" dirty="0">
                <a:solidFill>
                  <a:srgbClr val="000000"/>
                </a:solidFill>
                <a:latin typeface="Arial"/>
              </a:rPr>
              <a:t>Niraj Aryal, Condensed Matter Physics and Materials Science Division, BNL, Upton, NY 11973-5000</a:t>
            </a:r>
            <a:endParaRPr lang="en-US" sz="4000" b="0" strike="noStrike" spc="-1" dirty="0">
              <a:latin typeface="Arial"/>
            </a:endParaRPr>
          </a:p>
          <a:p>
            <a:pPr>
              <a:lnSpc>
                <a:spcPct val="100000"/>
              </a:lnSpc>
              <a:buNone/>
            </a:pPr>
            <a:r>
              <a:rPr lang="en-US" sz="4000" b="0" strike="noStrike" spc="-1" dirty="0">
                <a:solidFill>
                  <a:srgbClr val="000000"/>
                </a:solidFill>
                <a:latin typeface="Arial"/>
              </a:rPr>
              <a:t>Qiang Li</a:t>
            </a:r>
            <a:r>
              <a:rPr lang="en-US" sz="4000" spc="-1" dirty="0">
                <a:solidFill>
                  <a:srgbClr val="000000"/>
                </a:solidFill>
              </a:rPr>
              <a:t>, Condensed Matter Physics and Materials Science Division, BNL, Upton, NY 11973-5000</a:t>
            </a:r>
            <a:endParaRPr lang="en-US" sz="4000" b="0" strike="noStrike" spc="-1" dirty="0">
              <a:latin typeface="Arial"/>
            </a:endParaRPr>
          </a:p>
        </p:txBody>
      </p:sp>
      <mc:AlternateContent xmlns:mc="http://schemas.openxmlformats.org/markup-compatibility/2006">
        <mc:Choice xmlns:a14="http://schemas.microsoft.com/office/drawing/2010/main" Requires="a14">
          <p:sp>
            <p:nvSpPr>
              <p:cNvPr id="41" name="Content Placeholder 1"/>
              <p:cNvSpPr txBox="1"/>
              <p:nvPr/>
            </p:nvSpPr>
            <p:spPr>
              <a:xfrm>
                <a:off x="1627920" y="6071760"/>
                <a:ext cx="9514213" cy="4120920"/>
              </a:xfrm>
              <a:prstGeom prst="rect">
                <a:avLst/>
              </a:prstGeom>
              <a:noFill/>
              <a:ln w="0">
                <a:solidFill>
                  <a:srgbClr val="3465A4"/>
                </a:solidFill>
              </a:ln>
            </p:spPr>
            <p:txBody>
              <a:bodyPr anchor="t">
                <a:noAutofit/>
              </a:bodyPr>
              <a:lstStyle/>
              <a:p>
                <a:pPr marL="108000">
                  <a:lnSpc>
                    <a:spcPct val="90000"/>
                  </a:lnSpc>
                  <a:spcBef>
                    <a:spcPts val="1417"/>
                  </a:spcBef>
                  <a:buClr>
                    <a:srgbClr val="FFFFFF"/>
                  </a:buClr>
                  <a:buSzPct val="45000"/>
                </a:pPr>
                <a:r>
                  <a:rPr lang="en-US" sz="4400" b="1" strike="noStrike" spc="-1" dirty="0">
                    <a:solidFill>
                      <a:srgbClr val="000000"/>
                    </a:solidFill>
                    <a:latin typeface="Arial"/>
                  </a:rPr>
                  <a:t>Abstract</a:t>
                </a:r>
              </a:p>
              <a:p>
                <a:pPr marL="108000">
                  <a:lnSpc>
                    <a:spcPct val="90000"/>
                  </a:lnSpc>
                  <a:spcBef>
                    <a:spcPts val="1417"/>
                  </a:spcBef>
                  <a:buClr>
                    <a:srgbClr val="FFFFFF"/>
                  </a:buClr>
                  <a:buSzPct val="45000"/>
                </a:pPr>
                <a:r>
                  <a:rPr lang="en-US" sz="1800" b="0" strike="noStrike" spc="-1" dirty="0">
                    <a:solidFill>
                      <a:srgbClr val="000000"/>
                    </a:solidFill>
                    <a:latin typeface="Arial"/>
                  </a:rPr>
                  <a:t>Thermoelectric/thermomagnetic materials convert heat to electricity, and vice versa. They are used for power generation and refrigeration. However, cooling under 77K using thermoelectric/thermomagnetic effects is not very viable due to the lack of materials with good thermoelectric/thermomagnetic coefficients at that temperature. It has recently been shown that NbSb</a:t>
                </a:r>
                <a:r>
                  <a:rPr lang="en-US" sz="1800" b="0" strike="noStrike" spc="-1" baseline="-25000" dirty="0">
                    <a:solidFill>
                      <a:srgbClr val="000000"/>
                    </a:solidFill>
                    <a:latin typeface="Arial"/>
                  </a:rPr>
                  <a:t>2</a:t>
                </a:r>
                <a:r>
                  <a:rPr lang="en-US" sz="1800" b="0" strike="noStrike" spc="-1" dirty="0">
                    <a:solidFill>
                      <a:srgbClr val="000000"/>
                    </a:solidFill>
                    <a:latin typeface="Arial"/>
                  </a:rPr>
                  <a:t> has good thermomagnetic properties at 25K and 5 Tesla. This is seen through the huge Nernst power factor of </a:t>
                </a:r>
                <a14:m>
                  <m:oMath xmlns:m="http://schemas.openxmlformats.org/officeDocument/2006/math">
                    <m:r>
                      <a:rPr lang="en-US" sz="1800" b="0" i="1" strike="noStrike" spc="-1" smtClean="0">
                        <a:solidFill>
                          <a:srgbClr val="000000"/>
                        </a:solidFill>
                        <a:latin typeface="Cambria Math" panose="02040503050406030204" pitchFamily="18" charset="0"/>
                      </a:rPr>
                      <m:t>3800</m:t>
                    </m:r>
                    <m:r>
                      <a:rPr lang="en-US" sz="1800" b="0" i="1" strike="noStrike" spc="-1" smtClean="0">
                        <a:solidFill>
                          <a:srgbClr val="000000"/>
                        </a:solidFill>
                        <a:latin typeface="Cambria Math" panose="02040503050406030204" pitchFamily="18" charset="0"/>
                        <a:ea typeface="Cambria Math" panose="02040503050406030204" pitchFamily="18" charset="0"/>
                      </a:rPr>
                      <m:t>×</m:t>
                    </m:r>
                    <m:sSup>
                      <m:sSupPr>
                        <m:ctrlPr>
                          <a:rPr lang="en-US" sz="1800" b="0" i="1" strike="noStrike" spc="-1" smtClean="0">
                            <a:solidFill>
                              <a:srgbClr val="000000"/>
                            </a:solidFill>
                            <a:latin typeface="Cambria Math" panose="02040503050406030204" pitchFamily="18" charset="0"/>
                          </a:rPr>
                        </m:ctrlPr>
                      </m:sSupPr>
                      <m:e>
                        <m:r>
                          <a:rPr lang="en-US" sz="1800" b="0" i="1" strike="noStrike" spc="-1" smtClean="0">
                            <a:solidFill>
                              <a:srgbClr val="000000"/>
                            </a:solidFill>
                            <a:latin typeface="Cambria Math" panose="02040503050406030204" pitchFamily="18" charset="0"/>
                          </a:rPr>
                          <m:t>10</m:t>
                        </m:r>
                      </m:e>
                      <m:sup>
                        <m:r>
                          <a:rPr lang="en-US" sz="1800" b="0" i="1" strike="noStrike" spc="-1" smtClean="0">
                            <a:solidFill>
                              <a:srgbClr val="000000"/>
                            </a:solidFill>
                            <a:latin typeface="Cambria Math" panose="02040503050406030204" pitchFamily="18" charset="0"/>
                          </a:rPr>
                          <m:t>−4</m:t>
                        </m:r>
                      </m:sup>
                    </m:sSup>
                    <m:r>
                      <a:rPr lang="en-US" sz="1800" b="0" i="1" strike="noStrike" spc="-1" smtClean="0">
                        <a:solidFill>
                          <a:srgbClr val="000000"/>
                        </a:solidFill>
                        <a:latin typeface="Cambria Math" panose="02040503050406030204" pitchFamily="18" charset="0"/>
                      </a:rPr>
                      <m:t>𝑊</m:t>
                    </m:r>
                    <m:sSup>
                      <m:sSupPr>
                        <m:ctrlPr>
                          <a:rPr lang="en-US" sz="1800" b="0" i="1" strike="noStrike" spc="-1" smtClean="0">
                            <a:solidFill>
                              <a:srgbClr val="000000"/>
                            </a:solidFill>
                            <a:latin typeface="Cambria Math" panose="02040503050406030204" pitchFamily="18" charset="0"/>
                          </a:rPr>
                        </m:ctrlPr>
                      </m:sSupPr>
                      <m:e>
                        <m:r>
                          <a:rPr lang="en-US" sz="1800" b="0" i="1" strike="noStrike" spc="-1" smtClean="0">
                            <a:solidFill>
                              <a:srgbClr val="000000"/>
                            </a:solidFill>
                            <a:latin typeface="Cambria Math" panose="02040503050406030204" pitchFamily="18" charset="0"/>
                          </a:rPr>
                          <m:t>𝑚</m:t>
                        </m:r>
                      </m:e>
                      <m:sup>
                        <m:r>
                          <a:rPr lang="en-US" sz="1800" b="0" i="1" strike="noStrike" spc="-1" smtClean="0">
                            <a:solidFill>
                              <a:srgbClr val="000000"/>
                            </a:solidFill>
                            <a:latin typeface="Cambria Math" panose="02040503050406030204" pitchFamily="18" charset="0"/>
                          </a:rPr>
                          <m:t>−1</m:t>
                        </m:r>
                      </m:sup>
                    </m:sSup>
                    <m:sSup>
                      <m:sSupPr>
                        <m:ctrlPr>
                          <a:rPr lang="en-US" sz="1800" b="0" i="1" strike="noStrike" spc="-1" smtClean="0">
                            <a:solidFill>
                              <a:srgbClr val="000000"/>
                            </a:solidFill>
                            <a:latin typeface="Cambria Math" panose="02040503050406030204" pitchFamily="18" charset="0"/>
                          </a:rPr>
                        </m:ctrlPr>
                      </m:sSupPr>
                      <m:e>
                        <m:r>
                          <a:rPr lang="en-US" sz="1800" b="0" i="1" strike="noStrike" spc="-1" smtClean="0">
                            <a:solidFill>
                              <a:srgbClr val="000000"/>
                            </a:solidFill>
                            <a:latin typeface="Cambria Math" panose="02040503050406030204" pitchFamily="18" charset="0"/>
                          </a:rPr>
                          <m:t>𝐾</m:t>
                        </m:r>
                      </m:e>
                      <m:sup>
                        <m:r>
                          <a:rPr lang="en-US" sz="1800" b="0" i="1" strike="noStrike" spc="-1" smtClean="0">
                            <a:solidFill>
                              <a:srgbClr val="000000"/>
                            </a:solidFill>
                            <a:latin typeface="Cambria Math" panose="02040503050406030204" pitchFamily="18" charset="0"/>
                          </a:rPr>
                          <m:t>−2</m:t>
                        </m:r>
                      </m:sup>
                    </m:sSup>
                  </m:oMath>
                </a14:m>
                <a:r>
                  <a:rPr lang="en-US" sz="1800" b="0" strike="noStrike" spc="-1" dirty="0">
                    <a:solidFill>
                      <a:srgbClr val="000000"/>
                    </a:solidFill>
                    <a:latin typeface="Arial"/>
                  </a:rPr>
                  <a:t>. Using first-principles calculations it is possible to optimize this value by changing the concentration of Nb and Sb. In this work, the band structure of </a:t>
                </a:r>
                <a:r>
                  <a:rPr lang="en-US" spc="-1" dirty="0">
                    <a:solidFill>
                      <a:srgbClr val="000000"/>
                    </a:solidFill>
                  </a:rPr>
                  <a:t>NbSb</a:t>
                </a:r>
                <a:r>
                  <a:rPr lang="en-US" spc="-1" baseline="-25000" dirty="0">
                    <a:solidFill>
                      <a:srgbClr val="000000"/>
                    </a:solidFill>
                  </a:rPr>
                  <a:t>2</a:t>
                </a:r>
                <a:r>
                  <a:rPr lang="en-US" sz="1800" b="0" strike="noStrike" spc="-1" dirty="0">
                    <a:solidFill>
                      <a:srgbClr val="000000"/>
                    </a:solidFill>
                    <a:latin typeface="Arial"/>
                  </a:rPr>
                  <a:t> has been calculated using density functional theory. From these band structures, thermoelectric/thermomagnetic coefficients can be calculated for a range of chemical potentials close to </a:t>
                </a:r>
                <a:r>
                  <a:rPr lang="en-US" spc="-1" dirty="0">
                    <a:solidFill>
                      <a:srgbClr val="000000"/>
                    </a:solidFill>
                  </a:rPr>
                  <a:t>NbSb</a:t>
                </a:r>
                <a:r>
                  <a:rPr lang="en-US" spc="-1" baseline="-25000" dirty="0">
                    <a:solidFill>
                      <a:srgbClr val="000000"/>
                    </a:solidFill>
                  </a:rPr>
                  <a:t>2</a:t>
                </a:r>
                <a:r>
                  <a:rPr lang="en-US" sz="1800" b="0" strike="noStrike" spc="-1" dirty="0">
                    <a:solidFill>
                      <a:srgbClr val="000000"/>
                    </a:solidFill>
                    <a:latin typeface="Arial"/>
                  </a:rPr>
                  <a:t>’s fermi energy. This has a similar effect to having different concentration of Nb and Sb as </a:t>
                </a:r>
                <a14:m>
                  <m:oMath xmlns:m="http://schemas.openxmlformats.org/officeDocument/2006/math">
                    <m:r>
                      <a:rPr lang="en-US" sz="1800" b="0" i="1" strike="noStrike" spc="-1" smtClean="0">
                        <a:solidFill>
                          <a:srgbClr val="000000"/>
                        </a:solidFill>
                        <a:latin typeface="Cambria Math" panose="02040503050406030204" pitchFamily="18" charset="0"/>
                      </a:rPr>
                      <m:t>𝑁</m:t>
                    </m:r>
                    <m:sSub>
                      <m:sSubPr>
                        <m:ctrlPr>
                          <a:rPr lang="en-US" sz="1800" b="0" i="1" strike="noStrike" spc="-1" smtClean="0">
                            <a:solidFill>
                              <a:srgbClr val="000000"/>
                            </a:solidFill>
                            <a:latin typeface="Cambria Math" panose="02040503050406030204" pitchFamily="18" charset="0"/>
                          </a:rPr>
                        </m:ctrlPr>
                      </m:sSubPr>
                      <m:e>
                        <m:r>
                          <a:rPr lang="en-US" sz="1800" b="0" i="1" strike="noStrike" spc="-1" smtClean="0">
                            <a:solidFill>
                              <a:srgbClr val="000000"/>
                            </a:solidFill>
                            <a:latin typeface="Cambria Math" panose="02040503050406030204" pitchFamily="18" charset="0"/>
                          </a:rPr>
                          <m:t>𝑏</m:t>
                        </m:r>
                      </m:e>
                      <m:sub>
                        <m:r>
                          <a:rPr lang="en-US" sz="1800" b="0" i="1" strike="noStrike" spc="-1" smtClean="0">
                            <a:solidFill>
                              <a:srgbClr val="000000"/>
                            </a:solidFill>
                            <a:latin typeface="Cambria Math" panose="02040503050406030204" pitchFamily="18" charset="0"/>
                          </a:rPr>
                          <m:t>1−</m:t>
                        </m:r>
                        <m:r>
                          <a:rPr lang="en-US" sz="1800" b="0" i="1" strike="noStrike" spc="-1" smtClean="0">
                            <a:solidFill>
                              <a:srgbClr val="000000"/>
                            </a:solidFill>
                            <a:latin typeface="Cambria Math" panose="02040503050406030204" pitchFamily="18" charset="0"/>
                          </a:rPr>
                          <m:t>𝑥</m:t>
                        </m:r>
                      </m:sub>
                    </m:sSub>
                    <m:r>
                      <a:rPr lang="en-US" sz="1800" b="0" i="1" strike="noStrike" spc="-1" smtClean="0">
                        <a:solidFill>
                          <a:srgbClr val="000000"/>
                        </a:solidFill>
                        <a:latin typeface="Cambria Math" panose="02040503050406030204" pitchFamily="18" charset="0"/>
                      </a:rPr>
                      <m:t>𝑆</m:t>
                    </m:r>
                    <m:sSub>
                      <m:sSubPr>
                        <m:ctrlPr>
                          <a:rPr lang="en-US" sz="1800" b="0" i="1" strike="noStrike" spc="-1" smtClean="0">
                            <a:solidFill>
                              <a:srgbClr val="000000"/>
                            </a:solidFill>
                            <a:latin typeface="Cambria Math" panose="02040503050406030204" pitchFamily="18" charset="0"/>
                          </a:rPr>
                        </m:ctrlPr>
                      </m:sSubPr>
                      <m:e>
                        <m:r>
                          <a:rPr lang="en-US" sz="1800" b="0" i="1" strike="noStrike" spc="-1" smtClean="0">
                            <a:solidFill>
                              <a:srgbClr val="000000"/>
                            </a:solidFill>
                            <a:latin typeface="Cambria Math" panose="02040503050406030204" pitchFamily="18" charset="0"/>
                          </a:rPr>
                          <m:t>𝑏</m:t>
                        </m:r>
                      </m:e>
                      <m:sub>
                        <m:r>
                          <a:rPr lang="en-US" sz="1800" b="0" i="1" strike="noStrike" spc="-1" smtClean="0">
                            <a:solidFill>
                              <a:srgbClr val="000000"/>
                            </a:solidFill>
                            <a:latin typeface="Cambria Math" panose="02040503050406030204" pitchFamily="18" charset="0"/>
                          </a:rPr>
                          <m:t>2+</m:t>
                        </m:r>
                        <m:r>
                          <a:rPr lang="en-US" sz="1800" b="0" i="1" strike="noStrike" spc="-1" smtClean="0">
                            <a:solidFill>
                              <a:srgbClr val="000000"/>
                            </a:solidFill>
                            <a:latin typeface="Cambria Math" panose="02040503050406030204" pitchFamily="18" charset="0"/>
                          </a:rPr>
                          <m:t>𝑥</m:t>
                        </m:r>
                      </m:sub>
                    </m:sSub>
                  </m:oMath>
                </a14:m>
                <a:r>
                  <a:rPr lang="en-US" sz="1800" b="1" strike="noStrike" spc="-1" dirty="0">
                    <a:solidFill>
                      <a:srgbClr val="000000"/>
                    </a:solidFill>
                    <a:latin typeface="Arial"/>
                  </a:rPr>
                  <a:t>.</a:t>
                </a:r>
                <a:endParaRPr lang="en-US" sz="4400" b="1" strike="noStrike" spc="-1" dirty="0">
                  <a:solidFill>
                    <a:srgbClr val="000000"/>
                  </a:solidFill>
                  <a:latin typeface="Arial"/>
                </a:endParaRPr>
              </a:p>
            </p:txBody>
          </p:sp>
        </mc:Choice>
        <mc:Fallback>
          <p:sp>
            <p:nvSpPr>
              <p:cNvPr id="41" name="Content Placeholder 1"/>
              <p:cNvSpPr txBox="1">
                <a:spLocks noRot="1" noChangeAspect="1" noMove="1" noResize="1" noEditPoints="1" noAdjustHandles="1" noChangeArrowheads="1" noChangeShapeType="1" noTextEdit="1"/>
              </p:cNvSpPr>
              <p:nvPr/>
            </p:nvSpPr>
            <p:spPr>
              <a:xfrm>
                <a:off x="1627920" y="6071760"/>
                <a:ext cx="9514213" cy="4120920"/>
              </a:xfrm>
              <a:prstGeom prst="rect">
                <a:avLst/>
              </a:prstGeom>
              <a:blipFill>
                <a:blip r:embed="rId5"/>
                <a:stretch>
                  <a:fillRect l="-1408" t="-4727"/>
                </a:stretch>
              </a:blipFill>
              <a:ln w="0">
                <a:solidFill>
                  <a:srgbClr val="3465A4"/>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13439520" y="9833040"/>
                <a:ext cx="719640" cy="359640"/>
              </a:xfrm>
              <a:prstGeom prst="rect">
                <a:avLst/>
              </a:prstGeom>
            </p:spPr>
            <p:txBody>
              <a:bodyPr/>
              <a:lstStyle/>
              <a:p>
                <a:endParaRPr/>
              </a:p>
            </p:txBody>
          </p:sp>
        </mc:Choice>
        <mc:Fallback xmlns="" xmlns:p14="http://schemas.microsoft.com/office/powerpoint/2010/main" xmlns:p15="http://schemas.microsoft.com/office/powerpoint/2012/main"/>
      </mc:AlternateContent>
      <mc:AlternateContent xmlns:mc="http://schemas.openxmlformats.org/markup-compatibility/2006">
        <mc:Choice xmlns:a14="http://schemas.microsoft.com/office/drawing/2010/main" Requires="a14">
          <p:sp>
            <p:nvSpPr>
              <p:cNvPr id="4" name="Content Placeholder 1">
                <a:extLst>
                  <a:ext uri="{FF2B5EF4-FFF2-40B4-BE49-F238E27FC236}">
                    <a16:creationId xmlns:a16="http://schemas.microsoft.com/office/drawing/2014/main" id="{6D6C5C06-DAFA-A59F-B612-0B46446D537F}"/>
                  </a:ext>
                </a:extLst>
              </p:cNvPr>
              <p:cNvSpPr txBox="1"/>
              <p:nvPr/>
            </p:nvSpPr>
            <p:spPr>
              <a:xfrm>
                <a:off x="11279920" y="6071760"/>
                <a:ext cx="15257120" cy="4647040"/>
              </a:xfrm>
              <a:prstGeom prst="rect">
                <a:avLst/>
              </a:prstGeom>
              <a:noFill/>
              <a:ln w="0">
                <a:solidFill>
                  <a:srgbClr val="3465A4"/>
                </a:solidFill>
              </a:ln>
            </p:spPr>
            <p:txBody>
              <a:bodyPr anchor="t">
                <a:noAutofit/>
              </a:bodyPr>
              <a:lstStyle/>
              <a:p>
                <a:pPr marL="108000">
                  <a:lnSpc>
                    <a:spcPct val="90000"/>
                  </a:lnSpc>
                  <a:spcBef>
                    <a:spcPts val="1417"/>
                  </a:spcBef>
                  <a:buClr>
                    <a:srgbClr val="FFFFFF"/>
                  </a:buClr>
                  <a:buSzPct val="45000"/>
                </a:pPr>
                <a:r>
                  <a:rPr lang="en-US" sz="4400" b="1" strike="noStrike" spc="-1" dirty="0">
                    <a:solidFill>
                      <a:srgbClr val="000000"/>
                    </a:solidFill>
                    <a:latin typeface="Arial"/>
                  </a:rPr>
                  <a:t>Introduction</a:t>
                </a:r>
              </a:p>
              <a:p>
                <a:pPr marL="108000">
                  <a:lnSpc>
                    <a:spcPct val="90000"/>
                  </a:lnSpc>
                  <a:spcBef>
                    <a:spcPts val="1417"/>
                  </a:spcBef>
                  <a:buClr>
                    <a:srgbClr val="FFFFFF"/>
                  </a:buClr>
                  <a:buSzPct val="45000"/>
                </a:pPr>
                <a:r>
                  <a:rPr lang="en-US" sz="1800" b="0" strike="noStrike" spc="-1" dirty="0">
                    <a:solidFill>
                      <a:srgbClr val="000000"/>
                    </a:solidFill>
                    <a:latin typeface="Arial"/>
                  </a:rPr>
                  <a:t>The Ettinghause</a:t>
                </a:r>
                <a:r>
                  <a:rPr lang="en-US" spc="-1" dirty="0">
                    <a:solidFill>
                      <a:srgbClr val="000000"/>
                    </a:solidFill>
                    <a:latin typeface="Arial"/>
                  </a:rPr>
                  <a:t>n effect is a powerful tool in thermo-electric refrigeration. By providing a longitudinal current in the y direction and a perpendicular magnetic field in the z direction, it is possible to obtain a temperature gradient that is transverse to the current. The temperature gradient can then be used for refrigeration. This effect arises from the magnetic field causing the motion of electrons and holes to obtain a component transverse to the current direction. Due to the holes and electrons having opposing charges, the transverse velocity of the electron and holes are all in one direction thus causing a temperature gradient to form along the x direction. The Ettinghausen effect is shown in </a:t>
                </a:r>
                <a:r>
                  <a:rPr lang="en-US" b="1" spc="-1" dirty="0">
                    <a:solidFill>
                      <a:srgbClr val="000000"/>
                    </a:solidFill>
                    <a:latin typeface="Arial"/>
                  </a:rPr>
                  <a:t>Fig 1</a:t>
                </a:r>
                <a:r>
                  <a:rPr lang="en-US" spc="-1" dirty="0">
                    <a:solidFill>
                      <a:srgbClr val="000000"/>
                    </a:solidFill>
                    <a:latin typeface="Arial"/>
                  </a:rPr>
                  <a:t>. To quantitively describe the cooling efficiency, the Nernst-figure of merit is used. It is defined as </a:t>
                </a:r>
                <a14:m>
                  <m:oMath xmlns:m="http://schemas.openxmlformats.org/officeDocument/2006/math">
                    <m:sSub>
                      <m:sSubPr>
                        <m:ctrlPr>
                          <a:rPr lang="en-US" b="0" i="1" spc="-1" smtClean="0">
                            <a:solidFill>
                              <a:srgbClr val="000000"/>
                            </a:solidFill>
                            <a:latin typeface="Cambria Math" panose="02040503050406030204" pitchFamily="18" charset="0"/>
                          </a:rPr>
                        </m:ctrlPr>
                      </m:sSubPr>
                      <m:e>
                        <m:r>
                          <a:rPr lang="en-US" b="0" i="1" spc="-1" smtClean="0">
                            <a:solidFill>
                              <a:srgbClr val="000000"/>
                            </a:solidFill>
                            <a:latin typeface="Cambria Math" panose="02040503050406030204" pitchFamily="18" charset="0"/>
                          </a:rPr>
                          <m:t>𝑧</m:t>
                        </m:r>
                      </m:e>
                      <m:sub>
                        <m:r>
                          <a:rPr lang="en-US" b="0" i="1" spc="-1" smtClean="0">
                            <a:solidFill>
                              <a:srgbClr val="000000"/>
                            </a:solidFill>
                            <a:latin typeface="Cambria Math" panose="02040503050406030204" pitchFamily="18" charset="0"/>
                          </a:rPr>
                          <m:t>𝑁</m:t>
                        </m:r>
                      </m:sub>
                    </m:sSub>
                    <m:r>
                      <a:rPr lang="en-US" b="0" i="1" spc="-1" smtClean="0">
                        <a:solidFill>
                          <a:srgbClr val="000000"/>
                        </a:solidFill>
                        <a:latin typeface="Cambria Math" panose="02040503050406030204" pitchFamily="18" charset="0"/>
                      </a:rPr>
                      <m:t>=</m:t>
                    </m:r>
                    <m:sSubSup>
                      <m:sSubSupPr>
                        <m:ctrlPr>
                          <a:rPr lang="en-US" b="0" i="1" spc="-1" smtClean="0">
                            <a:solidFill>
                              <a:srgbClr val="000000"/>
                            </a:solidFill>
                            <a:latin typeface="Cambria Math" panose="02040503050406030204" pitchFamily="18" charset="0"/>
                          </a:rPr>
                        </m:ctrlPr>
                      </m:sSubSupPr>
                      <m:e>
                        <m:r>
                          <a:rPr lang="en-US" b="0" i="1" spc="-1" smtClean="0">
                            <a:solidFill>
                              <a:srgbClr val="000000"/>
                            </a:solidFill>
                            <a:latin typeface="Cambria Math" panose="02040503050406030204" pitchFamily="18" charset="0"/>
                          </a:rPr>
                          <m:t>𝑆</m:t>
                        </m:r>
                      </m:e>
                      <m:sub>
                        <m:r>
                          <a:rPr lang="en-US" b="0" i="1" spc="-1" smtClean="0">
                            <a:solidFill>
                              <a:srgbClr val="000000"/>
                            </a:solidFill>
                            <a:latin typeface="Cambria Math" panose="02040503050406030204" pitchFamily="18" charset="0"/>
                          </a:rPr>
                          <m:t>𝑦𝑥</m:t>
                        </m:r>
                      </m:sub>
                      <m:sup>
                        <m:r>
                          <a:rPr lang="en-US" b="0" i="1" spc="-1" smtClean="0">
                            <a:solidFill>
                              <a:srgbClr val="000000"/>
                            </a:solidFill>
                            <a:latin typeface="Cambria Math" panose="02040503050406030204" pitchFamily="18" charset="0"/>
                          </a:rPr>
                          <m:t>2</m:t>
                        </m:r>
                      </m:sup>
                    </m:sSubSup>
                    <m:sSub>
                      <m:sSubPr>
                        <m:ctrlPr>
                          <a:rPr lang="en-US" b="0" i="1" spc="-1" smtClean="0">
                            <a:solidFill>
                              <a:srgbClr val="000000"/>
                            </a:solidFill>
                            <a:latin typeface="Cambria Math" panose="02040503050406030204" pitchFamily="18" charset="0"/>
                          </a:rPr>
                        </m:ctrlPr>
                      </m:sSubPr>
                      <m:e>
                        <m:r>
                          <a:rPr lang="en-US" b="0" i="1" spc="-1" smtClean="0">
                            <a:solidFill>
                              <a:srgbClr val="000000"/>
                            </a:solidFill>
                            <a:latin typeface="Cambria Math" panose="02040503050406030204" pitchFamily="18" charset="0"/>
                          </a:rPr>
                          <m:t>𝜎</m:t>
                        </m:r>
                      </m:e>
                      <m:sub>
                        <m:r>
                          <a:rPr lang="en-US" b="0" i="1" spc="-1" smtClean="0">
                            <a:solidFill>
                              <a:srgbClr val="000000"/>
                            </a:solidFill>
                            <a:latin typeface="Cambria Math" panose="02040503050406030204" pitchFamily="18" charset="0"/>
                          </a:rPr>
                          <m:t>𝑦𝑦</m:t>
                        </m:r>
                      </m:sub>
                    </m:sSub>
                    <m:r>
                      <a:rPr lang="en-US" b="0" i="1" spc="-1" smtClean="0">
                        <a:solidFill>
                          <a:srgbClr val="000000"/>
                        </a:solidFill>
                        <a:latin typeface="Cambria Math" panose="02040503050406030204" pitchFamily="18" charset="0"/>
                      </a:rPr>
                      <m:t>/</m:t>
                    </m:r>
                    <m:sSub>
                      <m:sSubPr>
                        <m:ctrlPr>
                          <a:rPr lang="en-US" b="0" i="1" spc="-1" smtClean="0">
                            <a:solidFill>
                              <a:srgbClr val="000000"/>
                            </a:solidFill>
                            <a:latin typeface="Cambria Math" panose="02040503050406030204" pitchFamily="18" charset="0"/>
                          </a:rPr>
                        </m:ctrlPr>
                      </m:sSubPr>
                      <m:e>
                        <m:r>
                          <a:rPr lang="en-US" b="0" i="1" spc="-1" smtClean="0">
                            <a:solidFill>
                              <a:srgbClr val="000000"/>
                            </a:solidFill>
                            <a:latin typeface="Cambria Math" panose="02040503050406030204" pitchFamily="18" charset="0"/>
                          </a:rPr>
                          <m:t>𝜅</m:t>
                        </m:r>
                      </m:e>
                      <m:sub>
                        <m:r>
                          <a:rPr lang="en-US" b="0" i="1" spc="-1" smtClean="0">
                            <a:solidFill>
                              <a:srgbClr val="000000"/>
                            </a:solidFill>
                            <a:latin typeface="Cambria Math" panose="02040503050406030204" pitchFamily="18" charset="0"/>
                          </a:rPr>
                          <m:t>𝑥𝑥</m:t>
                        </m:r>
                      </m:sub>
                    </m:sSub>
                  </m:oMath>
                </a14:m>
                <a:r>
                  <a:rPr lang="en-US" b="1" strike="noStrike" spc="-1" dirty="0">
                    <a:solidFill>
                      <a:srgbClr val="000000"/>
                    </a:solidFill>
                    <a:latin typeface="Arial" panose="020B0604020202020204" pitchFamily="34" charset="0"/>
                    <a:cs typeface="Arial" panose="020B0604020202020204" pitchFamily="34" charset="0"/>
                  </a:rPr>
                  <a:t> </a:t>
                </a:r>
                <a:r>
                  <a:rPr lang="en-US" strike="noStrike" spc="-1" dirty="0">
                    <a:solidFill>
                      <a:srgbClr val="000000"/>
                    </a:solidFill>
                    <a:latin typeface="Arial" panose="020B0604020202020204" pitchFamily="34" charset="0"/>
                    <a:cs typeface="Arial" panose="020B0604020202020204" pitchFamily="34" charset="0"/>
                  </a:rPr>
                  <a:t>where </a:t>
                </a:r>
                <a14:m>
                  <m:oMath xmlns:m="http://schemas.openxmlformats.org/officeDocument/2006/math">
                    <m:sSub>
                      <m:sSubPr>
                        <m:ctrlPr>
                          <a:rPr lang="en-US" b="0" i="1" strike="noStrike" spc="-1" smtClean="0">
                            <a:solidFill>
                              <a:srgbClr val="000000"/>
                            </a:solidFill>
                            <a:latin typeface="Cambria Math" panose="02040503050406030204" pitchFamily="18" charset="0"/>
                            <a:cs typeface="Arial" panose="020B0604020202020204" pitchFamily="34" charset="0"/>
                          </a:rPr>
                        </m:ctrlPr>
                      </m:sSubPr>
                      <m:e>
                        <m:r>
                          <a:rPr lang="en-US" b="0" i="1" strike="noStrike" spc="-1" smtClean="0">
                            <a:solidFill>
                              <a:srgbClr val="000000"/>
                            </a:solidFill>
                            <a:latin typeface="Cambria Math" panose="02040503050406030204" pitchFamily="18" charset="0"/>
                            <a:cs typeface="Arial" panose="020B0604020202020204" pitchFamily="34" charset="0"/>
                          </a:rPr>
                          <m:t>𝑆</m:t>
                        </m:r>
                      </m:e>
                      <m:sub>
                        <m:r>
                          <a:rPr lang="en-US" b="0" i="1" strike="noStrike" spc="-1" smtClean="0">
                            <a:solidFill>
                              <a:srgbClr val="000000"/>
                            </a:solidFill>
                            <a:latin typeface="Cambria Math" panose="02040503050406030204" pitchFamily="18" charset="0"/>
                            <a:cs typeface="Arial" panose="020B0604020202020204" pitchFamily="34" charset="0"/>
                          </a:rPr>
                          <m:t>𝑦𝑥</m:t>
                        </m:r>
                      </m:sub>
                    </m:sSub>
                    <m:r>
                      <a:rPr lang="en-US" b="0" i="1" strike="noStrike" spc="-1" smtClean="0">
                        <a:solidFill>
                          <a:srgbClr val="000000"/>
                        </a:solidFill>
                        <a:latin typeface="Cambria Math" panose="02040503050406030204" pitchFamily="18" charset="0"/>
                        <a:cs typeface="Arial" panose="020B0604020202020204" pitchFamily="34" charset="0"/>
                      </a:rPr>
                      <m:t>=</m:t>
                    </m:r>
                    <m:f>
                      <m:fPr>
                        <m:ctrlPr>
                          <a:rPr lang="en-US" b="0" i="1" strike="noStrike" spc="-1" smtClean="0">
                            <a:solidFill>
                              <a:srgbClr val="000000"/>
                            </a:solidFill>
                            <a:latin typeface="Cambria Math" panose="02040503050406030204" pitchFamily="18" charset="0"/>
                            <a:cs typeface="Arial" panose="020B0604020202020204" pitchFamily="34" charset="0"/>
                          </a:rPr>
                        </m:ctrlPr>
                      </m:fPr>
                      <m:num>
                        <m:sSub>
                          <m:sSubPr>
                            <m:ctrlPr>
                              <a:rPr lang="en-US" b="0" i="1" strike="noStrike" spc="-1" smtClean="0">
                                <a:solidFill>
                                  <a:srgbClr val="000000"/>
                                </a:solidFill>
                                <a:latin typeface="Cambria Math" panose="02040503050406030204" pitchFamily="18" charset="0"/>
                                <a:cs typeface="Arial" panose="020B0604020202020204" pitchFamily="34" charset="0"/>
                              </a:rPr>
                            </m:ctrlPr>
                          </m:sSubPr>
                          <m:e>
                            <m:r>
                              <a:rPr lang="en-US" b="0" i="1" strike="noStrike" spc="-1" smtClean="0">
                                <a:solidFill>
                                  <a:srgbClr val="000000"/>
                                </a:solidFill>
                                <a:latin typeface="Cambria Math" panose="02040503050406030204" pitchFamily="18" charset="0"/>
                                <a:cs typeface="Arial" panose="020B0604020202020204" pitchFamily="34" charset="0"/>
                              </a:rPr>
                              <m:t>𝜀</m:t>
                            </m:r>
                          </m:e>
                          <m:sub>
                            <m:r>
                              <a:rPr lang="en-US" b="0" i="1" strike="noStrike" spc="-1" smtClean="0">
                                <a:solidFill>
                                  <a:srgbClr val="000000"/>
                                </a:solidFill>
                                <a:latin typeface="Cambria Math" panose="02040503050406030204" pitchFamily="18" charset="0"/>
                                <a:cs typeface="Arial" panose="020B0604020202020204" pitchFamily="34" charset="0"/>
                              </a:rPr>
                              <m:t>𝑦</m:t>
                            </m:r>
                          </m:sub>
                        </m:sSub>
                      </m:num>
                      <m:den>
                        <m:r>
                          <a:rPr lang="en-US" b="0" i="1" strike="noStrike" spc="-1" smtClean="0">
                            <a:solidFill>
                              <a:srgbClr val="000000"/>
                            </a:solidFill>
                            <a:latin typeface="Cambria Math" panose="02040503050406030204" pitchFamily="18" charset="0"/>
                            <a:cs typeface="Arial" panose="020B0604020202020204" pitchFamily="34" charset="0"/>
                          </a:rPr>
                          <m:t>𝑑𝑇</m:t>
                        </m:r>
                        <m:r>
                          <a:rPr lang="en-US" b="0" i="1" strike="noStrike" spc="-1" smtClean="0">
                            <a:solidFill>
                              <a:srgbClr val="000000"/>
                            </a:solidFill>
                            <a:latin typeface="Cambria Math" panose="02040503050406030204" pitchFamily="18" charset="0"/>
                            <a:cs typeface="Arial" panose="020B0604020202020204" pitchFamily="34" charset="0"/>
                          </a:rPr>
                          <m:t>/</m:t>
                        </m:r>
                        <m:r>
                          <a:rPr lang="en-US" b="0" i="1" strike="noStrike" spc="-1" smtClean="0">
                            <a:solidFill>
                              <a:srgbClr val="000000"/>
                            </a:solidFill>
                            <a:latin typeface="Cambria Math" panose="02040503050406030204" pitchFamily="18" charset="0"/>
                            <a:cs typeface="Arial" panose="020B0604020202020204" pitchFamily="34" charset="0"/>
                          </a:rPr>
                          <m:t>𝑑𝑥</m:t>
                        </m:r>
                      </m:den>
                    </m:f>
                  </m:oMath>
                </a14:m>
                <a:r>
                  <a:rPr lang="en-US" spc="-1" dirty="0">
                    <a:solidFill>
                      <a:srgbClr val="000000"/>
                    </a:solidFill>
                    <a:latin typeface="Arial" panose="020B0604020202020204" pitchFamily="34" charset="0"/>
                    <a:cs typeface="Arial" panose="020B0604020202020204" pitchFamily="34" charset="0"/>
                  </a:rPr>
                  <a:t>  is the Nernst thermopower which gives the ratio between the electric field in the y direction and temperature gradient in the x direction, </a:t>
                </a:r>
                <a14:m>
                  <m:oMath xmlns:m="http://schemas.openxmlformats.org/officeDocument/2006/math">
                    <m:sSub>
                      <m:sSubPr>
                        <m:ctrlPr>
                          <a:rPr lang="en-US" b="0" i="1" spc="-1" smtClean="0">
                            <a:solidFill>
                              <a:srgbClr val="000000"/>
                            </a:solidFill>
                            <a:latin typeface="Cambria Math" panose="02040503050406030204" pitchFamily="18" charset="0"/>
                            <a:cs typeface="Arial" panose="020B0604020202020204" pitchFamily="34" charset="0"/>
                          </a:rPr>
                        </m:ctrlPr>
                      </m:sSubPr>
                      <m:e>
                        <m:r>
                          <a:rPr lang="en-US" b="0" i="1" spc="-1" smtClean="0">
                            <a:solidFill>
                              <a:srgbClr val="000000"/>
                            </a:solidFill>
                            <a:latin typeface="Cambria Math" panose="02040503050406030204" pitchFamily="18" charset="0"/>
                            <a:cs typeface="Arial" panose="020B0604020202020204" pitchFamily="34" charset="0"/>
                          </a:rPr>
                          <m:t>𝜎</m:t>
                        </m:r>
                      </m:e>
                      <m:sub>
                        <m:r>
                          <a:rPr lang="en-US" b="0" i="1" spc="-1" smtClean="0">
                            <a:solidFill>
                              <a:srgbClr val="000000"/>
                            </a:solidFill>
                            <a:latin typeface="Cambria Math" panose="02040503050406030204" pitchFamily="18" charset="0"/>
                            <a:cs typeface="Arial" panose="020B0604020202020204" pitchFamily="34" charset="0"/>
                          </a:rPr>
                          <m:t>𝑦𝑦</m:t>
                        </m:r>
                      </m:sub>
                    </m:sSub>
                    <m:r>
                      <a:rPr lang="en-US" b="0" i="1" spc="-1" smtClean="0">
                        <a:solidFill>
                          <a:srgbClr val="000000"/>
                        </a:solidFill>
                        <a:latin typeface="Cambria Math" panose="02040503050406030204" pitchFamily="18" charset="0"/>
                        <a:cs typeface="Arial" panose="020B0604020202020204" pitchFamily="34" charset="0"/>
                      </a:rPr>
                      <m:t>=</m:t>
                    </m:r>
                    <m:sSub>
                      <m:sSubPr>
                        <m:ctrlPr>
                          <a:rPr lang="en-US" b="0" i="1" spc="-1" smtClean="0">
                            <a:solidFill>
                              <a:srgbClr val="000000"/>
                            </a:solidFill>
                            <a:latin typeface="Cambria Math" panose="02040503050406030204" pitchFamily="18" charset="0"/>
                            <a:cs typeface="Arial" panose="020B0604020202020204" pitchFamily="34" charset="0"/>
                          </a:rPr>
                        </m:ctrlPr>
                      </m:sSubPr>
                      <m:e>
                        <m:sSub>
                          <m:sSubPr>
                            <m:ctrlPr>
                              <a:rPr lang="en-US" b="0" i="1" spc="-1" smtClean="0">
                                <a:solidFill>
                                  <a:srgbClr val="000000"/>
                                </a:solidFill>
                                <a:latin typeface="Cambria Math" panose="02040503050406030204" pitchFamily="18" charset="0"/>
                                <a:cs typeface="Arial" panose="020B0604020202020204" pitchFamily="34" charset="0"/>
                              </a:rPr>
                            </m:ctrlPr>
                          </m:sSubPr>
                          <m:e>
                            <m:r>
                              <a:rPr lang="en-US" b="0" i="1" spc="-1" smtClean="0">
                                <a:solidFill>
                                  <a:srgbClr val="000000"/>
                                </a:solidFill>
                                <a:latin typeface="Cambria Math" panose="02040503050406030204" pitchFamily="18" charset="0"/>
                                <a:cs typeface="Arial" panose="020B0604020202020204" pitchFamily="34" charset="0"/>
                              </a:rPr>
                              <m:t>𝑖</m:t>
                            </m:r>
                          </m:e>
                          <m:sub>
                            <m:r>
                              <a:rPr lang="en-US" b="0" i="1" spc="-1" smtClean="0">
                                <a:solidFill>
                                  <a:srgbClr val="000000"/>
                                </a:solidFill>
                                <a:latin typeface="Cambria Math" panose="02040503050406030204" pitchFamily="18" charset="0"/>
                                <a:cs typeface="Arial" panose="020B0604020202020204" pitchFamily="34" charset="0"/>
                              </a:rPr>
                              <m:t>𝑦</m:t>
                            </m:r>
                          </m:sub>
                        </m:sSub>
                        <m:r>
                          <a:rPr lang="en-US" b="0" i="1" spc="-1" smtClean="0">
                            <a:solidFill>
                              <a:srgbClr val="000000"/>
                            </a:solidFill>
                            <a:latin typeface="Cambria Math" panose="02040503050406030204" pitchFamily="18" charset="0"/>
                            <a:cs typeface="Arial" panose="020B0604020202020204" pitchFamily="34" charset="0"/>
                          </a:rPr>
                          <m:t>/</m:t>
                        </m:r>
                        <m:r>
                          <a:rPr lang="en-US" b="0" i="1" spc="-1" smtClean="0">
                            <a:solidFill>
                              <a:srgbClr val="000000"/>
                            </a:solidFill>
                            <a:latin typeface="Cambria Math" panose="02040503050406030204" pitchFamily="18" charset="0"/>
                            <a:cs typeface="Arial" panose="020B0604020202020204" pitchFamily="34" charset="0"/>
                          </a:rPr>
                          <m:t>𝜀</m:t>
                        </m:r>
                      </m:e>
                      <m:sub>
                        <m:r>
                          <a:rPr lang="en-US" b="0" i="1" spc="-1" smtClean="0">
                            <a:solidFill>
                              <a:srgbClr val="000000"/>
                            </a:solidFill>
                            <a:latin typeface="Cambria Math" panose="02040503050406030204" pitchFamily="18" charset="0"/>
                            <a:cs typeface="Arial" panose="020B0604020202020204" pitchFamily="34" charset="0"/>
                          </a:rPr>
                          <m:t>𝑦</m:t>
                        </m:r>
                      </m:sub>
                    </m:sSub>
                  </m:oMath>
                </a14:m>
                <a:r>
                  <a:rPr lang="en-US" spc="-1" dirty="0">
                    <a:solidFill>
                      <a:srgbClr val="000000"/>
                    </a:solidFill>
                    <a:latin typeface="Arial" panose="020B0604020202020204" pitchFamily="34" charset="0"/>
                    <a:cs typeface="Arial" panose="020B0604020202020204" pitchFamily="34" charset="0"/>
                  </a:rPr>
                  <a:t> is the conductivity, and </a:t>
                </a:r>
                <a14:m>
                  <m:oMath xmlns:m="http://schemas.openxmlformats.org/officeDocument/2006/math">
                    <m:sSub>
                      <m:sSubPr>
                        <m:ctrlPr>
                          <a:rPr lang="en-US" b="0" i="1" spc="-1" smtClean="0">
                            <a:solidFill>
                              <a:srgbClr val="000000"/>
                            </a:solidFill>
                            <a:latin typeface="Cambria Math" panose="02040503050406030204" pitchFamily="18" charset="0"/>
                            <a:cs typeface="Arial" panose="020B0604020202020204" pitchFamily="34" charset="0"/>
                          </a:rPr>
                        </m:ctrlPr>
                      </m:sSubPr>
                      <m:e>
                        <m:r>
                          <a:rPr lang="en-US" b="0" i="1" spc="-1" smtClean="0">
                            <a:solidFill>
                              <a:srgbClr val="000000"/>
                            </a:solidFill>
                            <a:latin typeface="Cambria Math" panose="02040503050406030204" pitchFamily="18" charset="0"/>
                            <a:cs typeface="Arial" panose="020B0604020202020204" pitchFamily="34" charset="0"/>
                          </a:rPr>
                          <m:t>𝜅</m:t>
                        </m:r>
                      </m:e>
                      <m:sub>
                        <m:r>
                          <a:rPr lang="en-US" b="0" i="1" spc="-1" smtClean="0">
                            <a:solidFill>
                              <a:srgbClr val="000000"/>
                            </a:solidFill>
                            <a:latin typeface="Cambria Math" panose="02040503050406030204" pitchFamily="18" charset="0"/>
                            <a:cs typeface="Arial" panose="020B0604020202020204" pitchFamily="34" charset="0"/>
                          </a:rPr>
                          <m:t>𝑥𝑥</m:t>
                        </m:r>
                      </m:sub>
                    </m:sSub>
                    <m:r>
                      <a:rPr lang="en-US" b="0" i="1" spc="-1" smtClean="0">
                        <a:solidFill>
                          <a:srgbClr val="000000"/>
                        </a:solidFill>
                        <a:latin typeface="Cambria Math" panose="02040503050406030204" pitchFamily="18" charset="0"/>
                        <a:cs typeface="Arial" panose="020B0604020202020204" pitchFamily="34" charset="0"/>
                      </a:rPr>
                      <m:t>=−</m:t>
                    </m:r>
                    <m:f>
                      <m:fPr>
                        <m:ctrlPr>
                          <a:rPr lang="en-US" b="0" i="1" spc="-1" smtClean="0">
                            <a:solidFill>
                              <a:srgbClr val="000000"/>
                            </a:solidFill>
                            <a:latin typeface="Cambria Math" panose="02040503050406030204" pitchFamily="18" charset="0"/>
                            <a:cs typeface="Arial" panose="020B0604020202020204" pitchFamily="34" charset="0"/>
                          </a:rPr>
                        </m:ctrlPr>
                      </m:fPr>
                      <m:num>
                        <m:sSub>
                          <m:sSubPr>
                            <m:ctrlPr>
                              <a:rPr lang="en-US" b="0" i="1" spc="-1" smtClean="0">
                                <a:solidFill>
                                  <a:srgbClr val="000000"/>
                                </a:solidFill>
                                <a:latin typeface="Cambria Math" panose="02040503050406030204" pitchFamily="18" charset="0"/>
                                <a:cs typeface="Arial" panose="020B0604020202020204" pitchFamily="34" charset="0"/>
                              </a:rPr>
                            </m:ctrlPr>
                          </m:sSubPr>
                          <m:e>
                            <m:r>
                              <a:rPr lang="en-US" b="0" i="1" spc="-1" smtClean="0">
                                <a:solidFill>
                                  <a:srgbClr val="000000"/>
                                </a:solidFill>
                                <a:latin typeface="Cambria Math" panose="02040503050406030204" pitchFamily="18" charset="0"/>
                                <a:cs typeface="Arial" panose="020B0604020202020204" pitchFamily="34" charset="0"/>
                              </a:rPr>
                              <m:t>𝑞</m:t>
                            </m:r>
                          </m:e>
                          <m:sub>
                            <m:r>
                              <a:rPr lang="en-US" b="0" i="1" spc="-1" smtClean="0">
                                <a:solidFill>
                                  <a:srgbClr val="000000"/>
                                </a:solidFill>
                                <a:latin typeface="Cambria Math" panose="02040503050406030204" pitchFamily="18" charset="0"/>
                                <a:cs typeface="Arial" panose="020B0604020202020204" pitchFamily="34" charset="0"/>
                              </a:rPr>
                              <m:t>𝑥</m:t>
                            </m:r>
                          </m:sub>
                        </m:sSub>
                      </m:num>
                      <m:den>
                        <m:r>
                          <a:rPr lang="en-US" b="0" i="1" spc="-1" smtClean="0">
                            <a:solidFill>
                              <a:srgbClr val="000000"/>
                            </a:solidFill>
                            <a:latin typeface="Cambria Math" panose="02040503050406030204" pitchFamily="18" charset="0"/>
                            <a:cs typeface="Arial" panose="020B0604020202020204" pitchFamily="34" charset="0"/>
                          </a:rPr>
                          <m:t>𝑑𝑇</m:t>
                        </m:r>
                        <m:r>
                          <a:rPr lang="en-US" b="0" i="1" spc="-1" smtClean="0">
                            <a:solidFill>
                              <a:srgbClr val="000000"/>
                            </a:solidFill>
                            <a:latin typeface="Cambria Math" panose="02040503050406030204" pitchFamily="18" charset="0"/>
                            <a:cs typeface="Arial" panose="020B0604020202020204" pitchFamily="34" charset="0"/>
                          </a:rPr>
                          <m:t>/</m:t>
                        </m:r>
                        <m:r>
                          <a:rPr lang="en-US" b="0" i="1" spc="-1" smtClean="0">
                            <a:solidFill>
                              <a:srgbClr val="000000"/>
                            </a:solidFill>
                            <a:latin typeface="Cambria Math" panose="02040503050406030204" pitchFamily="18" charset="0"/>
                            <a:cs typeface="Arial" panose="020B0604020202020204" pitchFamily="34" charset="0"/>
                          </a:rPr>
                          <m:t>𝑑𝑥</m:t>
                        </m:r>
                      </m:den>
                    </m:f>
                  </m:oMath>
                </a14:m>
                <a:r>
                  <a:rPr lang="en-US" spc="-1" dirty="0">
                    <a:solidFill>
                      <a:srgbClr val="000000"/>
                    </a:solidFill>
                    <a:latin typeface="Arial" panose="020B0604020202020204" pitchFamily="34" charset="0"/>
                    <a:cs typeface="Arial" panose="020B0604020202020204" pitchFamily="34" charset="0"/>
                  </a:rPr>
                  <a:t> is the thermal conductivity which is the ratio between heat flow q and temperature gradient. The Nernst figure of merit provides a way to characterize the efficiency of different materials for cooling. We can also use the Nernst power factor </a:t>
                </a:r>
                <a14:m>
                  <m:oMath xmlns:m="http://schemas.openxmlformats.org/officeDocument/2006/math">
                    <m:sSubSup>
                      <m:sSubSupPr>
                        <m:ctrlPr>
                          <a:rPr lang="en-US" i="1" spc="-1">
                            <a:solidFill>
                              <a:srgbClr val="000000"/>
                            </a:solidFill>
                            <a:latin typeface="Cambria Math" panose="02040503050406030204" pitchFamily="18" charset="0"/>
                          </a:rPr>
                        </m:ctrlPr>
                      </m:sSubSupPr>
                      <m:e>
                        <m:r>
                          <a:rPr lang="en-US" b="0" i="1" spc="-1" smtClean="0">
                            <a:solidFill>
                              <a:srgbClr val="000000"/>
                            </a:solidFill>
                            <a:latin typeface="Cambria Math" panose="02040503050406030204" pitchFamily="18" charset="0"/>
                          </a:rPr>
                          <m:t>𝑃</m:t>
                        </m:r>
                        <m:sSub>
                          <m:sSubPr>
                            <m:ctrlPr>
                              <a:rPr lang="en-US" b="0" i="1" spc="-1" smtClean="0">
                                <a:solidFill>
                                  <a:srgbClr val="000000"/>
                                </a:solidFill>
                                <a:latin typeface="Cambria Math" panose="02040503050406030204" pitchFamily="18" charset="0"/>
                              </a:rPr>
                            </m:ctrlPr>
                          </m:sSubPr>
                          <m:e>
                            <m:r>
                              <a:rPr lang="en-US" b="0" i="1" spc="-1" smtClean="0">
                                <a:solidFill>
                                  <a:srgbClr val="000000"/>
                                </a:solidFill>
                                <a:latin typeface="Cambria Math" panose="02040503050406030204" pitchFamily="18" charset="0"/>
                              </a:rPr>
                              <m:t>𝐹</m:t>
                            </m:r>
                          </m:e>
                          <m:sub>
                            <m:r>
                              <a:rPr lang="en-US" b="0" i="1" spc="-1" smtClean="0">
                                <a:solidFill>
                                  <a:srgbClr val="000000"/>
                                </a:solidFill>
                                <a:latin typeface="Cambria Math" panose="02040503050406030204" pitchFamily="18" charset="0"/>
                              </a:rPr>
                              <m:t>𝑁</m:t>
                            </m:r>
                          </m:sub>
                        </m:sSub>
                        <m:r>
                          <a:rPr lang="en-US" b="0" i="1" spc="-1" smtClean="0">
                            <a:solidFill>
                              <a:srgbClr val="000000"/>
                            </a:solidFill>
                            <a:latin typeface="Cambria Math" panose="02040503050406030204" pitchFamily="18" charset="0"/>
                          </a:rPr>
                          <m:t>=</m:t>
                        </m:r>
                        <m:r>
                          <a:rPr lang="en-US" i="1" spc="-1">
                            <a:solidFill>
                              <a:srgbClr val="000000"/>
                            </a:solidFill>
                            <a:latin typeface="Cambria Math" panose="02040503050406030204" pitchFamily="18" charset="0"/>
                          </a:rPr>
                          <m:t>𝑆</m:t>
                        </m:r>
                      </m:e>
                      <m:sub>
                        <m:r>
                          <a:rPr lang="en-US" i="1" spc="-1">
                            <a:solidFill>
                              <a:srgbClr val="000000"/>
                            </a:solidFill>
                            <a:latin typeface="Cambria Math" panose="02040503050406030204" pitchFamily="18" charset="0"/>
                          </a:rPr>
                          <m:t>𝑦𝑥</m:t>
                        </m:r>
                      </m:sub>
                      <m:sup>
                        <m:r>
                          <a:rPr lang="en-US" i="1" spc="-1">
                            <a:solidFill>
                              <a:srgbClr val="000000"/>
                            </a:solidFill>
                            <a:latin typeface="Cambria Math" panose="02040503050406030204" pitchFamily="18" charset="0"/>
                          </a:rPr>
                          <m:t>2</m:t>
                        </m:r>
                      </m:sup>
                    </m:sSubSup>
                    <m:sSub>
                      <m:sSubPr>
                        <m:ctrlPr>
                          <a:rPr lang="en-US" i="1" spc="-1">
                            <a:solidFill>
                              <a:srgbClr val="000000"/>
                            </a:solidFill>
                            <a:latin typeface="Cambria Math" panose="02040503050406030204" pitchFamily="18" charset="0"/>
                          </a:rPr>
                        </m:ctrlPr>
                      </m:sSubPr>
                      <m:e>
                        <m:r>
                          <a:rPr lang="en-US" i="1" spc="-1">
                            <a:solidFill>
                              <a:srgbClr val="000000"/>
                            </a:solidFill>
                            <a:latin typeface="Cambria Math" panose="02040503050406030204" pitchFamily="18" charset="0"/>
                          </a:rPr>
                          <m:t>𝜎</m:t>
                        </m:r>
                      </m:e>
                      <m:sub>
                        <m:r>
                          <a:rPr lang="en-US" i="1" spc="-1">
                            <a:solidFill>
                              <a:srgbClr val="000000"/>
                            </a:solidFill>
                            <a:latin typeface="Cambria Math" panose="02040503050406030204" pitchFamily="18" charset="0"/>
                          </a:rPr>
                          <m:t>𝑦𝑦</m:t>
                        </m:r>
                      </m:sub>
                    </m:sSub>
                  </m:oMath>
                </a14:m>
                <a:r>
                  <a:rPr lang="en-US" spc="-1" dirty="0">
                    <a:solidFill>
                      <a:srgbClr val="000000"/>
                    </a:solidFill>
                    <a:latin typeface="Arial" panose="020B0604020202020204" pitchFamily="34" charset="0"/>
                    <a:cs typeface="Arial" panose="020B0604020202020204" pitchFamily="34" charset="0"/>
                  </a:rPr>
                  <a:t> to characterize a materials pumping power. The concentration and ratio of holes to electrons within a material can greatly effect the thermomagnetic properties of materials like </a:t>
                </a:r>
                <a:r>
                  <a:rPr lang="en-US" spc="-1" dirty="0">
                    <a:solidFill>
                      <a:srgbClr val="000000"/>
                    </a:solidFill>
                  </a:rPr>
                  <a:t>NbSb</a:t>
                </a:r>
                <a:r>
                  <a:rPr lang="en-US" spc="-1" baseline="-25000" dirty="0">
                    <a:solidFill>
                      <a:srgbClr val="000000"/>
                    </a:solidFill>
                  </a:rPr>
                  <a:t>2</a:t>
                </a:r>
                <a:r>
                  <a:rPr lang="en-US" spc="-1" dirty="0">
                    <a:solidFill>
                      <a:srgbClr val="000000"/>
                    </a:solidFill>
                    <a:latin typeface="Arial" panose="020B0604020202020204" pitchFamily="34" charset="0"/>
                    <a:cs typeface="Arial" panose="020B0604020202020204" pitchFamily="34" charset="0"/>
                  </a:rPr>
                  <a:t>. By altering the concentration of Nb and Sb within the material the concentration of holes and electrons can also be changed. This is similar to altering the fermi energy of the material if the concentrations are changed by only a small amount. We use first principles calculations to change the fermi energy of the material and calculate its effects on the thermomagnetic coefficients. Using these calculations, we aim to optimize the thermomagnetic properties of </a:t>
                </a:r>
                <a14:m>
                  <m:oMath xmlns:m="http://schemas.openxmlformats.org/officeDocument/2006/math">
                    <m:r>
                      <a:rPr lang="en-US" b="0" i="1" spc="-1" smtClean="0">
                        <a:solidFill>
                          <a:srgbClr val="000000"/>
                        </a:solidFill>
                        <a:latin typeface="Cambria Math" panose="02040503050406030204" pitchFamily="18" charset="0"/>
                        <a:cs typeface="Arial" panose="020B0604020202020204" pitchFamily="34" charset="0"/>
                      </a:rPr>
                      <m:t>𝑁</m:t>
                    </m:r>
                    <m:sSub>
                      <m:sSubPr>
                        <m:ctrlPr>
                          <a:rPr lang="en-US" b="0" i="1" spc="-1" smtClean="0">
                            <a:solidFill>
                              <a:srgbClr val="000000"/>
                            </a:solidFill>
                            <a:latin typeface="Cambria Math" panose="02040503050406030204" pitchFamily="18" charset="0"/>
                            <a:cs typeface="Arial" panose="020B0604020202020204" pitchFamily="34" charset="0"/>
                          </a:rPr>
                        </m:ctrlPr>
                      </m:sSubPr>
                      <m:e>
                        <m:r>
                          <a:rPr lang="en-US" b="0" i="1" spc="-1" smtClean="0">
                            <a:solidFill>
                              <a:srgbClr val="000000"/>
                            </a:solidFill>
                            <a:latin typeface="Cambria Math" panose="02040503050406030204" pitchFamily="18" charset="0"/>
                            <a:cs typeface="Arial" panose="020B0604020202020204" pitchFamily="34" charset="0"/>
                          </a:rPr>
                          <m:t>𝑏</m:t>
                        </m:r>
                      </m:e>
                      <m:sub>
                        <m:r>
                          <a:rPr lang="en-US" b="0" i="1" spc="-1" smtClean="0">
                            <a:solidFill>
                              <a:srgbClr val="000000"/>
                            </a:solidFill>
                            <a:latin typeface="Cambria Math" panose="02040503050406030204" pitchFamily="18" charset="0"/>
                            <a:cs typeface="Arial" panose="020B0604020202020204" pitchFamily="34" charset="0"/>
                          </a:rPr>
                          <m:t>1−</m:t>
                        </m:r>
                        <m:r>
                          <a:rPr lang="en-US" b="0" i="1" spc="-1" smtClean="0">
                            <a:solidFill>
                              <a:srgbClr val="000000"/>
                            </a:solidFill>
                            <a:latin typeface="Cambria Math" panose="02040503050406030204" pitchFamily="18" charset="0"/>
                            <a:cs typeface="Arial" panose="020B0604020202020204" pitchFamily="34" charset="0"/>
                          </a:rPr>
                          <m:t>𝑥</m:t>
                        </m:r>
                      </m:sub>
                    </m:sSub>
                    <m:r>
                      <a:rPr lang="en-US" b="0" i="1" spc="-1" smtClean="0">
                        <a:solidFill>
                          <a:srgbClr val="000000"/>
                        </a:solidFill>
                        <a:latin typeface="Cambria Math" panose="02040503050406030204" pitchFamily="18" charset="0"/>
                        <a:cs typeface="Arial" panose="020B0604020202020204" pitchFamily="34" charset="0"/>
                      </a:rPr>
                      <m:t>𝑆</m:t>
                    </m:r>
                    <m:sSub>
                      <m:sSubPr>
                        <m:ctrlPr>
                          <a:rPr lang="en-US" b="0" i="1" spc="-1" smtClean="0">
                            <a:solidFill>
                              <a:srgbClr val="000000"/>
                            </a:solidFill>
                            <a:latin typeface="Cambria Math" panose="02040503050406030204" pitchFamily="18" charset="0"/>
                            <a:cs typeface="Arial" panose="020B0604020202020204" pitchFamily="34" charset="0"/>
                          </a:rPr>
                        </m:ctrlPr>
                      </m:sSubPr>
                      <m:e>
                        <m:r>
                          <a:rPr lang="en-US" b="0" i="1" spc="-1" smtClean="0">
                            <a:solidFill>
                              <a:srgbClr val="000000"/>
                            </a:solidFill>
                            <a:latin typeface="Cambria Math" panose="02040503050406030204" pitchFamily="18" charset="0"/>
                            <a:cs typeface="Arial" panose="020B0604020202020204" pitchFamily="34" charset="0"/>
                          </a:rPr>
                          <m:t>𝑏</m:t>
                        </m:r>
                      </m:e>
                      <m:sub>
                        <m:r>
                          <a:rPr lang="en-US" b="0" i="1" spc="-1" smtClean="0">
                            <a:solidFill>
                              <a:srgbClr val="000000"/>
                            </a:solidFill>
                            <a:latin typeface="Cambria Math" panose="02040503050406030204" pitchFamily="18" charset="0"/>
                            <a:cs typeface="Arial" panose="020B0604020202020204" pitchFamily="34" charset="0"/>
                          </a:rPr>
                          <m:t>2+</m:t>
                        </m:r>
                        <m:r>
                          <a:rPr lang="en-US" b="0" i="1" spc="-1" smtClean="0">
                            <a:solidFill>
                              <a:srgbClr val="000000"/>
                            </a:solidFill>
                            <a:latin typeface="Cambria Math" panose="02040503050406030204" pitchFamily="18" charset="0"/>
                            <a:cs typeface="Arial" panose="020B0604020202020204" pitchFamily="34" charset="0"/>
                          </a:rPr>
                          <m:t>𝑥</m:t>
                        </m:r>
                      </m:sub>
                    </m:sSub>
                  </m:oMath>
                </a14:m>
                <a:r>
                  <a:rPr lang="en-US" spc="-1" dirty="0">
                    <a:solidFill>
                      <a:srgbClr val="000000"/>
                    </a:solidFill>
                    <a:latin typeface="Arial" panose="020B0604020202020204" pitchFamily="34" charset="0"/>
                    <a:cs typeface="Arial" panose="020B0604020202020204" pitchFamily="34" charset="0"/>
                  </a:rPr>
                  <a:t>.</a:t>
                </a:r>
                <a:endParaRPr lang="en-US" sz="5000" strike="noStrike" spc="-1" dirty="0">
                  <a:solidFill>
                    <a:srgbClr val="000000"/>
                  </a:solidFill>
                  <a:latin typeface="Arial"/>
                </a:endParaRPr>
              </a:p>
            </p:txBody>
          </p:sp>
        </mc:Choice>
        <mc:Fallback>
          <p:sp>
            <p:nvSpPr>
              <p:cNvPr id="4" name="Content Placeholder 1">
                <a:extLst>
                  <a:ext uri="{FF2B5EF4-FFF2-40B4-BE49-F238E27FC236}">
                    <a16:creationId xmlns:a16="http://schemas.microsoft.com/office/drawing/2014/main" id="{6D6C5C06-DAFA-A59F-B612-0B46446D537F}"/>
                  </a:ext>
                </a:extLst>
              </p:cNvPr>
              <p:cNvSpPr txBox="1">
                <a:spLocks noRot="1" noChangeAspect="1" noMove="1" noResize="1" noEditPoints="1" noAdjustHandles="1" noChangeArrowheads="1" noChangeShapeType="1" noTextEdit="1"/>
              </p:cNvSpPr>
              <p:nvPr/>
            </p:nvSpPr>
            <p:spPr>
              <a:xfrm>
                <a:off x="11279920" y="6071760"/>
                <a:ext cx="15257120" cy="4647040"/>
              </a:xfrm>
              <a:prstGeom prst="rect">
                <a:avLst/>
              </a:prstGeom>
              <a:blipFill>
                <a:blip r:embed="rId6"/>
                <a:stretch>
                  <a:fillRect l="-879" t="-4194" b="-917"/>
                </a:stretch>
              </a:blipFill>
              <a:ln w="0">
                <a:solidFill>
                  <a:srgbClr val="3465A4"/>
                </a:solidFill>
              </a:ln>
            </p:spPr>
            <p:txBody>
              <a:bodyPr/>
              <a:lstStyle/>
              <a:p>
                <a:r>
                  <a:rPr lang="en-US">
                    <a:noFill/>
                  </a:rPr>
                  <a:t> </a:t>
                </a:r>
              </a:p>
            </p:txBody>
          </p:sp>
        </mc:Fallback>
      </mc:AlternateContent>
      <p:sp>
        <p:nvSpPr>
          <p:cNvPr id="5" name="Content Placeholder 1">
            <a:extLst>
              <a:ext uri="{FF2B5EF4-FFF2-40B4-BE49-F238E27FC236}">
                <a16:creationId xmlns:a16="http://schemas.microsoft.com/office/drawing/2014/main" id="{C4A6FE7F-F150-9B44-D629-428142BEDF54}"/>
              </a:ext>
            </a:extLst>
          </p:cNvPr>
          <p:cNvSpPr txBox="1"/>
          <p:nvPr/>
        </p:nvSpPr>
        <p:spPr>
          <a:xfrm>
            <a:off x="1627918" y="10395226"/>
            <a:ext cx="9514213" cy="3454124"/>
          </a:xfrm>
          <a:prstGeom prst="rect">
            <a:avLst/>
          </a:prstGeom>
          <a:noFill/>
          <a:ln w="0">
            <a:solidFill>
              <a:srgbClr val="3465A4"/>
            </a:solidFill>
          </a:ln>
        </p:spPr>
        <p:txBody>
          <a:bodyPr anchor="t">
            <a:noAutofit/>
          </a:bodyPr>
          <a:lstStyle/>
          <a:p>
            <a:pPr marL="108000">
              <a:lnSpc>
                <a:spcPct val="90000"/>
              </a:lnSpc>
              <a:spcBef>
                <a:spcPts val="1417"/>
              </a:spcBef>
              <a:buClr>
                <a:srgbClr val="FFFFFF"/>
              </a:buClr>
              <a:buSzPct val="45000"/>
            </a:pPr>
            <a:r>
              <a:rPr lang="en-US" sz="4400" b="1" strike="noStrike" spc="-1" dirty="0">
                <a:solidFill>
                  <a:srgbClr val="000000"/>
                </a:solidFill>
                <a:latin typeface="Arial"/>
              </a:rPr>
              <a:t>Methods</a:t>
            </a:r>
          </a:p>
          <a:p>
            <a:pPr marL="108000">
              <a:lnSpc>
                <a:spcPct val="90000"/>
              </a:lnSpc>
              <a:spcBef>
                <a:spcPts val="1417"/>
              </a:spcBef>
              <a:buClr>
                <a:srgbClr val="FFFFFF"/>
              </a:buClr>
              <a:buSzPct val="45000"/>
            </a:pPr>
            <a:r>
              <a:rPr lang="en-US" sz="1800" b="0" strike="noStrike" spc="-1" dirty="0">
                <a:solidFill>
                  <a:srgbClr val="000000"/>
                </a:solidFill>
                <a:latin typeface="Arial"/>
              </a:rPr>
              <a:t>Band structures were calculated from density functional theory using quantum espresso. This was followed up by converting </a:t>
            </a:r>
            <a:r>
              <a:rPr lang="en-US" spc="-1" dirty="0">
                <a:solidFill>
                  <a:srgbClr val="000000"/>
                </a:solidFill>
                <a:latin typeface="Arial"/>
              </a:rPr>
              <a:t>the bands to maximally localized </a:t>
            </a:r>
            <a:r>
              <a:rPr lang="en-US" spc="-1" dirty="0" err="1">
                <a:solidFill>
                  <a:srgbClr val="000000"/>
                </a:solidFill>
                <a:latin typeface="Arial"/>
              </a:rPr>
              <a:t>Wannier</a:t>
            </a:r>
            <a:r>
              <a:rPr lang="en-US" spc="-1" dirty="0">
                <a:solidFill>
                  <a:srgbClr val="000000"/>
                </a:solidFill>
                <a:latin typeface="Arial"/>
              </a:rPr>
              <a:t> functions using Wannier90 [3], the </a:t>
            </a:r>
            <a:r>
              <a:rPr lang="en-US" spc="-1" dirty="0" err="1">
                <a:solidFill>
                  <a:srgbClr val="000000"/>
                </a:solidFill>
                <a:latin typeface="Arial"/>
              </a:rPr>
              <a:t>brillouin</a:t>
            </a:r>
            <a:r>
              <a:rPr lang="en-US" spc="-1" dirty="0">
                <a:solidFill>
                  <a:srgbClr val="000000"/>
                </a:solidFill>
                <a:latin typeface="Arial"/>
              </a:rPr>
              <a:t> zone bands were plotted on the k-path shown in </a:t>
            </a:r>
            <a:r>
              <a:rPr lang="en-US" b="1" spc="-1" dirty="0">
                <a:solidFill>
                  <a:srgbClr val="000000"/>
                </a:solidFill>
                <a:latin typeface="Arial"/>
              </a:rPr>
              <a:t>Fig 3</a:t>
            </a:r>
            <a:r>
              <a:rPr lang="en-US" spc="-1" dirty="0">
                <a:solidFill>
                  <a:srgbClr val="000000"/>
                </a:solidFill>
                <a:latin typeface="Arial"/>
              </a:rPr>
              <a:t>. Density of states in </a:t>
            </a:r>
            <a:r>
              <a:rPr lang="en-US" b="1" spc="-1" dirty="0">
                <a:solidFill>
                  <a:srgbClr val="000000"/>
                </a:solidFill>
              </a:rPr>
              <a:t>Fig 3</a:t>
            </a:r>
            <a:r>
              <a:rPr lang="en-US" spc="-1" dirty="0">
                <a:solidFill>
                  <a:srgbClr val="000000"/>
                </a:solidFill>
                <a:latin typeface="Arial"/>
              </a:rPr>
              <a:t> was obtained using the </a:t>
            </a:r>
            <a:r>
              <a:rPr lang="en-US" spc="-1" dirty="0" err="1">
                <a:solidFill>
                  <a:srgbClr val="000000"/>
                </a:solidFill>
                <a:latin typeface="Arial"/>
              </a:rPr>
              <a:t>Boltzwann</a:t>
            </a:r>
            <a:r>
              <a:rPr lang="en-US" spc="-1" dirty="0">
                <a:solidFill>
                  <a:srgbClr val="000000"/>
                </a:solidFill>
                <a:latin typeface="Arial"/>
              </a:rPr>
              <a:t> module implemented in Wannier90. the </a:t>
            </a:r>
            <a:r>
              <a:rPr lang="en-US" spc="-1" dirty="0" err="1">
                <a:solidFill>
                  <a:srgbClr val="000000"/>
                </a:solidFill>
                <a:latin typeface="Arial"/>
              </a:rPr>
              <a:t>Nerwann</a:t>
            </a:r>
            <a:r>
              <a:rPr lang="en-US" spc="-1" dirty="0">
                <a:solidFill>
                  <a:srgbClr val="000000"/>
                </a:solidFill>
                <a:latin typeface="Arial"/>
              </a:rPr>
              <a:t> module implemented in the </a:t>
            </a:r>
            <a:r>
              <a:rPr lang="en-US" spc="-1" dirty="0" err="1">
                <a:solidFill>
                  <a:srgbClr val="000000"/>
                </a:solidFill>
                <a:latin typeface="Arial"/>
              </a:rPr>
              <a:t>Boltzwann</a:t>
            </a:r>
            <a:r>
              <a:rPr lang="en-US" spc="-1" dirty="0">
                <a:solidFill>
                  <a:srgbClr val="000000"/>
                </a:solidFill>
                <a:latin typeface="Arial"/>
              </a:rPr>
              <a:t> module of Wannier90 was used to generate the transport distribution function[2]. The </a:t>
            </a:r>
            <a:r>
              <a:rPr lang="en-US" spc="-1" dirty="0" err="1">
                <a:solidFill>
                  <a:srgbClr val="000000"/>
                </a:solidFill>
                <a:latin typeface="Arial"/>
              </a:rPr>
              <a:t>Nerwann</a:t>
            </a:r>
            <a:r>
              <a:rPr lang="en-US" spc="-1" dirty="0">
                <a:solidFill>
                  <a:srgbClr val="000000"/>
                </a:solidFill>
                <a:latin typeface="Arial"/>
              </a:rPr>
              <a:t> module does this by using the band structure generated by quantum espresso to calculate terms for the modified transport distribution function. The constant relaxation time approximation was used for these calculations. The relaxation time of 7.8ps was found in the literature of experimental studies of </a:t>
            </a:r>
            <a:r>
              <a:rPr lang="en-US" spc="-1" dirty="0">
                <a:solidFill>
                  <a:srgbClr val="000000"/>
                </a:solidFill>
              </a:rPr>
              <a:t>NbSb</a:t>
            </a:r>
            <a:r>
              <a:rPr lang="en-US" spc="-1" baseline="-25000" dirty="0">
                <a:solidFill>
                  <a:srgbClr val="000000"/>
                </a:solidFill>
              </a:rPr>
              <a:t>2</a:t>
            </a:r>
            <a:r>
              <a:rPr lang="en-US" spc="-1" dirty="0">
                <a:solidFill>
                  <a:srgbClr val="000000"/>
                </a:solidFill>
                <a:latin typeface="Arial"/>
              </a:rPr>
              <a:t>. [4]</a:t>
            </a:r>
            <a:endParaRPr lang="en-US" sz="5000" b="1" strike="noStrike" spc="-1" dirty="0">
              <a:solidFill>
                <a:srgbClr val="000000"/>
              </a:solidFill>
              <a:latin typeface="Arial"/>
            </a:endParaRPr>
          </a:p>
        </p:txBody>
      </p:sp>
      <mc:AlternateContent xmlns:mc="http://schemas.openxmlformats.org/markup-compatibility/2006">
        <mc:Choice xmlns:a14="http://schemas.microsoft.com/office/drawing/2010/main" Requires="a14">
          <p:sp>
            <p:nvSpPr>
              <p:cNvPr id="7" name="Content Placeholder 1">
                <a:extLst>
                  <a:ext uri="{FF2B5EF4-FFF2-40B4-BE49-F238E27FC236}">
                    <a16:creationId xmlns:a16="http://schemas.microsoft.com/office/drawing/2014/main" id="{1BF23E8C-2DA1-6004-8C22-26BDD6257FCB}"/>
                  </a:ext>
                </a:extLst>
              </p:cNvPr>
              <p:cNvSpPr txBox="1"/>
              <p:nvPr/>
            </p:nvSpPr>
            <p:spPr>
              <a:xfrm>
                <a:off x="1627914" y="25402451"/>
                <a:ext cx="13293404" cy="3215337"/>
              </a:xfrm>
              <a:prstGeom prst="rect">
                <a:avLst/>
              </a:prstGeom>
              <a:noFill/>
              <a:ln w="0">
                <a:solidFill>
                  <a:srgbClr val="3465A4"/>
                </a:solidFill>
              </a:ln>
            </p:spPr>
            <p:txBody>
              <a:bodyPr anchor="t">
                <a:noAutofit/>
              </a:bodyPr>
              <a:lstStyle/>
              <a:p>
                <a:pPr marL="108000">
                  <a:lnSpc>
                    <a:spcPct val="90000"/>
                  </a:lnSpc>
                  <a:spcBef>
                    <a:spcPts val="1417"/>
                  </a:spcBef>
                  <a:buClr>
                    <a:srgbClr val="FFFFFF"/>
                  </a:buClr>
                  <a:buSzPct val="45000"/>
                </a:pPr>
                <a:r>
                  <a:rPr lang="en-US" sz="4400" b="1" strike="noStrike" spc="-1" dirty="0">
                    <a:solidFill>
                      <a:srgbClr val="000000"/>
                    </a:solidFill>
                    <a:latin typeface="Arial"/>
                  </a:rPr>
                  <a:t>Conclusion</a:t>
                </a:r>
              </a:p>
              <a:p>
                <a:pPr marL="108000">
                  <a:lnSpc>
                    <a:spcPct val="90000"/>
                  </a:lnSpc>
                  <a:spcBef>
                    <a:spcPts val="1417"/>
                  </a:spcBef>
                  <a:buClr>
                    <a:srgbClr val="FFFFFF"/>
                  </a:buClr>
                  <a:buSzPct val="45000"/>
                </a:pPr>
                <a:r>
                  <a:rPr lang="en-US" sz="1800" b="0" strike="noStrike" spc="-1" dirty="0">
                    <a:solidFill>
                      <a:srgbClr val="000000"/>
                    </a:solidFill>
                    <a:latin typeface="Arial"/>
                  </a:rPr>
                  <a:t>In this project we try to gain insight into changing the concentration of Nb and Sb in </a:t>
                </a:r>
                <a:r>
                  <a:rPr lang="en-US" spc="-1" dirty="0">
                    <a:solidFill>
                      <a:srgbClr val="000000"/>
                    </a:solidFill>
                  </a:rPr>
                  <a:t>NbSb</a:t>
                </a:r>
                <a:r>
                  <a:rPr lang="en-US" spc="-1" baseline="-25000" dirty="0">
                    <a:solidFill>
                      <a:srgbClr val="000000"/>
                    </a:solidFill>
                  </a:rPr>
                  <a:t>2</a:t>
                </a:r>
                <a:r>
                  <a:rPr lang="en-US" sz="1800" b="0" strike="noStrike" spc="-1" dirty="0">
                    <a:solidFill>
                      <a:srgbClr val="000000"/>
                    </a:solidFill>
                    <a:latin typeface="Arial"/>
                  </a:rPr>
                  <a:t> by using first principles calculation. </a:t>
                </a:r>
                <a:r>
                  <a:rPr lang="en-US" spc="-1" dirty="0">
                    <a:solidFill>
                      <a:srgbClr val="000000"/>
                    </a:solidFill>
                    <a:latin typeface="Arial"/>
                  </a:rPr>
                  <a:t>Starting from density functional theory, we were able to calculate the Nernst thermopower as a function of chemical potential and temperature. It can be seen that increasing the chemical potential by</a:t>
                </a:r>
                <a:r>
                  <a:rPr lang="en-US" spc="-1" dirty="0">
                    <a:solidFill>
                      <a:srgbClr val="000000"/>
                    </a:solidFill>
                  </a:rPr>
                  <a:t> </a:t>
                </a:r>
                <a14:m>
                  <m:oMath xmlns:m="http://schemas.openxmlformats.org/officeDocument/2006/math">
                    <m:r>
                      <a:rPr lang="en-US" i="1" spc="-1">
                        <a:solidFill>
                          <a:srgbClr val="000000"/>
                        </a:solidFill>
                        <a:latin typeface="Cambria Math" panose="02040503050406030204" pitchFamily="18" charset="0"/>
                      </a:rPr>
                      <m:t>23</m:t>
                    </m:r>
                    <m:r>
                      <a:rPr lang="en-US" i="1" spc="-1">
                        <a:solidFill>
                          <a:srgbClr val="000000"/>
                        </a:solidFill>
                        <a:latin typeface="Cambria Math" panose="02040503050406030204" pitchFamily="18" charset="0"/>
                      </a:rPr>
                      <m:t>𝑚𝑒𝑉</m:t>
                    </m:r>
                  </m:oMath>
                </a14:m>
                <a:r>
                  <a:rPr lang="en-US" spc="-1" dirty="0">
                    <a:solidFill>
                      <a:srgbClr val="000000"/>
                    </a:solidFill>
                  </a:rPr>
                  <a:t> </a:t>
                </a:r>
                <a:r>
                  <a:rPr lang="en-US" spc="-1" dirty="0">
                    <a:solidFill>
                      <a:srgbClr val="000000"/>
                    </a:solidFill>
                    <a:latin typeface="Arial"/>
                  </a:rPr>
                  <a:t>or </a:t>
                </a:r>
                <a14:m>
                  <m:oMath xmlns:m="http://schemas.openxmlformats.org/officeDocument/2006/math">
                    <m:r>
                      <a:rPr lang="en-US" i="1" spc="-1">
                        <a:solidFill>
                          <a:srgbClr val="000000"/>
                        </a:solidFill>
                        <a:latin typeface="Cambria Math" panose="02040503050406030204" pitchFamily="18" charset="0"/>
                      </a:rPr>
                      <m:t>30</m:t>
                    </m:r>
                    <m:r>
                      <a:rPr lang="en-US" i="1" spc="-1">
                        <a:solidFill>
                          <a:srgbClr val="000000"/>
                        </a:solidFill>
                        <a:latin typeface="Cambria Math" panose="02040503050406030204" pitchFamily="18" charset="0"/>
                      </a:rPr>
                      <m:t>𝑚𝑒𝑉</m:t>
                    </m:r>
                  </m:oMath>
                </a14:m>
                <a:r>
                  <a:rPr lang="en-US" spc="-1" dirty="0">
                    <a:solidFill>
                      <a:srgbClr val="000000"/>
                    </a:solidFill>
                    <a:latin typeface="Arial"/>
                  </a:rPr>
                  <a:t> may drastically increase the Nernst thermopower. This can possibly aid in discovering a larger Nernst thermopower for </a:t>
                </a:r>
                <a14:m>
                  <m:oMath xmlns:m="http://schemas.openxmlformats.org/officeDocument/2006/math">
                    <m:r>
                      <a:rPr kumimoji="0" lang="en-US" sz="1800" b="0" i="1" u="none" strike="noStrike" kern="1200" cap="none" spc="-1" normalizeH="0" baseline="0" noProof="0" smtClean="0">
                        <a:ln>
                          <a:noFill/>
                        </a:ln>
                        <a:solidFill>
                          <a:srgbClr val="000000"/>
                        </a:solidFill>
                        <a:effectLst/>
                        <a:uLnTx/>
                        <a:uFillTx/>
                        <a:latin typeface="Cambria Math" panose="02040503050406030204" pitchFamily="18" charset="0"/>
                      </a:rPr>
                      <m:t>𝑁</m:t>
                    </m:r>
                    <m:sSub>
                      <m:sSubPr>
                        <m:ctrlPr>
                          <a:rPr kumimoji="0" lang="en-US" sz="1800" b="0" i="1" u="none" strike="noStrike" kern="1200" cap="none" spc="-1" normalizeH="0" baseline="0" noProof="0" smtClean="0">
                            <a:ln>
                              <a:noFill/>
                            </a:ln>
                            <a:solidFill>
                              <a:srgbClr val="000000"/>
                            </a:solidFill>
                            <a:effectLst/>
                            <a:uLnTx/>
                            <a:uFillTx/>
                            <a:latin typeface="Cambria Math" panose="02040503050406030204" pitchFamily="18" charset="0"/>
                          </a:rPr>
                        </m:ctrlPr>
                      </m:sSubPr>
                      <m:e>
                        <m:r>
                          <a:rPr kumimoji="0" lang="en-US" sz="1800" b="0" i="1" u="none" strike="noStrike" kern="1200" cap="none" spc="-1" normalizeH="0" baseline="0" noProof="0" smtClean="0">
                            <a:ln>
                              <a:noFill/>
                            </a:ln>
                            <a:solidFill>
                              <a:srgbClr val="000000"/>
                            </a:solidFill>
                            <a:effectLst/>
                            <a:uLnTx/>
                            <a:uFillTx/>
                            <a:latin typeface="Cambria Math" panose="02040503050406030204" pitchFamily="18" charset="0"/>
                          </a:rPr>
                          <m:t>𝑏</m:t>
                        </m:r>
                      </m:e>
                      <m:sub>
                        <m:r>
                          <a:rPr kumimoji="0" lang="en-US" sz="1800" b="0" i="1" u="none" strike="noStrike" kern="1200" cap="none" spc="-1" normalizeH="0" baseline="0" noProof="0" smtClean="0">
                            <a:ln>
                              <a:noFill/>
                            </a:ln>
                            <a:solidFill>
                              <a:srgbClr val="000000"/>
                            </a:solidFill>
                            <a:effectLst/>
                            <a:uLnTx/>
                            <a:uFillTx/>
                            <a:latin typeface="Cambria Math" panose="02040503050406030204" pitchFamily="18" charset="0"/>
                          </a:rPr>
                          <m:t>1−</m:t>
                        </m:r>
                        <m:r>
                          <a:rPr kumimoji="0" lang="en-US" sz="1800" b="0" i="1" u="none" strike="noStrike" kern="1200" cap="none" spc="-1" normalizeH="0" baseline="0" noProof="0" smtClean="0">
                            <a:ln>
                              <a:noFill/>
                            </a:ln>
                            <a:solidFill>
                              <a:srgbClr val="000000"/>
                            </a:solidFill>
                            <a:effectLst/>
                            <a:uLnTx/>
                            <a:uFillTx/>
                            <a:latin typeface="Cambria Math" panose="02040503050406030204" pitchFamily="18" charset="0"/>
                          </a:rPr>
                          <m:t>𝑥</m:t>
                        </m:r>
                      </m:sub>
                    </m:sSub>
                    <m:r>
                      <a:rPr kumimoji="0" lang="en-US" sz="1800" b="0" i="1" u="none" strike="noStrike" kern="1200" cap="none" spc="-1" normalizeH="0" baseline="0" noProof="0" smtClean="0">
                        <a:ln>
                          <a:noFill/>
                        </a:ln>
                        <a:solidFill>
                          <a:srgbClr val="000000"/>
                        </a:solidFill>
                        <a:effectLst/>
                        <a:uLnTx/>
                        <a:uFillTx/>
                        <a:latin typeface="Cambria Math" panose="02040503050406030204" pitchFamily="18" charset="0"/>
                      </a:rPr>
                      <m:t>𝑆</m:t>
                    </m:r>
                    <m:sSub>
                      <m:sSubPr>
                        <m:ctrlPr>
                          <a:rPr kumimoji="0" lang="en-US" sz="1800" b="0" i="1" u="none" strike="noStrike" kern="1200" cap="none" spc="-1" normalizeH="0" baseline="0" noProof="0" smtClean="0">
                            <a:ln>
                              <a:noFill/>
                            </a:ln>
                            <a:solidFill>
                              <a:srgbClr val="000000"/>
                            </a:solidFill>
                            <a:effectLst/>
                            <a:uLnTx/>
                            <a:uFillTx/>
                            <a:latin typeface="Cambria Math" panose="02040503050406030204" pitchFamily="18" charset="0"/>
                          </a:rPr>
                        </m:ctrlPr>
                      </m:sSubPr>
                      <m:e>
                        <m:r>
                          <a:rPr kumimoji="0" lang="en-US" sz="1800" b="0" i="1" u="none" strike="noStrike" kern="1200" cap="none" spc="-1" normalizeH="0" baseline="0" noProof="0" smtClean="0">
                            <a:ln>
                              <a:noFill/>
                            </a:ln>
                            <a:solidFill>
                              <a:srgbClr val="000000"/>
                            </a:solidFill>
                            <a:effectLst/>
                            <a:uLnTx/>
                            <a:uFillTx/>
                            <a:latin typeface="Cambria Math" panose="02040503050406030204" pitchFamily="18" charset="0"/>
                          </a:rPr>
                          <m:t>𝑏</m:t>
                        </m:r>
                      </m:e>
                      <m:sub>
                        <m:r>
                          <a:rPr kumimoji="0" lang="en-US" sz="1800" b="0" i="1" u="none" strike="noStrike" kern="1200" cap="none" spc="-1" normalizeH="0" baseline="0" noProof="0" smtClean="0">
                            <a:ln>
                              <a:noFill/>
                            </a:ln>
                            <a:solidFill>
                              <a:srgbClr val="000000"/>
                            </a:solidFill>
                            <a:effectLst/>
                            <a:uLnTx/>
                            <a:uFillTx/>
                            <a:latin typeface="Cambria Math" panose="02040503050406030204" pitchFamily="18" charset="0"/>
                          </a:rPr>
                          <m:t>2+</m:t>
                        </m:r>
                        <m:r>
                          <a:rPr kumimoji="0" lang="en-US" sz="1800" b="0" i="1" u="none" strike="noStrike" kern="1200" cap="none" spc="-1" normalizeH="0" baseline="0" noProof="0" smtClean="0">
                            <a:ln>
                              <a:noFill/>
                            </a:ln>
                            <a:solidFill>
                              <a:srgbClr val="000000"/>
                            </a:solidFill>
                            <a:effectLst/>
                            <a:uLnTx/>
                            <a:uFillTx/>
                            <a:latin typeface="Cambria Math" panose="02040503050406030204" pitchFamily="18" charset="0"/>
                          </a:rPr>
                          <m:t>𝑥</m:t>
                        </m:r>
                      </m:sub>
                    </m:sSub>
                  </m:oMath>
                </a14:m>
                <a:r>
                  <a:rPr lang="en-US" spc="-1" dirty="0">
                    <a:solidFill>
                      <a:srgbClr val="000000"/>
                    </a:solidFill>
                  </a:rPr>
                  <a:t>. However due to the constant relaxation time approximation used as well as the approximation of chemical potential to different concentrations of Nb and Sb, the results obtained here cannot be said to be representative of how the actual material will behave to changing concentration. To increase accuracy of calculations, using a non constant relaxation time is optimal. This can be achieved by taking into account electron phonon interactions which can be calculated through first principles as well. This is a likely future direction for this work. More calculations and a denser grid size are also necessary to verify the accuracy of these results.</a:t>
                </a:r>
                <a:endParaRPr lang="en-US" sz="5000" b="1" strike="noStrike" spc="-1" dirty="0">
                  <a:solidFill>
                    <a:srgbClr val="000000"/>
                  </a:solidFill>
                  <a:latin typeface="Arial"/>
                </a:endParaRPr>
              </a:p>
            </p:txBody>
          </p:sp>
        </mc:Choice>
        <mc:Fallback>
          <p:sp>
            <p:nvSpPr>
              <p:cNvPr id="7" name="Content Placeholder 1">
                <a:extLst>
                  <a:ext uri="{FF2B5EF4-FFF2-40B4-BE49-F238E27FC236}">
                    <a16:creationId xmlns:a16="http://schemas.microsoft.com/office/drawing/2014/main" id="{1BF23E8C-2DA1-6004-8C22-26BDD6257FCB}"/>
                  </a:ext>
                </a:extLst>
              </p:cNvPr>
              <p:cNvSpPr txBox="1">
                <a:spLocks noRot="1" noChangeAspect="1" noMove="1" noResize="1" noEditPoints="1" noAdjustHandles="1" noChangeArrowheads="1" noChangeShapeType="1" noTextEdit="1"/>
              </p:cNvSpPr>
              <p:nvPr/>
            </p:nvSpPr>
            <p:spPr>
              <a:xfrm>
                <a:off x="1627914" y="25402451"/>
                <a:ext cx="13293404" cy="3215337"/>
              </a:xfrm>
              <a:prstGeom prst="rect">
                <a:avLst/>
              </a:prstGeom>
              <a:blipFill>
                <a:blip r:embed="rId7"/>
                <a:stretch>
                  <a:fillRect l="-1008" t="-6049" r="-504"/>
                </a:stretch>
              </a:blipFill>
              <a:ln w="0">
                <a:solidFill>
                  <a:srgbClr val="3465A4"/>
                </a:solidFill>
              </a:ln>
            </p:spPr>
            <p:txBody>
              <a:bodyPr/>
              <a:lstStyle/>
              <a:p>
                <a:r>
                  <a:rPr lang="en-US">
                    <a:noFill/>
                  </a:rPr>
                  <a:t> </a:t>
                </a:r>
              </a:p>
            </p:txBody>
          </p:sp>
        </mc:Fallback>
      </mc:AlternateContent>
      <p:sp>
        <p:nvSpPr>
          <p:cNvPr id="8" name="Content Placeholder 1">
            <a:extLst>
              <a:ext uri="{FF2B5EF4-FFF2-40B4-BE49-F238E27FC236}">
                <a16:creationId xmlns:a16="http://schemas.microsoft.com/office/drawing/2014/main" id="{C71C1F2D-A39D-91FC-7A6A-6C76CF5CD042}"/>
              </a:ext>
            </a:extLst>
          </p:cNvPr>
          <p:cNvSpPr txBox="1"/>
          <p:nvPr/>
        </p:nvSpPr>
        <p:spPr>
          <a:xfrm>
            <a:off x="1627919" y="28854401"/>
            <a:ext cx="6849331" cy="3478639"/>
          </a:xfrm>
          <a:prstGeom prst="rect">
            <a:avLst/>
          </a:prstGeom>
          <a:noFill/>
          <a:ln w="0">
            <a:solidFill>
              <a:srgbClr val="3465A4"/>
            </a:solidFill>
          </a:ln>
        </p:spPr>
        <p:txBody>
          <a:bodyPr anchor="t">
            <a:noAutofit/>
          </a:bodyPr>
          <a:lstStyle/>
          <a:p>
            <a:pPr marL="108000">
              <a:lnSpc>
                <a:spcPct val="90000"/>
              </a:lnSpc>
              <a:spcBef>
                <a:spcPts val="1417"/>
              </a:spcBef>
              <a:buClr>
                <a:srgbClr val="FFFFFF"/>
              </a:buClr>
              <a:buSzPct val="45000"/>
            </a:pPr>
            <a:r>
              <a:rPr lang="en-US" sz="4400" b="1" strike="noStrike" spc="-1" dirty="0">
                <a:solidFill>
                  <a:srgbClr val="000000"/>
                </a:solidFill>
                <a:latin typeface="Arial"/>
              </a:rPr>
              <a:t>Acknowledgments</a:t>
            </a:r>
          </a:p>
          <a:p>
            <a:pPr marL="108000">
              <a:lnSpc>
                <a:spcPct val="90000"/>
              </a:lnSpc>
              <a:spcBef>
                <a:spcPts val="1417"/>
              </a:spcBef>
              <a:buClr>
                <a:srgbClr val="FFFFFF"/>
              </a:buClr>
              <a:buSzPct val="45000"/>
            </a:pPr>
            <a:r>
              <a:rPr lang="en-US" sz="1800" b="0" strike="noStrike" spc="-1" dirty="0">
                <a:solidFill>
                  <a:srgbClr val="000000"/>
                </a:solidFill>
                <a:latin typeface="Arial"/>
              </a:rPr>
              <a:t>This project was supported in part by the U.S. Department of Energy, Office of Science, Office of Workforce Development for Teachers and Scientists (WDTS) under the Science Undergraduate Laboratory Internships Program (SULI). I’d also like to thank </a:t>
            </a:r>
            <a:r>
              <a:rPr lang="en-US" spc="-1" dirty="0">
                <a:solidFill>
                  <a:srgbClr val="000000"/>
                </a:solidFill>
                <a:latin typeface="Arial"/>
              </a:rPr>
              <a:t>N</a:t>
            </a:r>
            <a:r>
              <a:rPr lang="en-US" sz="1800" b="0" strike="noStrike" spc="-1" dirty="0">
                <a:solidFill>
                  <a:srgbClr val="000000"/>
                </a:solidFill>
                <a:latin typeface="Arial"/>
              </a:rPr>
              <a:t>iraj Aryal for this project idea and Qiang Li for the opportunity to learn about condensed matter physics at </a:t>
            </a:r>
            <a:r>
              <a:rPr lang="en-US" spc="-1" dirty="0">
                <a:solidFill>
                  <a:srgbClr val="000000"/>
                </a:solidFill>
                <a:latin typeface="Arial"/>
              </a:rPr>
              <a:t>B</a:t>
            </a:r>
            <a:r>
              <a:rPr lang="en-US" sz="1800" b="0" strike="noStrike" spc="-1" dirty="0">
                <a:solidFill>
                  <a:srgbClr val="000000"/>
                </a:solidFill>
                <a:latin typeface="Arial"/>
              </a:rPr>
              <a:t>rookhaven </a:t>
            </a:r>
            <a:r>
              <a:rPr lang="en-US" spc="-1" dirty="0">
                <a:solidFill>
                  <a:srgbClr val="000000"/>
                </a:solidFill>
                <a:latin typeface="Arial"/>
              </a:rPr>
              <a:t>N</a:t>
            </a:r>
            <a:r>
              <a:rPr lang="en-US" sz="1800" b="0" strike="noStrike" spc="-1" dirty="0">
                <a:solidFill>
                  <a:srgbClr val="000000"/>
                </a:solidFill>
                <a:latin typeface="Arial"/>
              </a:rPr>
              <a:t>ational </a:t>
            </a:r>
            <a:r>
              <a:rPr lang="en-US" spc="-1" dirty="0">
                <a:solidFill>
                  <a:srgbClr val="000000"/>
                </a:solidFill>
                <a:latin typeface="Arial"/>
              </a:rPr>
              <a:t>L</a:t>
            </a:r>
            <a:r>
              <a:rPr lang="en-US" sz="1800" b="0" strike="noStrike" spc="-1" dirty="0">
                <a:solidFill>
                  <a:srgbClr val="000000"/>
                </a:solidFill>
                <a:latin typeface="Arial"/>
              </a:rPr>
              <a:t>ab this summer. </a:t>
            </a:r>
            <a:r>
              <a:rPr lang="en-US" spc="-1" dirty="0">
                <a:solidFill>
                  <a:srgbClr val="000000"/>
                </a:solidFill>
                <a:latin typeface="Arial"/>
              </a:rPr>
              <a:t>No export control.</a:t>
            </a:r>
            <a:endParaRPr lang="en-US" sz="5000" b="1" strike="noStrike" spc="-1" dirty="0">
              <a:solidFill>
                <a:srgbClr val="000000"/>
              </a:solidFill>
              <a:latin typeface="Arial"/>
            </a:endParaRPr>
          </a:p>
        </p:txBody>
      </p:sp>
      <p:sp>
        <p:nvSpPr>
          <p:cNvPr id="9" name="Content Placeholder 1">
            <a:extLst>
              <a:ext uri="{FF2B5EF4-FFF2-40B4-BE49-F238E27FC236}">
                <a16:creationId xmlns:a16="http://schemas.microsoft.com/office/drawing/2014/main" id="{8E06B17E-B907-C901-6736-C92A13A5124D}"/>
              </a:ext>
            </a:extLst>
          </p:cNvPr>
          <p:cNvSpPr txBox="1"/>
          <p:nvPr/>
        </p:nvSpPr>
        <p:spPr>
          <a:xfrm>
            <a:off x="8621486" y="28854401"/>
            <a:ext cx="17915553" cy="3478640"/>
          </a:xfrm>
          <a:prstGeom prst="rect">
            <a:avLst/>
          </a:prstGeom>
          <a:noFill/>
          <a:ln w="0">
            <a:solidFill>
              <a:srgbClr val="3465A4"/>
            </a:solidFill>
          </a:ln>
        </p:spPr>
        <p:txBody>
          <a:bodyPr anchor="t">
            <a:noAutofit/>
          </a:bodyPr>
          <a:lstStyle/>
          <a:p>
            <a:pPr marL="108000">
              <a:lnSpc>
                <a:spcPct val="90000"/>
              </a:lnSpc>
              <a:spcBef>
                <a:spcPts val="1417"/>
              </a:spcBef>
              <a:buClr>
                <a:srgbClr val="FFFFFF"/>
              </a:buClr>
              <a:buSzPct val="45000"/>
            </a:pPr>
            <a:r>
              <a:rPr lang="en-US" sz="4400" b="1" strike="noStrike" spc="-1" dirty="0">
                <a:solidFill>
                  <a:srgbClr val="000000"/>
                </a:solidFill>
                <a:latin typeface="Arial"/>
              </a:rPr>
              <a:t>References</a:t>
            </a:r>
          </a:p>
          <a:p>
            <a:pPr marL="108000">
              <a:lnSpc>
                <a:spcPct val="90000"/>
              </a:lnSpc>
              <a:spcBef>
                <a:spcPts val="1417"/>
              </a:spcBef>
              <a:buClr>
                <a:srgbClr val="FFFFFF"/>
              </a:buClr>
              <a:buSzPct val="45000"/>
            </a:pPr>
            <a:r>
              <a:rPr lang="en-US" dirty="0"/>
              <a:t>[1] Li, P., Qiu, P., Xu, Q. </a:t>
            </a:r>
            <a:r>
              <a:rPr lang="en-US" i="1" dirty="0"/>
              <a:t>et al.</a:t>
            </a:r>
            <a:r>
              <a:rPr lang="en-US" dirty="0"/>
              <a:t> Colossal Nernst power factor in topological semimetal NbSb</a:t>
            </a:r>
            <a:r>
              <a:rPr lang="en-US" baseline="-25000" dirty="0"/>
              <a:t>2</a:t>
            </a:r>
            <a:r>
              <a:rPr lang="en-US" dirty="0"/>
              <a:t>. </a:t>
            </a:r>
            <a:r>
              <a:rPr lang="en-US" i="1" dirty="0"/>
              <a:t>Nat Commun</a:t>
            </a:r>
            <a:r>
              <a:rPr lang="en-US" dirty="0"/>
              <a:t> </a:t>
            </a:r>
            <a:r>
              <a:rPr lang="en-US" b="1" dirty="0"/>
              <a:t>13</a:t>
            </a:r>
            <a:r>
              <a:rPr lang="en-US" dirty="0"/>
              <a:t>, 7612 (2022). </a:t>
            </a:r>
            <a:r>
              <a:rPr lang="en-US" dirty="0">
                <a:hlinkClick r:id="rId8"/>
              </a:rPr>
              <a:t>https://doi.org/10.1038/s41467-022-35289-z</a:t>
            </a:r>
            <a:r>
              <a:rPr lang="en-US" dirty="0"/>
              <a:t> </a:t>
            </a:r>
          </a:p>
          <a:p>
            <a:pPr marL="108000">
              <a:lnSpc>
                <a:spcPct val="90000"/>
              </a:lnSpc>
              <a:spcBef>
                <a:spcPts val="1417"/>
              </a:spcBef>
              <a:buClr>
                <a:srgbClr val="FFFFFF"/>
              </a:buClr>
              <a:buSzPct val="45000"/>
            </a:pPr>
            <a:r>
              <a:rPr lang="en-US" dirty="0"/>
              <a:t>[2] S. Emad Rezaei, Mona </a:t>
            </a:r>
            <a:r>
              <a:rPr lang="en-US" dirty="0" err="1"/>
              <a:t>Zebarjadi</a:t>
            </a:r>
            <a:r>
              <a:rPr lang="en-US" dirty="0"/>
              <a:t>, Keivan </a:t>
            </a:r>
            <a:r>
              <a:rPr lang="en-US" dirty="0" err="1"/>
              <a:t>Esfarjani</a:t>
            </a:r>
            <a:r>
              <a:rPr lang="en-US" dirty="0"/>
              <a:t>, Calculation of thermomagnetic properties using first-principles density functional theory, Computational Materials Science, Volume 210, 2022, 111412, ISSN 0927-0256, </a:t>
            </a:r>
            <a:r>
              <a:rPr lang="en-US" dirty="0">
                <a:hlinkClick r:id="rId9"/>
              </a:rPr>
              <a:t>https://doi.org/10.1016/j.commatsci.2022.111412</a:t>
            </a:r>
            <a:r>
              <a:rPr lang="en-US" dirty="0"/>
              <a:t>.</a:t>
            </a:r>
          </a:p>
          <a:p>
            <a:pPr marL="108000">
              <a:lnSpc>
                <a:spcPct val="90000"/>
              </a:lnSpc>
              <a:spcBef>
                <a:spcPts val="1417"/>
              </a:spcBef>
              <a:buClr>
                <a:srgbClr val="FFFFFF"/>
              </a:buClr>
              <a:buSzPct val="45000"/>
            </a:pPr>
            <a:r>
              <a:rPr lang="en-US" dirty="0"/>
              <a:t>[3] G. Pizzi, V. Vitale, R. Arita, S. </a:t>
            </a:r>
            <a:r>
              <a:rPr lang="en-US" dirty="0" err="1"/>
              <a:t>Blügel</a:t>
            </a:r>
            <a:r>
              <a:rPr lang="en-US" dirty="0"/>
              <a:t>, F. Freimuth, G. </a:t>
            </a:r>
            <a:r>
              <a:rPr lang="en-US" dirty="0" err="1"/>
              <a:t>Géranton</a:t>
            </a:r>
            <a:r>
              <a:rPr lang="en-US" dirty="0"/>
              <a:t>, M. </a:t>
            </a:r>
            <a:r>
              <a:rPr lang="en-US" dirty="0" err="1"/>
              <a:t>Gibertini</a:t>
            </a:r>
            <a:r>
              <a:rPr lang="en-US" dirty="0"/>
              <a:t>, D. Gresch, C. Johnson, T. </a:t>
            </a:r>
            <a:r>
              <a:rPr lang="en-US" dirty="0" err="1"/>
              <a:t>Koretsune</a:t>
            </a:r>
            <a:r>
              <a:rPr lang="en-US" dirty="0"/>
              <a:t>, J. Ibañez-</a:t>
            </a:r>
            <a:r>
              <a:rPr lang="en-US" dirty="0" err="1"/>
              <a:t>Azpiroz</a:t>
            </a:r>
            <a:r>
              <a:rPr lang="en-US" dirty="0"/>
              <a:t>, H. Lee, J.M. </a:t>
            </a:r>
            <a:r>
              <a:rPr lang="en-US" dirty="0" err="1"/>
              <a:t>Lihm</a:t>
            </a:r>
            <a:r>
              <a:rPr lang="en-US" dirty="0"/>
              <a:t>, D. Marchand, A. Marrazzo, Y. </a:t>
            </a:r>
            <a:r>
              <a:rPr lang="en-US" dirty="0" err="1"/>
              <a:t>Mokrousov</a:t>
            </a:r>
            <a:r>
              <a:rPr lang="en-US" dirty="0"/>
              <a:t>, J.I. Mustafa, Y. Nohara, Y. Nomura, L. </a:t>
            </a:r>
            <a:r>
              <a:rPr lang="en-US" dirty="0" err="1"/>
              <a:t>Paulatto</a:t>
            </a:r>
            <a:r>
              <a:rPr lang="en-US" dirty="0"/>
              <a:t>, S. </a:t>
            </a:r>
            <a:r>
              <a:rPr lang="en-US" dirty="0" err="1"/>
              <a:t>Poncé</a:t>
            </a:r>
            <a:r>
              <a:rPr lang="en-US" dirty="0"/>
              <a:t>, T. </a:t>
            </a:r>
            <a:r>
              <a:rPr lang="en-US" dirty="0" err="1"/>
              <a:t>Ponweiser</a:t>
            </a:r>
            <a:r>
              <a:rPr lang="en-US" dirty="0"/>
              <a:t>, J. Qiao, F. </a:t>
            </a:r>
            <a:r>
              <a:rPr lang="en-US" dirty="0" err="1"/>
              <a:t>Thöle</a:t>
            </a:r>
            <a:r>
              <a:rPr lang="en-US" dirty="0"/>
              <a:t>, S.S. </a:t>
            </a:r>
            <a:r>
              <a:rPr lang="en-US" dirty="0" err="1"/>
              <a:t>Tsirkin</a:t>
            </a:r>
            <a:r>
              <a:rPr lang="en-US" dirty="0"/>
              <a:t>, M. Wierzbowska, N. Marzari, D. Vanderbilt, I. Souza, A.A. Mostofi, J.R. Yates, Wannier90 as a community code: new features and applications, </a:t>
            </a:r>
            <a:r>
              <a:rPr lang="en-US" i="1" dirty="0"/>
              <a:t>J. Phys. Cond. Matt.</a:t>
            </a:r>
            <a:r>
              <a:rPr lang="en-US" dirty="0"/>
              <a:t> </a:t>
            </a:r>
            <a:r>
              <a:rPr lang="en-US" b="1" dirty="0"/>
              <a:t>32</a:t>
            </a:r>
            <a:r>
              <a:rPr lang="en-US" dirty="0"/>
              <a:t>, 165902 (2020) </a:t>
            </a:r>
            <a:r>
              <a:rPr lang="en-US" dirty="0">
                <a:hlinkClick r:id="rId10"/>
              </a:rPr>
              <a:t>https://doi.org/10.1088/1361-648X/ab51ff</a:t>
            </a:r>
            <a:endParaRPr lang="en-US" dirty="0"/>
          </a:p>
          <a:p>
            <a:pPr marL="108000">
              <a:lnSpc>
                <a:spcPct val="90000"/>
              </a:lnSpc>
              <a:spcBef>
                <a:spcPts val="1417"/>
              </a:spcBef>
              <a:buClr>
                <a:srgbClr val="FFFFFF"/>
              </a:buClr>
              <a:buSzPct val="45000"/>
            </a:pPr>
            <a:r>
              <a:rPr lang="en-US" dirty="0"/>
              <a:t>[4]</a:t>
            </a:r>
            <a:r>
              <a:rPr lang="en-US" dirty="0">
                <a:hlinkClick r:id="rId11"/>
              </a:rPr>
              <a:t> arXiv:2104.07948</a:t>
            </a:r>
            <a:r>
              <a:rPr lang="en-US" b="1" dirty="0"/>
              <a:t> </a:t>
            </a:r>
            <a:r>
              <a:rPr lang="en-US" dirty="0"/>
              <a:t>[</a:t>
            </a:r>
            <a:r>
              <a:rPr lang="en-US" dirty="0" err="1"/>
              <a:t>cond</a:t>
            </a:r>
            <a:r>
              <a:rPr lang="en-US" dirty="0"/>
              <a:t>-</a:t>
            </a:r>
            <a:r>
              <a:rPr lang="en-US" dirty="0" err="1"/>
              <a:t>mat.mes</a:t>
            </a:r>
            <a:r>
              <a:rPr lang="en-US" dirty="0"/>
              <a:t>-hall] </a:t>
            </a:r>
            <a:r>
              <a:rPr lang="en-US" dirty="0">
                <a:hlinkClick r:id="rId12"/>
              </a:rPr>
              <a:t>https://doi.org/10.48550/arXiv.2104.07948</a:t>
            </a:r>
            <a:endParaRPr lang="en-US" dirty="0"/>
          </a:p>
        </p:txBody>
      </p:sp>
      <mc:AlternateContent xmlns:mc="http://schemas.openxmlformats.org/markup-compatibility/2006">
        <mc:Choice xmlns:a14="http://schemas.microsoft.com/office/drawing/2010/main" Requires="a14">
          <p:sp>
            <p:nvSpPr>
              <p:cNvPr id="10" name="Content Placeholder 1">
                <a:extLst>
                  <a:ext uri="{FF2B5EF4-FFF2-40B4-BE49-F238E27FC236}">
                    <a16:creationId xmlns:a16="http://schemas.microsoft.com/office/drawing/2014/main" id="{26B7BC22-F0C6-6525-F784-693B20E3C5F5}"/>
                  </a:ext>
                </a:extLst>
              </p:cNvPr>
              <p:cNvSpPr txBox="1"/>
              <p:nvPr/>
            </p:nvSpPr>
            <p:spPr>
              <a:xfrm>
                <a:off x="15386854" y="10995294"/>
                <a:ext cx="11150186" cy="4091745"/>
              </a:xfrm>
              <a:prstGeom prst="rect">
                <a:avLst/>
              </a:prstGeom>
              <a:noFill/>
              <a:ln w="0">
                <a:solidFill>
                  <a:srgbClr val="3465A4"/>
                </a:solidFill>
              </a:ln>
            </p:spPr>
            <p:txBody>
              <a:bodyPr anchor="t">
                <a:noAutofit/>
              </a:bodyPr>
              <a:lstStyle/>
              <a:p>
                <a:pPr marL="108000">
                  <a:lnSpc>
                    <a:spcPct val="90000"/>
                  </a:lnSpc>
                  <a:spcBef>
                    <a:spcPts val="1417"/>
                  </a:spcBef>
                  <a:buClr>
                    <a:srgbClr val="FFFFFF"/>
                  </a:buClr>
                  <a:buSzPct val="45000"/>
                </a:pPr>
                <a:r>
                  <a:rPr lang="en-US" sz="4400" b="1" strike="noStrike" spc="-1" dirty="0">
                    <a:solidFill>
                      <a:srgbClr val="000000"/>
                    </a:solidFill>
                    <a:latin typeface="Arial"/>
                  </a:rPr>
                  <a:t>Results</a:t>
                </a:r>
              </a:p>
              <a:p>
                <a:pPr marL="108000">
                  <a:lnSpc>
                    <a:spcPct val="90000"/>
                  </a:lnSpc>
                  <a:spcBef>
                    <a:spcPts val="1417"/>
                  </a:spcBef>
                  <a:buClr>
                    <a:srgbClr val="FFFFFF"/>
                  </a:buClr>
                  <a:buSzPct val="45000"/>
                </a:pPr>
                <a:r>
                  <a:rPr lang="en-US" sz="1800" b="0" strike="noStrike" spc="-1" dirty="0">
                    <a:solidFill>
                      <a:srgbClr val="000000"/>
                    </a:solidFill>
                    <a:latin typeface="Arial"/>
                  </a:rPr>
                  <a:t>The results that wer</a:t>
                </a:r>
                <a:r>
                  <a:rPr lang="en-US" spc="-1" dirty="0">
                    <a:solidFill>
                      <a:srgbClr val="000000"/>
                    </a:solidFill>
                    <a:latin typeface="Arial"/>
                  </a:rPr>
                  <a:t>e obtained are shown in </a:t>
                </a:r>
                <a:r>
                  <a:rPr lang="en-US" b="1" spc="-1" dirty="0">
                    <a:solidFill>
                      <a:srgbClr val="000000"/>
                    </a:solidFill>
                    <a:latin typeface="Arial"/>
                  </a:rPr>
                  <a:t>Fig 3</a:t>
                </a:r>
                <a:r>
                  <a:rPr lang="en-US" spc="-1" dirty="0">
                    <a:solidFill>
                      <a:srgbClr val="000000"/>
                    </a:solidFill>
                    <a:latin typeface="Arial"/>
                  </a:rPr>
                  <a:t>, </a:t>
                </a:r>
                <a:r>
                  <a:rPr lang="en-US" b="1" spc="-1" dirty="0">
                    <a:solidFill>
                      <a:srgbClr val="000000"/>
                    </a:solidFill>
                    <a:latin typeface="Arial"/>
                  </a:rPr>
                  <a:t>Fig 4</a:t>
                </a:r>
                <a:r>
                  <a:rPr lang="en-US" spc="-1" dirty="0">
                    <a:solidFill>
                      <a:srgbClr val="000000"/>
                    </a:solidFill>
                    <a:latin typeface="Arial"/>
                  </a:rPr>
                  <a:t>, and </a:t>
                </a:r>
                <a:r>
                  <a:rPr lang="en-US" b="1" spc="-1" dirty="0">
                    <a:solidFill>
                      <a:srgbClr val="000000"/>
                    </a:solidFill>
                    <a:latin typeface="Arial"/>
                  </a:rPr>
                  <a:t>Fig 5</a:t>
                </a:r>
                <a:r>
                  <a:rPr lang="en-US" spc="-1" dirty="0">
                    <a:solidFill>
                      <a:srgbClr val="000000"/>
                    </a:solidFill>
                    <a:latin typeface="Arial"/>
                  </a:rPr>
                  <a:t>. In</a:t>
                </a:r>
                <a:r>
                  <a:rPr lang="en-US" spc="-1" dirty="0">
                    <a:solidFill>
                      <a:srgbClr val="000000"/>
                    </a:solidFill>
                  </a:rPr>
                  <a:t> </a:t>
                </a:r>
                <a:r>
                  <a:rPr lang="en-US" b="1" spc="-1" dirty="0">
                    <a:solidFill>
                      <a:srgbClr val="000000"/>
                    </a:solidFill>
                  </a:rPr>
                  <a:t>Fig 3 </a:t>
                </a:r>
                <a:r>
                  <a:rPr lang="en-US" spc="-1" dirty="0">
                    <a:solidFill>
                      <a:srgbClr val="000000"/>
                    </a:solidFill>
                  </a:rPr>
                  <a:t>we have the </a:t>
                </a:r>
                <a:r>
                  <a:rPr lang="en-US" spc="-1" dirty="0" err="1">
                    <a:solidFill>
                      <a:srgbClr val="000000"/>
                    </a:solidFill>
                  </a:rPr>
                  <a:t>wannierized</a:t>
                </a:r>
                <a:r>
                  <a:rPr lang="en-US" spc="-1" dirty="0">
                    <a:solidFill>
                      <a:srgbClr val="000000"/>
                    </a:solidFill>
                  </a:rPr>
                  <a:t> bands along with its density of states. We see that at the fermi energy there is a hole pocket around Y and L. This is well compensated by the electron pocket between L and I along the k path. In </a:t>
                </a:r>
                <a:r>
                  <a:rPr lang="en-US" b="1" spc="-1" dirty="0">
                    <a:solidFill>
                      <a:srgbClr val="000000"/>
                    </a:solidFill>
                  </a:rPr>
                  <a:t>Fig 4 </a:t>
                </a:r>
                <a:r>
                  <a:rPr lang="en-US" spc="-1" dirty="0">
                    <a:solidFill>
                      <a:srgbClr val="000000"/>
                    </a:solidFill>
                  </a:rPr>
                  <a:t> the Nernst thermopower as a function of temperature is shown. It can be seen that as the magnetic field increases from 1T to 3T to 5T, the Nernst thermopower also increases in magnitude. In </a:t>
                </a:r>
                <a:r>
                  <a:rPr kumimoji="0" lang="en-US" sz="1800" b="1" i="0" u="none" strike="noStrike" kern="1200" cap="none" spc="-1" normalizeH="0" baseline="0" noProof="0" dirty="0">
                    <a:ln>
                      <a:noFill/>
                    </a:ln>
                    <a:solidFill>
                      <a:srgbClr val="000000"/>
                    </a:solidFill>
                    <a:effectLst/>
                    <a:uLnTx/>
                    <a:uFillTx/>
                    <a:latin typeface="Arial"/>
                  </a:rPr>
                  <a:t>Fig 5 </a:t>
                </a:r>
                <a:r>
                  <a:rPr kumimoji="0" lang="en-US" sz="1800" i="0" u="none" strike="noStrike" kern="1200" cap="none" spc="-1" normalizeH="0" baseline="0" noProof="0" dirty="0">
                    <a:ln>
                      <a:noFill/>
                    </a:ln>
                    <a:solidFill>
                      <a:srgbClr val="000000"/>
                    </a:solidFill>
                    <a:effectLst/>
                    <a:uLnTx/>
                    <a:uFillTx/>
                    <a:latin typeface="Arial"/>
                  </a:rPr>
                  <a:t>the Nernst thermopower is shown as a function of chemical potential. The chemical potential is shown as the shift from the fermi energy. </a:t>
                </a:r>
                <a:r>
                  <a:rPr lang="en-US" spc="-1" dirty="0">
                    <a:solidFill>
                      <a:srgbClr val="000000"/>
                    </a:solidFill>
                    <a:latin typeface="Arial"/>
                  </a:rPr>
                  <a:t>It can be seen that there are multiple points of interest. At the fermi energy, there is a local minima corresponding to about </a:t>
                </a:r>
                <a14:m>
                  <m:oMath xmlns:m="http://schemas.openxmlformats.org/officeDocument/2006/math">
                    <m:r>
                      <a:rPr lang="en-US" b="0" i="1" spc="-1" smtClean="0">
                        <a:solidFill>
                          <a:srgbClr val="000000"/>
                        </a:solidFill>
                        <a:latin typeface="Cambria Math" panose="02040503050406030204" pitchFamily="18" charset="0"/>
                      </a:rPr>
                      <m:t>−60</m:t>
                    </m:r>
                    <m:r>
                      <a:rPr lang="en-US" b="0" i="1" spc="-1" smtClean="0">
                        <a:solidFill>
                          <a:srgbClr val="000000"/>
                        </a:solidFill>
                        <a:latin typeface="Cambria Math" panose="02040503050406030204" pitchFamily="18" charset="0"/>
                      </a:rPr>
                      <m:t>𝜇</m:t>
                    </m:r>
                    <m:r>
                      <m:rPr>
                        <m:sty m:val="p"/>
                      </m:rPr>
                      <a:rPr lang="en-US" b="0" i="1" spc="-1" smtClean="0">
                        <a:solidFill>
                          <a:srgbClr val="000000"/>
                        </a:solidFill>
                        <a:latin typeface="Cambria Math" panose="02040503050406030204" pitchFamily="18" charset="0"/>
                      </a:rPr>
                      <m:t>V</m:t>
                    </m:r>
                    <m:r>
                      <a:rPr lang="en-US" b="0" i="1" spc="-1" smtClean="0">
                        <a:solidFill>
                          <a:srgbClr val="000000"/>
                        </a:solidFill>
                        <a:latin typeface="Cambria Math" panose="02040503050406030204" pitchFamily="18" charset="0"/>
                      </a:rPr>
                      <m:t>/</m:t>
                    </m:r>
                    <m:r>
                      <a:rPr lang="en-US" b="0" i="1" spc="-1" smtClean="0">
                        <a:solidFill>
                          <a:srgbClr val="000000"/>
                        </a:solidFill>
                        <a:latin typeface="Cambria Math" panose="02040503050406030204" pitchFamily="18" charset="0"/>
                      </a:rPr>
                      <m:t>𝐾</m:t>
                    </m:r>
                  </m:oMath>
                </a14:m>
                <a:r>
                  <a:rPr lang="en-US" spc="-1" dirty="0">
                    <a:solidFill>
                      <a:srgbClr val="000000"/>
                    </a:solidFill>
                  </a:rPr>
                  <a:t>. At </a:t>
                </a:r>
                <a14:m>
                  <m:oMath xmlns:m="http://schemas.openxmlformats.org/officeDocument/2006/math">
                    <m:r>
                      <a:rPr lang="en-US" i="1" spc="-1">
                        <a:solidFill>
                          <a:srgbClr val="000000"/>
                        </a:solidFill>
                        <a:latin typeface="Cambria Math" panose="02040503050406030204" pitchFamily="18" charset="0"/>
                      </a:rPr>
                      <m:t>2</m:t>
                    </m:r>
                    <m:r>
                      <a:rPr lang="en-US" b="0" i="1" spc="-1" smtClean="0">
                        <a:solidFill>
                          <a:srgbClr val="000000"/>
                        </a:solidFill>
                        <a:latin typeface="Cambria Math" panose="02040503050406030204" pitchFamily="18" charset="0"/>
                      </a:rPr>
                      <m:t>3</m:t>
                    </m:r>
                    <m:r>
                      <a:rPr lang="en-US" b="0" i="1" spc="-1" smtClean="0">
                        <a:solidFill>
                          <a:srgbClr val="000000"/>
                        </a:solidFill>
                        <a:latin typeface="Cambria Math" panose="02040503050406030204" pitchFamily="18" charset="0"/>
                      </a:rPr>
                      <m:t>𝑚𝑒</m:t>
                    </m:r>
                    <m:r>
                      <a:rPr lang="en-US" b="0" i="1" spc="-1" smtClean="0">
                        <a:solidFill>
                          <a:srgbClr val="000000"/>
                        </a:solidFill>
                        <a:latin typeface="Cambria Math" panose="02040503050406030204" pitchFamily="18" charset="0"/>
                      </a:rPr>
                      <m:t>𝑉</m:t>
                    </m:r>
                  </m:oMath>
                </a14:m>
                <a:r>
                  <a:rPr lang="en-US" spc="-1" dirty="0">
                    <a:solidFill>
                      <a:srgbClr val="000000"/>
                    </a:solidFill>
                  </a:rPr>
                  <a:t> there is another local minima corresponding to around </a:t>
                </a:r>
                <a14:m>
                  <m:oMath xmlns:m="http://schemas.openxmlformats.org/officeDocument/2006/math">
                    <m:r>
                      <a:rPr lang="en-US" i="1" spc="-1">
                        <a:solidFill>
                          <a:srgbClr val="000000"/>
                        </a:solidFill>
                        <a:latin typeface="Cambria Math" panose="02040503050406030204" pitchFamily="18" charset="0"/>
                      </a:rPr>
                      <m:t>−</m:t>
                    </m:r>
                    <m:r>
                      <a:rPr lang="en-US" b="0" i="1" spc="-1" smtClean="0">
                        <a:solidFill>
                          <a:srgbClr val="000000"/>
                        </a:solidFill>
                        <a:latin typeface="Cambria Math" panose="02040503050406030204" pitchFamily="18" charset="0"/>
                      </a:rPr>
                      <m:t>110</m:t>
                    </m:r>
                    <m:r>
                      <a:rPr lang="en-US" i="1" spc="-1">
                        <a:solidFill>
                          <a:srgbClr val="000000"/>
                        </a:solidFill>
                        <a:latin typeface="Cambria Math" panose="02040503050406030204" pitchFamily="18" charset="0"/>
                      </a:rPr>
                      <m:t>𝜇</m:t>
                    </m:r>
                    <m:r>
                      <m:rPr>
                        <m:sty m:val="p"/>
                      </m:rPr>
                      <a:rPr lang="en-US" i="1" spc="-1">
                        <a:solidFill>
                          <a:srgbClr val="000000"/>
                        </a:solidFill>
                        <a:latin typeface="Cambria Math" panose="02040503050406030204" pitchFamily="18" charset="0"/>
                      </a:rPr>
                      <m:t>V</m:t>
                    </m:r>
                    <m:r>
                      <a:rPr lang="en-US" i="1" spc="-1">
                        <a:solidFill>
                          <a:srgbClr val="000000"/>
                        </a:solidFill>
                        <a:latin typeface="Cambria Math" panose="02040503050406030204" pitchFamily="18" charset="0"/>
                      </a:rPr>
                      <m:t>/</m:t>
                    </m:r>
                    <m:r>
                      <a:rPr lang="en-US" i="1" spc="-1">
                        <a:solidFill>
                          <a:srgbClr val="000000"/>
                        </a:solidFill>
                        <a:latin typeface="Cambria Math" panose="02040503050406030204" pitchFamily="18" charset="0"/>
                      </a:rPr>
                      <m:t>𝐾</m:t>
                    </m:r>
                  </m:oMath>
                </a14:m>
                <a:r>
                  <a:rPr lang="en-US" spc="-1" dirty="0">
                    <a:solidFill>
                      <a:srgbClr val="000000"/>
                    </a:solidFill>
                  </a:rPr>
                  <a:t>. Finally, at around </a:t>
                </a:r>
                <a14:m>
                  <m:oMath xmlns:m="http://schemas.openxmlformats.org/officeDocument/2006/math">
                    <m:r>
                      <a:rPr lang="en-US" i="1" spc="-1">
                        <a:solidFill>
                          <a:srgbClr val="000000"/>
                        </a:solidFill>
                        <a:latin typeface="Cambria Math" panose="02040503050406030204" pitchFamily="18" charset="0"/>
                      </a:rPr>
                      <m:t>3</m:t>
                    </m:r>
                    <m:r>
                      <a:rPr lang="en-US" b="0" i="1" spc="-1" smtClean="0">
                        <a:solidFill>
                          <a:srgbClr val="000000"/>
                        </a:solidFill>
                        <a:latin typeface="Cambria Math" panose="02040503050406030204" pitchFamily="18" charset="0"/>
                      </a:rPr>
                      <m:t>0</m:t>
                    </m:r>
                    <m:r>
                      <a:rPr lang="en-US" b="0" i="1" spc="-1" smtClean="0">
                        <a:solidFill>
                          <a:srgbClr val="000000"/>
                        </a:solidFill>
                        <a:latin typeface="Cambria Math" panose="02040503050406030204" pitchFamily="18" charset="0"/>
                      </a:rPr>
                      <m:t>𝑚𝑒</m:t>
                    </m:r>
                    <m:r>
                      <a:rPr lang="en-US" i="1" spc="-1">
                        <a:solidFill>
                          <a:srgbClr val="000000"/>
                        </a:solidFill>
                        <a:latin typeface="Cambria Math" panose="02040503050406030204" pitchFamily="18" charset="0"/>
                      </a:rPr>
                      <m:t>𝑉</m:t>
                    </m:r>
                  </m:oMath>
                </a14:m>
                <a:r>
                  <a:rPr lang="en-US" spc="-1" dirty="0">
                    <a:solidFill>
                      <a:srgbClr val="000000"/>
                    </a:solidFill>
                  </a:rPr>
                  <a:t> there is a local maxima corresponding to around </a:t>
                </a:r>
                <a14:m>
                  <m:oMath xmlns:m="http://schemas.openxmlformats.org/officeDocument/2006/math">
                    <m:r>
                      <a:rPr lang="en-US" i="1" spc="-1">
                        <a:solidFill>
                          <a:srgbClr val="000000"/>
                        </a:solidFill>
                        <a:latin typeface="Cambria Math" panose="02040503050406030204" pitchFamily="18" charset="0"/>
                      </a:rPr>
                      <m:t>60</m:t>
                    </m:r>
                    <m:r>
                      <a:rPr lang="en-US" i="1" spc="-1">
                        <a:solidFill>
                          <a:srgbClr val="000000"/>
                        </a:solidFill>
                        <a:latin typeface="Cambria Math" panose="02040503050406030204" pitchFamily="18" charset="0"/>
                      </a:rPr>
                      <m:t>𝜇</m:t>
                    </m:r>
                    <m:r>
                      <m:rPr>
                        <m:sty m:val="p"/>
                      </m:rPr>
                      <a:rPr lang="en-US" i="1" spc="-1">
                        <a:solidFill>
                          <a:srgbClr val="000000"/>
                        </a:solidFill>
                        <a:latin typeface="Cambria Math" panose="02040503050406030204" pitchFamily="18" charset="0"/>
                      </a:rPr>
                      <m:t>V</m:t>
                    </m:r>
                    <m:r>
                      <a:rPr lang="en-US" i="1" spc="-1">
                        <a:solidFill>
                          <a:srgbClr val="000000"/>
                        </a:solidFill>
                        <a:latin typeface="Cambria Math" panose="02040503050406030204" pitchFamily="18" charset="0"/>
                      </a:rPr>
                      <m:t>/</m:t>
                    </m:r>
                    <m:r>
                      <a:rPr lang="en-US" i="1" spc="-1">
                        <a:solidFill>
                          <a:srgbClr val="000000"/>
                        </a:solidFill>
                        <a:latin typeface="Cambria Math" panose="02040503050406030204" pitchFamily="18" charset="0"/>
                      </a:rPr>
                      <m:t>𝐾</m:t>
                    </m:r>
                  </m:oMath>
                </a14:m>
                <a:r>
                  <a:rPr lang="en-US" spc="-1" dirty="0">
                    <a:solidFill>
                      <a:srgbClr val="000000"/>
                    </a:solidFill>
                  </a:rPr>
                  <a:t>. It can also be seen that at higher temperatures, the Nernst thermopower varies less then it does at lower temperatures. When looking at the fermi surfaces in </a:t>
                </a:r>
                <a:r>
                  <a:rPr lang="en-US" b="1" spc="-1" dirty="0">
                    <a:solidFill>
                      <a:srgbClr val="000000"/>
                    </a:solidFill>
                  </a:rPr>
                  <a:t>Fig 6</a:t>
                </a:r>
                <a:r>
                  <a:rPr lang="en-US" spc="-1" dirty="0">
                    <a:solidFill>
                      <a:srgbClr val="000000"/>
                    </a:solidFill>
                  </a:rPr>
                  <a:t>, the hole pocket is smaller and the electron pocket larger. we therefore see that the electron and hole volumes are better compensated at </a:t>
                </a:r>
                <a14:m>
                  <m:oMath xmlns:m="http://schemas.openxmlformats.org/officeDocument/2006/math">
                    <m:r>
                      <a:rPr lang="en-US" b="0" i="1" spc="-1" smtClean="0">
                        <a:solidFill>
                          <a:srgbClr val="000000"/>
                        </a:solidFill>
                        <a:latin typeface="Cambria Math" panose="02040503050406030204" pitchFamily="18" charset="0"/>
                      </a:rPr>
                      <m:t>23</m:t>
                    </m:r>
                    <m:r>
                      <a:rPr lang="en-US" b="0" i="1" spc="-1" smtClean="0">
                        <a:solidFill>
                          <a:srgbClr val="000000"/>
                        </a:solidFill>
                        <a:latin typeface="Cambria Math" panose="02040503050406030204" pitchFamily="18" charset="0"/>
                      </a:rPr>
                      <m:t>𝑚𝑒𝑉</m:t>
                    </m:r>
                  </m:oMath>
                </a14:m>
                <a:r>
                  <a:rPr lang="en-US" spc="-1" dirty="0">
                    <a:solidFill>
                      <a:srgbClr val="000000"/>
                    </a:solidFill>
                  </a:rPr>
                  <a:t> as opposed to the fermi energy. This is likely part of the reason for the enhanced Nernst thermopower</a:t>
                </a:r>
                <a:endParaRPr lang="en-US" sz="5000" b="1" strike="noStrike" spc="-1" dirty="0">
                  <a:solidFill>
                    <a:srgbClr val="000000"/>
                  </a:solidFill>
                  <a:latin typeface="Arial"/>
                </a:endParaRPr>
              </a:p>
            </p:txBody>
          </p:sp>
        </mc:Choice>
        <mc:Fallback>
          <p:sp>
            <p:nvSpPr>
              <p:cNvPr id="10" name="Content Placeholder 1">
                <a:extLst>
                  <a:ext uri="{FF2B5EF4-FFF2-40B4-BE49-F238E27FC236}">
                    <a16:creationId xmlns:a16="http://schemas.microsoft.com/office/drawing/2014/main" id="{26B7BC22-F0C6-6525-F784-693B20E3C5F5}"/>
                  </a:ext>
                </a:extLst>
              </p:cNvPr>
              <p:cNvSpPr txBox="1">
                <a:spLocks noRot="1" noChangeAspect="1" noMove="1" noResize="1" noEditPoints="1" noAdjustHandles="1" noChangeArrowheads="1" noChangeShapeType="1" noTextEdit="1"/>
              </p:cNvSpPr>
              <p:nvPr/>
            </p:nvSpPr>
            <p:spPr>
              <a:xfrm>
                <a:off x="15386854" y="10995294"/>
                <a:ext cx="11150186" cy="4091745"/>
              </a:xfrm>
              <a:prstGeom prst="rect">
                <a:avLst/>
              </a:prstGeom>
              <a:blipFill>
                <a:blip r:embed="rId13"/>
                <a:stretch>
                  <a:fillRect l="-1202" t="-4911" r="-601" b="-2083"/>
                </a:stretch>
              </a:blipFill>
              <a:ln w="0">
                <a:solidFill>
                  <a:srgbClr val="3465A4"/>
                </a:solidFill>
              </a:ln>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9348A8C-6676-2ADD-BF6E-7554632A73CF}"/>
              </a:ext>
            </a:extLst>
          </p:cNvPr>
          <p:cNvGrpSpPr/>
          <p:nvPr/>
        </p:nvGrpSpPr>
        <p:grpSpPr>
          <a:xfrm>
            <a:off x="11910439" y="16350695"/>
            <a:ext cx="3476415" cy="2801176"/>
            <a:chOff x="13875880" y="11345628"/>
            <a:chExt cx="5198330" cy="4949831"/>
          </a:xfrm>
        </p:grpSpPr>
        <p:pic>
          <p:nvPicPr>
            <p:cNvPr id="19" name="Picture 18" descr="A close-up of a molecule&#10;&#10;AI-generated content may be incorrect.">
              <a:extLst>
                <a:ext uri="{FF2B5EF4-FFF2-40B4-BE49-F238E27FC236}">
                  <a16:creationId xmlns:a16="http://schemas.microsoft.com/office/drawing/2014/main" id="{9767301D-E2B4-42A6-8558-614950785362}"/>
                </a:ext>
              </a:extLst>
            </p:cNvPr>
            <p:cNvPicPr>
              <a:picLocks noChangeAspect="1"/>
            </p:cNvPicPr>
            <p:nvPr/>
          </p:nvPicPr>
          <p:blipFill>
            <a:blip r:embed="rId14">
              <a:extLst>
                <a:ext uri="{28A0092B-C50C-407E-A947-70E740481C1C}">
                  <a14:useLocalDpi xmlns:a14="http://schemas.microsoft.com/office/drawing/2010/main" val="0"/>
                </a:ext>
              </a:extLst>
            </a:blip>
            <a:srcRect l="22144" t="30174" r="21497" b="30632"/>
            <a:stretch>
              <a:fillRect/>
            </a:stretch>
          </p:blipFill>
          <p:spPr>
            <a:xfrm>
              <a:off x="13875880" y="11345628"/>
              <a:ext cx="5198330" cy="3636792"/>
            </a:xfrm>
            <a:prstGeom prst="rect">
              <a:avLst/>
            </a:prstGeom>
          </p:spPr>
        </p:pic>
        <p:sp>
          <p:nvSpPr>
            <p:cNvPr id="31" name="TextBox 30">
              <a:extLst>
                <a:ext uri="{FF2B5EF4-FFF2-40B4-BE49-F238E27FC236}">
                  <a16:creationId xmlns:a16="http://schemas.microsoft.com/office/drawing/2014/main" id="{4FDEE9C1-BAC0-ADFD-E3A8-8380C76E516E}"/>
                </a:ext>
              </a:extLst>
            </p:cNvPr>
            <p:cNvSpPr txBox="1"/>
            <p:nvPr/>
          </p:nvSpPr>
          <p:spPr>
            <a:xfrm>
              <a:off x="13945520" y="15091492"/>
              <a:ext cx="4991730" cy="1203967"/>
            </a:xfrm>
            <a:prstGeom prst="rect">
              <a:avLst/>
            </a:prstGeom>
            <a:noFill/>
          </p:spPr>
          <p:txBody>
            <a:bodyPr wrap="square" rtlCol="0">
              <a:spAutoFit/>
            </a:bodyPr>
            <a:lstStyle/>
            <a:p>
              <a:pPr algn="ctr"/>
              <a:r>
                <a:rPr lang="en-US" b="1" dirty="0"/>
                <a:t>Fig 2</a:t>
              </a:r>
              <a:r>
                <a:rPr lang="en-US" dirty="0"/>
                <a:t>. Crystal Structure of </a:t>
              </a:r>
              <a:r>
                <a:rPr lang="en-US" spc="-1" dirty="0">
                  <a:solidFill>
                    <a:srgbClr val="000000"/>
                  </a:solidFill>
                </a:rPr>
                <a:t>NbSb</a:t>
              </a:r>
              <a:r>
                <a:rPr lang="en-US" spc="-1" baseline="-25000" dirty="0">
                  <a:solidFill>
                    <a:srgbClr val="000000"/>
                  </a:solidFill>
                </a:rPr>
                <a:t>2</a:t>
              </a:r>
              <a:r>
                <a:rPr lang="en-US" dirty="0"/>
                <a:t>. Blue atoms is niobium (Nb) and green atoms are antimony (Sb) </a:t>
              </a:r>
            </a:p>
          </p:txBody>
        </p:sp>
      </p:grpSp>
      <p:grpSp>
        <p:nvGrpSpPr>
          <p:cNvPr id="48" name="Group 47">
            <a:extLst>
              <a:ext uri="{FF2B5EF4-FFF2-40B4-BE49-F238E27FC236}">
                <a16:creationId xmlns:a16="http://schemas.microsoft.com/office/drawing/2014/main" id="{36EC587B-EC1D-0FBB-AC9B-1DDB36CAC134}"/>
              </a:ext>
            </a:extLst>
          </p:cNvPr>
          <p:cNvGrpSpPr/>
          <p:nvPr/>
        </p:nvGrpSpPr>
        <p:grpSpPr>
          <a:xfrm>
            <a:off x="11510064" y="19614696"/>
            <a:ext cx="6679718" cy="4455045"/>
            <a:chOff x="10265693" y="19550094"/>
            <a:chExt cx="9014256" cy="5563297"/>
          </a:xfrm>
        </p:grpSpPr>
        <p:pic>
          <p:nvPicPr>
            <p:cNvPr id="29" name="Picture 28">
              <a:extLst>
                <a:ext uri="{FF2B5EF4-FFF2-40B4-BE49-F238E27FC236}">
                  <a16:creationId xmlns:a16="http://schemas.microsoft.com/office/drawing/2014/main" id="{9CD49E8F-5859-D18C-7930-1EE99A37F63D}"/>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10265693" y="19550094"/>
              <a:ext cx="8995857" cy="4566439"/>
            </a:xfrm>
            <a:prstGeom prst="rect">
              <a:avLst/>
            </a:prstGeom>
          </p:spPr>
        </p:pic>
        <p:sp>
          <p:nvSpPr>
            <p:cNvPr id="47" name="TextBox 46">
              <a:extLst>
                <a:ext uri="{FF2B5EF4-FFF2-40B4-BE49-F238E27FC236}">
                  <a16:creationId xmlns:a16="http://schemas.microsoft.com/office/drawing/2014/main" id="{70B7470C-083B-9792-13B2-FA8F1BF5F5D5}"/>
                </a:ext>
              </a:extLst>
            </p:cNvPr>
            <p:cNvSpPr txBox="1"/>
            <p:nvPr/>
          </p:nvSpPr>
          <p:spPr>
            <a:xfrm>
              <a:off x="10843957" y="24229112"/>
              <a:ext cx="8435992" cy="884279"/>
            </a:xfrm>
            <a:prstGeom prst="rect">
              <a:avLst/>
            </a:prstGeom>
            <a:noFill/>
          </p:spPr>
          <p:txBody>
            <a:bodyPr wrap="square" rtlCol="0">
              <a:spAutoFit/>
            </a:bodyPr>
            <a:lstStyle/>
            <a:p>
              <a:pPr algn="ctr"/>
              <a:r>
                <a:rPr lang="en-US" b="1" dirty="0"/>
                <a:t>Fig 4</a:t>
              </a:r>
              <a:r>
                <a:rPr lang="en-US" dirty="0"/>
                <a:t>. Nernst Thermopower at different temperatures, for different magnetic field strengths. At fermi energy.</a:t>
              </a:r>
            </a:p>
          </p:txBody>
        </p:sp>
      </p:grpSp>
      <p:grpSp>
        <p:nvGrpSpPr>
          <p:cNvPr id="50" name="Group 49">
            <a:extLst>
              <a:ext uri="{FF2B5EF4-FFF2-40B4-BE49-F238E27FC236}">
                <a16:creationId xmlns:a16="http://schemas.microsoft.com/office/drawing/2014/main" id="{4F945A5D-BB0D-F464-7E1B-79D57A7D2280}"/>
              </a:ext>
            </a:extLst>
          </p:cNvPr>
          <p:cNvGrpSpPr/>
          <p:nvPr/>
        </p:nvGrpSpPr>
        <p:grpSpPr>
          <a:xfrm>
            <a:off x="18557719" y="19588776"/>
            <a:ext cx="7246364" cy="4571638"/>
            <a:chOff x="11674711" y="20871508"/>
            <a:chExt cx="9485884" cy="7128803"/>
          </a:xfrm>
        </p:grpSpPr>
        <p:pic>
          <p:nvPicPr>
            <p:cNvPr id="21" name="Picture 20">
              <a:extLst>
                <a:ext uri="{FF2B5EF4-FFF2-40B4-BE49-F238E27FC236}">
                  <a16:creationId xmlns:a16="http://schemas.microsoft.com/office/drawing/2014/main" id="{56B0BCA9-AE09-F793-57EC-695216F395B2}"/>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11674711" y="20871508"/>
              <a:ext cx="9485884" cy="5689004"/>
            </a:xfrm>
            <a:prstGeom prst="rect">
              <a:avLst/>
            </a:prstGeom>
          </p:spPr>
        </p:pic>
        <p:sp>
          <p:nvSpPr>
            <p:cNvPr id="49" name="TextBox 48">
              <a:extLst>
                <a:ext uri="{FF2B5EF4-FFF2-40B4-BE49-F238E27FC236}">
                  <a16:creationId xmlns:a16="http://schemas.microsoft.com/office/drawing/2014/main" id="{97993B37-D993-6285-4A28-386D9988FEAE}"/>
                </a:ext>
              </a:extLst>
            </p:cNvPr>
            <p:cNvSpPr txBox="1"/>
            <p:nvPr/>
          </p:nvSpPr>
          <p:spPr>
            <a:xfrm>
              <a:off x="11692559" y="26560512"/>
              <a:ext cx="9468036" cy="1439799"/>
            </a:xfrm>
            <a:prstGeom prst="rect">
              <a:avLst/>
            </a:prstGeom>
            <a:noFill/>
          </p:spPr>
          <p:txBody>
            <a:bodyPr wrap="square" rtlCol="0">
              <a:spAutoFit/>
            </a:bodyPr>
            <a:lstStyle/>
            <a:p>
              <a:pPr algn="ctr"/>
              <a:r>
                <a:rPr lang="en-US" b="1" dirty="0"/>
                <a:t>Fig 5</a:t>
              </a:r>
              <a:r>
                <a:rPr lang="en-US" dirty="0"/>
                <a:t>. Nernst Thermopower as a function of chemical potential. Chemical potential is shown as shift from fermi energy. Plot is at 1 Tesla </a:t>
              </a:r>
            </a:p>
          </p:txBody>
        </p:sp>
      </p:gr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EA7DFE7-F43E-FE8B-9FA8-4B95506A5CED}"/>
                  </a:ext>
                </a:extLst>
              </p:cNvPr>
              <p:cNvSpPr txBox="1"/>
              <p:nvPr/>
            </p:nvSpPr>
            <p:spPr>
              <a:xfrm>
                <a:off x="1627917" y="14122549"/>
                <a:ext cx="9514213" cy="2513725"/>
              </a:xfrm>
              <a:prstGeom prst="rect">
                <a:avLst/>
              </a:prstGeom>
              <a:noFill/>
              <a:ln w="0">
                <a:solidFill>
                  <a:srgbClr val="3465A4"/>
                </a:solidFill>
              </a:ln>
            </p:spPr>
            <p:txBody>
              <a:bodyPr anchor="t">
                <a:noAutofit/>
              </a:bodyPr>
              <a:lstStyle/>
              <a:p>
                <a:pPr marL="108000">
                  <a:lnSpc>
                    <a:spcPct val="90000"/>
                  </a:lnSpc>
                  <a:spcBef>
                    <a:spcPts val="1417"/>
                  </a:spcBef>
                  <a:buClr>
                    <a:srgbClr val="FFFFFF"/>
                  </a:buClr>
                  <a:buSzPct val="45000"/>
                </a:pPr>
                <a:r>
                  <a:rPr lang="en-US" sz="4400" b="1" strike="noStrike" spc="-1" dirty="0">
                    <a:solidFill>
                      <a:srgbClr val="000000"/>
                    </a:solidFill>
                    <a:latin typeface="Arial"/>
                  </a:rPr>
                  <a:t>Theory</a:t>
                </a:r>
              </a:p>
              <a:p>
                <a:pPr marL="108000">
                  <a:lnSpc>
                    <a:spcPct val="90000"/>
                  </a:lnSpc>
                  <a:spcBef>
                    <a:spcPts val="1417"/>
                  </a:spcBef>
                  <a:buClr>
                    <a:srgbClr val="FFFFFF"/>
                  </a:buClr>
                  <a:buSzPct val="45000"/>
                </a:pPr>
                <a:r>
                  <a:rPr lang="en-US" spc="-1" dirty="0" err="1">
                    <a:solidFill>
                      <a:srgbClr val="000000"/>
                    </a:solidFill>
                  </a:rPr>
                  <a:t>Wannier</a:t>
                </a:r>
                <a:r>
                  <a:rPr lang="en-US" spc="-1" dirty="0">
                    <a:solidFill>
                      <a:srgbClr val="000000"/>
                    </a:solidFill>
                  </a:rPr>
                  <a:t> functions are a different way of representing the states of electrons in a crystal. Instead of Bloch states which are defined in reciprocal space. </a:t>
                </a:r>
                <a:r>
                  <a:rPr lang="en-US" spc="-1" dirty="0" err="1">
                    <a:solidFill>
                      <a:srgbClr val="000000"/>
                    </a:solidFill>
                  </a:rPr>
                  <a:t>Wannier</a:t>
                </a:r>
                <a:r>
                  <a:rPr lang="en-US" spc="-1" dirty="0">
                    <a:solidFill>
                      <a:srgbClr val="000000"/>
                    </a:solidFill>
                  </a:rPr>
                  <a:t> functions are localized wavefunctions in real space. The </a:t>
                </a:r>
                <a:r>
                  <a:rPr lang="en-US" spc="-1" dirty="0" err="1">
                    <a:solidFill>
                      <a:srgbClr val="000000"/>
                    </a:solidFill>
                  </a:rPr>
                  <a:t>Wannier</a:t>
                </a:r>
                <a:r>
                  <a:rPr lang="en-US" spc="-1" dirty="0">
                    <a:solidFill>
                      <a:srgbClr val="000000"/>
                    </a:solidFill>
                  </a:rPr>
                  <a:t> functions for Wannier90 are defined in Eq. 1 where </a:t>
                </a:r>
                <a14:m>
                  <m:oMath xmlns:m="http://schemas.openxmlformats.org/officeDocument/2006/math">
                    <m:sSup>
                      <m:sSupPr>
                        <m:ctrlPr>
                          <a:rPr lang="en-US" b="0" i="1" spc="-1" smtClean="0">
                            <a:solidFill>
                              <a:srgbClr val="000000"/>
                            </a:solidFill>
                            <a:latin typeface="Cambria Math" panose="02040503050406030204" pitchFamily="18" charset="0"/>
                          </a:rPr>
                        </m:ctrlPr>
                      </m:sSupPr>
                      <m:e>
                        <m:r>
                          <a:rPr lang="en-US" b="0" i="1" spc="-1" smtClean="0">
                            <a:solidFill>
                              <a:srgbClr val="000000"/>
                            </a:solidFill>
                            <a:latin typeface="Cambria Math" panose="02040503050406030204" pitchFamily="18" charset="0"/>
                          </a:rPr>
                          <m:t>𝑈</m:t>
                        </m:r>
                      </m:e>
                      <m:sup>
                        <m:r>
                          <a:rPr lang="en-US" b="0" i="1" spc="-1" smtClean="0">
                            <a:solidFill>
                              <a:srgbClr val="000000"/>
                            </a:solidFill>
                            <a:latin typeface="Cambria Math" panose="02040503050406030204" pitchFamily="18" charset="0"/>
                          </a:rPr>
                          <m:t>(</m:t>
                        </m:r>
                        <m:r>
                          <a:rPr lang="en-US" b="0" i="1" spc="-1" smtClean="0">
                            <a:solidFill>
                              <a:srgbClr val="000000"/>
                            </a:solidFill>
                            <a:latin typeface="Cambria Math" panose="02040503050406030204" pitchFamily="18" charset="0"/>
                          </a:rPr>
                          <m:t>𝑘</m:t>
                        </m:r>
                        <m:r>
                          <a:rPr lang="en-US" b="0" i="1" spc="-1" smtClean="0">
                            <a:solidFill>
                              <a:srgbClr val="000000"/>
                            </a:solidFill>
                            <a:latin typeface="Cambria Math" panose="02040503050406030204" pitchFamily="18" charset="0"/>
                          </a:rPr>
                          <m:t>)</m:t>
                        </m:r>
                      </m:sup>
                    </m:sSup>
                  </m:oMath>
                </a14:m>
                <a:r>
                  <a:rPr lang="en-US" spc="-1" dirty="0">
                    <a:solidFill>
                      <a:srgbClr val="000000"/>
                    </a:solidFill>
                  </a:rPr>
                  <a:t> is an arbitrary unitary matrix. In order to maximally localize the </a:t>
                </a:r>
                <a:r>
                  <a:rPr lang="en-US" spc="-1" dirty="0" err="1">
                    <a:solidFill>
                      <a:srgbClr val="000000"/>
                    </a:solidFill>
                  </a:rPr>
                  <a:t>Wannier</a:t>
                </a:r>
                <a:r>
                  <a:rPr lang="en-US" spc="-1" dirty="0">
                    <a:solidFill>
                      <a:srgbClr val="000000"/>
                    </a:solidFill>
                  </a:rPr>
                  <a:t> functions, Wannier90 introduces a spread term in the form of Eq. 2. By minimizing Eq 2, the </a:t>
                </a:r>
                <a:r>
                  <a:rPr lang="en-US" spc="-1" dirty="0" err="1">
                    <a:solidFill>
                      <a:srgbClr val="000000"/>
                    </a:solidFill>
                  </a:rPr>
                  <a:t>Wannier</a:t>
                </a:r>
                <a:r>
                  <a:rPr lang="en-US" spc="-1" dirty="0">
                    <a:solidFill>
                      <a:srgbClr val="000000"/>
                    </a:solidFill>
                  </a:rPr>
                  <a:t> functions can be maximally localized. </a:t>
                </a:r>
                <a:endParaRPr lang="en-US" sz="4400" b="1" strike="noStrike" spc="-1" dirty="0">
                  <a:solidFill>
                    <a:srgbClr val="000000"/>
                  </a:solidFill>
                  <a:latin typeface="Arial"/>
                </a:endParaRPr>
              </a:p>
            </p:txBody>
          </p:sp>
        </mc:Choice>
        <mc:Fallback xmlns="">
          <p:sp>
            <p:nvSpPr>
              <p:cNvPr id="2" name="Content Placeholder 1">
                <a:extLst>
                  <a:ext uri="{FF2B5EF4-FFF2-40B4-BE49-F238E27FC236}">
                    <a16:creationId xmlns:a16="http://schemas.microsoft.com/office/drawing/2014/main" id="{6EA7DFE7-F43E-FE8B-9FA8-4B95506A5CED}"/>
                  </a:ext>
                </a:extLst>
              </p:cNvPr>
              <p:cNvSpPr txBox="1">
                <a:spLocks noRot="1" noChangeAspect="1" noMove="1" noResize="1" noEditPoints="1" noAdjustHandles="1" noChangeArrowheads="1" noChangeShapeType="1" noTextEdit="1"/>
              </p:cNvSpPr>
              <p:nvPr/>
            </p:nvSpPr>
            <p:spPr>
              <a:xfrm>
                <a:off x="1627917" y="14122549"/>
                <a:ext cx="9514213" cy="2513725"/>
              </a:xfrm>
              <a:prstGeom prst="rect">
                <a:avLst/>
              </a:prstGeom>
              <a:blipFill>
                <a:blip r:embed="rId17"/>
                <a:stretch>
                  <a:fillRect l="-1408" t="-7990"/>
                </a:stretch>
              </a:blipFill>
              <a:ln w="0">
                <a:solidFill>
                  <a:srgbClr val="3465A4"/>
                </a:solidFill>
              </a:ln>
            </p:spPr>
            <p:txBody>
              <a:bodyPr/>
              <a:lstStyle/>
              <a:p>
                <a:r>
                  <a:rPr lang="en-US">
                    <a:noFill/>
                  </a:rPr>
                  <a:t> </a:t>
                </a:r>
              </a:p>
            </p:txBody>
          </p:sp>
        </mc:Fallback>
      </mc:AlternateContent>
      <p:pic>
        <p:nvPicPr>
          <p:cNvPr id="6" name="Picture 5">
            <a:extLst>
              <a:ext uri="{FF2B5EF4-FFF2-40B4-BE49-F238E27FC236}">
                <a16:creationId xmlns:a16="http://schemas.microsoft.com/office/drawing/2014/main" id="{2AFC6AF9-6DDA-6895-8C0C-9009C4F53E54}"/>
              </a:ext>
            </a:extLst>
          </p:cNvPr>
          <p:cNvPicPr>
            <a:picLocks noChangeAspect="1"/>
          </p:cNvPicPr>
          <p:nvPr/>
        </p:nvPicPr>
        <p:blipFill>
          <a:blip r:embed="rId18"/>
          <a:stretch>
            <a:fillRect/>
          </a:stretch>
        </p:blipFill>
        <p:spPr>
          <a:xfrm>
            <a:off x="1991648" y="16757224"/>
            <a:ext cx="8711077" cy="1939214"/>
          </a:xfrm>
          <a:prstGeom prst="rect">
            <a:avLst/>
          </a:prstGeom>
        </p:spPr>
      </p:pic>
      <mc:AlternateContent xmlns:mc="http://schemas.openxmlformats.org/markup-compatibility/2006">
        <mc:Choice xmlns:a14="http://schemas.microsoft.com/office/drawing/2010/main" Requires="a14">
          <p:sp>
            <p:nvSpPr>
              <p:cNvPr id="11" name="Content Placeholder 1">
                <a:extLst>
                  <a:ext uri="{FF2B5EF4-FFF2-40B4-BE49-F238E27FC236}">
                    <a16:creationId xmlns:a16="http://schemas.microsoft.com/office/drawing/2014/main" id="{6695497F-E07A-6FF3-98C0-C48271BF2B00}"/>
                  </a:ext>
                </a:extLst>
              </p:cNvPr>
              <p:cNvSpPr txBox="1"/>
              <p:nvPr/>
            </p:nvSpPr>
            <p:spPr>
              <a:xfrm>
                <a:off x="1627914" y="18844826"/>
                <a:ext cx="9514213" cy="1369276"/>
              </a:xfrm>
              <a:prstGeom prst="rect">
                <a:avLst/>
              </a:prstGeom>
              <a:noFill/>
              <a:ln w="0">
                <a:solidFill>
                  <a:srgbClr val="3465A4"/>
                </a:solidFill>
              </a:ln>
            </p:spPr>
            <p:txBody>
              <a:bodyPr anchor="t">
                <a:noAutofit/>
              </a:bodyPr>
              <a:lstStyle/>
              <a:p>
                <a:pPr marL="108000">
                  <a:lnSpc>
                    <a:spcPct val="90000"/>
                  </a:lnSpc>
                  <a:spcBef>
                    <a:spcPts val="1417"/>
                  </a:spcBef>
                  <a:buClr>
                    <a:srgbClr val="FFFFFF"/>
                  </a:buClr>
                  <a:buSzPct val="45000"/>
                </a:pPr>
                <a:r>
                  <a:rPr lang="en-US" spc="-1" dirty="0">
                    <a:solidFill>
                      <a:srgbClr val="000000"/>
                    </a:solidFill>
                  </a:rPr>
                  <a:t>In this first principles approach to calculating thermomagnetic properties, we use the Boltzmann transport equation but modified to take into account the applied magnetic field. This is done through Eq. 3 where ν is the group velocity, ε the electric field, H the magnetic field, μ the chemical potential, </a:t>
                </a:r>
                <a14:m>
                  <m:oMath xmlns:m="http://schemas.openxmlformats.org/officeDocument/2006/math">
                    <m:sSub>
                      <m:sSubPr>
                        <m:ctrlPr>
                          <a:rPr lang="en-US" b="0" i="1" spc="-1" smtClean="0">
                            <a:solidFill>
                              <a:srgbClr val="000000"/>
                            </a:solidFill>
                            <a:latin typeface="Cambria Math" panose="02040503050406030204" pitchFamily="18" charset="0"/>
                          </a:rPr>
                        </m:ctrlPr>
                      </m:sSubPr>
                      <m:e>
                        <m:r>
                          <a:rPr lang="en-US" b="0" i="1" spc="-1" smtClean="0">
                            <a:solidFill>
                              <a:srgbClr val="000000"/>
                            </a:solidFill>
                            <a:latin typeface="Cambria Math" panose="02040503050406030204" pitchFamily="18" charset="0"/>
                          </a:rPr>
                          <m:t>𝑓</m:t>
                        </m:r>
                      </m:e>
                      <m:sub>
                        <m:r>
                          <a:rPr lang="en-US" b="0" i="1" spc="-1" smtClean="0">
                            <a:solidFill>
                              <a:srgbClr val="000000"/>
                            </a:solidFill>
                            <a:latin typeface="Cambria Math" panose="02040503050406030204" pitchFamily="18" charset="0"/>
                          </a:rPr>
                          <m:t>0</m:t>
                        </m:r>
                      </m:sub>
                    </m:sSub>
                    <m:r>
                      <a:rPr lang="en-US" b="0" i="0" spc="-1" smtClean="0">
                        <a:solidFill>
                          <a:srgbClr val="000000"/>
                        </a:solidFill>
                        <a:latin typeface="Cambria Math" panose="02040503050406030204" pitchFamily="18" charset="0"/>
                      </a:rPr>
                      <m:t> </m:t>
                    </m:r>
                  </m:oMath>
                </a14:m>
                <a:r>
                  <a:rPr lang="en-US" spc="-1" dirty="0">
                    <a:solidFill>
                      <a:srgbClr val="000000"/>
                    </a:solidFill>
                  </a:rPr>
                  <a:t>the Fermi-Dirac distribution, and </a:t>
                </a:r>
                <a14:m>
                  <m:oMath xmlns:m="http://schemas.openxmlformats.org/officeDocument/2006/math">
                    <m:sSubSup>
                      <m:sSubSupPr>
                        <m:ctrlPr>
                          <a:rPr lang="en-US" b="0" i="1" spc="-1" smtClean="0">
                            <a:solidFill>
                              <a:srgbClr val="000000"/>
                            </a:solidFill>
                            <a:latin typeface="Cambria Math" panose="02040503050406030204" pitchFamily="18" charset="0"/>
                          </a:rPr>
                        </m:ctrlPr>
                      </m:sSubSupPr>
                      <m:e>
                        <m:r>
                          <a:rPr lang="en-US" b="0" i="1" spc="-1" smtClean="0">
                            <a:solidFill>
                              <a:srgbClr val="000000"/>
                            </a:solidFill>
                            <a:latin typeface="Cambria Math" panose="02040503050406030204" pitchFamily="18" charset="0"/>
                          </a:rPr>
                          <m:t>𝑓</m:t>
                        </m:r>
                      </m:e>
                      <m:sub>
                        <m:r>
                          <a:rPr lang="en-US" b="0" i="1" spc="-1" smtClean="0">
                            <a:solidFill>
                              <a:srgbClr val="000000"/>
                            </a:solidFill>
                            <a:latin typeface="Cambria Math" panose="02040503050406030204" pitchFamily="18" charset="0"/>
                          </a:rPr>
                          <m:t>1</m:t>
                        </m:r>
                      </m:sub>
                      <m:sup>
                        <m:r>
                          <a:rPr lang="en-US" b="0" i="1" spc="-1" smtClean="0">
                            <a:solidFill>
                              <a:srgbClr val="000000"/>
                            </a:solidFill>
                            <a:latin typeface="Cambria Math" panose="02040503050406030204" pitchFamily="18" charset="0"/>
                          </a:rPr>
                          <m:t>𝑘</m:t>
                        </m:r>
                      </m:sup>
                    </m:sSubSup>
                  </m:oMath>
                </a14:m>
                <a:r>
                  <a:rPr lang="en-US" spc="-1" dirty="0">
                    <a:solidFill>
                      <a:srgbClr val="000000"/>
                    </a:solidFill>
                  </a:rPr>
                  <a:t> is the distribution function away from equilibrium. Using Eq. 4 and 5 we can redefine Eq. 3 to that of Eq. 6.</a:t>
                </a:r>
                <a:endParaRPr lang="en-US" sz="4400" b="1" strike="noStrike" spc="-1" dirty="0">
                  <a:solidFill>
                    <a:srgbClr val="000000"/>
                  </a:solidFill>
                  <a:latin typeface="Arial"/>
                </a:endParaRPr>
              </a:p>
            </p:txBody>
          </p:sp>
        </mc:Choice>
        <mc:Fallback>
          <p:sp>
            <p:nvSpPr>
              <p:cNvPr id="11" name="Content Placeholder 1">
                <a:extLst>
                  <a:ext uri="{FF2B5EF4-FFF2-40B4-BE49-F238E27FC236}">
                    <a16:creationId xmlns:a16="http://schemas.microsoft.com/office/drawing/2014/main" id="{6695497F-E07A-6FF3-98C0-C48271BF2B00}"/>
                  </a:ext>
                </a:extLst>
              </p:cNvPr>
              <p:cNvSpPr txBox="1">
                <a:spLocks noRot="1" noChangeAspect="1" noMove="1" noResize="1" noEditPoints="1" noAdjustHandles="1" noChangeArrowheads="1" noChangeShapeType="1" noTextEdit="1"/>
              </p:cNvSpPr>
              <p:nvPr/>
            </p:nvSpPr>
            <p:spPr>
              <a:xfrm>
                <a:off x="1627914" y="18844826"/>
                <a:ext cx="9514213" cy="1369276"/>
              </a:xfrm>
              <a:prstGeom prst="rect">
                <a:avLst/>
              </a:prstGeom>
              <a:blipFill>
                <a:blip r:embed="rId19"/>
                <a:stretch>
                  <a:fillRect t="-3982" r="-192" b="-3982"/>
                </a:stretch>
              </a:blipFill>
              <a:ln w="0">
                <a:solidFill>
                  <a:srgbClr val="3465A4"/>
                </a:solidFill>
              </a:ln>
            </p:spPr>
            <p:txBody>
              <a:bodyPr/>
              <a:lstStyle/>
              <a:p>
                <a:r>
                  <a:rPr lang="en-US">
                    <a:noFill/>
                  </a:rPr>
                  <a:t> </a:t>
                </a:r>
              </a:p>
            </p:txBody>
          </p:sp>
        </mc:Fallback>
      </mc:AlternateContent>
      <p:pic>
        <p:nvPicPr>
          <p:cNvPr id="18" name="Picture 17">
            <a:extLst>
              <a:ext uri="{FF2B5EF4-FFF2-40B4-BE49-F238E27FC236}">
                <a16:creationId xmlns:a16="http://schemas.microsoft.com/office/drawing/2014/main" id="{E51492B8-2BFA-40DF-9D3A-3E1AEDF5FC02}"/>
              </a:ext>
            </a:extLst>
          </p:cNvPr>
          <p:cNvPicPr>
            <a:picLocks noChangeAspect="1"/>
          </p:cNvPicPr>
          <p:nvPr/>
        </p:nvPicPr>
        <p:blipFill>
          <a:blip r:embed="rId20"/>
          <a:stretch>
            <a:fillRect/>
          </a:stretch>
        </p:blipFill>
        <p:spPr>
          <a:xfrm>
            <a:off x="2090699" y="20535172"/>
            <a:ext cx="5880653" cy="1966324"/>
          </a:xfrm>
          <a:prstGeom prst="rect">
            <a:avLst/>
          </a:prstGeom>
        </p:spPr>
      </p:pic>
      <mc:AlternateContent xmlns:mc="http://schemas.openxmlformats.org/markup-compatibility/2006">
        <mc:Choice xmlns:a14="http://schemas.microsoft.com/office/drawing/2010/main" Requires="a14">
          <p:sp>
            <p:nvSpPr>
              <p:cNvPr id="20" name="Content Placeholder 1">
                <a:extLst>
                  <a:ext uri="{FF2B5EF4-FFF2-40B4-BE49-F238E27FC236}">
                    <a16:creationId xmlns:a16="http://schemas.microsoft.com/office/drawing/2014/main" id="{2A2445A3-B546-96A6-95CB-6E0B43E9CA60}"/>
                  </a:ext>
                </a:extLst>
              </p:cNvPr>
              <p:cNvSpPr txBox="1"/>
              <p:nvPr/>
            </p:nvSpPr>
            <p:spPr>
              <a:xfrm>
                <a:off x="8153401" y="20676927"/>
                <a:ext cx="2988726" cy="2360868"/>
              </a:xfrm>
              <a:prstGeom prst="rect">
                <a:avLst/>
              </a:prstGeom>
              <a:noFill/>
              <a:ln w="0">
                <a:solidFill>
                  <a:srgbClr val="3465A4"/>
                </a:solidFill>
              </a:ln>
            </p:spPr>
            <p:txBody>
              <a:bodyPr anchor="t">
                <a:noAutofit/>
              </a:bodyPr>
              <a:lstStyle/>
              <a:p>
                <a:pPr marL="108000">
                  <a:lnSpc>
                    <a:spcPct val="90000"/>
                  </a:lnSpc>
                  <a:spcBef>
                    <a:spcPts val="1417"/>
                  </a:spcBef>
                  <a:buClr>
                    <a:srgbClr val="FFFFFF"/>
                  </a:buClr>
                  <a:buSzPct val="45000"/>
                </a:pPr>
                <a:r>
                  <a:rPr lang="en-US" spc="-1" dirty="0">
                    <a:solidFill>
                      <a:srgbClr val="000000"/>
                    </a:solidFill>
                  </a:rPr>
                  <a:t>By defining the two tensors, Eq. 7 and 8, we can then obtain the transport coefficients by Eq. 9. The </a:t>
                </a:r>
                <a:r>
                  <a:rPr lang="en-US" spc="-1" dirty="0" err="1">
                    <a:solidFill>
                      <a:srgbClr val="000000"/>
                    </a:solidFill>
                  </a:rPr>
                  <a:t>Seebeck</a:t>
                </a:r>
                <a:r>
                  <a:rPr lang="en-US" spc="-1" dirty="0">
                    <a:solidFill>
                      <a:srgbClr val="000000"/>
                    </a:solidFill>
                  </a:rPr>
                  <a:t> tensor then follows in Eq. 11 and the Nernst thermopower is defined as  </a:t>
                </a:r>
                <a14:m>
                  <m:oMath xmlns:m="http://schemas.openxmlformats.org/officeDocument/2006/math">
                    <m:sSub>
                      <m:sSubPr>
                        <m:ctrlPr>
                          <a:rPr lang="en-US" b="0" i="1" spc="-1" smtClean="0">
                            <a:solidFill>
                              <a:srgbClr val="000000"/>
                            </a:solidFill>
                            <a:latin typeface="Cambria Math" panose="02040503050406030204" pitchFamily="18" charset="0"/>
                          </a:rPr>
                        </m:ctrlPr>
                      </m:sSubPr>
                      <m:e>
                        <m:r>
                          <m:rPr>
                            <m:sty m:val="p"/>
                          </m:rPr>
                          <a:rPr lang="en-US" b="0" i="0" spc="-1" smtClean="0">
                            <a:solidFill>
                              <a:srgbClr val="000000"/>
                            </a:solidFill>
                            <a:latin typeface="Cambria Math" panose="02040503050406030204" pitchFamily="18" charset="0"/>
                          </a:rPr>
                          <m:t>N</m:t>
                        </m:r>
                      </m:e>
                      <m:sub>
                        <m:r>
                          <m:rPr>
                            <m:sty m:val="p"/>
                          </m:rPr>
                          <a:rPr lang="en-US" b="0" i="0" spc="-1" smtClean="0">
                            <a:solidFill>
                              <a:srgbClr val="000000"/>
                            </a:solidFill>
                            <a:latin typeface="Cambria Math" panose="02040503050406030204" pitchFamily="18" charset="0"/>
                          </a:rPr>
                          <m:t>T</m:t>
                        </m:r>
                      </m:sub>
                    </m:sSub>
                    <m:r>
                      <a:rPr lang="en-US" b="0" i="0" spc="-1" smtClean="0">
                        <a:solidFill>
                          <a:srgbClr val="000000"/>
                        </a:solidFill>
                        <a:latin typeface="Cambria Math" panose="02040503050406030204" pitchFamily="18" charset="0"/>
                      </a:rPr>
                      <m:t>= </m:t>
                    </m:r>
                    <m:r>
                      <a:rPr lang="en-US" b="0" i="1" spc="-1" smtClean="0">
                        <a:solidFill>
                          <a:srgbClr val="000000"/>
                        </a:solidFill>
                        <a:latin typeface="Cambria Math" panose="02040503050406030204" pitchFamily="18" charset="0"/>
                      </a:rPr>
                      <m:t>−</m:t>
                    </m:r>
                    <m:sSub>
                      <m:sSubPr>
                        <m:ctrlPr>
                          <a:rPr lang="en-US" b="0" i="1" spc="-1" smtClean="0">
                            <a:solidFill>
                              <a:srgbClr val="000000"/>
                            </a:solidFill>
                            <a:latin typeface="Cambria Math" panose="02040503050406030204" pitchFamily="18" charset="0"/>
                          </a:rPr>
                        </m:ctrlPr>
                      </m:sSubPr>
                      <m:e>
                        <m:r>
                          <a:rPr lang="en-US" b="0" i="1" spc="-1" smtClean="0">
                            <a:solidFill>
                              <a:srgbClr val="000000"/>
                            </a:solidFill>
                            <a:latin typeface="Cambria Math" panose="02040503050406030204" pitchFamily="18" charset="0"/>
                          </a:rPr>
                          <m:t>𝛼</m:t>
                        </m:r>
                      </m:e>
                      <m:sub>
                        <m:r>
                          <a:rPr lang="en-US" b="0" i="1" spc="-1" smtClean="0">
                            <a:solidFill>
                              <a:srgbClr val="000000"/>
                            </a:solidFill>
                            <a:latin typeface="Cambria Math" panose="02040503050406030204" pitchFamily="18" charset="0"/>
                          </a:rPr>
                          <m:t>𝑦</m:t>
                        </m:r>
                        <m:r>
                          <a:rPr lang="en-US" i="1" spc="-1" smtClean="0">
                            <a:solidFill>
                              <a:srgbClr val="000000"/>
                            </a:solidFill>
                            <a:latin typeface="Cambria Math" panose="02040503050406030204" pitchFamily="18" charset="0"/>
                          </a:rPr>
                          <m:t>𝑥</m:t>
                        </m:r>
                      </m:sub>
                    </m:sSub>
                  </m:oMath>
                </a14:m>
                <a:r>
                  <a:rPr lang="en-US" spc="-1" dirty="0">
                    <a:solidFill>
                      <a:srgbClr val="000000"/>
                    </a:solidFill>
                  </a:rPr>
                  <a:t>.</a:t>
                </a:r>
                <a:endParaRPr lang="en-US" sz="4400" b="1" strike="noStrike" spc="-1" dirty="0">
                  <a:solidFill>
                    <a:srgbClr val="000000"/>
                  </a:solidFill>
                  <a:latin typeface="Arial"/>
                </a:endParaRPr>
              </a:p>
            </p:txBody>
          </p:sp>
        </mc:Choice>
        <mc:Fallback>
          <p:sp>
            <p:nvSpPr>
              <p:cNvPr id="20" name="Content Placeholder 1">
                <a:extLst>
                  <a:ext uri="{FF2B5EF4-FFF2-40B4-BE49-F238E27FC236}">
                    <a16:creationId xmlns:a16="http://schemas.microsoft.com/office/drawing/2014/main" id="{2A2445A3-B546-96A6-95CB-6E0B43E9CA60}"/>
                  </a:ext>
                </a:extLst>
              </p:cNvPr>
              <p:cNvSpPr txBox="1">
                <a:spLocks noRot="1" noChangeAspect="1" noMove="1" noResize="1" noEditPoints="1" noAdjustHandles="1" noChangeArrowheads="1" noChangeShapeType="1" noTextEdit="1"/>
              </p:cNvSpPr>
              <p:nvPr/>
            </p:nvSpPr>
            <p:spPr>
              <a:xfrm>
                <a:off x="8153401" y="20676927"/>
                <a:ext cx="2988726" cy="2360868"/>
              </a:xfrm>
              <a:prstGeom prst="rect">
                <a:avLst/>
              </a:prstGeom>
              <a:blipFill>
                <a:blip r:embed="rId21"/>
                <a:stretch>
                  <a:fillRect t="-2577" r="-5092" b="-2062"/>
                </a:stretch>
              </a:blipFill>
              <a:ln w="0">
                <a:solidFill>
                  <a:srgbClr val="3465A4"/>
                </a:solidFill>
              </a:ln>
            </p:spPr>
            <p:txBody>
              <a:bodyPr/>
              <a:lstStyle/>
              <a:p>
                <a:r>
                  <a:rPr lang="en-US">
                    <a:noFill/>
                  </a:rPr>
                  <a:t> </a:t>
                </a:r>
              </a:p>
            </p:txBody>
          </p:sp>
        </mc:Fallback>
      </mc:AlternateContent>
      <p:pic>
        <p:nvPicPr>
          <p:cNvPr id="33" name="Picture 32">
            <a:extLst>
              <a:ext uri="{FF2B5EF4-FFF2-40B4-BE49-F238E27FC236}">
                <a16:creationId xmlns:a16="http://schemas.microsoft.com/office/drawing/2014/main" id="{F7357E7D-E5FD-0A18-9830-B505C2D70FBE}"/>
              </a:ext>
            </a:extLst>
          </p:cNvPr>
          <p:cNvPicPr>
            <a:picLocks noChangeAspect="1"/>
          </p:cNvPicPr>
          <p:nvPr/>
        </p:nvPicPr>
        <p:blipFill>
          <a:blip r:embed="rId22"/>
          <a:stretch>
            <a:fillRect/>
          </a:stretch>
        </p:blipFill>
        <p:spPr>
          <a:xfrm>
            <a:off x="2408666" y="22501496"/>
            <a:ext cx="5562686" cy="2088183"/>
          </a:xfrm>
          <a:prstGeom prst="rect">
            <a:avLst/>
          </a:prstGeom>
        </p:spPr>
      </p:pic>
      <p:pic>
        <p:nvPicPr>
          <p:cNvPr id="35" name="Picture 34">
            <a:extLst>
              <a:ext uri="{FF2B5EF4-FFF2-40B4-BE49-F238E27FC236}">
                <a16:creationId xmlns:a16="http://schemas.microsoft.com/office/drawing/2014/main" id="{B293AB5F-2BB0-6405-8773-2342EF0A8310}"/>
              </a:ext>
            </a:extLst>
          </p:cNvPr>
          <p:cNvPicPr>
            <a:picLocks noChangeAspect="1"/>
          </p:cNvPicPr>
          <p:nvPr/>
        </p:nvPicPr>
        <p:blipFill>
          <a:blip r:embed="rId23"/>
          <a:stretch>
            <a:fillRect/>
          </a:stretch>
        </p:blipFill>
        <p:spPr>
          <a:xfrm flipV="1">
            <a:off x="2820598" y="24589679"/>
            <a:ext cx="4463972" cy="349947"/>
          </a:xfrm>
          <a:prstGeom prst="rect">
            <a:avLst/>
          </a:prstGeom>
        </p:spPr>
      </p:pic>
      <p:grpSp>
        <p:nvGrpSpPr>
          <p:cNvPr id="37" name="Group 36">
            <a:extLst>
              <a:ext uri="{FF2B5EF4-FFF2-40B4-BE49-F238E27FC236}">
                <a16:creationId xmlns:a16="http://schemas.microsoft.com/office/drawing/2014/main" id="{DBBB1847-5C7E-477A-F588-2B208BB1B219}"/>
              </a:ext>
            </a:extLst>
          </p:cNvPr>
          <p:cNvGrpSpPr/>
          <p:nvPr/>
        </p:nvGrpSpPr>
        <p:grpSpPr>
          <a:xfrm>
            <a:off x="16437596" y="24175663"/>
            <a:ext cx="8418844" cy="4656066"/>
            <a:chOff x="15815118" y="24160799"/>
            <a:chExt cx="7419671" cy="4656066"/>
          </a:xfrm>
        </p:grpSpPr>
        <p:grpSp>
          <p:nvGrpSpPr>
            <p:cNvPr id="34" name="Group 33">
              <a:extLst>
                <a:ext uri="{FF2B5EF4-FFF2-40B4-BE49-F238E27FC236}">
                  <a16:creationId xmlns:a16="http://schemas.microsoft.com/office/drawing/2014/main" id="{2DB8ECA6-9D2A-4D61-0357-B61B43CD8A07}"/>
                </a:ext>
              </a:extLst>
            </p:cNvPr>
            <p:cNvGrpSpPr/>
            <p:nvPr/>
          </p:nvGrpSpPr>
          <p:grpSpPr>
            <a:xfrm>
              <a:off x="15815118" y="24160799"/>
              <a:ext cx="3709836" cy="4411667"/>
              <a:chOff x="15815118" y="24160799"/>
              <a:chExt cx="3709836" cy="4411667"/>
            </a:xfrm>
          </p:grpSpPr>
          <p:pic>
            <p:nvPicPr>
              <p:cNvPr id="17" name="Picture 16" descr="A colorful cube with white lines&#10;&#10;AI-generated content may be incorrect.">
                <a:extLst>
                  <a:ext uri="{FF2B5EF4-FFF2-40B4-BE49-F238E27FC236}">
                    <a16:creationId xmlns:a16="http://schemas.microsoft.com/office/drawing/2014/main" id="{C8F2A624-A4C0-0DB7-EF1B-68E708B1C510}"/>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5815119" y="24160799"/>
                <a:ext cx="3709835" cy="3455737"/>
              </a:xfrm>
              <a:prstGeom prst="rect">
                <a:avLst/>
              </a:prstGeom>
            </p:spPr>
          </p:pic>
          <p:sp>
            <p:nvSpPr>
              <p:cNvPr id="28" name="TextBox 27">
                <a:extLst>
                  <a:ext uri="{FF2B5EF4-FFF2-40B4-BE49-F238E27FC236}">
                    <a16:creationId xmlns:a16="http://schemas.microsoft.com/office/drawing/2014/main" id="{1236655F-3540-24D4-FD5D-CE3B76404D9B}"/>
                  </a:ext>
                </a:extLst>
              </p:cNvPr>
              <p:cNvSpPr txBox="1"/>
              <p:nvPr/>
            </p:nvSpPr>
            <p:spPr>
              <a:xfrm>
                <a:off x="15815118" y="27649136"/>
                <a:ext cx="3709835" cy="923330"/>
              </a:xfrm>
              <a:prstGeom prst="rect">
                <a:avLst/>
              </a:prstGeom>
              <a:noFill/>
            </p:spPr>
            <p:txBody>
              <a:bodyPr wrap="square" rtlCol="0">
                <a:spAutoFit/>
              </a:bodyPr>
              <a:lstStyle/>
              <a:p>
                <a:pPr algn="ctr"/>
                <a:r>
                  <a:rPr lang="en-US" b="1" dirty="0"/>
                  <a:t>Fig 6 a)</a:t>
                </a:r>
                <a:r>
                  <a:rPr lang="en-US" dirty="0"/>
                  <a:t>. Fermi Surface at Fermi energy. Cyan is the hole pocket and yellow is the electron pocket.</a:t>
                </a:r>
              </a:p>
            </p:txBody>
          </p:sp>
        </p:grpSp>
        <p:grpSp>
          <p:nvGrpSpPr>
            <p:cNvPr id="36" name="Group 35">
              <a:extLst>
                <a:ext uri="{FF2B5EF4-FFF2-40B4-BE49-F238E27FC236}">
                  <a16:creationId xmlns:a16="http://schemas.microsoft.com/office/drawing/2014/main" id="{9A79F1DA-8867-1335-ED95-ABFEE9631195}"/>
                </a:ext>
              </a:extLst>
            </p:cNvPr>
            <p:cNvGrpSpPr/>
            <p:nvPr/>
          </p:nvGrpSpPr>
          <p:grpSpPr>
            <a:xfrm>
              <a:off x="19524953" y="24160799"/>
              <a:ext cx="3709836" cy="4656066"/>
              <a:chOff x="20901566" y="24160799"/>
              <a:chExt cx="3709836" cy="4656066"/>
            </a:xfrm>
          </p:grpSpPr>
          <p:pic>
            <p:nvPicPr>
              <p:cNvPr id="14" name="Picture 13" descr="A cube with colorful shapes&#10;&#10;AI-generated content may be incorrect.">
                <a:extLst>
                  <a:ext uri="{FF2B5EF4-FFF2-40B4-BE49-F238E27FC236}">
                    <a16:creationId xmlns:a16="http://schemas.microsoft.com/office/drawing/2014/main" id="{1EBA6F9E-63A8-5145-72AF-333DBB03BDAE}"/>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0901567" y="24160799"/>
                <a:ext cx="3709835" cy="3455737"/>
              </a:xfrm>
              <a:prstGeom prst="rect">
                <a:avLst/>
              </a:prstGeom>
            </p:spPr>
          </p:pic>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4786DBF1-ED2A-2767-5027-9963A08FC770}"/>
                      </a:ext>
                    </a:extLst>
                  </p:cNvPr>
                  <p:cNvSpPr txBox="1"/>
                  <p:nvPr/>
                </p:nvSpPr>
                <p:spPr>
                  <a:xfrm>
                    <a:off x="20901566" y="27616536"/>
                    <a:ext cx="3709835" cy="1200329"/>
                  </a:xfrm>
                  <a:prstGeom prst="rect">
                    <a:avLst/>
                  </a:prstGeom>
                  <a:noFill/>
                </p:spPr>
                <p:txBody>
                  <a:bodyPr wrap="square" rtlCol="0">
                    <a:spAutoFit/>
                  </a:bodyPr>
                  <a:lstStyle/>
                  <a:p>
                    <a:pPr algn="ctr"/>
                    <a:r>
                      <a:rPr lang="en-US" b="1" dirty="0"/>
                      <a:t>Fig 6 b).</a:t>
                    </a:r>
                    <a:r>
                      <a:rPr lang="en-US" dirty="0"/>
                      <a:t> Fermi Surface </a:t>
                    </a:r>
                    <a14:m>
                      <m:oMath xmlns:m="http://schemas.openxmlformats.org/officeDocument/2006/math">
                        <m:r>
                          <a:rPr lang="en-US" i="1" spc="-1">
                            <a:solidFill>
                              <a:srgbClr val="000000"/>
                            </a:solidFill>
                            <a:latin typeface="Cambria Math" panose="02040503050406030204" pitchFamily="18" charset="0"/>
                          </a:rPr>
                          <m:t>23</m:t>
                        </m:r>
                        <m:r>
                          <a:rPr lang="en-US" i="1" spc="-1">
                            <a:solidFill>
                              <a:srgbClr val="000000"/>
                            </a:solidFill>
                            <a:latin typeface="Cambria Math" panose="02040503050406030204" pitchFamily="18" charset="0"/>
                          </a:rPr>
                          <m:t>𝑚𝑒𝑉</m:t>
                        </m:r>
                      </m:oMath>
                    </a14:m>
                    <a:r>
                      <a:rPr lang="en-US" spc="-1" dirty="0">
                        <a:solidFill>
                          <a:srgbClr val="000000"/>
                        </a:solidFill>
                      </a:rPr>
                      <a:t> above the fermi energy</a:t>
                    </a:r>
                    <a:r>
                      <a:rPr lang="en-US" dirty="0"/>
                      <a:t>. We see that there is better compensation as opposed to at the fermi energy</a:t>
                    </a:r>
                  </a:p>
                </p:txBody>
              </p:sp>
            </mc:Choice>
            <mc:Fallback>
              <p:sp>
                <p:nvSpPr>
                  <p:cNvPr id="30" name="TextBox 29">
                    <a:extLst>
                      <a:ext uri="{FF2B5EF4-FFF2-40B4-BE49-F238E27FC236}">
                        <a16:creationId xmlns:a16="http://schemas.microsoft.com/office/drawing/2014/main" id="{4786DBF1-ED2A-2767-5027-9963A08FC770}"/>
                      </a:ext>
                    </a:extLst>
                  </p:cNvPr>
                  <p:cNvSpPr txBox="1">
                    <a:spLocks noRot="1" noChangeAspect="1" noMove="1" noResize="1" noEditPoints="1" noAdjustHandles="1" noChangeArrowheads="1" noChangeShapeType="1" noTextEdit="1"/>
                  </p:cNvSpPr>
                  <p:nvPr/>
                </p:nvSpPr>
                <p:spPr>
                  <a:xfrm>
                    <a:off x="20901566" y="27616536"/>
                    <a:ext cx="3709835" cy="1200329"/>
                  </a:xfrm>
                  <a:prstGeom prst="rect">
                    <a:avLst/>
                  </a:prstGeom>
                  <a:blipFill>
                    <a:blip r:embed="rId26"/>
                    <a:stretch>
                      <a:fillRect t="-3046" r="-435" b="-7107"/>
                    </a:stretch>
                  </a:blipFill>
                </p:spPr>
                <p:txBody>
                  <a:bodyPr/>
                  <a:lstStyle/>
                  <a:p>
                    <a:r>
                      <a:rPr lang="en-US">
                        <a:noFill/>
                      </a:rPr>
                      <a:t> </a:t>
                    </a:r>
                  </a:p>
                </p:txBody>
              </p:sp>
            </mc:Fallback>
          </mc:AlternateContent>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105C78"/>
      </a:accent1>
      <a:accent2>
        <a:srgbClr val="00ADDC"/>
      </a:accent2>
      <a:accent3>
        <a:srgbClr val="B2D33B"/>
      </a:accent3>
      <a:accent4>
        <a:srgbClr val="F68B1F"/>
      </a:accent4>
      <a:accent5>
        <a:srgbClr val="B72467"/>
      </a:accent5>
      <a:accent6>
        <a:srgbClr val="FFCD34"/>
      </a:accent6>
      <a:hlink>
        <a:srgbClr val="4881C3"/>
      </a:hlink>
      <a:folHlink>
        <a:srgbClr val="51499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F9B9B19E176A4294E08C6B6C21A3FA" ma:contentTypeVersion="11" ma:contentTypeDescription="Create a new document." ma:contentTypeScope="" ma:versionID="fac7cc82d330eebcae8dfe81190a9911">
  <xsd:schema xmlns:xsd="http://www.w3.org/2001/XMLSchema" xmlns:xs="http://www.w3.org/2001/XMLSchema" xmlns:p="http://schemas.microsoft.com/office/2006/metadata/properties" xmlns:ns2="9a732774-282c-4cee-93d0-017cecc3a173" xmlns:ns3="3bfd71d5-c7ac-4dca-b865-a609d1eb4074" targetNamespace="http://schemas.microsoft.com/office/2006/metadata/properties" ma:root="true" ma:fieldsID="6ea64e4d373cbca37c8500c9899cfcab" ns2:_="" ns3:_="">
    <xsd:import namespace="9a732774-282c-4cee-93d0-017cecc3a173"/>
    <xsd:import namespace="3bfd71d5-c7ac-4dca-b865-a609d1eb40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Location"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732774-282c-4cee-93d0-017cecc3a1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Location" ma:index="12" nillable="true" ma:displayName="Location" ma:indexed="true"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a325a567-783b-4eae-ad25-f71283ef2f6c"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fd71d5-c7ac-4dca-b865-a609d1eb4074"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0b9ab429-af4b-40d2-9cf2-26322f1d1b7e}" ma:internalName="TaxCatchAll" ma:showField="CatchAllData" ma:web="34be3602-d157-4153-9b31-2f03f5a1a2f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bfd71d5-c7ac-4dca-b865-a609d1eb4074" xsi:nil="true"/>
    <lcf76f155ced4ddcb4097134ff3c332f xmlns="9a732774-282c-4cee-93d0-017cecc3a17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F7F54F5-F126-4F55-BA5C-EB163BF622F8}"/>
</file>

<file path=customXml/itemProps2.xml><?xml version="1.0" encoding="utf-8"?>
<ds:datastoreItem xmlns:ds="http://schemas.openxmlformats.org/officeDocument/2006/customXml" ds:itemID="{F11907B6-A184-4E9A-BFFC-884F803DF551}"/>
</file>

<file path=customXml/itemProps3.xml><?xml version="1.0" encoding="utf-8"?>
<ds:datastoreItem xmlns:ds="http://schemas.openxmlformats.org/officeDocument/2006/customXml" ds:itemID="{88653603-2BA4-4F68-93D5-224D7F0E4FC0}"/>
</file>

<file path=docProps/app.xml><?xml version="1.0" encoding="utf-8"?>
<Properties xmlns="http://schemas.openxmlformats.org/officeDocument/2006/extended-properties" xmlns:vt="http://schemas.openxmlformats.org/officeDocument/2006/docPropsVTypes">
  <Template/>
  <TotalTime>1355</TotalTime>
  <Words>1998</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Cambria Math</vt:lpstr>
      <vt:lpstr>Office Theme</vt:lpstr>
      <vt:lpstr>Calculation of thermal transport properties for NbSb2 from density functional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Title: Arial Bold 80pt, left-aligned Two lines, if needed</dc:title>
  <dc:subject/>
  <dc:creator>Abramowitz, Jennifer</dc:creator>
  <dc:description/>
  <cp:lastModifiedBy>Carl Liu</cp:lastModifiedBy>
  <cp:revision>28</cp:revision>
  <dcterms:created xsi:type="dcterms:W3CDTF">2025-03-13T19:12:17Z</dcterms:created>
  <dcterms:modified xsi:type="dcterms:W3CDTF">2025-07-27T21:13:18Z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y fmtid="{D5CDD505-2E9C-101B-9397-08002B2CF9AE}" pid="4" name="ContentTypeId">
    <vt:lpwstr>0x010100D6F9B9B19E176A4294E08C6B6C21A3FA</vt:lpwstr>
  </property>
</Properties>
</file>