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embeddedFont>
    <p:embeddedFont>
      <p:font typeface="Muli Extra Light" panose="020B0604020202020204" charset="0"/>
      <p:regular r:id="rId18"/>
    </p:embeddedFont>
    <p:embeddedFont>
      <p:font typeface="Squada One"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2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rot="-2700000">
            <a:off x="-5122216" y="3190239"/>
            <a:ext cx="15794455" cy="14957"/>
          </a:xfrm>
          <a:prstGeom prst="rect">
            <a:avLst/>
          </a:prstGeom>
          <a:solidFill>
            <a:srgbClr val="FFFFFF"/>
          </a:solidFill>
        </p:spPr>
      </p:sp>
      <p:sp>
        <p:nvSpPr>
          <p:cNvPr id="3" name="AutoShape 3"/>
          <p:cNvSpPr/>
          <p:nvPr/>
        </p:nvSpPr>
        <p:spPr>
          <a:xfrm rot="-2700000">
            <a:off x="2952317" y="-548699"/>
            <a:ext cx="5289562" cy="184970"/>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579352" y="1643850"/>
            <a:ext cx="810160" cy="644290"/>
          </a:xfrm>
          <a:prstGeom prst="rect">
            <a:avLst/>
          </a:prstGeom>
        </p:spPr>
      </p:pic>
      <p:sp>
        <p:nvSpPr>
          <p:cNvPr id="5" name="AutoShape 5"/>
          <p:cNvSpPr/>
          <p:nvPr/>
        </p:nvSpPr>
        <p:spPr>
          <a:xfrm rot="-2700000">
            <a:off x="9705446" y="9183666"/>
            <a:ext cx="12443199" cy="11783"/>
          </a:xfrm>
          <a:prstGeom prst="rect">
            <a:avLst/>
          </a:prstGeom>
          <a:solidFill>
            <a:srgbClr val="FFFFFF"/>
          </a:solidFill>
        </p:spPr>
      </p:sp>
      <p:pic>
        <p:nvPicPr>
          <p:cNvPr id="6" name="Picture 6"/>
          <p:cNvPicPr>
            <a:picLocks noChangeAspect="1"/>
          </p:cNvPicPr>
          <p:nvPr/>
        </p:nvPicPr>
        <p:blipFill>
          <a:blip r:embed="rId2">
            <a:alphaModFix amt="29000"/>
          </a:blip>
          <a:srcRect/>
          <a:stretch>
            <a:fillRect/>
          </a:stretch>
        </p:blipFill>
        <p:spPr>
          <a:xfrm>
            <a:off x="598332" y="4411683"/>
            <a:ext cx="1383451" cy="1100206"/>
          </a:xfrm>
          <a:prstGeom prst="rect">
            <a:avLst/>
          </a:prstGeom>
        </p:spPr>
      </p:pic>
      <p:pic>
        <p:nvPicPr>
          <p:cNvPr id="7" name="Picture 7"/>
          <p:cNvPicPr>
            <a:picLocks noChangeAspect="1"/>
          </p:cNvPicPr>
          <p:nvPr/>
        </p:nvPicPr>
        <p:blipFill>
          <a:blip r:embed="rId3"/>
          <a:srcRect/>
          <a:stretch>
            <a:fillRect/>
          </a:stretch>
        </p:blipFill>
        <p:spPr>
          <a:xfrm>
            <a:off x="15411271" y="7164515"/>
            <a:ext cx="2172948" cy="2918885"/>
          </a:xfrm>
          <a:prstGeom prst="rect">
            <a:avLst/>
          </a:prstGeom>
        </p:spPr>
      </p:pic>
      <p:grpSp>
        <p:nvGrpSpPr>
          <p:cNvPr id="8" name="Group 8"/>
          <p:cNvGrpSpPr/>
          <p:nvPr/>
        </p:nvGrpSpPr>
        <p:grpSpPr>
          <a:xfrm>
            <a:off x="3389513" y="1751069"/>
            <a:ext cx="10668944" cy="6069975"/>
            <a:chOff x="0" y="0"/>
            <a:chExt cx="14225258" cy="8093300"/>
          </a:xfrm>
        </p:grpSpPr>
        <p:sp>
          <p:nvSpPr>
            <p:cNvPr id="9" name="TextBox 9"/>
            <p:cNvSpPr txBox="1"/>
            <p:nvPr/>
          </p:nvSpPr>
          <p:spPr>
            <a:xfrm>
              <a:off x="0" y="1694447"/>
              <a:ext cx="14225258" cy="52298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a:rPr>
                <a:t>JAVASCRIPT</a:t>
              </a:r>
            </a:p>
            <a:p>
              <a:pPr algn="ctr">
                <a:lnSpc>
                  <a:spcPts val="14329"/>
                </a:lnSpc>
              </a:pPr>
              <a:r>
                <a:rPr lang="en-US" sz="16100">
                  <a:solidFill>
                    <a:srgbClr val="FFFFFF"/>
                  </a:solidFill>
                  <a:latin typeface="Squada One"/>
                </a:rPr>
                <a:t>INTERMEDIATE</a:t>
              </a:r>
            </a:p>
          </p:txBody>
        </p:sp>
        <p:sp>
          <p:nvSpPr>
            <p:cNvPr id="10" name="TextBox 10"/>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11" name="TextBox 11"/>
            <p:cNvSpPr txBox="1"/>
            <p:nvPr/>
          </p:nvSpPr>
          <p:spPr>
            <a:xfrm>
              <a:off x="0" y="7480102"/>
              <a:ext cx="14225258" cy="613198"/>
            </a:xfrm>
            <a:prstGeom prst="rect">
              <a:avLst/>
            </a:prstGeom>
          </p:spPr>
          <p:txBody>
            <a:bodyPr lIns="0" tIns="0" rIns="0" bIns="0" rtlCol="0" anchor="t">
              <a:spAutoFit/>
            </a:bodyPr>
            <a:lstStyle/>
            <a:p>
              <a:pPr algn="ctr">
                <a:lnSpc>
                  <a:spcPts val="3919"/>
                </a:lnSpc>
              </a:pPr>
              <a:r>
                <a:rPr lang="en-US" sz="2800">
                  <a:solidFill>
                    <a:srgbClr val="FFFFFF"/>
                  </a:solidFill>
                  <a:latin typeface="Muli Extra Light"/>
                </a:rPr>
                <a:t>By Redha Definto</a:t>
              </a: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1190625"/>
            <a:ext cx="13333132" cy="1301115"/>
          </a:xfrm>
          <a:prstGeom prst="rect">
            <a:avLst/>
          </a:prstGeom>
        </p:spPr>
        <p:txBody>
          <a:bodyPr lIns="0" tIns="0" rIns="0" bIns="0" rtlCol="0" anchor="t">
            <a:spAutoFit/>
          </a:bodyPr>
          <a:lstStyle/>
          <a:p>
            <a:pPr>
              <a:lnSpc>
                <a:spcPts val="9600"/>
              </a:lnSpc>
            </a:pPr>
            <a:r>
              <a:rPr lang="en-US" sz="9600">
                <a:solidFill>
                  <a:srgbClr val="FFFFFF"/>
                </a:solidFill>
                <a:latin typeface="Squada One Bold"/>
              </a:rPr>
              <a:t>KESIMPULAN MATERI</a:t>
            </a:r>
          </a:p>
        </p:txBody>
      </p:sp>
      <p:grpSp>
        <p:nvGrpSpPr>
          <p:cNvPr id="3" name="Group 3"/>
          <p:cNvGrpSpPr/>
          <p:nvPr/>
        </p:nvGrpSpPr>
        <p:grpSpPr>
          <a:xfrm>
            <a:off x="1028700" y="3952973"/>
            <a:ext cx="12818240" cy="1184177"/>
            <a:chOff x="0" y="0"/>
            <a:chExt cx="17090986" cy="1578903"/>
          </a:xfrm>
        </p:grpSpPr>
        <p:pic>
          <p:nvPicPr>
            <p:cNvPr id="4" name="Picture 4"/>
            <p:cNvPicPr>
              <a:picLocks noChangeAspect="1"/>
            </p:cNvPicPr>
            <p:nvPr/>
          </p:nvPicPr>
          <p:blipFill>
            <a:blip r:embed="rId2"/>
            <a:srcRect/>
            <a:stretch>
              <a:fillRect/>
            </a:stretch>
          </p:blipFill>
          <p:spPr>
            <a:xfrm rot="-5400000">
              <a:off x="-15799" y="15799"/>
              <a:ext cx="747836" cy="716237"/>
            </a:xfrm>
            <a:prstGeom prst="rect">
              <a:avLst/>
            </a:prstGeom>
          </p:spPr>
        </p:pic>
        <p:sp>
          <p:nvSpPr>
            <p:cNvPr id="5" name="TextBox 5"/>
            <p:cNvSpPr txBox="1"/>
            <p:nvPr/>
          </p:nvSpPr>
          <p:spPr>
            <a:xfrm>
              <a:off x="1637465" y="-76200"/>
              <a:ext cx="15453521" cy="805180"/>
            </a:xfrm>
            <a:prstGeom prst="rect">
              <a:avLst/>
            </a:prstGeom>
          </p:spPr>
          <p:txBody>
            <a:bodyPr lIns="0" tIns="0" rIns="0" bIns="0" rtlCol="0" anchor="t">
              <a:spAutoFit/>
            </a:bodyPr>
            <a:lstStyle/>
            <a:p>
              <a:pPr>
                <a:lnSpc>
                  <a:spcPts val="5040"/>
                </a:lnSpc>
              </a:pPr>
              <a:r>
                <a:rPr lang="en-US" sz="3600">
                  <a:solidFill>
                    <a:srgbClr val="FFFFFF"/>
                  </a:solidFill>
                  <a:latin typeface="Squada One"/>
                </a:rPr>
                <a:t>Penjelasan var, let dan const berserta scopnya</a:t>
              </a:r>
            </a:p>
          </p:txBody>
        </p:sp>
        <p:sp>
          <p:nvSpPr>
            <p:cNvPr id="6" name="TextBox 6"/>
            <p:cNvSpPr txBox="1"/>
            <p:nvPr/>
          </p:nvSpPr>
          <p:spPr>
            <a:xfrm>
              <a:off x="1637465" y="1062225"/>
              <a:ext cx="15453521" cy="5251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Dimana lebih baik menggunakan let daripada var </a:t>
              </a:r>
            </a:p>
          </p:txBody>
        </p:sp>
      </p:grpSp>
      <p:grpSp>
        <p:nvGrpSpPr>
          <p:cNvPr id="7" name="Group 7"/>
          <p:cNvGrpSpPr/>
          <p:nvPr/>
        </p:nvGrpSpPr>
        <p:grpSpPr>
          <a:xfrm>
            <a:off x="1028700" y="6010373"/>
            <a:ext cx="12818240" cy="1603277"/>
            <a:chOff x="0" y="0"/>
            <a:chExt cx="17090986" cy="2137703"/>
          </a:xfrm>
        </p:grpSpPr>
        <p:pic>
          <p:nvPicPr>
            <p:cNvPr id="8" name="Picture 8"/>
            <p:cNvPicPr>
              <a:picLocks noChangeAspect="1"/>
            </p:cNvPicPr>
            <p:nvPr/>
          </p:nvPicPr>
          <p:blipFill>
            <a:blip r:embed="rId2"/>
            <a:srcRect/>
            <a:stretch>
              <a:fillRect/>
            </a:stretch>
          </p:blipFill>
          <p:spPr>
            <a:xfrm rot="-5400000">
              <a:off x="-15799" y="15799"/>
              <a:ext cx="747836" cy="716237"/>
            </a:xfrm>
            <a:prstGeom prst="rect">
              <a:avLst/>
            </a:prstGeom>
          </p:spPr>
        </p:pic>
        <p:sp>
          <p:nvSpPr>
            <p:cNvPr id="9" name="TextBox 9"/>
            <p:cNvSpPr txBox="1"/>
            <p:nvPr/>
          </p:nvSpPr>
          <p:spPr>
            <a:xfrm>
              <a:off x="1637465" y="-76200"/>
              <a:ext cx="15453521" cy="805180"/>
            </a:xfrm>
            <a:prstGeom prst="rect">
              <a:avLst/>
            </a:prstGeom>
          </p:spPr>
          <p:txBody>
            <a:bodyPr lIns="0" tIns="0" rIns="0" bIns="0" rtlCol="0" anchor="t">
              <a:spAutoFit/>
            </a:bodyPr>
            <a:lstStyle/>
            <a:p>
              <a:pPr>
                <a:lnSpc>
                  <a:spcPts val="5040"/>
                </a:lnSpc>
              </a:pPr>
              <a:r>
                <a:rPr lang="en-US" sz="3600">
                  <a:solidFill>
                    <a:srgbClr val="FFFFFF"/>
                  </a:solidFill>
                  <a:latin typeface="Squada One Bold"/>
                </a:rPr>
                <a:t>synchronous dan asynchronous</a:t>
              </a:r>
            </a:p>
          </p:txBody>
        </p:sp>
        <p:sp>
          <p:nvSpPr>
            <p:cNvPr id="10" name="TextBox 10"/>
            <p:cNvSpPr txBox="1"/>
            <p:nvPr/>
          </p:nvSpPr>
          <p:spPr>
            <a:xfrm>
              <a:off x="1637465" y="1062225"/>
              <a:ext cx="15453521" cy="10839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Synchronous dan asynchronous  yang memiliki perbedaan dalam cara mereka mengeksekusi tugas.</a:t>
              </a:r>
            </a:p>
          </p:txBody>
        </p:sp>
      </p:grpSp>
      <p:grpSp>
        <p:nvGrpSpPr>
          <p:cNvPr id="11" name="Group 11"/>
          <p:cNvGrpSpPr/>
          <p:nvPr/>
        </p:nvGrpSpPr>
        <p:grpSpPr>
          <a:xfrm>
            <a:off x="1028700" y="8067773"/>
            <a:ext cx="12818240" cy="1603277"/>
            <a:chOff x="0" y="0"/>
            <a:chExt cx="17090986" cy="2137703"/>
          </a:xfrm>
        </p:grpSpPr>
        <p:pic>
          <p:nvPicPr>
            <p:cNvPr id="12" name="Picture 12"/>
            <p:cNvPicPr>
              <a:picLocks noChangeAspect="1"/>
            </p:cNvPicPr>
            <p:nvPr/>
          </p:nvPicPr>
          <p:blipFill>
            <a:blip r:embed="rId2"/>
            <a:srcRect/>
            <a:stretch>
              <a:fillRect/>
            </a:stretch>
          </p:blipFill>
          <p:spPr>
            <a:xfrm rot="-5400000">
              <a:off x="-15799" y="15799"/>
              <a:ext cx="747836" cy="716237"/>
            </a:xfrm>
            <a:prstGeom prst="rect">
              <a:avLst/>
            </a:prstGeom>
          </p:spPr>
        </p:pic>
        <p:sp>
          <p:nvSpPr>
            <p:cNvPr id="13" name="TextBox 13"/>
            <p:cNvSpPr txBox="1"/>
            <p:nvPr/>
          </p:nvSpPr>
          <p:spPr>
            <a:xfrm>
              <a:off x="1637465" y="-76200"/>
              <a:ext cx="15453521" cy="805180"/>
            </a:xfrm>
            <a:prstGeom prst="rect">
              <a:avLst/>
            </a:prstGeom>
          </p:spPr>
          <p:txBody>
            <a:bodyPr lIns="0" tIns="0" rIns="0" bIns="0" rtlCol="0" anchor="t">
              <a:spAutoFit/>
            </a:bodyPr>
            <a:lstStyle/>
            <a:p>
              <a:pPr>
                <a:lnSpc>
                  <a:spcPts val="5040"/>
                </a:lnSpc>
              </a:pPr>
              <a:r>
                <a:rPr lang="en-US" sz="3600">
                  <a:solidFill>
                    <a:srgbClr val="FFFFFF"/>
                  </a:solidFill>
                  <a:latin typeface="Squada One"/>
                </a:rPr>
                <a:t>Promise</a:t>
              </a:r>
            </a:p>
          </p:txBody>
        </p:sp>
        <p:sp>
          <p:nvSpPr>
            <p:cNvPr id="14" name="TextBox 14"/>
            <p:cNvSpPr txBox="1"/>
            <p:nvPr/>
          </p:nvSpPr>
          <p:spPr>
            <a:xfrm>
              <a:off x="1637465" y="1062225"/>
              <a:ext cx="15453521" cy="10839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Promise bisa di proses dengan dua cara yaitu then catch dan try catch dengan kata kunci (async dan await)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rot="-2700000">
            <a:off x="-5122216" y="3190239"/>
            <a:ext cx="15794455" cy="14957"/>
          </a:xfrm>
          <a:prstGeom prst="rect">
            <a:avLst/>
          </a:prstGeom>
          <a:solidFill>
            <a:srgbClr val="FFFFFF"/>
          </a:solidFill>
        </p:spPr>
      </p:sp>
      <p:sp>
        <p:nvSpPr>
          <p:cNvPr id="3" name="AutoShape 3"/>
          <p:cNvSpPr/>
          <p:nvPr/>
        </p:nvSpPr>
        <p:spPr>
          <a:xfrm rot="-2700000">
            <a:off x="2952317" y="-548699"/>
            <a:ext cx="5289562" cy="184970"/>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579352" y="1643850"/>
            <a:ext cx="810160" cy="644290"/>
          </a:xfrm>
          <a:prstGeom prst="rect">
            <a:avLst/>
          </a:prstGeom>
        </p:spPr>
      </p:pic>
      <p:sp>
        <p:nvSpPr>
          <p:cNvPr id="5" name="AutoShape 5"/>
          <p:cNvSpPr/>
          <p:nvPr/>
        </p:nvSpPr>
        <p:spPr>
          <a:xfrm rot="-2700000">
            <a:off x="9705446" y="9183666"/>
            <a:ext cx="12443199" cy="11783"/>
          </a:xfrm>
          <a:prstGeom prst="rect">
            <a:avLst/>
          </a:prstGeom>
          <a:solidFill>
            <a:srgbClr val="FFFFFF"/>
          </a:solidFill>
        </p:spPr>
      </p:sp>
      <p:pic>
        <p:nvPicPr>
          <p:cNvPr id="6" name="Picture 6"/>
          <p:cNvPicPr>
            <a:picLocks noChangeAspect="1"/>
          </p:cNvPicPr>
          <p:nvPr/>
        </p:nvPicPr>
        <p:blipFill>
          <a:blip r:embed="rId2">
            <a:alphaModFix amt="29000"/>
          </a:blip>
          <a:srcRect/>
          <a:stretch>
            <a:fillRect/>
          </a:stretch>
        </p:blipFill>
        <p:spPr>
          <a:xfrm>
            <a:off x="598332" y="4411683"/>
            <a:ext cx="1383451" cy="1100206"/>
          </a:xfrm>
          <a:prstGeom prst="rect">
            <a:avLst/>
          </a:prstGeom>
        </p:spPr>
      </p:pic>
      <p:pic>
        <p:nvPicPr>
          <p:cNvPr id="7" name="Picture 7"/>
          <p:cNvPicPr>
            <a:picLocks noChangeAspect="1"/>
          </p:cNvPicPr>
          <p:nvPr/>
        </p:nvPicPr>
        <p:blipFill>
          <a:blip r:embed="rId3"/>
          <a:srcRect/>
          <a:stretch>
            <a:fillRect/>
          </a:stretch>
        </p:blipFill>
        <p:spPr>
          <a:xfrm>
            <a:off x="15411271" y="7164515"/>
            <a:ext cx="2172948" cy="2918885"/>
          </a:xfrm>
          <a:prstGeom prst="rect">
            <a:avLst/>
          </a:prstGeom>
        </p:spPr>
      </p:pic>
      <p:grpSp>
        <p:nvGrpSpPr>
          <p:cNvPr id="8" name="Group 8"/>
          <p:cNvGrpSpPr/>
          <p:nvPr/>
        </p:nvGrpSpPr>
        <p:grpSpPr>
          <a:xfrm>
            <a:off x="3809528" y="3386539"/>
            <a:ext cx="10668944" cy="4250700"/>
            <a:chOff x="0" y="0"/>
            <a:chExt cx="14225258" cy="5667600"/>
          </a:xfrm>
        </p:grpSpPr>
        <p:sp>
          <p:nvSpPr>
            <p:cNvPr id="9" name="TextBox 9"/>
            <p:cNvSpPr txBox="1"/>
            <p:nvPr/>
          </p:nvSpPr>
          <p:spPr>
            <a:xfrm>
              <a:off x="0" y="1694447"/>
              <a:ext cx="14225258" cy="28041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a:rPr>
                <a:t>TERIMA KASIH</a:t>
              </a:r>
            </a:p>
          </p:txBody>
        </p:sp>
        <p:sp>
          <p:nvSpPr>
            <p:cNvPr id="10" name="TextBox 10"/>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11" name="TextBox 11"/>
            <p:cNvSpPr txBox="1"/>
            <p:nvPr/>
          </p:nvSpPr>
          <p:spPr>
            <a:xfrm>
              <a:off x="0" y="5054401"/>
              <a:ext cx="14225258" cy="613198"/>
            </a:xfrm>
            <a:prstGeom prst="rect">
              <a:avLst/>
            </a:prstGeom>
          </p:spPr>
          <p:txBody>
            <a:bodyPr lIns="0" tIns="0" rIns="0" bIns="0" rtlCol="0" anchor="t">
              <a:spAutoFit/>
            </a:bodyPr>
            <a:lstStyle/>
            <a:p>
              <a:pPr algn="ctr">
                <a:lnSpc>
                  <a:spcPts val="391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762917" y="3266653"/>
            <a:ext cx="3242434" cy="2619887"/>
          </a:xfrm>
          <a:prstGeom prst="rect">
            <a:avLst/>
          </a:prstGeom>
        </p:spPr>
      </p:pic>
      <p:grpSp>
        <p:nvGrpSpPr>
          <p:cNvPr id="3" name="Group 3"/>
          <p:cNvGrpSpPr/>
          <p:nvPr/>
        </p:nvGrpSpPr>
        <p:grpSpPr>
          <a:xfrm>
            <a:off x="4999665" y="3018150"/>
            <a:ext cx="10668944" cy="4250700"/>
            <a:chOff x="0" y="0"/>
            <a:chExt cx="14225258" cy="5667600"/>
          </a:xfrm>
        </p:grpSpPr>
        <p:sp>
          <p:nvSpPr>
            <p:cNvPr id="4" name="TextBox 4"/>
            <p:cNvSpPr txBox="1"/>
            <p:nvPr/>
          </p:nvSpPr>
          <p:spPr>
            <a:xfrm>
              <a:off x="0" y="1694447"/>
              <a:ext cx="14225258" cy="28041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a:rPr>
                <a:t>EDHA</a:t>
              </a:r>
            </a:p>
          </p:txBody>
        </p:sp>
        <p:sp>
          <p:nvSpPr>
            <p:cNvPr id="5" name="TextBox 5"/>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6" name="TextBox 6"/>
            <p:cNvSpPr txBox="1"/>
            <p:nvPr/>
          </p:nvSpPr>
          <p:spPr>
            <a:xfrm>
              <a:off x="0" y="5054401"/>
              <a:ext cx="14225258" cy="613198"/>
            </a:xfrm>
            <a:prstGeom prst="rect">
              <a:avLst/>
            </a:prstGeom>
          </p:spPr>
          <p:txBody>
            <a:bodyPr lIns="0" tIns="0" rIns="0" bIns="0" rtlCol="0" anchor="t">
              <a:spAutoFit/>
            </a:bodyPr>
            <a:lstStyle/>
            <a:p>
              <a:pPr algn="ctr">
                <a:lnSpc>
                  <a:spcPts val="391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9132150" y="1040550"/>
            <a:ext cx="560877" cy="537178"/>
          </a:xfrm>
          <a:prstGeom prst="rect">
            <a:avLst/>
          </a:prstGeom>
        </p:spPr>
      </p:pic>
      <p:pic>
        <p:nvPicPr>
          <p:cNvPr id="3" name="Picture 3"/>
          <p:cNvPicPr>
            <a:picLocks noChangeAspect="1"/>
          </p:cNvPicPr>
          <p:nvPr/>
        </p:nvPicPr>
        <p:blipFill>
          <a:blip r:embed="rId2"/>
          <a:srcRect/>
          <a:stretch>
            <a:fillRect/>
          </a:stretch>
        </p:blipFill>
        <p:spPr>
          <a:xfrm rot="-5400000">
            <a:off x="9132150" y="3856978"/>
            <a:ext cx="560877" cy="537178"/>
          </a:xfrm>
          <a:prstGeom prst="rect">
            <a:avLst/>
          </a:prstGeom>
        </p:spPr>
      </p:pic>
      <p:pic>
        <p:nvPicPr>
          <p:cNvPr id="4" name="Picture 4"/>
          <p:cNvPicPr>
            <a:picLocks noChangeAspect="1"/>
          </p:cNvPicPr>
          <p:nvPr/>
        </p:nvPicPr>
        <p:blipFill>
          <a:blip r:embed="rId2"/>
          <a:srcRect/>
          <a:stretch>
            <a:fillRect/>
          </a:stretch>
        </p:blipFill>
        <p:spPr>
          <a:xfrm rot="-5400000">
            <a:off x="9132150" y="6882346"/>
            <a:ext cx="560877" cy="537178"/>
          </a:xfrm>
          <a:prstGeom prst="rect">
            <a:avLst/>
          </a:prstGeom>
        </p:spPr>
      </p:pic>
      <p:sp>
        <p:nvSpPr>
          <p:cNvPr id="5" name="AutoShape 5"/>
          <p:cNvSpPr/>
          <p:nvPr/>
        </p:nvSpPr>
        <p:spPr>
          <a:xfrm>
            <a:off x="0" y="43812"/>
            <a:ext cx="7708488" cy="10243188"/>
          </a:xfrm>
          <a:prstGeom prst="rect">
            <a:avLst/>
          </a:prstGeom>
          <a:solidFill>
            <a:srgbClr val="191919"/>
          </a:solidFill>
        </p:spPr>
      </p:sp>
      <p:sp>
        <p:nvSpPr>
          <p:cNvPr id="6" name="TextBox 6"/>
          <p:cNvSpPr txBox="1"/>
          <p:nvPr/>
        </p:nvSpPr>
        <p:spPr>
          <a:xfrm>
            <a:off x="1028700" y="4256837"/>
            <a:ext cx="5636844" cy="1301115"/>
          </a:xfrm>
          <a:prstGeom prst="rect">
            <a:avLst/>
          </a:prstGeom>
        </p:spPr>
        <p:txBody>
          <a:bodyPr lIns="0" tIns="0" rIns="0" bIns="0" rtlCol="0" anchor="t">
            <a:spAutoFit/>
          </a:bodyPr>
          <a:lstStyle/>
          <a:p>
            <a:pPr algn="ctr">
              <a:lnSpc>
                <a:spcPts val="9600"/>
              </a:lnSpc>
            </a:pPr>
            <a:r>
              <a:rPr lang="en-US" sz="9600">
                <a:solidFill>
                  <a:srgbClr val="FFFFFF"/>
                </a:solidFill>
                <a:latin typeface="Squada One"/>
              </a:rPr>
              <a:t>MATERI</a:t>
            </a:r>
          </a:p>
        </p:txBody>
      </p:sp>
      <p:sp>
        <p:nvSpPr>
          <p:cNvPr id="7" name="TextBox 7"/>
          <p:cNvSpPr txBox="1"/>
          <p:nvPr/>
        </p:nvSpPr>
        <p:spPr>
          <a:xfrm>
            <a:off x="10073001" y="959571"/>
            <a:ext cx="6859175" cy="622935"/>
          </a:xfrm>
          <a:prstGeom prst="rect">
            <a:avLst/>
          </a:prstGeom>
        </p:spPr>
        <p:txBody>
          <a:bodyPr lIns="0" tIns="0" rIns="0" bIns="0" rtlCol="0" anchor="t">
            <a:spAutoFit/>
          </a:bodyPr>
          <a:lstStyle/>
          <a:p>
            <a:pPr>
              <a:lnSpc>
                <a:spcPts val="5040"/>
              </a:lnSpc>
            </a:pPr>
            <a:r>
              <a:rPr lang="en-US" sz="3600">
                <a:solidFill>
                  <a:srgbClr val="FFFFFF"/>
                </a:solidFill>
                <a:latin typeface="Squada One Bold"/>
              </a:rPr>
              <a:t>variabel dan scopenya</a:t>
            </a:r>
          </a:p>
        </p:txBody>
      </p:sp>
      <p:sp>
        <p:nvSpPr>
          <p:cNvPr id="8" name="TextBox 8"/>
          <p:cNvSpPr txBox="1"/>
          <p:nvPr/>
        </p:nvSpPr>
        <p:spPr>
          <a:xfrm>
            <a:off x="10073001" y="1962378"/>
            <a:ext cx="6859175" cy="12439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FFFFFF"/>
                </a:solidFill>
                <a:latin typeface="Muli Extra Light"/>
              </a:rPr>
              <a:t>Perbedaan antara const, let, dan var</a:t>
            </a:r>
          </a:p>
          <a:p>
            <a:pPr marL="518160" lvl="1" indent="-259080">
              <a:lnSpc>
                <a:spcPts val="3359"/>
              </a:lnSpc>
              <a:buFont typeface="Arial"/>
              <a:buChar char="•"/>
            </a:pPr>
            <a:r>
              <a:rPr lang="en-US" sz="2400">
                <a:solidFill>
                  <a:srgbClr val="FFFFFF"/>
                </a:solidFill>
                <a:latin typeface="Muli Extra Light"/>
              </a:rPr>
              <a:t>Konsep scoping dalam JavaScript</a:t>
            </a:r>
          </a:p>
          <a:p>
            <a:pPr>
              <a:lnSpc>
                <a:spcPts val="3359"/>
              </a:lnSpc>
            </a:pPr>
            <a:endParaRPr lang="en-US" sz="2400">
              <a:solidFill>
                <a:srgbClr val="FFFFFF"/>
              </a:solidFill>
              <a:latin typeface="Muli Extra Light"/>
            </a:endParaRPr>
          </a:p>
        </p:txBody>
      </p:sp>
      <p:sp>
        <p:nvSpPr>
          <p:cNvPr id="9" name="TextBox 9"/>
          <p:cNvSpPr txBox="1"/>
          <p:nvPr/>
        </p:nvSpPr>
        <p:spPr>
          <a:xfrm>
            <a:off x="10073001" y="3775999"/>
            <a:ext cx="6859175" cy="622935"/>
          </a:xfrm>
          <a:prstGeom prst="rect">
            <a:avLst/>
          </a:prstGeom>
        </p:spPr>
        <p:txBody>
          <a:bodyPr lIns="0" tIns="0" rIns="0" bIns="0" rtlCol="0" anchor="t">
            <a:spAutoFit/>
          </a:bodyPr>
          <a:lstStyle/>
          <a:p>
            <a:pPr>
              <a:lnSpc>
                <a:spcPts val="5040"/>
              </a:lnSpc>
            </a:pPr>
            <a:r>
              <a:rPr lang="en-US" sz="3600">
                <a:solidFill>
                  <a:srgbClr val="FFFFFF"/>
                </a:solidFill>
                <a:latin typeface="Squada One Bold"/>
              </a:rPr>
              <a:t>synchronous dan asynchronous</a:t>
            </a:r>
          </a:p>
        </p:txBody>
      </p:sp>
      <p:sp>
        <p:nvSpPr>
          <p:cNvPr id="10" name="TextBox 10"/>
          <p:cNvSpPr txBox="1"/>
          <p:nvPr/>
        </p:nvSpPr>
        <p:spPr>
          <a:xfrm>
            <a:off x="10073001" y="4778807"/>
            <a:ext cx="6859175" cy="16630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FFFFFF"/>
                </a:solidFill>
                <a:latin typeface="Muli Extra Light"/>
              </a:rPr>
              <a:t>Definisi synchronous dan asynchronous</a:t>
            </a:r>
          </a:p>
          <a:p>
            <a:pPr marL="518160" lvl="1" indent="-259080">
              <a:lnSpc>
                <a:spcPts val="3359"/>
              </a:lnSpc>
              <a:buFont typeface="Arial"/>
              <a:buChar char="•"/>
            </a:pPr>
            <a:r>
              <a:rPr lang="en-US" sz="2400">
                <a:solidFill>
                  <a:srgbClr val="FFFFFF"/>
                </a:solidFill>
                <a:latin typeface="Muli Extra Light"/>
              </a:rPr>
              <a:t>Perbedaan antara synchronous dan asynchronous</a:t>
            </a:r>
          </a:p>
          <a:p>
            <a:pPr>
              <a:lnSpc>
                <a:spcPts val="3359"/>
              </a:lnSpc>
            </a:pPr>
            <a:endParaRPr lang="en-US" sz="2400">
              <a:solidFill>
                <a:srgbClr val="FFFFFF"/>
              </a:solidFill>
              <a:latin typeface="Muli Extra Light"/>
            </a:endParaRPr>
          </a:p>
        </p:txBody>
      </p:sp>
      <p:sp>
        <p:nvSpPr>
          <p:cNvPr id="11" name="TextBox 11"/>
          <p:cNvSpPr txBox="1"/>
          <p:nvPr/>
        </p:nvSpPr>
        <p:spPr>
          <a:xfrm>
            <a:off x="10073001" y="6801368"/>
            <a:ext cx="6859175" cy="622935"/>
          </a:xfrm>
          <a:prstGeom prst="rect">
            <a:avLst/>
          </a:prstGeom>
        </p:spPr>
        <p:txBody>
          <a:bodyPr lIns="0" tIns="0" rIns="0" bIns="0" rtlCol="0" anchor="t">
            <a:spAutoFit/>
          </a:bodyPr>
          <a:lstStyle/>
          <a:p>
            <a:pPr>
              <a:lnSpc>
                <a:spcPts val="5040"/>
              </a:lnSpc>
            </a:pPr>
            <a:r>
              <a:rPr lang="en-US" sz="3600">
                <a:solidFill>
                  <a:srgbClr val="FFFFFF"/>
                </a:solidFill>
                <a:latin typeface="Squada One Bold"/>
              </a:rPr>
              <a:t>Promise</a:t>
            </a:r>
          </a:p>
        </p:txBody>
      </p:sp>
      <p:sp>
        <p:nvSpPr>
          <p:cNvPr id="12" name="TextBox 12"/>
          <p:cNvSpPr txBox="1"/>
          <p:nvPr/>
        </p:nvSpPr>
        <p:spPr>
          <a:xfrm>
            <a:off x="10073001" y="7804175"/>
            <a:ext cx="6859175" cy="1663065"/>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FFFFFF"/>
                </a:solidFill>
                <a:latin typeface="Muli Extra Light"/>
              </a:rPr>
              <a:t>Definisi promise</a:t>
            </a:r>
          </a:p>
          <a:p>
            <a:pPr marL="518160" lvl="1" indent="-259080">
              <a:lnSpc>
                <a:spcPts val="3359"/>
              </a:lnSpc>
              <a:buFont typeface="Arial"/>
              <a:buChar char="•"/>
            </a:pPr>
            <a:r>
              <a:rPr lang="en-US" sz="2400">
                <a:solidFill>
                  <a:srgbClr val="FFFFFF"/>
                </a:solidFill>
                <a:latin typeface="Muli Extra Light"/>
              </a:rPr>
              <a:t>Cara kerja promise</a:t>
            </a:r>
          </a:p>
          <a:p>
            <a:pPr marL="518160" lvl="1" indent="-259080">
              <a:lnSpc>
                <a:spcPts val="3359"/>
              </a:lnSpc>
              <a:buFont typeface="Arial"/>
              <a:buChar char="•"/>
            </a:pPr>
            <a:r>
              <a:rPr lang="en-US" sz="2400">
                <a:solidFill>
                  <a:srgbClr val="FFFFFF"/>
                </a:solidFill>
                <a:latin typeface="Muli Extra Light"/>
              </a:rPr>
              <a:t>Contoh penggunaan promise</a:t>
            </a:r>
          </a:p>
          <a:p>
            <a:pPr>
              <a:lnSpc>
                <a:spcPts val="3359"/>
              </a:lnSpc>
            </a:pPr>
            <a:endParaRPr lang="en-US" sz="2400">
              <a:solidFill>
                <a:srgbClr val="FFFFFF"/>
              </a:solidFill>
              <a:latin typeface="Muli Extra Light"/>
            </a:endParaRPr>
          </a:p>
        </p:txBody>
      </p:sp>
      <p:pic>
        <p:nvPicPr>
          <p:cNvPr id="13" name="Picture 13"/>
          <p:cNvPicPr>
            <a:picLocks noChangeAspect="1"/>
          </p:cNvPicPr>
          <p:nvPr/>
        </p:nvPicPr>
        <p:blipFill>
          <a:blip r:embed="rId3"/>
          <a:srcRect/>
          <a:stretch>
            <a:fillRect/>
          </a:stretch>
        </p:blipFill>
        <p:spPr>
          <a:xfrm>
            <a:off x="623620" y="3200838"/>
            <a:ext cx="810160" cy="644290"/>
          </a:xfrm>
          <a:prstGeom prst="rect">
            <a:avLst/>
          </a:prstGeom>
        </p:spPr>
      </p:pic>
      <p:pic>
        <p:nvPicPr>
          <p:cNvPr id="14" name="Picture 14"/>
          <p:cNvPicPr>
            <a:picLocks noChangeAspect="1"/>
          </p:cNvPicPr>
          <p:nvPr/>
        </p:nvPicPr>
        <p:blipFill>
          <a:blip r:embed="rId3"/>
          <a:srcRect/>
          <a:stretch>
            <a:fillRect/>
          </a:stretch>
        </p:blipFill>
        <p:spPr>
          <a:xfrm>
            <a:off x="6260464" y="6119727"/>
            <a:ext cx="810160" cy="6442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a:off x="-157658" y="-159146"/>
            <a:ext cx="13487400" cy="10605291"/>
          </a:xfrm>
          <a:prstGeom prst="rect">
            <a:avLst/>
          </a:prstGeom>
          <a:solidFill>
            <a:srgbClr val="292929"/>
          </a:solidFill>
        </p:spPr>
      </p:sp>
      <p:sp>
        <p:nvSpPr>
          <p:cNvPr id="3" name="TextBox 3"/>
          <p:cNvSpPr txBox="1"/>
          <p:nvPr/>
        </p:nvSpPr>
        <p:spPr>
          <a:xfrm>
            <a:off x="1028700" y="231496"/>
            <a:ext cx="10456799" cy="1033145"/>
          </a:xfrm>
          <a:prstGeom prst="rect">
            <a:avLst/>
          </a:prstGeom>
        </p:spPr>
        <p:txBody>
          <a:bodyPr lIns="0" tIns="0" rIns="0" bIns="0" rtlCol="0" anchor="t">
            <a:spAutoFit/>
          </a:bodyPr>
          <a:lstStyle/>
          <a:p>
            <a:pPr>
              <a:lnSpc>
                <a:spcPts val="8320"/>
              </a:lnSpc>
            </a:pPr>
            <a:r>
              <a:rPr lang="en-US" sz="6400">
                <a:solidFill>
                  <a:srgbClr val="FFFFFF"/>
                </a:solidFill>
                <a:latin typeface="Squada One"/>
              </a:rPr>
              <a:t>variabel dan scopenya</a:t>
            </a:r>
          </a:p>
        </p:txBody>
      </p:sp>
      <p:pic>
        <p:nvPicPr>
          <p:cNvPr id="4" name="Picture 4"/>
          <p:cNvPicPr>
            <a:picLocks noChangeAspect="1"/>
          </p:cNvPicPr>
          <p:nvPr/>
        </p:nvPicPr>
        <p:blipFill>
          <a:blip r:embed="rId2">
            <a:alphaModFix amt="19999"/>
          </a:blip>
          <a:srcRect/>
          <a:stretch>
            <a:fillRect/>
          </a:stretch>
        </p:blipFill>
        <p:spPr>
          <a:xfrm>
            <a:off x="13329742" y="0"/>
            <a:ext cx="10287000" cy="10287000"/>
          </a:xfrm>
          <a:prstGeom prst="rect">
            <a:avLst/>
          </a:prstGeom>
        </p:spPr>
      </p:pic>
      <p:sp>
        <p:nvSpPr>
          <p:cNvPr id="5" name="TextBox 5"/>
          <p:cNvSpPr txBox="1"/>
          <p:nvPr/>
        </p:nvSpPr>
        <p:spPr>
          <a:xfrm>
            <a:off x="223624" y="1544177"/>
            <a:ext cx="10456799" cy="980910"/>
          </a:xfrm>
          <a:prstGeom prst="rect">
            <a:avLst/>
          </a:prstGeom>
        </p:spPr>
        <p:txBody>
          <a:bodyPr lIns="0" tIns="0" rIns="0" bIns="0" rtlCol="0" anchor="t">
            <a:spAutoFit/>
          </a:bodyPr>
          <a:lstStyle/>
          <a:p>
            <a:pPr marL="690880" lvl="1">
              <a:lnSpc>
                <a:spcPts val="8320"/>
              </a:lnSpc>
            </a:pPr>
            <a:r>
              <a:rPr lang="en-US" sz="6400">
                <a:solidFill>
                  <a:srgbClr val="FFFFFF"/>
                </a:solidFill>
                <a:latin typeface="Squada One"/>
              </a:rPr>
              <a:t> 1.  </a:t>
            </a:r>
            <a:r>
              <a:rPr lang="en-US" sz="6400" dirty="0">
                <a:solidFill>
                  <a:srgbClr val="FFFFFF"/>
                </a:solidFill>
                <a:latin typeface="Squada One"/>
              </a:rPr>
              <a:t>var</a:t>
            </a:r>
          </a:p>
        </p:txBody>
      </p:sp>
      <p:sp>
        <p:nvSpPr>
          <p:cNvPr id="6" name="TextBox 6"/>
          <p:cNvSpPr txBox="1"/>
          <p:nvPr/>
        </p:nvSpPr>
        <p:spPr>
          <a:xfrm>
            <a:off x="1872060" y="2715435"/>
            <a:ext cx="10262858" cy="1028700"/>
          </a:xfrm>
          <a:prstGeom prst="rect">
            <a:avLst/>
          </a:prstGeom>
        </p:spPr>
        <p:txBody>
          <a:bodyPr lIns="0" tIns="0" rIns="0" bIns="0" rtlCol="0" anchor="t">
            <a:spAutoFit/>
          </a:bodyPr>
          <a:lstStyle/>
          <a:p>
            <a:pPr>
              <a:lnSpc>
                <a:spcPts val="3919"/>
              </a:lnSpc>
            </a:pPr>
            <a:r>
              <a:rPr lang="en-US" sz="2799">
                <a:solidFill>
                  <a:srgbClr val="FFFFFF"/>
                </a:solidFill>
                <a:latin typeface="Montserrat"/>
              </a:rPr>
              <a:t>var adalah sebuah variabel yang dapat di ubah isinya.</a:t>
            </a:r>
          </a:p>
          <a:p>
            <a:pPr>
              <a:lnSpc>
                <a:spcPts val="4479"/>
              </a:lnSpc>
              <a:spcBef>
                <a:spcPct val="0"/>
              </a:spcBef>
            </a:pPr>
            <a:endParaRPr lang="en-US" sz="2799">
              <a:solidFill>
                <a:srgbClr val="FFFFFF"/>
              </a:solidFill>
              <a:latin typeface="Montserrat"/>
            </a:endParaRPr>
          </a:p>
        </p:txBody>
      </p:sp>
      <p:sp>
        <p:nvSpPr>
          <p:cNvPr id="7" name="TextBox 7"/>
          <p:cNvSpPr txBox="1"/>
          <p:nvPr/>
        </p:nvSpPr>
        <p:spPr>
          <a:xfrm>
            <a:off x="1872060" y="3299529"/>
            <a:ext cx="10456799" cy="1524000"/>
          </a:xfrm>
          <a:prstGeom prst="rect">
            <a:avLst/>
          </a:prstGeom>
        </p:spPr>
        <p:txBody>
          <a:bodyPr lIns="0" tIns="0" rIns="0" bIns="0" rtlCol="0" anchor="t">
            <a:spAutoFit/>
          </a:bodyPr>
          <a:lstStyle/>
          <a:p>
            <a:pPr>
              <a:lnSpc>
                <a:spcPts val="3919"/>
              </a:lnSpc>
            </a:pPr>
            <a:r>
              <a:rPr lang="en-US" sz="2799">
                <a:solidFill>
                  <a:srgbClr val="FFFFFF"/>
                </a:solidFill>
                <a:latin typeface="Montserrat"/>
              </a:rPr>
              <a:t>memiliki scope: global-scope, local scope(function scope), tidak memiliki block scope karna memiliki sifat hoisting</a:t>
            </a:r>
          </a:p>
          <a:p>
            <a:pPr>
              <a:lnSpc>
                <a:spcPts val="4479"/>
              </a:lnSpc>
              <a:spcBef>
                <a:spcPct val="0"/>
              </a:spcBef>
            </a:pPr>
            <a:endParaRPr lang="en-US" sz="2799">
              <a:solidFill>
                <a:srgbClr val="FFFFFF"/>
              </a:solidFill>
              <a:latin typeface="Montserrat"/>
            </a:endParaRPr>
          </a:p>
        </p:txBody>
      </p:sp>
      <p:sp>
        <p:nvSpPr>
          <p:cNvPr id="8" name="TextBox 8"/>
          <p:cNvSpPr txBox="1"/>
          <p:nvPr/>
        </p:nvSpPr>
        <p:spPr>
          <a:xfrm>
            <a:off x="223624" y="4273619"/>
            <a:ext cx="10456799" cy="1033145"/>
          </a:xfrm>
          <a:prstGeom prst="rect">
            <a:avLst/>
          </a:prstGeom>
        </p:spPr>
        <p:txBody>
          <a:bodyPr lIns="0" tIns="0" rIns="0" bIns="0" rtlCol="0" anchor="t">
            <a:spAutoFit/>
          </a:bodyPr>
          <a:lstStyle/>
          <a:p>
            <a:pPr>
              <a:lnSpc>
                <a:spcPts val="8320"/>
              </a:lnSpc>
            </a:pPr>
            <a:r>
              <a:rPr lang="en-US" sz="6400">
                <a:solidFill>
                  <a:srgbClr val="FFFFFF"/>
                </a:solidFill>
                <a:latin typeface="Squada One"/>
              </a:rPr>
              <a:t>     2. let</a:t>
            </a:r>
          </a:p>
        </p:txBody>
      </p:sp>
      <p:sp>
        <p:nvSpPr>
          <p:cNvPr id="9" name="TextBox 9"/>
          <p:cNvSpPr txBox="1"/>
          <p:nvPr/>
        </p:nvSpPr>
        <p:spPr>
          <a:xfrm>
            <a:off x="1872060" y="5440114"/>
            <a:ext cx="10262858" cy="1028700"/>
          </a:xfrm>
          <a:prstGeom prst="rect">
            <a:avLst/>
          </a:prstGeom>
        </p:spPr>
        <p:txBody>
          <a:bodyPr lIns="0" tIns="0" rIns="0" bIns="0" rtlCol="0" anchor="t">
            <a:spAutoFit/>
          </a:bodyPr>
          <a:lstStyle/>
          <a:p>
            <a:pPr>
              <a:lnSpc>
                <a:spcPts val="3919"/>
              </a:lnSpc>
            </a:pPr>
            <a:r>
              <a:rPr lang="en-US" sz="2799">
                <a:solidFill>
                  <a:srgbClr val="FFFFFF"/>
                </a:solidFill>
                <a:latin typeface="Montserrat"/>
              </a:rPr>
              <a:t>let adalah sebuah variabel yang dapat di ubah isinya.</a:t>
            </a:r>
          </a:p>
          <a:p>
            <a:pPr>
              <a:lnSpc>
                <a:spcPts val="4479"/>
              </a:lnSpc>
              <a:spcBef>
                <a:spcPct val="0"/>
              </a:spcBef>
            </a:pPr>
            <a:endParaRPr lang="en-US" sz="2799">
              <a:solidFill>
                <a:srgbClr val="FFFFFF"/>
              </a:solidFill>
              <a:latin typeface="Montserrat"/>
            </a:endParaRPr>
          </a:p>
        </p:txBody>
      </p:sp>
      <p:sp>
        <p:nvSpPr>
          <p:cNvPr id="10" name="TextBox 10"/>
          <p:cNvSpPr txBox="1"/>
          <p:nvPr/>
        </p:nvSpPr>
        <p:spPr>
          <a:xfrm>
            <a:off x="1872060" y="5930652"/>
            <a:ext cx="10456799" cy="1028700"/>
          </a:xfrm>
          <a:prstGeom prst="rect">
            <a:avLst/>
          </a:prstGeom>
        </p:spPr>
        <p:txBody>
          <a:bodyPr lIns="0" tIns="0" rIns="0" bIns="0" rtlCol="0" anchor="t">
            <a:spAutoFit/>
          </a:bodyPr>
          <a:lstStyle/>
          <a:p>
            <a:pPr>
              <a:lnSpc>
                <a:spcPts val="3919"/>
              </a:lnSpc>
            </a:pPr>
            <a:r>
              <a:rPr lang="en-US" sz="2799">
                <a:solidFill>
                  <a:srgbClr val="FFFFFF"/>
                </a:solidFill>
                <a:latin typeface="Montserrat"/>
              </a:rPr>
              <a:t>memiliki scope: global-scope, local scope, block scope</a:t>
            </a:r>
          </a:p>
          <a:p>
            <a:pPr>
              <a:lnSpc>
                <a:spcPts val="4479"/>
              </a:lnSpc>
              <a:spcBef>
                <a:spcPct val="0"/>
              </a:spcBef>
            </a:pPr>
            <a:endParaRPr lang="en-US" sz="2799">
              <a:solidFill>
                <a:srgbClr val="FFFFFF"/>
              </a:solidFill>
              <a:latin typeface="Montserrat"/>
            </a:endParaRPr>
          </a:p>
        </p:txBody>
      </p:sp>
      <p:sp>
        <p:nvSpPr>
          <p:cNvPr id="11" name="TextBox 11"/>
          <p:cNvSpPr txBox="1"/>
          <p:nvPr/>
        </p:nvSpPr>
        <p:spPr>
          <a:xfrm>
            <a:off x="223624" y="6409442"/>
            <a:ext cx="10456799" cy="1033145"/>
          </a:xfrm>
          <a:prstGeom prst="rect">
            <a:avLst/>
          </a:prstGeom>
        </p:spPr>
        <p:txBody>
          <a:bodyPr lIns="0" tIns="0" rIns="0" bIns="0" rtlCol="0" anchor="t">
            <a:spAutoFit/>
          </a:bodyPr>
          <a:lstStyle/>
          <a:p>
            <a:pPr>
              <a:lnSpc>
                <a:spcPts val="8320"/>
              </a:lnSpc>
            </a:pPr>
            <a:r>
              <a:rPr lang="en-US" sz="6400">
                <a:solidFill>
                  <a:srgbClr val="FFFFFF"/>
                </a:solidFill>
                <a:latin typeface="Squada One"/>
              </a:rPr>
              <a:t>     3. const</a:t>
            </a:r>
          </a:p>
        </p:txBody>
      </p:sp>
      <p:sp>
        <p:nvSpPr>
          <p:cNvPr id="12" name="TextBox 12"/>
          <p:cNvSpPr txBox="1"/>
          <p:nvPr/>
        </p:nvSpPr>
        <p:spPr>
          <a:xfrm>
            <a:off x="1872060" y="7575937"/>
            <a:ext cx="11038117" cy="1028700"/>
          </a:xfrm>
          <a:prstGeom prst="rect">
            <a:avLst/>
          </a:prstGeom>
        </p:spPr>
        <p:txBody>
          <a:bodyPr lIns="0" tIns="0" rIns="0" bIns="0" rtlCol="0" anchor="t">
            <a:spAutoFit/>
          </a:bodyPr>
          <a:lstStyle/>
          <a:p>
            <a:pPr>
              <a:lnSpc>
                <a:spcPts val="3919"/>
              </a:lnSpc>
            </a:pPr>
            <a:r>
              <a:rPr lang="en-US" sz="2799">
                <a:solidFill>
                  <a:srgbClr val="FFFFFF"/>
                </a:solidFill>
                <a:latin typeface="Montserrat"/>
              </a:rPr>
              <a:t>const adalah sebuah variabel yang tidak dapat di ubah isinya.</a:t>
            </a:r>
          </a:p>
          <a:p>
            <a:pPr>
              <a:lnSpc>
                <a:spcPts val="4479"/>
              </a:lnSpc>
              <a:spcBef>
                <a:spcPct val="0"/>
              </a:spcBef>
            </a:pPr>
            <a:endParaRPr lang="en-US" sz="2799">
              <a:solidFill>
                <a:srgbClr val="FFFFFF"/>
              </a:solidFill>
              <a:latin typeface="Montserrat"/>
            </a:endParaRPr>
          </a:p>
        </p:txBody>
      </p:sp>
      <p:sp>
        <p:nvSpPr>
          <p:cNvPr id="13" name="TextBox 13"/>
          <p:cNvSpPr txBox="1"/>
          <p:nvPr/>
        </p:nvSpPr>
        <p:spPr>
          <a:xfrm>
            <a:off x="1872060" y="8229600"/>
            <a:ext cx="10456799" cy="1028700"/>
          </a:xfrm>
          <a:prstGeom prst="rect">
            <a:avLst/>
          </a:prstGeom>
        </p:spPr>
        <p:txBody>
          <a:bodyPr lIns="0" tIns="0" rIns="0" bIns="0" rtlCol="0" anchor="t">
            <a:spAutoFit/>
          </a:bodyPr>
          <a:lstStyle/>
          <a:p>
            <a:pPr>
              <a:lnSpc>
                <a:spcPts val="3919"/>
              </a:lnSpc>
            </a:pPr>
            <a:r>
              <a:rPr lang="en-US" sz="2799">
                <a:solidFill>
                  <a:srgbClr val="FFFFFF"/>
                </a:solidFill>
                <a:latin typeface="Montserrat"/>
              </a:rPr>
              <a:t>memiliki scope: global-scope, local scope, block scope</a:t>
            </a:r>
          </a:p>
          <a:p>
            <a:pPr>
              <a:lnSpc>
                <a:spcPts val="4479"/>
              </a:lnSpc>
              <a:spcBef>
                <a:spcPct val="0"/>
              </a:spcBef>
            </a:pPr>
            <a:endParaRPr lang="en-US" sz="2799">
              <a:solidFill>
                <a:srgbClr val="FFFFFF"/>
              </a:solidFill>
              <a:latin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rot="-2700000">
            <a:off x="-5122216" y="3190239"/>
            <a:ext cx="15794455" cy="14957"/>
          </a:xfrm>
          <a:prstGeom prst="rect">
            <a:avLst/>
          </a:prstGeom>
          <a:solidFill>
            <a:srgbClr val="FFFFFF"/>
          </a:solidFill>
        </p:spPr>
      </p:sp>
      <p:sp>
        <p:nvSpPr>
          <p:cNvPr id="3" name="AutoShape 3"/>
          <p:cNvSpPr/>
          <p:nvPr/>
        </p:nvSpPr>
        <p:spPr>
          <a:xfrm rot="-2700000">
            <a:off x="2952317" y="-548699"/>
            <a:ext cx="5289562" cy="184970"/>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579352" y="1643850"/>
            <a:ext cx="810160" cy="644290"/>
          </a:xfrm>
          <a:prstGeom prst="rect">
            <a:avLst/>
          </a:prstGeom>
        </p:spPr>
      </p:pic>
      <p:sp>
        <p:nvSpPr>
          <p:cNvPr id="5" name="AutoShape 5"/>
          <p:cNvSpPr/>
          <p:nvPr/>
        </p:nvSpPr>
        <p:spPr>
          <a:xfrm rot="-2700000">
            <a:off x="9705446" y="9183666"/>
            <a:ext cx="12443199" cy="11783"/>
          </a:xfrm>
          <a:prstGeom prst="rect">
            <a:avLst/>
          </a:prstGeom>
          <a:solidFill>
            <a:srgbClr val="FFFFFF"/>
          </a:solidFill>
        </p:spPr>
      </p:sp>
      <p:pic>
        <p:nvPicPr>
          <p:cNvPr id="6" name="Picture 6"/>
          <p:cNvPicPr>
            <a:picLocks noChangeAspect="1"/>
          </p:cNvPicPr>
          <p:nvPr/>
        </p:nvPicPr>
        <p:blipFill>
          <a:blip r:embed="rId2">
            <a:alphaModFix amt="29000"/>
          </a:blip>
          <a:srcRect/>
          <a:stretch>
            <a:fillRect/>
          </a:stretch>
        </p:blipFill>
        <p:spPr>
          <a:xfrm>
            <a:off x="598332" y="4411683"/>
            <a:ext cx="1383451" cy="1100206"/>
          </a:xfrm>
          <a:prstGeom prst="rect">
            <a:avLst/>
          </a:prstGeom>
        </p:spPr>
      </p:pic>
      <p:pic>
        <p:nvPicPr>
          <p:cNvPr id="7" name="Picture 7"/>
          <p:cNvPicPr>
            <a:picLocks noChangeAspect="1"/>
          </p:cNvPicPr>
          <p:nvPr/>
        </p:nvPicPr>
        <p:blipFill>
          <a:blip r:embed="rId3"/>
          <a:srcRect/>
          <a:stretch>
            <a:fillRect/>
          </a:stretch>
        </p:blipFill>
        <p:spPr>
          <a:xfrm>
            <a:off x="15411271" y="7164515"/>
            <a:ext cx="2172948" cy="2918885"/>
          </a:xfrm>
          <a:prstGeom prst="rect">
            <a:avLst/>
          </a:prstGeom>
        </p:spPr>
      </p:pic>
      <p:grpSp>
        <p:nvGrpSpPr>
          <p:cNvPr id="8" name="Group 8"/>
          <p:cNvGrpSpPr/>
          <p:nvPr/>
        </p:nvGrpSpPr>
        <p:grpSpPr>
          <a:xfrm>
            <a:off x="3809528" y="3386539"/>
            <a:ext cx="10668944" cy="4250700"/>
            <a:chOff x="0" y="0"/>
            <a:chExt cx="14225258" cy="5667600"/>
          </a:xfrm>
        </p:grpSpPr>
        <p:sp>
          <p:nvSpPr>
            <p:cNvPr id="9" name="TextBox 9"/>
            <p:cNvSpPr txBox="1"/>
            <p:nvPr/>
          </p:nvSpPr>
          <p:spPr>
            <a:xfrm>
              <a:off x="0" y="1694447"/>
              <a:ext cx="14225258" cy="28041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Bold"/>
                </a:rPr>
                <a:t>LIVE CODE</a:t>
              </a:r>
            </a:p>
          </p:txBody>
        </p:sp>
        <p:sp>
          <p:nvSpPr>
            <p:cNvPr id="10" name="TextBox 10"/>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11" name="TextBox 11"/>
            <p:cNvSpPr txBox="1"/>
            <p:nvPr/>
          </p:nvSpPr>
          <p:spPr>
            <a:xfrm>
              <a:off x="0" y="5054401"/>
              <a:ext cx="14225258" cy="613198"/>
            </a:xfrm>
            <a:prstGeom prst="rect">
              <a:avLst/>
            </a:prstGeom>
          </p:spPr>
          <p:txBody>
            <a:bodyPr lIns="0" tIns="0" rIns="0" bIns="0" rtlCol="0" anchor="t">
              <a:spAutoFit/>
            </a:bodyPr>
            <a:lstStyle/>
            <a:p>
              <a:pPr algn="ctr">
                <a:lnSpc>
                  <a:spcPts val="3919"/>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AutoShape 2"/>
          <p:cNvSpPr/>
          <p:nvPr/>
        </p:nvSpPr>
        <p:spPr>
          <a:xfrm>
            <a:off x="8060783" y="-167375"/>
            <a:ext cx="10227217" cy="10621750"/>
          </a:xfrm>
          <a:prstGeom prst="rect">
            <a:avLst/>
          </a:prstGeom>
          <a:solidFill>
            <a:srgbClr val="191919"/>
          </a:solidFill>
        </p:spPr>
      </p:sp>
      <p:sp>
        <p:nvSpPr>
          <p:cNvPr id="3" name="AutoShape 3"/>
          <p:cNvSpPr/>
          <p:nvPr/>
        </p:nvSpPr>
        <p:spPr>
          <a:xfrm>
            <a:off x="9319164" y="3779241"/>
            <a:ext cx="7112329" cy="9525"/>
          </a:xfrm>
          <a:prstGeom prst="rect">
            <a:avLst/>
          </a:prstGeom>
          <a:solidFill>
            <a:srgbClr val="FFFFFF"/>
          </a:solidFill>
        </p:spPr>
      </p:sp>
      <p:pic>
        <p:nvPicPr>
          <p:cNvPr id="4" name="Picture 4"/>
          <p:cNvPicPr>
            <a:picLocks noChangeAspect="1"/>
          </p:cNvPicPr>
          <p:nvPr/>
        </p:nvPicPr>
        <p:blipFill>
          <a:blip r:embed="rId2">
            <a:alphaModFix amt="9999"/>
          </a:blip>
          <a:srcRect/>
          <a:stretch>
            <a:fillRect/>
          </a:stretch>
        </p:blipFill>
        <p:spPr>
          <a:xfrm rot="-5400000">
            <a:off x="-2226217" y="0"/>
            <a:ext cx="10287000" cy="10287000"/>
          </a:xfrm>
          <a:prstGeom prst="rect">
            <a:avLst/>
          </a:prstGeom>
        </p:spPr>
      </p:pic>
      <p:sp>
        <p:nvSpPr>
          <p:cNvPr id="5" name="TextBox 5"/>
          <p:cNvSpPr txBox="1"/>
          <p:nvPr/>
        </p:nvSpPr>
        <p:spPr>
          <a:xfrm>
            <a:off x="700706" y="3354705"/>
            <a:ext cx="7032083" cy="3739515"/>
          </a:xfrm>
          <a:prstGeom prst="rect">
            <a:avLst/>
          </a:prstGeom>
        </p:spPr>
        <p:txBody>
          <a:bodyPr lIns="0" tIns="0" rIns="0" bIns="0" rtlCol="0" anchor="t">
            <a:spAutoFit/>
          </a:bodyPr>
          <a:lstStyle/>
          <a:p>
            <a:pPr algn="ctr">
              <a:lnSpc>
                <a:spcPts val="9600"/>
              </a:lnSpc>
            </a:pPr>
            <a:r>
              <a:rPr lang="en-US" sz="9600">
                <a:solidFill>
                  <a:srgbClr val="FFFFFF"/>
                </a:solidFill>
                <a:latin typeface="Squada One Bold"/>
              </a:rPr>
              <a:t>SYNCHRONOUS DAN ASYNCHRONOUS</a:t>
            </a:r>
          </a:p>
        </p:txBody>
      </p:sp>
      <p:grpSp>
        <p:nvGrpSpPr>
          <p:cNvPr id="6" name="Group 6"/>
          <p:cNvGrpSpPr/>
          <p:nvPr/>
        </p:nvGrpSpPr>
        <p:grpSpPr>
          <a:xfrm>
            <a:off x="9319164" y="522423"/>
            <a:ext cx="7112329" cy="3266342"/>
            <a:chOff x="0" y="0"/>
            <a:chExt cx="9483105" cy="4355123"/>
          </a:xfrm>
        </p:grpSpPr>
        <p:sp>
          <p:nvSpPr>
            <p:cNvPr id="7" name="TextBox 7"/>
            <p:cNvSpPr txBox="1"/>
            <p:nvPr/>
          </p:nvSpPr>
          <p:spPr>
            <a:xfrm>
              <a:off x="0" y="-9525"/>
              <a:ext cx="9483105" cy="733425"/>
            </a:xfrm>
            <a:prstGeom prst="rect">
              <a:avLst/>
            </a:prstGeom>
          </p:spPr>
          <p:txBody>
            <a:bodyPr lIns="0" tIns="0" rIns="0" bIns="0" rtlCol="0" anchor="t">
              <a:spAutoFit/>
            </a:bodyPr>
            <a:lstStyle/>
            <a:p>
              <a:pPr>
                <a:lnSpc>
                  <a:spcPts val="4320"/>
                </a:lnSpc>
              </a:pPr>
              <a:r>
                <a:rPr lang="en-US" sz="3600">
                  <a:solidFill>
                    <a:srgbClr val="FFFFFF"/>
                  </a:solidFill>
                  <a:latin typeface="Squada One"/>
                </a:rPr>
                <a:t>Synchronous</a:t>
              </a:r>
            </a:p>
          </p:txBody>
        </p:sp>
        <p:sp>
          <p:nvSpPr>
            <p:cNvPr id="8" name="TextBox 8"/>
            <p:cNvSpPr txBox="1"/>
            <p:nvPr/>
          </p:nvSpPr>
          <p:spPr>
            <a:xfrm>
              <a:off x="0" y="1052911"/>
              <a:ext cx="9483105" cy="33191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Synchronous artinya "pada waktu bersamaan" maksudnya program yang kita jalankan akan berurut dari atas sampai bawah menunggu program selesai dilakukan baru melanjutkan eksekusi code berikutnya</a:t>
              </a:r>
            </a:p>
            <a:p>
              <a:pPr>
                <a:lnSpc>
                  <a:spcPts val="3359"/>
                </a:lnSpc>
              </a:pPr>
              <a:endParaRPr lang="en-US" sz="2400">
                <a:solidFill>
                  <a:srgbClr val="FFFFFF"/>
                </a:solidFill>
                <a:latin typeface="Muli Extra Light"/>
              </a:endParaRPr>
            </a:p>
          </p:txBody>
        </p:sp>
      </p:grpSp>
      <p:grpSp>
        <p:nvGrpSpPr>
          <p:cNvPr id="9" name="Group 9"/>
          <p:cNvGrpSpPr/>
          <p:nvPr/>
        </p:nvGrpSpPr>
        <p:grpSpPr>
          <a:xfrm>
            <a:off x="9319164" y="3931194"/>
            <a:ext cx="7112329" cy="3266342"/>
            <a:chOff x="0" y="0"/>
            <a:chExt cx="9483105" cy="4355123"/>
          </a:xfrm>
        </p:grpSpPr>
        <p:sp>
          <p:nvSpPr>
            <p:cNvPr id="10" name="TextBox 10"/>
            <p:cNvSpPr txBox="1"/>
            <p:nvPr/>
          </p:nvSpPr>
          <p:spPr>
            <a:xfrm>
              <a:off x="0" y="-9525"/>
              <a:ext cx="9483105" cy="733425"/>
            </a:xfrm>
            <a:prstGeom prst="rect">
              <a:avLst/>
            </a:prstGeom>
          </p:spPr>
          <p:txBody>
            <a:bodyPr lIns="0" tIns="0" rIns="0" bIns="0" rtlCol="0" anchor="t">
              <a:spAutoFit/>
            </a:bodyPr>
            <a:lstStyle/>
            <a:p>
              <a:pPr marL="0" lvl="0" indent="0" algn="l">
                <a:lnSpc>
                  <a:spcPts val="4320"/>
                </a:lnSpc>
                <a:spcBef>
                  <a:spcPct val="0"/>
                </a:spcBef>
              </a:pPr>
              <a:r>
                <a:rPr lang="en-US" sz="3600">
                  <a:solidFill>
                    <a:srgbClr val="FFFFFF"/>
                  </a:solidFill>
                  <a:latin typeface="Squada One Bold"/>
                </a:rPr>
                <a:t>Asynchronous</a:t>
              </a:r>
            </a:p>
          </p:txBody>
        </p:sp>
        <p:sp>
          <p:nvSpPr>
            <p:cNvPr id="11" name="TextBox 11"/>
            <p:cNvSpPr txBox="1"/>
            <p:nvPr/>
          </p:nvSpPr>
          <p:spPr>
            <a:xfrm>
              <a:off x="0" y="1052911"/>
              <a:ext cx="9483105" cy="33191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Asynchronous artinya " tidak pada waktu bersamaan " maksudnya program yang kita jalankan akan melanjutkan eksekusi code berikutnya sambil mengerjakan tugas tersebut di latar belakang.</a:t>
              </a:r>
            </a:p>
            <a:p>
              <a:pPr>
                <a:lnSpc>
                  <a:spcPts val="3359"/>
                </a:lnSpc>
              </a:pPr>
              <a:endParaRPr lang="en-US" sz="2400">
                <a:solidFill>
                  <a:srgbClr val="FFFFFF"/>
                </a:solidFill>
                <a:latin typeface="Muli Extra Light"/>
              </a:endParaRPr>
            </a:p>
          </p:txBody>
        </p:sp>
      </p:grpSp>
      <p:grpSp>
        <p:nvGrpSpPr>
          <p:cNvPr id="12" name="Group 12"/>
          <p:cNvGrpSpPr/>
          <p:nvPr/>
        </p:nvGrpSpPr>
        <p:grpSpPr>
          <a:xfrm>
            <a:off x="9319164" y="7197536"/>
            <a:ext cx="7708681" cy="2005867"/>
            <a:chOff x="0" y="0"/>
            <a:chExt cx="10278242" cy="2674490"/>
          </a:xfrm>
        </p:grpSpPr>
        <p:sp>
          <p:nvSpPr>
            <p:cNvPr id="13" name="TextBox 13"/>
            <p:cNvSpPr txBox="1"/>
            <p:nvPr/>
          </p:nvSpPr>
          <p:spPr>
            <a:xfrm>
              <a:off x="0" y="-9525"/>
              <a:ext cx="10278242" cy="733425"/>
            </a:xfrm>
            <a:prstGeom prst="rect">
              <a:avLst/>
            </a:prstGeom>
          </p:spPr>
          <p:txBody>
            <a:bodyPr lIns="0" tIns="0" rIns="0" bIns="0" rtlCol="0" anchor="t">
              <a:spAutoFit/>
            </a:bodyPr>
            <a:lstStyle/>
            <a:p>
              <a:pPr marL="0" lvl="0" indent="0" algn="l">
                <a:lnSpc>
                  <a:spcPts val="4320"/>
                </a:lnSpc>
                <a:spcBef>
                  <a:spcPct val="0"/>
                </a:spcBef>
              </a:pPr>
              <a:r>
                <a:rPr lang="en-US" sz="3600">
                  <a:solidFill>
                    <a:srgbClr val="FFFFFF"/>
                  </a:solidFill>
                  <a:latin typeface="Squada One Bold"/>
                </a:rPr>
                <a:t>kesimpulan</a:t>
              </a:r>
            </a:p>
          </p:txBody>
        </p:sp>
        <p:sp>
          <p:nvSpPr>
            <p:cNvPr id="14" name="TextBox 14"/>
            <p:cNvSpPr txBox="1"/>
            <p:nvPr/>
          </p:nvSpPr>
          <p:spPr>
            <a:xfrm>
              <a:off x="0" y="1048678"/>
              <a:ext cx="10278242" cy="16427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Dalam hal ini, synchronous dan asynchronous memiliki pendekatan yang berbeda dalam mengatur waktu dan penjadwalan proses.</a:t>
              </a:r>
            </a:p>
          </p:txBody>
        </p:sp>
      </p:grpSp>
      <p:sp>
        <p:nvSpPr>
          <p:cNvPr id="15" name="AutoShape 15"/>
          <p:cNvSpPr/>
          <p:nvPr/>
        </p:nvSpPr>
        <p:spPr>
          <a:xfrm>
            <a:off x="9319164" y="7094220"/>
            <a:ext cx="7470140" cy="9525"/>
          </a:xfrm>
          <a:prstGeom prst="rect">
            <a:avLst/>
          </a:prstGeom>
          <a:solidFill>
            <a:srgbClr val="FFFFFF"/>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rot="-2700000">
            <a:off x="-5122216" y="3190239"/>
            <a:ext cx="15794455" cy="14957"/>
          </a:xfrm>
          <a:prstGeom prst="rect">
            <a:avLst/>
          </a:prstGeom>
          <a:solidFill>
            <a:srgbClr val="FFFFFF"/>
          </a:solidFill>
        </p:spPr>
      </p:sp>
      <p:sp>
        <p:nvSpPr>
          <p:cNvPr id="3" name="AutoShape 3"/>
          <p:cNvSpPr/>
          <p:nvPr/>
        </p:nvSpPr>
        <p:spPr>
          <a:xfrm rot="-2700000">
            <a:off x="2952317" y="-548699"/>
            <a:ext cx="5289562" cy="184970"/>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579352" y="1643850"/>
            <a:ext cx="810160" cy="644290"/>
          </a:xfrm>
          <a:prstGeom prst="rect">
            <a:avLst/>
          </a:prstGeom>
        </p:spPr>
      </p:pic>
      <p:sp>
        <p:nvSpPr>
          <p:cNvPr id="5" name="AutoShape 5"/>
          <p:cNvSpPr/>
          <p:nvPr/>
        </p:nvSpPr>
        <p:spPr>
          <a:xfrm rot="-2700000">
            <a:off x="9705446" y="9183666"/>
            <a:ext cx="12443199" cy="11783"/>
          </a:xfrm>
          <a:prstGeom prst="rect">
            <a:avLst/>
          </a:prstGeom>
          <a:solidFill>
            <a:srgbClr val="FFFFFF"/>
          </a:solidFill>
        </p:spPr>
      </p:sp>
      <p:pic>
        <p:nvPicPr>
          <p:cNvPr id="6" name="Picture 6"/>
          <p:cNvPicPr>
            <a:picLocks noChangeAspect="1"/>
          </p:cNvPicPr>
          <p:nvPr/>
        </p:nvPicPr>
        <p:blipFill>
          <a:blip r:embed="rId2">
            <a:alphaModFix amt="29000"/>
          </a:blip>
          <a:srcRect/>
          <a:stretch>
            <a:fillRect/>
          </a:stretch>
        </p:blipFill>
        <p:spPr>
          <a:xfrm>
            <a:off x="598332" y="4411683"/>
            <a:ext cx="1383451" cy="1100206"/>
          </a:xfrm>
          <a:prstGeom prst="rect">
            <a:avLst/>
          </a:prstGeom>
        </p:spPr>
      </p:pic>
      <p:pic>
        <p:nvPicPr>
          <p:cNvPr id="7" name="Picture 7"/>
          <p:cNvPicPr>
            <a:picLocks noChangeAspect="1"/>
          </p:cNvPicPr>
          <p:nvPr/>
        </p:nvPicPr>
        <p:blipFill>
          <a:blip r:embed="rId3"/>
          <a:srcRect/>
          <a:stretch>
            <a:fillRect/>
          </a:stretch>
        </p:blipFill>
        <p:spPr>
          <a:xfrm>
            <a:off x="15411271" y="7164515"/>
            <a:ext cx="2172948" cy="2918885"/>
          </a:xfrm>
          <a:prstGeom prst="rect">
            <a:avLst/>
          </a:prstGeom>
        </p:spPr>
      </p:pic>
      <p:grpSp>
        <p:nvGrpSpPr>
          <p:cNvPr id="8" name="Group 8"/>
          <p:cNvGrpSpPr/>
          <p:nvPr/>
        </p:nvGrpSpPr>
        <p:grpSpPr>
          <a:xfrm>
            <a:off x="3809528" y="3386539"/>
            <a:ext cx="10668944" cy="4250700"/>
            <a:chOff x="0" y="0"/>
            <a:chExt cx="14225258" cy="5667600"/>
          </a:xfrm>
        </p:grpSpPr>
        <p:sp>
          <p:nvSpPr>
            <p:cNvPr id="9" name="TextBox 9"/>
            <p:cNvSpPr txBox="1"/>
            <p:nvPr/>
          </p:nvSpPr>
          <p:spPr>
            <a:xfrm>
              <a:off x="0" y="1694447"/>
              <a:ext cx="14225258" cy="28041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Bold"/>
                </a:rPr>
                <a:t>LIVE CODE</a:t>
              </a:r>
            </a:p>
          </p:txBody>
        </p:sp>
        <p:sp>
          <p:nvSpPr>
            <p:cNvPr id="10" name="TextBox 10"/>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11" name="TextBox 11"/>
            <p:cNvSpPr txBox="1"/>
            <p:nvPr/>
          </p:nvSpPr>
          <p:spPr>
            <a:xfrm>
              <a:off x="0" y="5054401"/>
              <a:ext cx="14225258" cy="613198"/>
            </a:xfrm>
            <a:prstGeom prst="rect">
              <a:avLst/>
            </a:prstGeom>
          </p:spPr>
          <p:txBody>
            <a:bodyPr lIns="0" tIns="0" rIns="0" bIns="0" rtlCol="0" anchor="t">
              <a:spAutoFit/>
            </a:bodyPr>
            <a:lstStyle/>
            <a:p>
              <a:pPr algn="ctr">
                <a:lnSpc>
                  <a:spcPts val="391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a:off x="1028700" y="5890538"/>
            <a:ext cx="13145695" cy="9525"/>
          </a:xfrm>
          <a:prstGeom prst="rect">
            <a:avLst/>
          </a:prstGeom>
          <a:solidFill>
            <a:srgbClr val="FFFFFF"/>
          </a:solidFill>
        </p:spPr>
      </p:sp>
      <p:sp>
        <p:nvSpPr>
          <p:cNvPr id="3" name="AutoShape 3"/>
          <p:cNvSpPr/>
          <p:nvPr/>
        </p:nvSpPr>
        <p:spPr>
          <a:xfrm>
            <a:off x="1028700" y="8343130"/>
            <a:ext cx="13145695" cy="9525"/>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12496922" y="5780362"/>
            <a:ext cx="289058" cy="229877"/>
          </a:xfrm>
          <a:prstGeom prst="rect">
            <a:avLst/>
          </a:prstGeom>
        </p:spPr>
      </p:pic>
      <p:pic>
        <p:nvPicPr>
          <p:cNvPr id="5" name="Picture 5"/>
          <p:cNvPicPr>
            <a:picLocks noChangeAspect="1"/>
          </p:cNvPicPr>
          <p:nvPr/>
        </p:nvPicPr>
        <p:blipFill>
          <a:blip r:embed="rId2"/>
          <a:srcRect/>
          <a:stretch>
            <a:fillRect/>
          </a:stretch>
        </p:blipFill>
        <p:spPr>
          <a:xfrm>
            <a:off x="12641451" y="8232954"/>
            <a:ext cx="289058" cy="229877"/>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2143642"/>
            <a:ext cx="7315200" cy="332509"/>
          </a:xfrm>
          <a:prstGeom prst="rect">
            <a:avLst/>
          </a:prstGeom>
        </p:spPr>
      </p:pic>
      <p:sp>
        <p:nvSpPr>
          <p:cNvPr id="7" name="TextBox 7"/>
          <p:cNvSpPr txBox="1"/>
          <p:nvPr/>
        </p:nvSpPr>
        <p:spPr>
          <a:xfrm>
            <a:off x="1028700" y="842527"/>
            <a:ext cx="14573414" cy="1301115"/>
          </a:xfrm>
          <a:prstGeom prst="rect">
            <a:avLst/>
          </a:prstGeom>
        </p:spPr>
        <p:txBody>
          <a:bodyPr lIns="0" tIns="0" rIns="0" bIns="0" rtlCol="0" anchor="t">
            <a:spAutoFit/>
          </a:bodyPr>
          <a:lstStyle/>
          <a:p>
            <a:pPr>
              <a:lnSpc>
                <a:spcPts val="9600"/>
              </a:lnSpc>
            </a:pPr>
            <a:r>
              <a:rPr lang="en-US" sz="9600">
                <a:solidFill>
                  <a:srgbClr val="FFFFFF"/>
                </a:solidFill>
                <a:latin typeface="Squada One"/>
              </a:rPr>
              <a:t>PROMISE</a:t>
            </a:r>
          </a:p>
        </p:txBody>
      </p:sp>
      <p:grpSp>
        <p:nvGrpSpPr>
          <p:cNvPr id="8" name="Group 8"/>
          <p:cNvGrpSpPr/>
          <p:nvPr/>
        </p:nvGrpSpPr>
        <p:grpSpPr>
          <a:xfrm>
            <a:off x="1028700" y="2774365"/>
            <a:ext cx="13145695" cy="2707783"/>
            <a:chOff x="0" y="0"/>
            <a:chExt cx="17527594" cy="3610377"/>
          </a:xfrm>
        </p:grpSpPr>
        <p:sp>
          <p:nvSpPr>
            <p:cNvPr id="9" name="TextBox 9"/>
            <p:cNvSpPr txBox="1"/>
            <p:nvPr/>
          </p:nvSpPr>
          <p:spPr>
            <a:xfrm>
              <a:off x="0" y="-9525"/>
              <a:ext cx="17527594" cy="733425"/>
            </a:xfrm>
            <a:prstGeom prst="rect">
              <a:avLst/>
            </a:prstGeom>
          </p:spPr>
          <p:txBody>
            <a:bodyPr lIns="0" tIns="0" rIns="0" bIns="0" rtlCol="0" anchor="t">
              <a:spAutoFit/>
            </a:bodyPr>
            <a:lstStyle/>
            <a:p>
              <a:pPr>
                <a:lnSpc>
                  <a:spcPts val="4320"/>
                </a:lnSpc>
              </a:pPr>
              <a:r>
                <a:rPr lang="en-US" sz="3600">
                  <a:solidFill>
                    <a:srgbClr val="FFFFFF"/>
                  </a:solidFill>
                  <a:latin typeface="Squada One Bold"/>
                </a:rPr>
                <a:t>Definisi</a:t>
              </a:r>
            </a:p>
          </p:txBody>
        </p:sp>
        <p:sp>
          <p:nvSpPr>
            <p:cNvPr id="10" name="TextBox 10"/>
            <p:cNvSpPr txBox="1"/>
            <p:nvPr/>
          </p:nvSpPr>
          <p:spPr>
            <a:xfrm>
              <a:off x="0" y="1237805"/>
              <a:ext cx="17527594" cy="2397972"/>
            </a:xfrm>
            <a:prstGeom prst="rect">
              <a:avLst/>
            </a:prstGeom>
          </p:spPr>
          <p:txBody>
            <a:bodyPr lIns="0" tIns="0" rIns="0" bIns="0" rtlCol="0" anchor="t">
              <a:spAutoFit/>
            </a:bodyPr>
            <a:lstStyle/>
            <a:p>
              <a:pPr>
                <a:lnSpc>
                  <a:spcPts val="3639"/>
                </a:lnSpc>
              </a:pPr>
              <a:r>
                <a:rPr lang="en-US" sz="2599">
                  <a:solidFill>
                    <a:srgbClr val="FFFFFF"/>
                  </a:solidFill>
                  <a:latin typeface="Muli Extra Light"/>
                </a:rPr>
                <a:t>Promise adalah sebuah objek dalam pemrograman JavaScript yang merepresentasikan sebuah nilai yang mungkin belum tersedia di saat itu, namun akan tersedia di masa yang akan datang. Promise digunakan untuk menangani tugas-tugas yang asynchrous dengan lebih mudah dan terstruktur</a:t>
              </a:r>
            </a:p>
          </p:txBody>
        </p:sp>
      </p:grpSp>
      <p:grpSp>
        <p:nvGrpSpPr>
          <p:cNvPr id="11" name="Group 11"/>
          <p:cNvGrpSpPr/>
          <p:nvPr/>
        </p:nvGrpSpPr>
        <p:grpSpPr>
          <a:xfrm>
            <a:off x="1028700" y="6154142"/>
            <a:ext cx="11612751" cy="1722262"/>
            <a:chOff x="0" y="0"/>
            <a:chExt cx="15483668" cy="2296350"/>
          </a:xfrm>
        </p:grpSpPr>
        <p:sp>
          <p:nvSpPr>
            <p:cNvPr id="12" name="TextBox 12"/>
            <p:cNvSpPr txBox="1"/>
            <p:nvPr/>
          </p:nvSpPr>
          <p:spPr>
            <a:xfrm>
              <a:off x="0" y="-9525"/>
              <a:ext cx="15483668" cy="733425"/>
            </a:xfrm>
            <a:prstGeom prst="rect">
              <a:avLst/>
            </a:prstGeom>
          </p:spPr>
          <p:txBody>
            <a:bodyPr lIns="0" tIns="0" rIns="0" bIns="0" rtlCol="0" anchor="t">
              <a:spAutoFit/>
            </a:bodyPr>
            <a:lstStyle/>
            <a:p>
              <a:pPr>
                <a:lnSpc>
                  <a:spcPts val="4320"/>
                </a:lnSpc>
              </a:pPr>
              <a:r>
                <a:rPr lang="en-US" sz="3600">
                  <a:solidFill>
                    <a:srgbClr val="FFFFFF"/>
                  </a:solidFill>
                  <a:latin typeface="Squada One Bold"/>
                </a:rPr>
                <a:t>Jenis-jenis Kondisi Promise</a:t>
              </a:r>
            </a:p>
          </p:txBody>
        </p:sp>
        <p:sp>
          <p:nvSpPr>
            <p:cNvPr id="13" name="TextBox 13"/>
            <p:cNvSpPr txBox="1"/>
            <p:nvPr/>
          </p:nvSpPr>
          <p:spPr>
            <a:xfrm>
              <a:off x="0" y="1237805"/>
              <a:ext cx="15483668" cy="1083945"/>
            </a:xfrm>
            <a:prstGeom prst="rect">
              <a:avLst/>
            </a:prstGeom>
          </p:spPr>
          <p:txBody>
            <a:bodyPr lIns="0" tIns="0" rIns="0" bIns="0" rtlCol="0" anchor="t">
              <a:spAutoFit/>
            </a:bodyPr>
            <a:lstStyle/>
            <a:p>
              <a:pPr>
                <a:lnSpc>
                  <a:spcPts val="3359"/>
                </a:lnSpc>
              </a:pPr>
              <a:r>
                <a:rPr lang="en-US" sz="2400">
                  <a:solidFill>
                    <a:srgbClr val="FFFFFF"/>
                  </a:solidFill>
                  <a:latin typeface="Muli Extra Light"/>
                </a:rPr>
                <a:t>Promise memiliki tiga keadaan yang mungkin: "pending" (menunggu), "fulfilled" (terpenuhi), atau "rejected" (ditolak)</a:t>
              </a:r>
            </a:p>
          </p:txBody>
        </p:sp>
      </p:grpSp>
      <p:grpSp>
        <p:nvGrpSpPr>
          <p:cNvPr id="14" name="Group 14"/>
          <p:cNvGrpSpPr/>
          <p:nvPr/>
        </p:nvGrpSpPr>
        <p:grpSpPr>
          <a:xfrm>
            <a:off x="1028700" y="8983838"/>
            <a:ext cx="12102078" cy="1303162"/>
            <a:chOff x="0" y="0"/>
            <a:chExt cx="16136104" cy="1737550"/>
          </a:xfrm>
        </p:grpSpPr>
        <p:sp>
          <p:nvSpPr>
            <p:cNvPr id="15" name="TextBox 15"/>
            <p:cNvSpPr txBox="1"/>
            <p:nvPr/>
          </p:nvSpPr>
          <p:spPr>
            <a:xfrm>
              <a:off x="0" y="-9525"/>
              <a:ext cx="16136104" cy="733425"/>
            </a:xfrm>
            <a:prstGeom prst="rect">
              <a:avLst/>
            </a:prstGeom>
          </p:spPr>
          <p:txBody>
            <a:bodyPr lIns="0" tIns="0" rIns="0" bIns="0" rtlCol="0" anchor="t">
              <a:spAutoFit/>
            </a:bodyPr>
            <a:lstStyle/>
            <a:p>
              <a:pPr>
                <a:lnSpc>
                  <a:spcPts val="4320"/>
                </a:lnSpc>
              </a:pPr>
              <a:r>
                <a:rPr lang="en-US" sz="3600">
                  <a:solidFill>
                    <a:srgbClr val="FFFFFF"/>
                  </a:solidFill>
                  <a:latin typeface="Squada One Bold"/>
                </a:rPr>
                <a:t>Contoh promise </a:t>
              </a:r>
            </a:p>
          </p:txBody>
        </p:sp>
        <p:sp>
          <p:nvSpPr>
            <p:cNvPr id="16" name="TextBox 16"/>
            <p:cNvSpPr txBox="1"/>
            <p:nvPr/>
          </p:nvSpPr>
          <p:spPr>
            <a:xfrm>
              <a:off x="0" y="1237805"/>
              <a:ext cx="16136104" cy="525145"/>
            </a:xfrm>
            <a:prstGeom prst="rect">
              <a:avLst/>
            </a:prstGeom>
          </p:spPr>
          <p:txBody>
            <a:bodyPr lIns="0" tIns="0" rIns="0" bIns="0" rtlCol="0" anchor="t">
              <a:spAutoFit/>
            </a:bodyPr>
            <a:lstStyle/>
            <a:p>
              <a:pPr>
                <a:lnSpc>
                  <a:spcPts val="33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AutoShape 2"/>
          <p:cNvSpPr/>
          <p:nvPr/>
        </p:nvSpPr>
        <p:spPr>
          <a:xfrm rot="-2700000">
            <a:off x="-5122216" y="3190239"/>
            <a:ext cx="15794455" cy="14957"/>
          </a:xfrm>
          <a:prstGeom prst="rect">
            <a:avLst/>
          </a:prstGeom>
          <a:solidFill>
            <a:srgbClr val="FFFFFF"/>
          </a:solidFill>
        </p:spPr>
      </p:sp>
      <p:sp>
        <p:nvSpPr>
          <p:cNvPr id="3" name="AutoShape 3"/>
          <p:cNvSpPr/>
          <p:nvPr/>
        </p:nvSpPr>
        <p:spPr>
          <a:xfrm rot="-2700000">
            <a:off x="2952317" y="-548699"/>
            <a:ext cx="5289562" cy="184970"/>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579352" y="1643850"/>
            <a:ext cx="810160" cy="644290"/>
          </a:xfrm>
          <a:prstGeom prst="rect">
            <a:avLst/>
          </a:prstGeom>
        </p:spPr>
      </p:pic>
      <p:sp>
        <p:nvSpPr>
          <p:cNvPr id="5" name="AutoShape 5"/>
          <p:cNvSpPr/>
          <p:nvPr/>
        </p:nvSpPr>
        <p:spPr>
          <a:xfrm rot="-2700000">
            <a:off x="9705446" y="9183666"/>
            <a:ext cx="12443199" cy="11783"/>
          </a:xfrm>
          <a:prstGeom prst="rect">
            <a:avLst/>
          </a:prstGeom>
          <a:solidFill>
            <a:srgbClr val="FFFFFF"/>
          </a:solidFill>
        </p:spPr>
      </p:sp>
      <p:pic>
        <p:nvPicPr>
          <p:cNvPr id="6" name="Picture 6"/>
          <p:cNvPicPr>
            <a:picLocks noChangeAspect="1"/>
          </p:cNvPicPr>
          <p:nvPr/>
        </p:nvPicPr>
        <p:blipFill>
          <a:blip r:embed="rId2">
            <a:alphaModFix amt="29000"/>
          </a:blip>
          <a:srcRect/>
          <a:stretch>
            <a:fillRect/>
          </a:stretch>
        </p:blipFill>
        <p:spPr>
          <a:xfrm>
            <a:off x="598332" y="4411683"/>
            <a:ext cx="1383451" cy="1100206"/>
          </a:xfrm>
          <a:prstGeom prst="rect">
            <a:avLst/>
          </a:prstGeom>
        </p:spPr>
      </p:pic>
      <p:pic>
        <p:nvPicPr>
          <p:cNvPr id="7" name="Picture 7"/>
          <p:cNvPicPr>
            <a:picLocks noChangeAspect="1"/>
          </p:cNvPicPr>
          <p:nvPr/>
        </p:nvPicPr>
        <p:blipFill>
          <a:blip r:embed="rId3"/>
          <a:srcRect/>
          <a:stretch>
            <a:fillRect/>
          </a:stretch>
        </p:blipFill>
        <p:spPr>
          <a:xfrm>
            <a:off x="15411271" y="7164515"/>
            <a:ext cx="2172948" cy="2918885"/>
          </a:xfrm>
          <a:prstGeom prst="rect">
            <a:avLst/>
          </a:prstGeom>
        </p:spPr>
      </p:pic>
      <p:grpSp>
        <p:nvGrpSpPr>
          <p:cNvPr id="8" name="Group 8"/>
          <p:cNvGrpSpPr/>
          <p:nvPr/>
        </p:nvGrpSpPr>
        <p:grpSpPr>
          <a:xfrm>
            <a:off x="3809528" y="3386539"/>
            <a:ext cx="10668944" cy="4250700"/>
            <a:chOff x="0" y="0"/>
            <a:chExt cx="14225258" cy="5667600"/>
          </a:xfrm>
        </p:grpSpPr>
        <p:sp>
          <p:nvSpPr>
            <p:cNvPr id="9" name="TextBox 9"/>
            <p:cNvSpPr txBox="1"/>
            <p:nvPr/>
          </p:nvSpPr>
          <p:spPr>
            <a:xfrm>
              <a:off x="0" y="1694447"/>
              <a:ext cx="14225258" cy="2804118"/>
            </a:xfrm>
            <a:prstGeom prst="rect">
              <a:avLst/>
            </a:prstGeom>
          </p:spPr>
          <p:txBody>
            <a:bodyPr lIns="0" tIns="0" rIns="0" bIns="0" rtlCol="0" anchor="t">
              <a:spAutoFit/>
            </a:bodyPr>
            <a:lstStyle/>
            <a:p>
              <a:pPr algn="ctr">
                <a:lnSpc>
                  <a:spcPts val="14329"/>
                </a:lnSpc>
              </a:pPr>
              <a:r>
                <a:rPr lang="en-US" sz="16100">
                  <a:solidFill>
                    <a:srgbClr val="FFFFFF"/>
                  </a:solidFill>
                  <a:latin typeface="Squada One Bold"/>
                </a:rPr>
                <a:t>LIVE CODE</a:t>
              </a:r>
            </a:p>
          </p:txBody>
        </p:sp>
        <p:sp>
          <p:nvSpPr>
            <p:cNvPr id="10" name="TextBox 10"/>
            <p:cNvSpPr txBox="1"/>
            <p:nvPr/>
          </p:nvSpPr>
          <p:spPr>
            <a:xfrm>
              <a:off x="0" y="-57150"/>
              <a:ext cx="14225258" cy="666750"/>
            </a:xfrm>
            <a:prstGeom prst="rect">
              <a:avLst/>
            </a:prstGeom>
          </p:spPr>
          <p:txBody>
            <a:bodyPr lIns="0" tIns="0" rIns="0" bIns="0" rtlCol="0" anchor="t">
              <a:spAutoFit/>
            </a:bodyPr>
            <a:lstStyle/>
            <a:p>
              <a:pPr algn="ctr">
                <a:lnSpc>
                  <a:spcPts val="4200"/>
                </a:lnSpc>
              </a:pPr>
              <a:endParaRPr/>
            </a:p>
          </p:txBody>
        </p:sp>
        <p:sp>
          <p:nvSpPr>
            <p:cNvPr id="11" name="TextBox 11"/>
            <p:cNvSpPr txBox="1"/>
            <p:nvPr/>
          </p:nvSpPr>
          <p:spPr>
            <a:xfrm>
              <a:off x="0" y="5054401"/>
              <a:ext cx="14225258" cy="613198"/>
            </a:xfrm>
            <a:prstGeom prst="rect">
              <a:avLst/>
            </a:prstGeom>
          </p:spPr>
          <p:txBody>
            <a:bodyPr lIns="0" tIns="0" rIns="0" bIns="0" rtlCol="0" anchor="t">
              <a:spAutoFit/>
            </a:bodyPr>
            <a:lstStyle/>
            <a:p>
              <a:pPr algn="ctr">
                <a:lnSpc>
                  <a:spcPts val="391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340</Words>
  <Application>Microsoft Office PowerPoint</Application>
  <PresentationFormat>Custom</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Squada One Bold</vt:lpstr>
      <vt:lpstr>Muli Extra Light</vt:lpstr>
      <vt:lpstr>Arial</vt:lpstr>
      <vt:lpstr>Squada One</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week 3 fw 14</dc:title>
  <cp:lastModifiedBy>cpuid</cp:lastModifiedBy>
  <cp:revision>3</cp:revision>
  <dcterms:created xsi:type="dcterms:W3CDTF">2006-08-16T00:00:00Z</dcterms:created>
  <dcterms:modified xsi:type="dcterms:W3CDTF">2023-02-20T17:17:30Z</dcterms:modified>
  <dc:identifier>DAFbGgySuiA</dc:identifier>
</cp:coreProperties>
</file>