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bdf55d8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bdf55d8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bdf55d8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bdf55d8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bdf55d87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bdf55d87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bdf55d87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bdf55d87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bdf55d87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bdf55d87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bdf55d87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bdf55d87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bdf55d87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bdf55d87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c50109b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c50109b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c50109b1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c50109b1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c50109b1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c50109b1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bdf55d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bdf55d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bdf55d8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bdf55d8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bdf55d8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bdf55d8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bdf55d87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bdf55d87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bdf55d87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bdf55d87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rive.google.com/file/d/1jb_n-vmK--PtI9ChC39C4J7icH0t5Do2/view" TargetMode="External"/><Relationship Id="rId4" Type="http://schemas.openxmlformats.org/officeDocument/2006/relationships/hyperlink" Target="https://drive.google.com/file/d/1yNWeFa_LRhkmNOYlrPj3Nwmye-18NmgM/view?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AI-</a:t>
            </a:r>
            <a:r>
              <a:rPr lang="en"/>
              <a:t>Sokoban FPGA Project</a:t>
            </a:r>
            <a:endParaRPr/>
          </a:p>
        </p:txBody>
      </p:sp>
      <p:sp>
        <p:nvSpPr>
          <p:cNvPr id="55" name="Google Shape;55;p13"/>
          <p:cNvSpPr txBox="1"/>
          <p:nvPr>
            <p:ph idx="1" type="subTitle"/>
          </p:nvPr>
        </p:nvSpPr>
        <p:spPr>
          <a:xfrm>
            <a:off x="311700" y="2834125"/>
            <a:ext cx="8520600" cy="193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Chiao Lu 204848946</a:t>
            </a:r>
            <a:endParaRPr/>
          </a:p>
          <a:p>
            <a:pPr indent="0" lvl="0" marL="0" rtl="0" algn="ctr">
              <a:spcBef>
                <a:spcPts val="0"/>
              </a:spcBef>
              <a:spcAft>
                <a:spcPts val="0"/>
              </a:spcAft>
              <a:buNone/>
            </a:pPr>
            <a:r>
              <a:rPr lang="en"/>
              <a:t>Yuhai Li 104844760</a:t>
            </a:r>
            <a:endParaRPr/>
          </a:p>
          <a:p>
            <a:pPr indent="0" lvl="0" marL="0" rtl="0" algn="ctr">
              <a:spcBef>
                <a:spcPts val="0"/>
              </a:spcBef>
              <a:spcAft>
                <a:spcPts val="0"/>
              </a:spcAft>
              <a:buNone/>
            </a:pPr>
            <a:r>
              <a:rPr lang="en"/>
              <a:t>Shen Teng 104758168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(robot)</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Initialize the robot and set baud rate</a:t>
            </a:r>
            <a:endParaRPr/>
          </a:p>
          <a:p>
            <a:pPr indent="-342900" lvl="0" marL="457200" rtl="0" algn="l">
              <a:spcBef>
                <a:spcPts val="0"/>
              </a:spcBef>
              <a:spcAft>
                <a:spcPts val="0"/>
              </a:spcAft>
              <a:buSzPts val="1800"/>
              <a:buChar char="●"/>
            </a:pPr>
            <a:r>
              <a:rPr lang="en"/>
              <a:t>Put the robot into full mode</a:t>
            </a:r>
            <a:endParaRPr/>
          </a:p>
          <a:p>
            <a:pPr indent="-342900" lvl="0" marL="457200" rtl="0" algn="l">
              <a:spcBef>
                <a:spcPts val="0"/>
              </a:spcBef>
              <a:spcAft>
                <a:spcPts val="0"/>
              </a:spcAft>
              <a:buSzPts val="1800"/>
              <a:buChar char="●"/>
            </a:pPr>
            <a:r>
              <a:rPr lang="en"/>
              <a:t>Set a initial facing direction (defaults to RIGHT)</a:t>
            </a:r>
            <a:endParaRPr/>
          </a:p>
          <a:p>
            <a:pPr indent="-342900" lvl="0" marL="457200" rtl="0" algn="l">
              <a:spcBef>
                <a:spcPts val="0"/>
              </a:spcBef>
              <a:spcAft>
                <a:spcPts val="0"/>
              </a:spcAft>
              <a:buSzPts val="1800"/>
              <a:buChar char="●"/>
            </a:pPr>
            <a:r>
              <a:rPr lang="en"/>
              <a:t>Upon receiving a movement direction, first sleep for 2 seconds, then make the robot start moving, and use the built in sensor to terminate the movement when the requested move has been completed.</a:t>
            </a:r>
            <a:endParaRPr/>
          </a:p>
          <a:p>
            <a:pPr indent="-342900" lvl="0" marL="457200" rtl="0" algn="l">
              <a:spcBef>
                <a:spcPts val="0"/>
              </a:spcBef>
              <a:spcAft>
                <a:spcPts val="0"/>
              </a:spcAft>
              <a:buSzPts val="1800"/>
              <a:buChar char="●"/>
            </a:pPr>
            <a:r>
              <a:rPr lang="en"/>
              <a:t>Need to calculate radius, velocity, and stop condition. Also need a lot of </a:t>
            </a:r>
            <a:r>
              <a:rPr lang="en"/>
              <a:t>calibration.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Camera</a:t>
            </a:r>
            <a:endParaRPr/>
          </a:p>
          <a:p>
            <a:pPr indent="-317500" lvl="1" marL="914400" rtl="0" algn="l">
              <a:spcBef>
                <a:spcPts val="0"/>
              </a:spcBef>
              <a:spcAft>
                <a:spcPts val="0"/>
              </a:spcAft>
              <a:buSzPts val="1400"/>
              <a:buChar char="○"/>
            </a:pPr>
            <a:r>
              <a:rPr lang="en"/>
              <a:t>Access directly through memory-mapped IO</a:t>
            </a:r>
            <a:endParaRPr/>
          </a:p>
          <a:p>
            <a:pPr indent="-342900" lvl="0" marL="457200" rtl="0" algn="l">
              <a:spcBef>
                <a:spcPts val="0"/>
              </a:spcBef>
              <a:spcAft>
                <a:spcPts val="0"/>
              </a:spcAft>
              <a:buSzPts val="1800"/>
              <a:buChar char="●"/>
            </a:pPr>
            <a:r>
              <a:rPr lang="en"/>
              <a:t>iRobot</a:t>
            </a:r>
            <a:endParaRPr/>
          </a:p>
          <a:p>
            <a:pPr indent="-317500" lvl="1" marL="914400" rtl="0" algn="l">
              <a:spcBef>
                <a:spcPts val="0"/>
              </a:spcBef>
              <a:spcAft>
                <a:spcPts val="0"/>
              </a:spcAft>
              <a:buSzPts val="1400"/>
              <a:buChar char="○"/>
            </a:pPr>
            <a:r>
              <a:rPr lang="en"/>
              <a:t>Using serial IO with special command </a:t>
            </a:r>
            <a:r>
              <a:rPr lang="en">
                <a:latin typeface="Consolas"/>
                <a:ea typeface="Consolas"/>
                <a:cs typeface="Consolas"/>
                <a:sym typeface="Consolas"/>
              </a:rPr>
              <a:t>sendbyte</a:t>
            </a:r>
            <a:endParaRPr>
              <a:latin typeface="Consolas"/>
              <a:ea typeface="Consolas"/>
              <a:cs typeface="Consolas"/>
              <a:sym typeface="Consolas"/>
            </a:endParaRPr>
          </a:p>
          <a:p>
            <a:pPr indent="-342900" lvl="0" marL="457200" rtl="0" algn="l">
              <a:spcBef>
                <a:spcPts val="0"/>
              </a:spcBef>
              <a:spcAft>
                <a:spcPts val="0"/>
              </a:spcAft>
              <a:buSzPts val="1800"/>
              <a:buChar char="●"/>
            </a:pPr>
            <a:r>
              <a:rPr lang="en"/>
              <a:t>HDMI monitor</a:t>
            </a:r>
            <a:endParaRPr/>
          </a:p>
          <a:p>
            <a:pPr indent="-317500" lvl="1" marL="914400" rtl="0" algn="l">
              <a:spcBef>
                <a:spcPts val="0"/>
              </a:spcBef>
              <a:spcAft>
                <a:spcPts val="0"/>
              </a:spcAft>
              <a:buSzPts val="1400"/>
              <a:buChar char="○"/>
            </a:pPr>
            <a:r>
              <a:rPr lang="en"/>
              <a:t>Same memory as camera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Microblaze C++ platform</a:t>
            </a:r>
            <a:endParaRPr/>
          </a:p>
          <a:p>
            <a:pPr indent="-342900" lvl="0" marL="457200" rtl="0" algn="l">
              <a:spcBef>
                <a:spcPts val="0"/>
              </a:spcBef>
              <a:spcAft>
                <a:spcPts val="0"/>
              </a:spcAft>
              <a:buSzPts val="1800"/>
              <a:buChar char="●"/>
            </a:pPr>
            <a:r>
              <a:rPr lang="en"/>
              <a:t>Video algorithm and HDMI output. Read and write directly to memory</a:t>
            </a:r>
            <a:endParaRPr/>
          </a:p>
          <a:p>
            <a:pPr indent="-342900" lvl="0" marL="457200" rtl="0" algn="l">
              <a:spcBef>
                <a:spcPts val="0"/>
              </a:spcBef>
              <a:spcAft>
                <a:spcPts val="0"/>
              </a:spcAft>
              <a:buSzPts val="1800"/>
              <a:buChar char="●"/>
            </a:pPr>
            <a:r>
              <a:rPr lang="en"/>
              <a:t>Call APIs to send/receive information through serial line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https://drive.google.com/file/d/1jb_n-vmK--PtI9ChC39C4J7icH0t5Do2/view</a:t>
            </a:r>
            <a:endParaRPr/>
          </a:p>
          <a:p>
            <a:pPr indent="0" lvl="0" marL="0" rtl="0" algn="l">
              <a:spcBef>
                <a:spcPts val="1600"/>
              </a:spcBef>
              <a:spcAft>
                <a:spcPts val="0"/>
              </a:spcAft>
              <a:buNone/>
            </a:pPr>
            <a:r>
              <a:rPr lang="en" u="sng">
                <a:solidFill>
                  <a:schemeClr val="hlink"/>
                </a:solidFill>
                <a:hlinkClick r:id="rId4"/>
              </a:rPr>
              <a:t>https://drive.google.com/file/d/1yNWeFa_LRhkmNOYlrPj3Nwmye-18NmgM/view?usp=sharing</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(screen)</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6"/>
          <p:cNvPicPr preferRelativeResize="0"/>
          <p:nvPr/>
        </p:nvPicPr>
        <p:blipFill>
          <a:blip r:embed="rId3">
            <a:alphaModFix/>
          </a:blip>
          <a:stretch>
            <a:fillRect/>
          </a:stretch>
        </p:blipFill>
        <p:spPr>
          <a:xfrm>
            <a:off x="1641188" y="1212088"/>
            <a:ext cx="5861627" cy="3297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(screen)</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7"/>
          <p:cNvPicPr preferRelativeResize="0"/>
          <p:nvPr/>
        </p:nvPicPr>
        <p:blipFill>
          <a:blip r:embed="rId3">
            <a:alphaModFix/>
          </a:blip>
          <a:stretch>
            <a:fillRect/>
          </a:stretch>
        </p:blipFill>
        <p:spPr>
          <a:xfrm>
            <a:off x="1693150" y="1241325"/>
            <a:ext cx="5757701" cy="32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(screen)</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8"/>
          <p:cNvPicPr preferRelativeResize="0"/>
          <p:nvPr/>
        </p:nvPicPr>
        <p:blipFill>
          <a:blip r:embed="rId3">
            <a:alphaModFix/>
          </a:blip>
          <a:stretch>
            <a:fillRect/>
          </a:stretch>
        </p:blipFill>
        <p:spPr>
          <a:xfrm>
            <a:off x="1695050" y="1242388"/>
            <a:ext cx="5753902" cy="3236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iRobot will intelligently calculate an optimal path to push a box to a destination while avoiding obstacles (sensed by camera).</a:t>
            </a:r>
            <a:endParaRPr/>
          </a:p>
          <a:p>
            <a:pPr indent="-342900" lvl="0" marL="457200" rtl="0" algn="l">
              <a:spcBef>
                <a:spcPts val="1600"/>
              </a:spcBef>
              <a:spcAft>
                <a:spcPts val="0"/>
              </a:spcAft>
              <a:buSzPts val="1800"/>
              <a:buChar char="●"/>
            </a:pPr>
            <a:r>
              <a:rPr lang="en"/>
              <a:t>This project is interesting because we combined multiple FPGA hardwares (iRobot, camera) and AI algorithm into a working design.</a:t>
            </a:r>
            <a:endParaRPr/>
          </a:p>
          <a:p>
            <a:pPr indent="-342900" lvl="0" marL="457200" rtl="0" algn="l">
              <a:spcBef>
                <a:spcPts val="0"/>
              </a:spcBef>
              <a:spcAft>
                <a:spcPts val="0"/>
              </a:spcAft>
              <a:buSzPts val="1800"/>
              <a:buChar char="●"/>
            </a:pPr>
            <a:r>
              <a:rPr lang="en"/>
              <a:t>The purpose is to help automate the process of moving objects from one place to another in a room. For example, our project can help warehouse managers to improve their work efficiency.</a:t>
            </a:r>
            <a:endParaRPr/>
          </a:p>
          <a:p>
            <a:pPr indent="-342900" lvl="0" marL="457200" rtl="0" algn="l">
              <a:spcBef>
                <a:spcPts val="0"/>
              </a:spcBef>
              <a:spcAft>
                <a:spcPts val="0"/>
              </a:spcAft>
              <a:buSzPts val="1800"/>
              <a:buChar char="●"/>
            </a:pPr>
            <a:r>
              <a:rPr lang="en"/>
              <a:t>We are developing: iRobot control, camera control, object/color recognition, and AI-based path generator.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Real-World </a:t>
            </a:r>
            <a:r>
              <a:rPr lang="en"/>
              <a:t>Constraints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Robot can not move up/</a:t>
            </a:r>
            <a:r>
              <a:rPr lang="en"/>
              <a:t>downstairs, poor calibration, cannot push heavy objects, poor camera quality, and grid-based path</a:t>
            </a:r>
            <a:endParaRPr/>
          </a:p>
          <a:p>
            <a:pPr indent="-342900" lvl="0" marL="457200" rtl="0" algn="l">
              <a:spcBef>
                <a:spcPts val="0"/>
              </a:spcBef>
              <a:spcAft>
                <a:spcPts val="0"/>
              </a:spcAft>
              <a:buSzPts val="1800"/>
              <a:buChar char="●"/>
            </a:pPr>
            <a:r>
              <a:rPr lang="en"/>
              <a:t>Cost: iRobot, FPGA board, camera, and electricity cost.</a:t>
            </a:r>
            <a:endParaRPr/>
          </a:p>
          <a:p>
            <a:pPr indent="-342900" lvl="0" marL="457200" rtl="0" algn="l">
              <a:spcBef>
                <a:spcPts val="0"/>
              </a:spcBef>
              <a:spcAft>
                <a:spcPts val="0"/>
              </a:spcAft>
              <a:buSzPts val="1800"/>
              <a:buChar char="●"/>
            </a:pPr>
            <a:r>
              <a:rPr lang="en"/>
              <a:t>Should be easy to manufacture. Just need board, camera, robot, and code.</a:t>
            </a:r>
            <a:endParaRPr/>
          </a:p>
          <a:p>
            <a:pPr indent="-342900" lvl="0" marL="457200" rtl="0" algn="l">
              <a:spcBef>
                <a:spcPts val="0"/>
              </a:spcBef>
              <a:spcAft>
                <a:spcPts val="0"/>
              </a:spcAft>
              <a:buSzPts val="1800"/>
              <a:buChar char="●"/>
            </a:pPr>
            <a:r>
              <a:rPr lang="en"/>
              <a:t>Safety constraint: should not bump into human, need a safety switch.</a:t>
            </a:r>
            <a:endParaRPr/>
          </a:p>
          <a:p>
            <a:pPr indent="-342900" lvl="0" marL="457200" rtl="0" algn="l">
              <a:spcBef>
                <a:spcPts val="0"/>
              </a:spcBef>
              <a:spcAft>
                <a:spcPts val="0"/>
              </a:spcAft>
              <a:buSzPts val="1800"/>
              <a:buChar char="●"/>
            </a:pPr>
            <a:r>
              <a:rPr lang="en"/>
              <a:t>Real world example. For example we want to use the robot in a warehouse to help moving boxes around. First we need to make sure the robot does not run into humans or restricted zones. Also, we need to make sure even if it does, the harm that is caused by the robot is minimal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Industry Standards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Serial cable for FGPA board and iRobot communication</a:t>
            </a:r>
            <a:endParaRPr/>
          </a:p>
          <a:p>
            <a:pPr indent="-342900" lvl="0" marL="457200" rtl="0" algn="l">
              <a:spcBef>
                <a:spcPts val="0"/>
              </a:spcBef>
              <a:spcAft>
                <a:spcPts val="0"/>
              </a:spcAft>
              <a:buSzPts val="1800"/>
              <a:buChar char="●"/>
            </a:pPr>
            <a:r>
              <a:rPr lang="en"/>
              <a:t>HDMI for monitor and FPGA board communication</a:t>
            </a:r>
            <a:endParaRPr/>
          </a:p>
          <a:p>
            <a:pPr indent="-342900" lvl="0" marL="457200" rtl="0" algn="l">
              <a:spcBef>
                <a:spcPts val="0"/>
              </a:spcBef>
              <a:spcAft>
                <a:spcPts val="0"/>
              </a:spcAft>
              <a:buSzPts val="1800"/>
              <a:buChar char="●"/>
            </a:pPr>
            <a:r>
              <a:rPr lang="en"/>
              <a:t>VHDCI (Very High Density Cable Interconnect) connector for camera and board communication</a:t>
            </a:r>
            <a:endParaRPr/>
          </a:p>
          <a:p>
            <a:pPr indent="-342900" lvl="0" marL="457200" rtl="0" algn="l">
              <a:spcBef>
                <a:spcPts val="0"/>
              </a:spcBef>
              <a:spcAft>
                <a:spcPts val="0"/>
              </a:spcAft>
              <a:buSzPts val="1800"/>
              <a:buChar char="●"/>
            </a:pPr>
            <a:r>
              <a:rPr lang="en"/>
              <a:t>10 bit color depth, 680x480 resolution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Costs: FPGA board, camera, HDMI monitor (optional), iRobot, and electricity cost.</a:t>
            </a:r>
            <a:endParaRPr/>
          </a:p>
          <a:p>
            <a:pPr indent="-342900" lvl="0" marL="457200" rtl="0" algn="l">
              <a:spcBef>
                <a:spcPts val="0"/>
              </a:spcBef>
              <a:spcAft>
                <a:spcPts val="0"/>
              </a:spcAft>
              <a:buSzPts val="1800"/>
              <a:buChar char="●"/>
            </a:pPr>
            <a:r>
              <a:rPr lang="en"/>
              <a:t>Marketing cost: buy/print posters, money to hire sales, tax, warranty, and shipping cost.</a:t>
            </a:r>
            <a:endParaRPr/>
          </a:p>
          <a:p>
            <a:pPr indent="-342900" lvl="0" marL="457200" rtl="0" algn="l">
              <a:spcBef>
                <a:spcPts val="0"/>
              </a:spcBef>
              <a:spcAft>
                <a:spcPts val="0"/>
              </a:spcAft>
              <a:buSzPts val="1800"/>
              <a:buChar char="●"/>
            </a:pPr>
            <a:r>
              <a:rPr lang="en"/>
              <a:t>Human cost: need to hire developers and </a:t>
            </a:r>
            <a:r>
              <a:rPr lang="en"/>
              <a:t>technicians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6" name="Google Shape;86;p18"/>
          <p:cNvPicPr preferRelativeResize="0"/>
          <p:nvPr/>
        </p:nvPicPr>
        <p:blipFill>
          <a:blip r:embed="rId3">
            <a:alphaModFix/>
          </a:blip>
          <a:stretch>
            <a:fillRect/>
          </a:stretch>
        </p:blipFill>
        <p:spPr>
          <a:xfrm>
            <a:off x="909600" y="1240954"/>
            <a:ext cx="4319299" cy="3239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we use camera to determine the locations of the robot, obstacles (walls), box to push, and destination</a:t>
            </a:r>
            <a:endParaRPr/>
          </a:p>
          <a:p>
            <a:pPr indent="-342900" lvl="0" marL="457200" rtl="0" algn="l">
              <a:spcBef>
                <a:spcPts val="0"/>
              </a:spcBef>
              <a:spcAft>
                <a:spcPts val="0"/>
              </a:spcAft>
              <a:buSzPts val="1800"/>
              <a:buChar char="●"/>
            </a:pPr>
            <a:r>
              <a:rPr lang="en"/>
              <a:t>The FPGA receives these information and generates a path for the robot (using A* algorithm)</a:t>
            </a:r>
            <a:endParaRPr/>
          </a:p>
          <a:p>
            <a:pPr indent="-342900" lvl="0" marL="457200" rtl="0" algn="l">
              <a:spcBef>
                <a:spcPts val="0"/>
              </a:spcBef>
              <a:spcAft>
                <a:spcPts val="0"/>
              </a:spcAft>
              <a:buSzPts val="1800"/>
              <a:buChar char="●"/>
            </a:pPr>
            <a:r>
              <a:rPr lang="en"/>
              <a:t>The FPGA then converts the paths into low level individual commands then sends them to the Robot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(Path Finding)</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States: a matrix containing the positions of walls, robot, box and goal.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Actions: move up, down, left and right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Cost: steps taken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Heuristics</a:t>
            </a:r>
            <a:r>
              <a:rPr lang="en">
                <a:solidFill>
                  <a:schemeClr val="dk1"/>
                </a:solidFill>
              </a:rPr>
              <a:t>: </a:t>
            </a:r>
            <a:r>
              <a:rPr lang="en">
                <a:solidFill>
                  <a:schemeClr val="dk1"/>
                </a:solidFill>
              </a:rPr>
              <a:t>Manhattan</a:t>
            </a:r>
            <a:r>
              <a:rPr lang="en">
                <a:solidFill>
                  <a:schemeClr val="dk1"/>
                </a:solidFill>
              </a:rPr>
              <a:t> Distance from box to goal</a:t>
            </a:r>
            <a:endParaRPr>
              <a:solidFill>
                <a:schemeClr val="dk1"/>
              </a:solidFill>
            </a:endParaRPr>
          </a:p>
          <a:p>
            <a:pPr indent="0" lvl="0" marL="0" rtl="0" algn="l">
              <a:spcBef>
                <a:spcPts val="1600"/>
              </a:spcBef>
              <a:spcAft>
                <a:spcPts val="1600"/>
              </a:spcAft>
              <a:buNone/>
            </a:pPr>
            <a:r>
              <a:rPr lang="en">
                <a:solidFill>
                  <a:schemeClr val="dk1"/>
                </a:solidFill>
              </a:rPr>
              <a:t>The node with lowest cost+heuristic value will be </a:t>
            </a:r>
            <a:r>
              <a:rPr lang="en">
                <a:solidFill>
                  <a:schemeClr val="dk1"/>
                </a:solidFill>
              </a:rPr>
              <a:t>expanded</a:t>
            </a:r>
            <a:r>
              <a:rPr lang="en">
                <a:solidFill>
                  <a:schemeClr val="dk1"/>
                </a:solidFill>
              </a:rPr>
              <a:t> first.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(Video)</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split the data for each pixel into red, blue, and green; each color 4 bits long.</a:t>
            </a:r>
            <a:endParaRPr/>
          </a:p>
          <a:p>
            <a:pPr indent="-342900" lvl="0" marL="457200" rtl="0" algn="l">
              <a:spcBef>
                <a:spcPts val="0"/>
              </a:spcBef>
              <a:spcAft>
                <a:spcPts val="0"/>
              </a:spcAft>
              <a:buSzPts val="1800"/>
              <a:buChar char="●"/>
            </a:pPr>
            <a:r>
              <a:rPr lang="en"/>
              <a:t>Scan the whole frame</a:t>
            </a:r>
            <a:endParaRPr/>
          </a:p>
          <a:p>
            <a:pPr indent="-342900" lvl="0" marL="457200" rtl="0" algn="l">
              <a:spcBef>
                <a:spcPts val="0"/>
              </a:spcBef>
              <a:spcAft>
                <a:spcPts val="0"/>
              </a:spcAft>
              <a:buSzPts val="1800"/>
              <a:buChar char="●"/>
            </a:pPr>
            <a:r>
              <a:rPr lang="en"/>
              <a:t>For each pixel, determine whether it’s white, black, red, blue, or green using threshold that we observed from the data.</a:t>
            </a:r>
            <a:endParaRPr/>
          </a:p>
          <a:p>
            <a:pPr indent="-342900" lvl="0" marL="457200" rtl="0" algn="l">
              <a:spcBef>
                <a:spcPts val="0"/>
              </a:spcBef>
              <a:spcAft>
                <a:spcPts val="0"/>
              </a:spcAft>
              <a:buSzPts val="1800"/>
              <a:buChar char="●"/>
            </a:pPr>
            <a:r>
              <a:rPr lang="en"/>
              <a:t>Turn entire frame into 4x4 2d array.</a:t>
            </a:r>
            <a:endParaRPr/>
          </a:p>
          <a:p>
            <a:pPr indent="-342900" lvl="0" marL="457200" rtl="0" algn="l">
              <a:spcBef>
                <a:spcPts val="0"/>
              </a:spcBef>
              <a:spcAft>
                <a:spcPts val="0"/>
              </a:spcAft>
              <a:buSzPts val="1800"/>
              <a:buChar char="●"/>
            </a:pPr>
            <a:r>
              <a:rPr lang="en"/>
              <a:t>The color of each cell is determined by the dominant color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