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bb8f7b1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bb8f7b1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bb8f7b1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bb8f7b1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bb0057cdb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bb0057cdb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bb0057cdb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bb0057cdb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bb3dde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bb3dde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573366a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73366a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573366a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73366a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-We built an application that tackles ID theft. IMPORTANCE OF ID…</a:t>
            </a:r>
            <a:r>
              <a:rPr lang="en" sz="1500"/>
              <a:t>..Libraries, debitcard, etc.</a:t>
            </a:r>
            <a:endParaRPr sz="1500"/>
          </a:p>
          <a:p>
            <a:pPr indent="0" lvl="0" marL="0" rtl="0" algn="l">
              <a:lnSpc>
                <a:spcPct val="115000"/>
              </a:lnSpc>
              <a:spcBef>
                <a:spcPts val="0"/>
              </a:spcBef>
              <a:spcAft>
                <a:spcPts val="0"/>
              </a:spcAft>
              <a:buNone/>
            </a:pPr>
            <a:r>
              <a:rPr lang="en" sz="1500"/>
              <a:t>-Very easy to steal ID and the barcode on our UCLA ID card is simply plain text encoding of our ID number.</a:t>
            </a:r>
            <a:endParaRPr sz="1500"/>
          </a:p>
          <a:p>
            <a:pPr indent="0" lvl="0" marL="0" rtl="0" algn="l">
              <a:lnSpc>
                <a:spcPct val="115000"/>
              </a:lnSpc>
              <a:spcBef>
                <a:spcPts val="0"/>
              </a:spcBef>
              <a:spcAft>
                <a:spcPts val="0"/>
              </a:spcAft>
              <a:buNone/>
            </a:pPr>
            <a:r>
              <a:rPr lang="en" sz="1500"/>
              <a:t>Our goal is to propose a new way of identification with the security that algorithm can provide. Each time a student needs to pull out their ID, like in the dining hall or at libraries, they can simply tap their phones to connect with the receiver.</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Our service/application will constantly create a string hashed from the ID number, timestamp, and secret salt every once in a while, and that’s the only valid ID a student can use. Making it more secure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bb0057cd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bb0057cd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In peer to peer mode, devices are connected through physical contact, and allows exchange of information in adhoc style.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bbf8d3e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bbf8d3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bb8f7b1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bb8f7b1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bb8f7b1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bb8f7b1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b8f7b1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b8f7b1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bb8f7b1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bb8f7b1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bb8f7b1f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bb8f7b1f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youtu.be/bVTEiDR5G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24687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ProtectedU</a:t>
            </a:r>
            <a:endParaRPr/>
          </a:p>
        </p:txBody>
      </p:sp>
      <p:sp>
        <p:nvSpPr>
          <p:cNvPr id="65" name="Google Shape;65;p13"/>
          <p:cNvSpPr txBox="1"/>
          <p:nvPr>
            <p:ph idx="1" type="subTitle"/>
          </p:nvPr>
        </p:nvSpPr>
        <p:spPr>
          <a:xfrm>
            <a:off x="242950" y="2160025"/>
            <a:ext cx="8520600" cy="2073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t>Chiao Lu,</a:t>
            </a:r>
            <a:r>
              <a:rPr lang="en" sz="1800"/>
              <a:t> </a:t>
            </a:r>
            <a:r>
              <a:rPr lang="en" sz="2400"/>
              <a:t>Shen Teng, Mu-Te Shen, SangJi L</a:t>
            </a:r>
            <a:r>
              <a:rPr lang="en" sz="2400"/>
              <a:t>y</a:t>
            </a:r>
            <a:r>
              <a:rPr lang="en" sz="2400"/>
              <a:t>u</a:t>
            </a:r>
            <a:r>
              <a:rPr lang="en" sz="12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ctr">
              <a:spcBef>
                <a:spcPts val="0"/>
              </a:spcBef>
              <a:spcAft>
                <a:spcPts val="0"/>
              </a:spcAft>
              <a:buNone/>
            </a:pPr>
            <a:r>
              <a:t/>
            </a:r>
            <a:endParaRPr sz="1700">
              <a:solidFill>
                <a:srgbClr val="000000"/>
              </a:solidFill>
              <a:latin typeface="Arial"/>
              <a:ea typeface="Arial"/>
              <a:cs typeface="Arial"/>
              <a:sym typeface="Arial"/>
            </a:endParaRPr>
          </a:p>
          <a:p>
            <a:pPr indent="0" lvl="0" marL="0" rtl="0" algn="ctr">
              <a:spcBef>
                <a:spcPts val="0"/>
              </a:spcBef>
              <a:spcAft>
                <a:spcPts val="0"/>
              </a:spcAft>
              <a:buNone/>
            </a:pPr>
            <a:r>
              <a:rPr lang="en" sz="2400"/>
              <a:t>CS M117</a:t>
            </a:r>
            <a:endParaRPr sz="1700">
              <a:solidFill>
                <a:srgbClr val="000000"/>
              </a:solidFill>
              <a:latin typeface="Arial"/>
              <a:ea typeface="Arial"/>
              <a:cs typeface="Arial"/>
              <a:sym typeface="Arial"/>
            </a:endParaRPr>
          </a:p>
          <a:p>
            <a:pPr indent="0" lvl="0" marL="0" rtl="0" algn="ctr">
              <a:spcBef>
                <a:spcPts val="0"/>
              </a:spcBef>
              <a:spcAft>
                <a:spcPts val="0"/>
              </a:spcAft>
              <a:buNone/>
            </a:pPr>
            <a:r>
              <a:rPr lang="en" sz="2400"/>
              <a:t>Spring 2018 </a:t>
            </a:r>
            <a:endParaRPr sz="2400"/>
          </a:p>
          <a:p>
            <a:pPr indent="0" lvl="0" marL="0" rtl="0" algn="ctr">
              <a:spcBef>
                <a:spcPts val="0"/>
              </a:spcBef>
              <a:spcAft>
                <a:spcPts val="0"/>
              </a:spcAft>
              <a:buNone/>
            </a:pPr>
            <a:r>
              <a:rPr lang="en" sz="2400"/>
              <a:t>June 6th</a:t>
            </a:r>
            <a:endParaRPr sz="2400"/>
          </a:p>
        </p:txBody>
      </p:sp>
      <p:pic>
        <p:nvPicPr>
          <p:cNvPr id="66" name="Google Shape;66;p13"/>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67" name="Google Shape;67;p13"/>
          <p:cNvPicPr preferRelativeResize="0"/>
          <p:nvPr/>
        </p:nvPicPr>
        <p:blipFill>
          <a:blip r:embed="rId4">
            <a:alphaModFix/>
          </a:blip>
          <a:stretch>
            <a:fillRect/>
          </a:stretch>
        </p:blipFill>
        <p:spPr>
          <a:xfrm>
            <a:off x="525000" y="458575"/>
            <a:ext cx="1268500" cy="4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 Design </a:t>
            </a:r>
            <a:endParaRPr/>
          </a:p>
        </p:txBody>
      </p:sp>
      <p:sp>
        <p:nvSpPr>
          <p:cNvPr id="128" name="Google Shape;128;p22"/>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Server</a:t>
            </a:r>
            <a:endParaRPr sz="1800"/>
          </a:p>
          <a:p>
            <a:pPr indent="-342900" lvl="1" marL="914400" rtl="0" algn="l">
              <a:spcBef>
                <a:spcPts val="0"/>
              </a:spcBef>
              <a:spcAft>
                <a:spcPts val="0"/>
              </a:spcAft>
              <a:buSzPts val="1800"/>
              <a:buChar char="○"/>
            </a:pPr>
            <a:r>
              <a:rPr lang="en" sz="1800"/>
              <a:t>Python Flask </a:t>
            </a:r>
            <a:endParaRPr sz="1800"/>
          </a:p>
          <a:p>
            <a:pPr indent="-342900" lvl="2" marL="1371600" rtl="0" algn="l">
              <a:spcBef>
                <a:spcPts val="0"/>
              </a:spcBef>
              <a:spcAft>
                <a:spcPts val="0"/>
              </a:spcAft>
              <a:buSzPts val="1800"/>
              <a:buChar char="■"/>
            </a:pPr>
            <a:r>
              <a:rPr lang="en" sz="1800"/>
              <a:t>URL routing</a:t>
            </a:r>
            <a:endParaRPr sz="1800"/>
          </a:p>
          <a:p>
            <a:pPr indent="-342900" lvl="1" marL="914400" rtl="0" algn="l">
              <a:spcBef>
                <a:spcPts val="0"/>
              </a:spcBef>
              <a:spcAft>
                <a:spcPts val="0"/>
              </a:spcAft>
              <a:buSzPts val="1800"/>
              <a:buChar char="○"/>
            </a:pPr>
            <a:r>
              <a:rPr lang="en" sz="1800"/>
              <a:t>HTTP server</a:t>
            </a:r>
            <a:endParaRPr sz="1800"/>
          </a:p>
          <a:p>
            <a:pPr indent="-342900" lvl="2" marL="1371600" rtl="0" algn="l">
              <a:spcBef>
                <a:spcPts val="0"/>
              </a:spcBef>
              <a:spcAft>
                <a:spcPts val="0"/>
              </a:spcAft>
              <a:buSzPts val="1800"/>
              <a:buChar char="■"/>
            </a:pPr>
            <a:r>
              <a:rPr lang="en" sz="1800"/>
              <a:t>Google Cloud Platform App Engine</a:t>
            </a:r>
            <a:endParaRPr sz="1800"/>
          </a:p>
          <a:p>
            <a:pPr indent="-342900" lvl="0" marL="457200" rtl="0" algn="l">
              <a:spcBef>
                <a:spcPts val="0"/>
              </a:spcBef>
              <a:spcAft>
                <a:spcPts val="0"/>
              </a:spcAft>
              <a:buSzPts val="1800"/>
              <a:buChar char="●"/>
            </a:pPr>
            <a:r>
              <a:rPr lang="en" sz="1800"/>
              <a:t>Database</a:t>
            </a:r>
            <a:endParaRPr sz="1800"/>
          </a:p>
          <a:p>
            <a:pPr indent="-342900" lvl="1" marL="914400" rtl="0" algn="l">
              <a:spcBef>
                <a:spcPts val="0"/>
              </a:spcBef>
              <a:spcAft>
                <a:spcPts val="0"/>
              </a:spcAft>
              <a:buSzPts val="1800"/>
              <a:buChar char="○"/>
            </a:pPr>
            <a:r>
              <a:rPr lang="en" sz="1800"/>
              <a:t>Google cloud storage</a:t>
            </a:r>
            <a:endParaRPr sz="1800"/>
          </a:p>
          <a:p>
            <a:pPr indent="-342900" lvl="1" marL="914400" rtl="0" algn="l">
              <a:spcBef>
                <a:spcPts val="0"/>
              </a:spcBef>
              <a:spcAft>
                <a:spcPts val="0"/>
              </a:spcAft>
              <a:buSzPts val="1800"/>
              <a:buChar char="○"/>
            </a:pPr>
            <a:r>
              <a:rPr lang="en" sz="1800"/>
              <a:t>NoSQL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 API </a:t>
            </a:r>
            <a:endParaRPr/>
          </a:p>
        </p:txBody>
      </p:sp>
      <p:sp>
        <p:nvSpPr>
          <p:cNvPr id="134" name="Google Shape;134;p23"/>
          <p:cNvSpPr txBox="1"/>
          <p:nvPr>
            <p:ph idx="1" type="body"/>
          </p:nvPr>
        </p:nvSpPr>
        <p:spPr>
          <a:xfrm>
            <a:off x="311700" y="1505700"/>
            <a:ext cx="8520600" cy="338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/createuser</a:t>
            </a:r>
            <a:endParaRPr sz="1800"/>
          </a:p>
          <a:p>
            <a:pPr indent="-342900" lvl="1" marL="914400" rtl="0" algn="l">
              <a:spcBef>
                <a:spcPts val="0"/>
              </a:spcBef>
              <a:spcAft>
                <a:spcPts val="0"/>
              </a:spcAft>
              <a:buSzPts val="1800"/>
              <a:buChar char="○"/>
            </a:pPr>
            <a:r>
              <a:rPr lang="en" sz="1800"/>
              <a:t>Input: 	name, email</a:t>
            </a:r>
            <a:endParaRPr sz="1800"/>
          </a:p>
          <a:p>
            <a:pPr indent="-342900" lvl="1" marL="914400" rtl="0" algn="l">
              <a:spcBef>
                <a:spcPts val="0"/>
              </a:spcBef>
              <a:spcAft>
                <a:spcPts val="0"/>
              </a:spcAft>
              <a:buSzPts val="1800"/>
              <a:buChar char="○"/>
            </a:pPr>
            <a:r>
              <a:rPr lang="en" sz="1800"/>
              <a:t>Output: 	result, vcode</a:t>
            </a:r>
            <a:endParaRPr sz="1800"/>
          </a:p>
          <a:p>
            <a:pPr indent="-342900" lvl="0" marL="457200" rtl="0" algn="l">
              <a:spcBef>
                <a:spcPts val="0"/>
              </a:spcBef>
              <a:spcAft>
                <a:spcPts val="0"/>
              </a:spcAft>
              <a:buSzPts val="1800"/>
              <a:buChar char="●"/>
            </a:pPr>
            <a:r>
              <a:rPr lang="en" sz="1800"/>
              <a:t>/verifyuser</a:t>
            </a:r>
            <a:endParaRPr sz="1800"/>
          </a:p>
          <a:p>
            <a:pPr indent="-342900" lvl="1" marL="914400" rtl="0" algn="l">
              <a:spcBef>
                <a:spcPts val="0"/>
              </a:spcBef>
              <a:spcAft>
                <a:spcPts val="0"/>
              </a:spcAft>
              <a:buSzPts val="1800"/>
              <a:buChar char="○"/>
            </a:pPr>
            <a:r>
              <a:rPr lang="en" sz="1800"/>
              <a:t>Input:	name, vcode</a:t>
            </a:r>
            <a:endParaRPr sz="1800"/>
          </a:p>
          <a:p>
            <a:pPr indent="-342900" lvl="1" marL="914400" rtl="0" algn="l">
              <a:spcBef>
                <a:spcPts val="0"/>
              </a:spcBef>
              <a:spcAft>
                <a:spcPts val="0"/>
              </a:spcAft>
              <a:buSzPts val="1800"/>
              <a:buChar char="○"/>
            </a:pPr>
            <a:r>
              <a:rPr lang="en" sz="1800"/>
              <a:t>Output: 	studentID, primaryKey, salt</a:t>
            </a:r>
            <a:endParaRPr sz="1800"/>
          </a:p>
          <a:p>
            <a:pPr indent="-342900" lvl="0" marL="457200" rtl="0" algn="l">
              <a:spcBef>
                <a:spcPts val="0"/>
              </a:spcBef>
              <a:spcAft>
                <a:spcPts val="0"/>
              </a:spcAft>
              <a:buSzPts val="1800"/>
              <a:buChar char="●"/>
            </a:pPr>
            <a:r>
              <a:rPr lang="en" sz="1800"/>
              <a:t>/verifyid</a:t>
            </a:r>
            <a:endParaRPr sz="1800"/>
          </a:p>
          <a:p>
            <a:pPr indent="-342900" lvl="1" marL="914400" rtl="0" algn="l">
              <a:spcBef>
                <a:spcPts val="0"/>
              </a:spcBef>
              <a:spcAft>
                <a:spcPts val="0"/>
              </a:spcAft>
              <a:buSzPts val="1800"/>
              <a:buChar char="○"/>
            </a:pPr>
            <a:r>
              <a:rPr lang="en" sz="1800"/>
              <a:t>Input:	primaryKey, IDHash</a:t>
            </a:r>
            <a:endParaRPr sz="1800"/>
          </a:p>
          <a:p>
            <a:pPr indent="-342900" lvl="1" marL="914400" rtl="0" algn="l">
              <a:spcBef>
                <a:spcPts val="0"/>
              </a:spcBef>
              <a:spcAft>
                <a:spcPts val="0"/>
              </a:spcAft>
              <a:buSzPts val="1800"/>
              <a:buChar char="○"/>
            </a:pPr>
            <a:r>
              <a:rPr lang="en" sz="1800"/>
              <a:t>Output: 	result, name, email</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9150"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
        <p:nvSpPr>
          <p:cNvPr id="140" name="Google Shape;140;p24"/>
          <p:cNvSpPr txBox="1"/>
          <p:nvPr>
            <p:ph idx="1" type="body"/>
          </p:nvPr>
        </p:nvSpPr>
        <p:spPr>
          <a:xfrm>
            <a:off x="4644675" y="500925"/>
            <a:ext cx="4166400" cy="4098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Grace period during the first 5 seconds of each minute </a:t>
            </a:r>
            <a:endParaRPr sz="1800"/>
          </a:p>
          <a:p>
            <a:pPr indent="-342900" lvl="0" marL="457200" rtl="0" algn="l">
              <a:spcBef>
                <a:spcPts val="0"/>
              </a:spcBef>
              <a:spcAft>
                <a:spcPts val="0"/>
              </a:spcAft>
              <a:buSzPts val="1800"/>
              <a:buChar char="●"/>
            </a:pPr>
            <a:r>
              <a:rPr lang="en" sz="1800"/>
              <a:t>Secret salt to add security</a:t>
            </a:r>
            <a:endParaRPr sz="1800"/>
          </a:p>
          <a:p>
            <a:pPr indent="-342900" lvl="0" marL="457200" rtl="0" algn="l">
              <a:spcBef>
                <a:spcPts val="0"/>
              </a:spcBef>
              <a:spcAft>
                <a:spcPts val="0"/>
              </a:spcAft>
              <a:buSzPts val="1800"/>
              <a:buChar char="●"/>
            </a:pPr>
            <a:r>
              <a:rPr lang="en" sz="1800"/>
              <a:t>Hash results change with time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46" name="Google Shape;146;p25"/>
          <p:cNvSpPr txBox="1"/>
          <p:nvPr/>
        </p:nvSpPr>
        <p:spPr>
          <a:xfrm>
            <a:off x="278775" y="1387950"/>
            <a:ext cx="8626500" cy="3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Overall, our application is built to keep student’s life and identity safe. At school no one should worry about their safety. With combination of Near Field Communication (NFC) and SHA-256 our application is built to have security, and in turn keep your Student ID safe.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964400" y="254400"/>
            <a:ext cx="5215200" cy="12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Questions? </a:t>
            </a:r>
            <a:endParaRPr sz="7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1272900"/>
            <a:ext cx="8520600" cy="16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pic>
        <p:nvPicPr>
          <p:cNvPr id="157" name="Google Shape;157;p27"/>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158" name="Google Shape;158;p27"/>
          <p:cNvPicPr preferRelativeResize="0"/>
          <p:nvPr/>
        </p:nvPicPr>
        <p:blipFill>
          <a:blip r:embed="rId4">
            <a:alphaModFix/>
          </a:blip>
          <a:stretch>
            <a:fillRect/>
          </a:stretch>
        </p:blipFill>
        <p:spPr>
          <a:xfrm>
            <a:off x="525000" y="458575"/>
            <a:ext cx="1268500" cy="42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73" name="Google Shape;73;p14"/>
          <p:cNvSpPr txBox="1"/>
          <p:nvPr>
            <p:ph idx="1" type="body"/>
          </p:nvPr>
        </p:nvSpPr>
        <p:spPr>
          <a:xfrm>
            <a:off x="311700" y="1505700"/>
            <a:ext cx="8336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Through continuous invention and renovation of technology, i</a:t>
            </a:r>
            <a:r>
              <a:rPr lang="en" sz="1500">
                <a:solidFill>
                  <a:srgbClr val="000000"/>
                </a:solidFill>
                <a:latin typeface="Arial"/>
                <a:ea typeface="Arial"/>
                <a:cs typeface="Arial"/>
                <a:sym typeface="Arial"/>
              </a:rPr>
              <a:t>dentifying yourself has become </a:t>
            </a:r>
            <a:r>
              <a:rPr lang="en" sz="1500">
                <a:solidFill>
                  <a:srgbClr val="000000"/>
                </a:solidFill>
                <a:latin typeface="Arial"/>
                <a:ea typeface="Arial"/>
                <a:cs typeface="Arial"/>
                <a:sym typeface="Arial"/>
              </a:rPr>
              <a:t>easier</a:t>
            </a:r>
            <a:r>
              <a:rPr lang="en" sz="1500">
                <a:solidFill>
                  <a:srgbClr val="000000"/>
                </a:solidFill>
                <a:latin typeface="Arial"/>
                <a:ea typeface="Arial"/>
                <a:cs typeface="Arial"/>
                <a:sym typeface="Arial"/>
              </a:rPr>
              <a:t> than ever before. </a:t>
            </a:r>
            <a:r>
              <a:rPr lang="en" sz="1500">
                <a:solidFill>
                  <a:srgbClr val="000000"/>
                </a:solidFill>
                <a:latin typeface="Arial"/>
                <a:ea typeface="Arial"/>
                <a:cs typeface="Arial"/>
                <a:sym typeface="Arial"/>
              </a:rPr>
              <a:t>Unfortunately</a:t>
            </a:r>
            <a:r>
              <a:rPr lang="en" sz="1500">
                <a:solidFill>
                  <a:srgbClr val="000000"/>
                </a:solidFill>
                <a:latin typeface="Arial"/>
                <a:ea typeface="Arial"/>
                <a:cs typeface="Arial"/>
                <a:sym typeface="Arial"/>
              </a:rPr>
              <a:t>, impersonating someone has become easier as well. As long as one has your physical identification card, they can pretend to be you. For example, the barcode on our UCLA ID card is simply plain text encoding of our ID number. To make the hacking process even simpler, one can take a picture of that barcode, and do a lot of things in the name of you, without being noticed since the card is not “lost.” Our goal is to propose a new way of identification with the security that algorithm can provide. Each time a student needs to pull out their ID, like in </a:t>
            </a:r>
            <a:r>
              <a:rPr lang="en" sz="1500">
                <a:solidFill>
                  <a:srgbClr val="000000"/>
                </a:solidFill>
                <a:latin typeface="Arial"/>
                <a:ea typeface="Arial"/>
                <a:cs typeface="Arial"/>
                <a:sym typeface="Arial"/>
              </a:rPr>
              <a:t>the </a:t>
            </a:r>
            <a:r>
              <a:rPr lang="en" sz="1500">
                <a:solidFill>
                  <a:srgbClr val="000000"/>
                </a:solidFill>
                <a:latin typeface="Arial"/>
                <a:ea typeface="Arial"/>
                <a:cs typeface="Arial"/>
                <a:sym typeface="Arial"/>
              </a:rPr>
              <a:t>dining hall or at </a:t>
            </a:r>
            <a:r>
              <a:rPr lang="en" sz="1500">
                <a:solidFill>
                  <a:srgbClr val="000000"/>
                </a:solidFill>
                <a:latin typeface="Arial"/>
                <a:ea typeface="Arial"/>
                <a:cs typeface="Arial"/>
                <a:sym typeface="Arial"/>
              </a:rPr>
              <a:t>libraries</a:t>
            </a:r>
            <a:r>
              <a:rPr lang="en" sz="1500">
                <a:solidFill>
                  <a:srgbClr val="000000"/>
                </a:solidFill>
                <a:latin typeface="Arial"/>
                <a:ea typeface="Arial"/>
                <a:cs typeface="Arial"/>
                <a:sym typeface="Arial"/>
              </a:rPr>
              <a:t>, they can either use the generated QR code, or use the NFC (simply tap) to connect with the receiver. With our app, one doesn’t have to worry about lost ID, or malicious copying of the ID. </a:t>
            </a:r>
            <a:endParaRPr sz="15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4" name="Google Shape;74;p14"/>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75" name="Google Shape;75;p14"/>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76" name="Google Shape;76;p14"/>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82" name="Google Shape;82;p15"/>
          <p:cNvSpPr txBox="1"/>
          <p:nvPr>
            <p:ph idx="2" type="body"/>
          </p:nvPr>
        </p:nvSpPr>
        <p:spPr>
          <a:xfrm>
            <a:off x="311600" y="1505700"/>
            <a:ext cx="8520600" cy="336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Near Field Communication (NFC). Specifically, Peer to Peer NFC. This was done to achieve maximum security for our app.  In our application, we worked closely with Android; thus, used a feature in Android (mobile) operating system called Android Beam. Android Beam authorize data exchange via NFC, and allows one to read NDEF messages from other NFC device. </a:t>
            </a:r>
            <a:endParaRPr b="1" i="1" u="sng"/>
          </a:p>
          <a:p>
            <a:pPr indent="-311150" lvl="0" marL="457200" rtl="0" algn="l">
              <a:spcBef>
                <a:spcPts val="0"/>
              </a:spcBef>
              <a:spcAft>
                <a:spcPts val="0"/>
              </a:spcAft>
              <a:buSzPts val="1300"/>
              <a:buChar char="●"/>
            </a:pPr>
            <a:r>
              <a:rPr lang="en"/>
              <a:t>SHA-256 Cryptographic Hash Algorithm. We used SHA-256 to generate a unique 32 byte signature for the student’s ID. This is useful as hash is a one way function; thus, near impossible to be decrypted to the text it once was. Our app also adds a timestamp and a secret salt to the hashing, and the salt is known only to the server and the specific student. The timestamp adds the security so that the generated hash string cannot be reused by a theft. </a:t>
            </a:r>
            <a:endParaRPr/>
          </a:p>
          <a:p>
            <a:pPr indent="-311150" lvl="0" marL="457200" rtl="0" algn="l">
              <a:spcBef>
                <a:spcPts val="0"/>
              </a:spcBef>
              <a:spcAft>
                <a:spcPts val="0"/>
              </a:spcAft>
              <a:buSzPts val="1300"/>
              <a:buChar char="●"/>
            </a:pPr>
            <a:r>
              <a:rPr lang="en"/>
              <a:t>Google Cloud Platform and NoSQL  were both used for, mainly, data storage and retrieval of data. Google Cloud Platform was used for database (students information) and server purpose.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flow</a:t>
            </a:r>
            <a:endParaRPr/>
          </a:p>
        </p:txBody>
      </p:sp>
      <p:sp>
        <p:nvSpPr>
          <p:cNvPr id="88" name="Google Shape;88;p16"/>
          <p:cNvSpPr txBox="1"/>
          <p:nvPr>
            <p:ph idx="1" type="body"/>
          </p:nvPr>
        </p:nvSpPr>
        <p:spPr>
          <a:xfrm>
            <a:off x="311700" y="1493200"/>
            <a:ext cx="8520600" cy="3076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800"/>
              <a:t>Registrar create user </a:t>
            </a:r>
            <a:endParaRPr sz="1800"/>
          </a:p>
          <a:p>
            <a:pPr indent="-342900" lvl="1" marL="914400" marR="0" rtl="0" algn="l">
              <a:lnSpc>
                <a:spcPct val="115000"/>
              </a:lnSpc>
              <a:spcBef>
                <a:spcPts val="0"/>
              </a:spcBef>
              <a:spcAft>
                <a:spcPts val="0"/>
              </a:spcAft>
              <a:buSzPts val="1800"/>
              <a:buChar char="○"/>
            </a:pPr>
            <a:r>
              <a:rPr lang="en" sz="1800"/>
              <a:t>With student’s name and email</a:t>
            </a:r>
            <a:endParaRPr sz="1800"/>
          </a:p>
          <a:p>
            <a:pPr indent="-342900" lvl="0" marL="457200" marR="0" rtl="0" algn="l">
              <a:lnSpc>
                <a:spcPct val="115000"/>
              </a:lnSpc>
              <a:spcBef>
                <a:spcPts val="0"/>
              </a:spcBef>
              <a:spcAft>
                <a:spcPts val="0"/>
              </a:spcAft>
              <a:buSzPts val="1800"/>
              <a:buChar char="●"/>
            </a:pPr>
            <a:r>
              <a:rPr lang="en" sz="1800"/>
              <a:t>Student verify their identity</a:t>
            </a:r>
            <a:endParaRPr sz="1800"/>
          </a:p>
          <a:p>
            <a:pPr indent="-342900" lvl="1" marL="914400" marR="0" rtl="0" algn="l">
              <a:lnSpc>
                <a:spcPct val="115000"/>
              </a:lnSpc>
              <a:spcBef>
                <a:spcPts val="0"/>
              </a:spcBef>
              <a:spcAft>
                <a:spcPts val="0"/>
              </a:spcAft>
              <a:buSzPts val="1800"/>
              <a:buChar char="○"/>
            </a:pPr>
            <a:r>
              <a:rPr lang="en" sz="1800"/>
              <a:t>The vcode is only valid for 5 minutes </a:t>
            </a:r>
            <a:endParaRPr sz="1800"/>
          </a:p>
          <a:p>
            <a:pPr indent="-342900" lvl="1" marL="914400" marR="0" rtl="0" algn="l">
              <a:lnSpc>
                <a:spcPct val="115000"/>
              </a:lnSpc>
              <a:spcBef>
                <a:spcPts val="0"/>
              </a:spcBef>
              <a:spcAft>
                <a:spcPts val="0"/>
              </a:spcAft>
              <a:buSzPts val="1800"/>
              <a:buChar char="○"/>
            </a:pPr>
            <a:r>
              <a:rPr lang="en" sz="1800"/>
              <a:t>Obtain student id and salt after successfully verified</a:t>
            </a:r>
            <a:endParaRPr sz="1800"/>
          </a:p>
          <a:p>
            <a:pPr indent="-342900" lvl="0" marL="457200" marR="0" rtl="0" algn="l">
              <a:lnSpc>
                <a:spcPct val="115000"/>
              </a:lnSpc>
              <a:spcBef>
                <a:spcPts val="0"/>
              </a:spcBef>
              <a:spcAft>
                <a:spcPts val="0"/>
              </a:spcAft>
              <a:buSzPts val="1800"/>
              <a:buChar char="●"/>
            </a:pPr>
            <a:r>
              <a:rPr lang="en" sz="1800"/>
              <a:t>While student wants to checkout books</a:t>
            </a:r>
            <a:endParaRPr sz="1800"/>
          </a:p>
          <a:p>
            <a:pPr indent="-342900" lvl="1" marL="914400" marR="0" rtl="0" algn="l">
              <a:lnSpc>
                <a:spcPct val="115000"/>
              </a:lnSpc>
              <a:spcBef>
                <a:spcPts val="0"/>
              </a:spcBef>
              <a:spcAft>
                <a:spcPts val="0"/>
              </a:spcAft>
              <a:buSzPts val="1800"/>
              <a:buChar char="○"/>
            </a:pPr>
            <a:r>
              <a:rPr lang="en" sz="1800"/>
              <a:t>Student sent the primaryKey and hashed student ID to scanner</a:t>
            </a:r>
            <a:endParaRPr sz="1800"/>
          </a:p>
          <a:p>
            <a:pPr indent="-342900" lvl="1" marL="914400" marR="0" rtl="0" algn="l">
              <a:lnSpc>
                <a:spcPct val="115000"/>
              </a:lnSpc>
              <a:spcBef>
                <a:spcPts val="0"/>
              </a:spcBef>
              <a:spcAft>
                <a:spcPts val="0"/>
              </a:spcAft>
              <a:buSzPts val="1800"/>
              <a:buChar char="○"/>
            </a:pPr>
            <a:r>
              <a:rPr lang="en" sz="1800"/>
              <a:t>Scanner sent the information to the server to verify, and return with true/false.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a:t>
            </a:r>
            <a:endParaRPr/>
          </a:p>
        </p:txBody>
      </p:sp>
      <p:sp>
        <p:nvSpPr>
          <p:cNvPr id="94" name="Google Shape;94;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800" u="sng">
                <a:solidFill>
                  <a:schemeClr val="hlink"/>
                </a:solidFill>
                <a:hlinkClick r:id="rId3"/>
              </a:rPr>
              <a:t>https://youtu.be/bVTEiDR5GSE</a:t>
            </a:r>
            <a:br>
              <a:rPr lang="en" sz="1800"/>
            </a:b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 Design</a:t>
            </a:r>
            <a:endParaRPr/>
          </a:p>
        </p:txBody>
      </p:sp>
      <p:sp>
        <p:nvSpPr>
          <p:cNvPr id="100" name="Google Shape;100;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Register (put student information in database)</a:t>
            </a:r>
            <a:endParaRPr sz="1800"/>
          </a:p>
          <a:p>
            <a:pPr indent="-342900" lvl="0" marL="457200" rtl="0" algn="l">
              <a:spcBef>
                <a:spcPts val="0"/>
              </a:spcBef>
              <a:spcAft>
                <a:spcPts val="0"/>
              </a:spcAft>
              <a:buSzPts val="1800"/>
              <a:buChar char="●"/>
            </a:pPr>
            <a:r>
              <a:rPr lang="en" sz="1800"/>
              <a:t>Scanner</a:t>
            </a:r>
            <a:endParaRPr sz="1800"/>
          </a:p>
          <a:p>
            <a:pPr indent="-342900" lvl="1" marL="914400" rtl="0" algn="l">
              <a:spcBef>
                <a:spcPts val="0"/>
              </a:spcBef>
              <a:spcAft>
                <a:spcPts val="0"/>
              </a:spcAft>
              <a:buSzPts val="1800"/>
              <a:buChar char="○"/>
            </a:pPr>
            <a:r>
              <a:rPr lang="en" sz="1800"/>
              <a:t>Scanner (</a:t>
            </a:r>
            <a:r>
              <a:rPr lang="en" sz="1800"/>
              <a:t>authenticate</a:t>
            </a:r>
            <a:r>
              <a:rPr lang="en" sz="1800"/>
              <a:t> student id)</a:t>
            </a:r>
            <a:endParaRPr sz="1800"/>
          </a:p>
          <a:p>
            <a:pPr indent="-342900" lvl="0" marL="457200" rtl="0" algn="l">
              <a:spcBef>
                <a:spcPts val="0"/>
              </a:spcBef>
              <a:spcAft>
                <a:spcPts val="0"/>
              </a:spcAft>
              <a:buSzPts val="1800"/>
              <a:buChar char="●"/>
            </a:pPr>
            <a:r>
              <a:rPr lang="en" sz="1800"/>
              <a:t>Scennee</a:t>
            </a:r>
            <a:endParaRPr sz="1800"/>
          </a:p>
          <a:p>
            <a:pPr indent="-342900" lvl="1" marL="914400" rtl="0" algn="l">
              <a:spcBef>
                <a:spcPts val="0"/>
              </a:spcBef>
              <a:spcAft>
                <a:spcPts val="0"/>
              </a:spcAft>
              <a:buSzPts val="1800"/>
              <a:buChar char="○"/>
            </a:pPr>
            <a:r>
              <a:rPr lang="en" sz="1800"/>
              <a:t>Student (go to register to sign up; go to scanner to authenticate)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 Register</a:t>
            </a:r>
            <a:endParaRPr/>
          </a:p>
        </p:txBody>
      </p:sp>
      <p:sp>
        <p:nvSpPr>
          <p:cNvPr id="106" name="Google Shape;106;p19"/>
          <p:cNvSpPr txBox="1"/>
          <p:nvPr>
            <p:ph idx="1" type="body"/>
          </p:nvPr>
        </p:nvSpPr>
        <p:spPr>
          <a:xfrm>
            <a:off x="311700" y="1505700"/>
            <a:ext cx="6393600" cy="3076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800"/>
              <a:t>A “name” field and an “email” field</a:t>
            </a:r>
            <a:endParaRPr sz="1800"/>
          </a:p>
          <a:p>
            <a:pPr indent="-342900" lvl="0" marL="457200" marR="0" rtl="0" algn="l">
              <a:lnSpc>
                <a:spcPct val="115000"/>
              </a:lnSpc>
              <a:spcBef>
                <a:spcPts val="0"/>
              </a:spcBef>
              <a:spcAft>
                <a:spcPts val="0"/>
              </a:spcAft>
              <a:buSzPts val="1800"/>
              <a:buChar char="●"/>
            </a:pPr>
            <a:r>
              <a:rPr lang="en" sz="1800"/>
              <a:t>Click “CREATE USER” button, and the register app will contact Google Cloud Platform (GCP) to input the student info.</a:t>
            </a:r>
            <a:endParaRPr sz="1800"/>
          </a:p>
          <a:p>
            <a:pPr indent="-342900" lvl="0" marL="457200" marR="0" rtl="0" algn="l">
              <a:lnSpc>
                <a:spcPct val="115000"/>
              </a:lnSpc>
              <a:spcBef>
                <a:spcPts val="0"/>
              </a:spcBef>
              <a:spcAft>
                <a:spcPts val="0"/>
              </a:spcAft>
              <a:buSzPts val="1800"/>
              <a:buChar char="●"/>
            </a:pPr>
            <a:r>
              <a:rPr lang="en" sz="1800"/>
              <a:t>GCP will return a “vcode”. This “vcode” is then handed to the student. The student uses this vcode to setup the scannee (student id).</a:t>
            </a:r>
            <a:endParaRPr sz="1800"/>
          </a:p>
          <a:p>
            <a:pPr indent="-342900" lvl="0" marL="457200" marR="0" rtl="0" algn="l">
              <a:lnSpc>
                <a:spcPct val="115000"/>
              </a:lnSpc>
              <a:spcBef>
                <a:spcPts val="0"/>
              </a:spcBef>
              <a:spcAft>
                <a:spcPts val="0"/>
              </a:spcAft>
              <a:buSzPts val="1800"/>
              <a:buChar char="●"/>
            </a:pPr>
            <a:r>
              <a:rPr lang="en" sz="1800"/>
              <a:t>“Result” field tells the register if “create user” is successful</a:t>
            </a:r>
            <a:endParaRPr sz="1800"/>
          </a:p>
        </p:txBody>
      </p:sp>
      <p:pic>
        <p:nvPicPr>
          <p:cNvPr id="107" name="Google Shape;107;p19"/>
          <p:cNvPicPr preferRelativeResize="0"/>
          <p:nvPr/>
        </p:nvPicPr>
        <p:blipFill>
          <a:blip r:embed="rId3">
            <a:alphaModFix/>
          </a:blip>
          <a:stretch>
            <a:fillRect/>
          </a:stretch>
        </p:blipFill>
        <p:spPr>
          <a:xfrm>
            <a:off x="6769150" y="1541000"/>
            <a:ext cx="1803350" cy="300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 Scannee</a:t>
            </a:r>
            <a:endParaRPr/>
          </a:p>
        </p:txBody>
      </p:sp>
      <p:sp>
        <p:nvSpPr>
          <p:cNvPr id="113" name="Google Shape;113;p20"/>
          <p:cNvSpPr txBox="1"/>
          <p:nvPr>
            <p:ph idx="1" type="body"/>
          </p:nvPr>
        </p:nvSpPr>
        <p:spPr>
          <a:xfrm>
            <a:off x="178725" y="1384725"/>
            <a:ext cx="4669500" cy="34887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600"/>
              <a:t>First time open app (left pic): student will take the vcode from register (prev slide) and setup his app (student id)</a:t>
            </a:r>
            <a:endParaRPr sz="1600"/>
          </a:p>
          <a:p>
            <a:pPr indent="-330200" lvl="0" marL="457200" marR="0" rtl="0" algn="l">
              <a:lnSpc>
                <a:spcPct val="115000"/>
              </a:lnSpc>
              <a:spcBef>
                <a:spcPts val="0"/>
              </a:spcBef>
              <a:spcAft>
                <a:spcPts val="0"/>
              </a:spcAft>
              <a:buSzPts val="1600"/>
              <a:buChar char="●"/>
            </a:pPr>
            <a:r>
              <a:rPr lang="en" sz="1600"/>
              <a:t>Student id number will be returned from the server and displayed on the text box below.</a:t>
            </a:r>
            <a:endParaRPr sz="1600"/>
          </a:p>
          <a:p>
            <a:pPr indent="-330200" lvl="0" marL="457200" marR="0" rtl="0" algn="l">
              <a:lnSpc>
                <a:spcPct val="115000"/>
              </a:lnSpc>
              <a:spcBef>
                <a:spcPts val="0"/>
              </a:spcBef>
              <a:spcAft>
                <a:spcPts val="0"/>
              </a:spcAft>
              <a:buSzPts val="1600"/>
              <a:buChar char="●"/>
            </a:pPr>
            <a:r>
              <a:rPr lang="en" sz="1600"/>
              <a:t>After setting up, when the student wants to have his ID scanned, for example to check out a book from library,  he can open his app and bring the phone close to the scanner. The scanner will verify if the ID is authentic or not.</a:t>
            </a:r>
            <a:endParaRPr sz="1600"/>
          </a:p>
        </p:txBody>
      </p:sp>
      <p:pic>
        <p:nvPicPr>
          <p:cNvPr id="114" name="Google Shape;114;p20"/>
          <p:cNvPicPr preferRelativeResize="0"/>
          <p:nvPr/>
        </p:nvPicPr>
        <p:blipFill>
          <a:blip r:embed="rId3">
            <a:alphaModFix/>
          </a:blip>
          <a:stretch>
            <a:fillRect/>
          </a:stretch>
        </p:blipFill>
        <p:spPr>
          <a:xfrm>
            <a:off x="5477725" y="1688250"/>
            <a:ext cx="1524976" cy="2711098"/>
          </a:xfrm>
          <a:prstGeom prst="rect">
            <a:avLst/>
          </a:prstGeom>
          <a:noFill/>
          <a:ln>
            <a:noFill/>
          </a:ln>
        </p:spPr>
      </p:pic>
      <p:pic>
        <p:nvPicPr>
          <p:cNvPr id="115" name="Google Shape;115;p20"/>
          <p:cNvPicPr preferRelativeResize="0"/>
          <p:nvPr/>
        </p:nvPicPr>
        <p:blipFill>
          <a:blip r:embed="rId4">
            <a:alphaModFix/>
          </a:blip>
          <a:stretch>
            <a:fillRect/>
          </a:stretch>
        </p:blipFill>
        <p:spPr>
          <a:xfrm>
            <a:off x="7183699" y="1688262"/>
            <a:ext cx="1524976" cy="27110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 Scanner</a:t>
            </a:r>
            <a:endParaRPr/>
          </a:p>
        </p:txBody>
      </p:sp>
      <p:sp>
        <p:nvSpPr>
          <p:cNvPr id="121" name="Google Shape;121;p21"/>
          <p:cNvSpPr txBox="1"/>
          <p:nvPr>
            <p:ph idx="1" type="body"/>
          </p:nvPr>
        </p:nvSpPr>
        <p:spPr>
          <a:xfrm>
            <a:off x="311700" y="1505700"/>
            <a:ext cx="6665700" cy="3076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800"/>
              <a:t>The student will bring his phone physically in contact with the scanner. The scanner will use NFC to scan the student’s phone.</a:t>
            </a:r>
            <a:endParaRPr sz="1800"/>
          </a:p>
          <a:p>
            <a:pPr indent="-342900" lvl="0" marL="457200" marR="0" rtl="0" algn="l">
              <a:lnSpc>
                <a:spcPct val="115000"/>
              </a:lnSpc>
              <a:spcBef>
                <a:spcPts val="0"/>
              </a:spcBef>
              <a:spcAft>
                <a:spcPts val="0"/>
              </a:spcAft>
              <a:buSzPts val="1800"/>
              <a:buChar char="●"/>
            </a:pPr>
            <a:r>
              <a:rPr lang="en" sz="1800"/>
              <a:t>After scanning the student’s phone, the scanner app will contact GCP to verify if the student’s ID is authentic or forged.</a:t>
            </a:r>
            <a:endParaRPr sz="1800"/>
          </a:p>
          <a:p>
            <a:pPr indent="-342900" lvl="0" marL="457200" marR="0" rtl="0" algn="l">
              <a:lnSpc>
                <a:spcPct val="115000"/>
              </a:lnSpc>
              <a:spcBef>
                <a:spcPts val="0"/>
              </a:spcBef>
              <a:spcAft>
                <a:spcPts val="0"/>
              </a:spcAft>
              <a:buSzPts val="1800"/>
              <a:buChar char="●"/>
            </a:pPr>
            <a:r>
              <a:rPr lang="en" sz="1800"/>
              <a:t>We prevent </a:t>
            </a:r>
            <a:r>
              <a:rPr lang="en" sz="1800"/>
              <a:t>fraudulent</a:t>
            </a:r>
            <a:r>
              <a:rPr lang="en" sz="1800"/>
              <a:t> verification by sending a SHA256 hashed string which includes the student id number, secret salt, and timestamp.</a:t>
            </a:r>
            <a:endParaRPr sz="1800"/>
          </a:p>
        </p:txBody>
      </p:sp>
      <p:pic>
        <p:nvPicPr>
          <p:cNvPr id="122" name="Google Shape;122;p21"/>
          <p:cNvPicPr preferRelativeResize="0"/>
          <p:nvPr/>
        </p:nvPicPr>
        <p:blipFill>
          <a:blip r:embed="rId3">
            <a:alphaModFix/>
          </a:blip>
          <a:stretch>
            <a:fillRect/>
          </a:stretch>
        </p:blipFill>
        <p:spPr>
          <a:xfrm>
            <a:off x="7210325" y="1391363"/>
            <a:ext cx="1859000" cy="33048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