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74" r:id="rId4"/>
    <p:sldId id="279" r:id="rId5"/>
    <p:sldId id="294" r:id="rId6"/>
    <p:sldId id="259" r:id="rId7"/>
    <p:sldId id="283" r:id="rId8"/>
    <p:sldId id="265" r:id="rId9"/>
    <p:sldId id="295" r:id="rId10"/>
    <p:sldId id="258" r:id="rId11"/>
    <p:sldId id="261" r:id="rId12"/>
    <p:sldId id="262" r:id="rId13"/>
    <p:sldId id="264" r:id="rId14"/>
    <p:sldId id="296" r:id="rId15"/>
    <p:sldId id="297" r:id="rId16"/>
    <p:sldId id="284" r:id="rId17"/>
    <p:sldId id="268" r:id="rId18"/>
    <p:sldId id="286" r:id="rId19"/>
    <p:sldId id="288" r:id="rId20"/>
    <p:sldId id="289" r:id="rId21"/>
    <p:sldId id="290" r:id="rId22"/>
  </p:sldIdLst>
  <p:sldSz cx="9144000" cy="6858000" type="screen4x3"/>
  <p:notesSz cx="6950075" cy="91678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微軟正黑體" pitchFamily="34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微軟正黑體" pitchFamily="34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微軟正黑體" pitchFamily="34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微軟正黑體" pitchFamily="34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微軟正黑體" pitchFamily="34" charset="-12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微軟正黑體" pitchFamily="34" charset="-12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微軟正黑體" pitchFamily="34" charset="-12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微軟正黑體" pitchFamily="34" charset="-12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微軟正黑體" pitchFamily="34" charset="-12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81250" autoAdjust="0"/>
  </p:normalViewPr>
  <p:slideViewPr>
    <p:cSldViewPr>
      <p:cViewPr varScale="1">
        <p:scale>
          <a:sx n="56" d="100"/>
          <a:sy n="56" d="100"/>
        </p:scale>
        <p:origin x="12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58788"/>
          </a:xfrm>
          <a:prstGeom prst="rect">
            <a:avLst/>
          </a:prstGeom>
        </p:spPr>
        <p:txBody>
          <a:bodyPr vert="horz" lIns="92095" tIns="46047" rIns="92095" bIns="4604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58788"/>
          </a:xfrm>
          <a:prstGeom prst="rect">
            <a:avLst/>
          </a:prstGeom>
        </p:spPr>
        <p:txBody>
          <a:bodyPr vert="horz" lIns="92095" tIns="46047" rIns="92095" bIns="4604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0763E63-6979-4BDA-B8C7-DFC71584102C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707438"/>
            <a:ext cx="3011488" cy="458787"/>
          </a:xfrm>
          <a:prstGeom prst="rect">
            <a:avLst/>
          </a:prstGeom>
        </p:spPr>
        <p:txBody>
          <a:bodyPr vert="horz" lIns="92095" tIns="46047" rIns="92095" bIns="4604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37000" y="8707438"/>
            <a:ext cx="3011488" cy="458787"/>
          </a:xfrm>
          <a:prstGeom prst="rect">
            <a:avLst/>
          </a:prstGeom>
        </p:spPr>
        <p:txBody>
          <a:bodyPr vert="horz" lIns="92095" tIns="46047" rIns="92095" bIns="4604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5E6EF8-4EF3-4A4D-BF26-AD58FF51FD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040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58788"/>
          </a:xfrm>
          <a:prstGeom prst="rect">
            <a:avLst/>
          </a:prstGeom>
        </p:spPr>
        <p:txBody>
          <a:bodyPr vert="horz" lIns="92095" tIns="46047" rIns="92095" bIns="4604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58788"/>
          </a:xfrm>
          <a:prstGeom prst="rect">
            <a:avLst/>
          </a:prstGeom>
        </p:spPr>
        <p:txBody>
          <a:bodyPr vert="horz" lIns="92095" tIns="46047" rIns="92095" bIns="4604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EEE7C3-B424-4854-9BB1-712AA61756FF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88975"/>
            <a:ext cx="4581525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5" tIns="46047" rIns="92095" bIns="4604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95325" y="4354513"/>
            <a:ext cx="5559425" cy="4125912"/>
          </a:xfrm>
          <a:prstGeom prst="rect">
            <a:avLst/>
          </a:prstGeom>
        </p:spPr>
        <p:txBody>
          <a:bodyPr vert="horz" lIns="92095" tIns="46047" rIns="92095" bIns="4604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707438"/>
            <a:ext cx="3011488" cy="458787"/>
          </a:xfrm>
          <a:prstGeom prst="rect">
            <a:avLst/>
          </a:prstGeom>
        </p:spPr>
        <p:txBody>
          <a:bodyPr vert="horz" lIns="92095" tIns="46047" rIns="92095" bIns="4604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37000" y="8707438"/>
            <a:ext cx="3011488" cy="458787"/>
          </a:xfrm>
          <a:prstGeom prst="rect">
            <a:avLst/>
          </a:prstGeom>
        </p:spPr>
        <p:txBody>
          <a:bodyPr vert="horz" lIns="92095" tIns="46047" rIns="92095" bIns="4604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38E332-6275-4941-9444-CBCDB830AD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556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s://www.lifewire.com/web-browsers-and-web-servers-communicate-817764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A1C886-05B9-4134-B11F-57F94EEE8284}" type="slidenum">
              <a:rPr lang="zh-TW" altLang="en-US"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TW" altLang="en-US"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54F7D5-8FCF-4AC9-A780-71A1D73EC4F2}" type="slidenum">
              <a:rPr lang="zh-TW" altLang="en-US"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TW" altLang="en-US"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2B439C-7789-4085-9DBD-D152261E55D2}" type="slidenum">
              <a:rPr lang="zh-TW" altLang="en-US"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TW" altLang="en-US"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Ref: 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err="1">
                <a:hlinkClick r:id="rId3"/>
              </a:rPr>
              <a:t>www.lifewire.com</a:t>
            </a:r>
            <a:r>
              <a:rPr kumimoji="1" lang="en-US" altLang="zh-CN" dirty="0">
                <a:hlinkClick r:id="rId3"/>
              </a:rPr>
              <a:t>/web-browsers-and-web-servers-communicate-817764</a:t>
            </a:r>
            <a:endParaRPr kumimoji="1" lang="zh-CN" altLang="en-US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8E332-6275-4941-9444-CBCDB830ADB7}" type="slidenum">
              <a:rPr lang="zh-TW" altLang="en-US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371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8E332-6275-4941-9444-CBCDB830ADB7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92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C58079-603B-43F1-A5C2-D4DD5479B453}" type="slidenum">
              <a:rPr lang="zh-TW" altLang="en-US"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TW" altLang="en-US"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6B7935-F983-4F3B-8C8B-A4769441E75E}" type="slidenum">
              <a:rPr lang="zh-TW" altLang="en-US"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TW" altLang="en-US"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8E332-6275-4941-9444-CBCDB830ADB7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5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TW" smtClean="0"/>
              <a:t>5</a:t>
            </a:r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FCB252-E58B-4BCD-AD51-2F9BEE840069}" type="slidenum">
              <a:rPr lang="zh-TW" altLang="en-US"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TW" altLang="en-US"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TW" smtClean="0"/>
              <a:t>Team is always a good idea.</a:t>
            </a:r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DAF21D-E8AF-4823-8E85-592758E0F29E}" type="slidenum">
              <a:rPr lang="zh-TW" altLang="en-US"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TW" altLang="en-US"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8F5FB1-6338-4F85-B250-9FD9A86BF46F}" type="slidenum">
              <a:rPr lang="zh-TW" altLang="en-US"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TW" altLang="en-US"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B812B9-C42F-4297-B5E4-8DC104A2C03F}" type="slidenum">
              <a:rPr lang="zh-TW" altLang="en-US"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TW" altLang="en-US"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A66323-C36A-4812-B5A0-BDEDDEBFFB84}" type="slidenum">
              <a:rPr lang="zh-TW" altLang="en-US"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TW" altLang="en-US"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橢圓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6AC8A7-A186-42A0-A310-1818A8B60A9D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F407E3-1282-4D80-A84F-006384BB64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5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8CB49-45B8-45D7-9349-6DEEC34E81A5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D0266-D0FE-46CD-8E1F-BC6D39CFFB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18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1AE02-4658-4F07-B79E-3C7A11CFA484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32A4F-5336-4F50-94E8-5BF6344FA2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73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0BA07-2053-4A1F-8674-53957CC6A097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7DA1D-6387-4774-8458-AC912E307E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3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橢圓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065B56-4A33-404B-B7C8-370F49D314C1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0A6FE6-A517-4167-8ABA-81B50F658B9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74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ED641-0B4E-4A54-A3D1-C6A467519CFF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11A17-D742-4402-96B2-4932D0ACB8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66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D09EB1-C5D0-4459-8674-06C32F2278BC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63ED61-63C3-42C3-9EB7-EDAD316E651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6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FD33B-521E-4FF1-8B2E-86949685625B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1CA4-9E0D-4881-8CE0-2C806EBD12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5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928B8D-75B3-4496-BE0C-AFCC897B4C8E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A90B289-ACFC-470B-85D2-E749C0495E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3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8156240-206C-4682-8C44-92B9AC50892B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1BE627-B186-4AA4-9B67-5088DFB45CE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2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  <a:cs typeface="+mn-cs"/>
            </a:endParaRPr>
          </a:p>
        </p:txBody>
      </p:sp>
      <p:sp>
        <p:nvSpPr>
          <p:cNvPr id="6" name="流程圖: 程序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流程圖: 程序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F5AAA7-1A73-4389-AEC2-C0489414E790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EC3C38-F61F-447C-8995-AFA41550C7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6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33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93B3AE9F-84F1-4305-B988-79B2D7A8B31C}" type="datetimeFigureOut">
              <a:rPr lang="zh-TW" altLang="en-US"/>
              <a:pPr>
                <a:defRPr/>
              </a:pPr>
              <a:t>2018/1/12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C0757062-6B67-47C2-8C93-0788443EE6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7" r:id="rId5"/>
    <p:sldLayoutId id="2147483692" r:id="rId6"/>
    <p:sldLayoutId id="2147483698" r:id="rId7"/>
    <p:sldLayoutId id="2147483699" r:id="rId8"/>
    <p:sldLayoutId id="2147483700" r:id="rId9"/>
    <p:sldLayoutId id="2147483693" r:id="rId10"/>
    <p:sldLayoutId id="21474836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ak.cs.ucla.edu/classes/cs144/docker/inde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search?q=yahoo" TargetMode="External"/><Relationship Id="rId3" Type="http://schemas.openxmlformats.org/officeDocument/2006/relationships/hyperlink" Target="http://oak.cs.ucla.edu/classes/cs144/examples/pos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iazza.com/class/jc5ebaeewf534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26928" y="1905000"/>
            <a:ext cx="7407275" cy="1471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  <a:t>CS144 Web Applications </a:t>
            </a:r>
            <a:br>
              <a:rPr lang="en-US" altLang="zh-TW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Discussion Session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31925" y="4419600"/>
            <a:ext cx="7407275" cy="1752600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dirty="0" err="1" smtClean="0"/>
              <a:t>Week-1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71600" y="2667000"/>
            <a:ext cx="7497763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Rule 1:</a:t>
            </a:r>
            <a:b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Make sure it can run !!!</a:t>
            </a:r>
            <a:b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zh-TW" dirty="0" err="1" smtClean="0">
                <a:solidFill>
                  <a:schemeClr val="tx2">
                    <a:satMod val="130000"/>
                  </a:schemeClr>
                </a:solidFill>
              </a:rPr>
              <a:t>TEST</a:t>
            </a: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 on a CLEAN environment (the docker image we provided you) before your submission is always a good idea.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微軟正黑體" pitchFamily="34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微軟正黑體" pitchFamily="34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微軟正黑體" pitchFamily="34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微軟正黑體" pitchFamily="34" charset="-120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When you submit the project</a:t>
            </a:r>
            <a:r>
              <a:rPr lang="mr-IN" altLang="zh-TW" dirty="0" smtClean="0">
                <a:solidFill>
                  <a:schemeClr val="tx2">
                    <a:satMod val="130000"/>
                  </a:schemeClr>
                </a:solidFill>
              </a:rPr>
              <a:t>…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What if it can’t run?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get 0 points.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Rule 2: Grace Period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4800600"/>
          </a:xfrm>
        </p:spPr>
        <p:txBody>
          <a:bodyPr/>
          <a:lstStyle/>
          <a:p>
            <a:r>
              <a:rPr lang="en-US" altLang="zh-TW" dirty="0" smtClean="0"/>
              <a:t>Use it wisely!!</a:t>
            </a:r>
          </a:p>
          <a:p>
            <a:r>
              <a:rPr lang="en-US" altLang="zh-TW" dirty="0" smtClean="0"/>
              <a:t>At most 2 grace days per Project.</a:t>
            </a:r>
          </a:p>
          <a:p>
            <a:pPr lvl="1"/>
            <a:r>
              <a:rPr lang="en-US" altLang="zh-TW" dirty="0" smtClean="0"/>
              <a:t>Total 4 days of all projects (per team) </a:t>
            </a:r>
            <a:endParaRPr lang="en-US" altLang="zh-TW" dirty="0"/>
          </a:p>
          <a:p>
            <a:pPr lvl="1"/>
            <a:r>
              <a:rPr lang="en-US" altLang="zh-TW" dirty="0" smtClean="0"/>
              <a:t>If you (your team) used up 4 days, </a:t>
            </a:r>
            <a:r>
              <a:rPr lang="en-US" altLang="zh-TW" b="1" dirty="0" smtClean="0"/>
              <a:t>must</a:t>
            </a:r>
            <a:r>
              <a:rPr lang="en-US" altLang="zh-TW" dirty="0" smtClean="0"/>
              <a:t> email Professor for additional days (or get 0 points!)</a:t>
            </a:r>
          </a:p>
          <a:p>
            <a:pPr lvl="2"/>
            <a:r>
              <a:rPr lang="en-US" altLang="zh-TW" dirty="0"/>
              <a:t>Even if permitted, you will still get 20% penalty for each late day</a:t>
            </a:r>
          </a:p>
          <a:p>
            <a:pPr lvl="2"/>
            <a:r>
              <a:rPr lang="en-US" altLang="zh-TW" dirty="0" smtClean="0"/>
              <a:t>i.e. 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day 20% off, 6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day 40% off, </a:t>
            </a:r>
            <a:r>
              <a:rPr lang="mr-IN" altLang="zh-TW" dirty="0" smtClean="0"/>
              <a:t>…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2438400"/>
            <a:ext cx="7497763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Rule 3:</a:t>
            </a:r>
            <a:b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You can submit more than once.</a:t>
            </a:r>
            <a:b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CCLE will record your last submission date and time (Do not re-submit after the deadline!)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online Blogging web site</a:t>
            </a:r>
          </a:p>
          <a:p>
            <a:pPr lvl="1"/>
            <a:r>
              <a:rPr lang="en-US"/>
              <a:t>Post and view blogs in markdown</a:t>
            </a:r>
          </a:p>
          <a:p>
            <a:r>
              <a:rPr lang="en-US"/>
              <a:t>Implement site twice over the quarter</a:t>
            </a:r>
          </a:p>
          <a:p>
            <a:pPr lvl="1"/>
            <a:r>
              <a:rPr lang="en-US"/>
              <a:t>Use a more "traditional" stack</a:t>
            </a:r>
          </a:p>
          <a:p>
            <a:pPr lvl="2"/>
            <a:r>
              <a:rPr lang="en-US"/>
              <a:t>Java, MySQL, Apache Tomcat</a:t>
            </a:r>
          </a:p>
          <a:p>
            <a:pPr lvl="1"/>
            <a:r>
              <a:rPr lang="en-US"/>
              <a:t>Use a more "modern" stack</a:t>
            </a:r>
          </a:p>
          <a:p>
            <a:pPr lvl="2"/>
            <a:r>
              <a:rPr lang="en-US"/>
              <a:t>MongoDB, Node.js, Express, and Angular</a:t>
            </a:r>
          </a:p>
          <a:p>
            <a:pPr lvl="2"/>
            <a:r>
              <a:rPr lang="en-US"/>
              <a:t>MEAN stack</a:t>
            </a:r>
          </a:p>
          <a:p>
            <a:r>
              <a:rPr lang="en-US"/>
              <a:t>Many funny and useful technologies to learn during the quarter!</a:t>
            </a:r>
          </a:p>
        </p:txBody>
      </p:sp>
    </p:spTree>
    <p:extLst>
      <p:ext uri="{BB962C8B-B14F-4D97-AF65-F5344CB8AC3E}">
        <p14:creationId xmlns:p14="http://schemas.microsoft.com/office/powerpoint/2010/main" val="7993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1: System Setup and Warm-up</a:t>
            </a:r>
          </a:p>
          <a:p>
            <a:r>
              <a:rPr lang="en-US"/>
              <a:t>Part 2: Markdown Editor on Tomcat</a:t>
            </a:r>
          </a:p>
          <a:p>
            <a:pPr lvl="1"/>
            <a:r>
              <a:rPr lang="en-US"/>
              <a:t>"traditional" stack</a:t>
            </a:r>
          </a:p>
          <a:p>
            <a:r>
              <a:rPr lang="en-US"/>
              <a:t>Part 3: Markdown Editor Using Angular</a:t>
            </a:r>
          </a:p>
          <a:p>
            <a:pPr lvl="1"/>
            <a:r>
              <a:rPr lang="en-US"/>
              <a:t>"modern" stack </a:t>
            </a:r>
            <a:r>
              <a:rPr lang="mr-IN"/>
              <a:t>–</a:t>
            </a:r>
            <a:r>
              <a:rPr lang="en-US"/>
              <a:t> frontend</a:t>
            </a:r>
          </a:p>
          <a:p>
            <a:r>
              <a:rPr lang="en-US"/>
              <a:t>Part 4: Blogging Server</a:t>
            </a:r>
          </a:p>
          <a:p>
            <a:pPr lvl="1"/>
            <a:r>
              <a:rPr lang="en-US"/>
              <a:t>"modern" stack </a:t>
            </a:r>
            <a:r>
              <a:rPr lang="mr-IN"/>
              <a:t>–</a:t>
            </a:r>
            <a:r>
              <a:rPr lang="en-US"/>
              <a:t> backend</a:t>
            </a:r>
          </a:p>
          <a:p>
            <a:r>
              <a:rPr lang="en-US"/>
              <a:t>Part 5: Performance and Scalability</a:t>
            </a:r>
          </a:p>
          <a:p>
            <a:pPr lvl="1"/>
            <a:r>
              <a:rPr lang="en-US"/>
              <a:t>explore challenging issues faced by many web sites today</a:t>
            </a:r>
          </a:p>
        </p:txBody>
      </p:sp>
    </p:spTree>
    <p:extLst>
      <p:ext uri="{BB962C8B-B14F-4D97-AF65-F5344CB8AC3E}">
        <p14:creationId xmlns:p14="http://schemas.microsoft.com/office/powerpoint/2010/main" val="19329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Docker Image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Docker Setup:</a:t>
            </a:r>
          </a:p>
          <a:p>
            <a:pPr lvl="1"/>
            <a:r>
              <a:rPr kumimoji="1" lang="en-US" altLang="zh-CN" dirty="0">
                <a:hlinkClick r:id="rId2"/>
              </a:rPr>
              <a:t>http://oak.cs.ucla.edu/classes/cs144/docker/index.html</a:t>
            </a:r>
            <a:endParaRPr kumimoji="1" lang="en-US" altLang="zh-CN" dirty="0"/>
          </a:p>
          <a:p>
            <a:pPr lvl="1"/>
            <a:r>
              <a:rPr lang="en-US"/>
              <a:t>The Docker image for Project 1 (and Project 2), "junghoo/cs144-tomcat", has MySQL, Apache Tomcat, and Java JDK 8 installed.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Make sure you follow instructions on the guide to avoid common issues.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1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Project 1 Overview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100" y="1447800"/>
            <a:ext cx="7404100" cy="4800600"/>
          </a:xfrm>
        </p:spPr>
        <p:txBody>
          <a:bodyPr/>
          <a:lstStyle/>
          <a:p>
            <a:r>
              <a:rPr lang="en-US"/>
              <a:t>Setup Docker on your machine</a:t>
            </a:r>
            <a:endParaRPr lang="en-US" altLang="zh-TW" dirty="0" smtClean="0"/>
          </a:p>
          <a:p>
            <a:r>
              <a:rPr lang="en-US" altLang="zh-TW" dirty="0" smtClean="0"/>
              <a:t>Get </a:t>
            </a:r>
            <a:r>
              <a:rPr lang="en-US" altLang="zh-TW" dirty="0"/>
              <a:t>familiar with Unix </a:t>
            </a:r>
            <a:r>
              <a:rPr lang="en-US" altLang="zh-TW" dirty="0" smtClean="0"/>
              <a:t>CLI</a:t>
            </a:r>
          </a:p>
          <a:p>
            <a:r>
              <a:rPr lang="en-US" altLang="zh-TW" dirty="0" smtClean="0"/>
              <a:t>Write </a:t>
            </a:r>
            <a:r>
              <a:rPr lang="en-US"/>
              <a:t>actors.sql to load and process data</a:t>
            </a:r>
            <a:endParaRPr lang="en-US" altLang="zh-TW" dirty="0" smtClean="0"/>
          </a:p>
          <a:p>
            <a:r>
              <a:rPr lang="en-US" altLang="zh-TW" dirty="0" smtClean="0"/>
              <a:t>Write a Java code to compute SHA-1</a:t>
            </a:r>
          </a:p>
          <a:p>
            <a:pPr lvl="1"/>
            <a:r>
              <a:rPr lang="en-US" altLang="zh-TW" dirty="0" smtClean="0"/>
              <a:t>sha1sum</a:t>
            </a:r>
          </a:p>
          <a:p>
            <a:pPr lvl="1"/>
            <a:r>
              <a:rPr lang="en-US" altLang="zh-TW" dirty="0" smtClean="0"/>
              <a:t>Fully test on different </a:t>
            </a:r>
            <a:r>
              <a:rPr lang="en-US" altLang="zh-TW" b="1" dirty="0" smtClean="0"/>
              <a:t>text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binary</a:t>
            </a:r>
            <a:r>
              <a:rPr lang="en-US" altLang="zh-TW" dirty="0" smtClean="0"/>
              <a:t> files!</a:t>
            </a:r>
          </a:p>
          <a:p>
            <a:r>
              <a:rPr lang="en-US" altLang="zh-TW" dirty="0" smtClean="0"/>
              <a:t>Create a submission zip and submit through CCLE</a:t>
            </a:r>
          </a:p>
          <a:p>
            <a:pPr lvl="1"/>
            <a:r>
              <a:rPr lang="en-US" altLang="zh-CN" dirty="0"/>
              <a:t>No email submissions </a:t>
            </a:r>
            <a:r>
              <a:rPr lang="en-US" altLang="zh-CN" dirty="0" smtClean="0"/>
              <a:t>are accepted</a:t>
            </a:r>
            <a:r>
              <a:rPr lang="en-US" altLang="zh-CN" dirty="0"/>
              <a:t>. </a:t>
            </a:r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Week 1 Brief 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100" y="1430130"/>
            <a:ext cx="7499350" cy="4800600"/>
          </a:xfrm>
        </p:spPr>
        <p:txBody>
          <a:bodyPr/>
          <a:lstStyle/>
          <a:p>
            <a:r>
              <a:rPr lang="en-US" sz="2800"/>
              <a:t>How Web Browsers and Web Servers Communicate?</a:t>
            </a:r>
          </a:p>
          <a:p>
            <a:pPr lvl="1"/>
            <a:r>
              <a:rPr kumimoji="1" lang="en-US" altLang="zh-CN" sz="2400" dirty="0"/>
              <a:t>TCP/</a:t>
            </a:r>
            <a:r>
              <a:rPr kumimoji="1" lang="en-US" altLang="zh-CN" sz="2400" dirty="0" smtClean="0"/>
              <a:t>IP</a:t>
            </a:r>
          </a:p>
          <a:p>
            <a:pPr lvl="2"/>
            <a:r>
              <a:rPr lang="en-US" sz="2000"/>
              <a:t>transmission control protocol and internet protocol</a:t>
            </a:r>
          </a:p>
          <a:p>
            <a:pPr lvl="1"/>
            <a:r>
              <a:rPr lang="en-US" sz="2400"/>
              <a:t>DNS (domain name service)</a:t>
            </a:r>
          </a:p>
          <a:p>
            <a:pPr lvl="2"/>
            <a:r>
              <a:rPr lang="en-US" sz="2000"/>
              <a:t>internet protocol to map domain names to IPs</a:t>
            </a:r>
          </a:p>
          <a:p>
            <a:pPr lvl="1"/>
            <a:r>
              <a:rPr lang="en-US" sz="2400"/>
              <a:t>HTTP (hypertext transportation protocol)</a:t>
            </a:r>
          </a:p>
          <a:p>
            <a:pPr lvl="2"/>
            <a:r>
              <a:rPr kumimoji="1" lang="en-US" altLang="zh-CN" sz="2000" dirty="0"/>
              <a:t>application protocol on top of TCP/IP</a:t>
            </a:r>
          </a:p>
          <a:p>
            <a:pPr lvl="2"/>
            <a:r>
              <a:rPr lang="en-US" sz="2000"/>
              <a:t>communication protocol between web servers and web clients</a:t>
            </a:r>
          </a:p>
          <a:p>
            <a:pPr lvl="1"/>
            <a:r>
              <a:rPr lang="en-US" sz="2400"/>
              <a:t>HTML (hypertext markup language)</a:t>
            </a:r>
          </a:p>
          <a:p>
            <a:pPr lvl="2"/>
            <a:r>
              <a:rPr kumimoji="1" lang="en-US" altLang="zh-CN" sz="2000" dirty="0"/>
              <a:t>page formatting and linking standard</a:t>
            </a:r>
            <a:endParaRPr kumimoji="1" lang="zh-CN" altLang="en-US" sz="2000" dirty="0"/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38269" y="8394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251700" cy="4800600"/>
          </a:xfrm>
        </p:spPr>
        <p:txBody>
          <a:bodyPr/>
          <a:lstStyle/>
          <a:p>
            <a:r>
              <a:rPr kumimoji="1" lang="en-US" altLang="zh-CN" sz="2800" dirty="0" smtClean="0"/>
              <a:t>HTTP</a:t>
            </a:r>
            <a:r>
              <a:rPr kumimoji="1" lang="en-US" altLang="zh-CN" sz="2800" dirty="0"/>
              <a:t>/1.1 most popular (HTTP/2 is the most recent</a:t>
            </a:r>
            <a:r>
              <a:rPr kumimoji="1" lang="en-US" altLang="zh-CN" sz="2800" dirty="0" smtClean="0"/>
              <a:t>)</a:t>
            </a:r>
          </a:p>
          <a:p>
            <a:pPr lvl="1"/>
            <a:r>
              <a:rPr kumimoji="1" lang="en-US" altLang="zh-CN" sz="2400" dirty="0" smtClean="0"/>
              <a:t>Request &amp; Response</a:t>
            </a:r>
          </a:p>
          <a:p>
            <a:pPr lvl="2"/>
            <a:r>
              <a:rPr lang="en-US" sz="2000"/>
              <a:t>all interactions start with a client’s request</a:t>
            </a:r>
            <a:endParaRPr kumimoji="1" lang="en-US" altLang="zh-CN" sz="2000" dirty="0" smtClean="0"/>
          </a:p>
          <a:p>
            <a:pPr lvl="1"/>
            <a:r>
              <a:rPr kumimoji="1" lang="en-US" altLang="zh-CN" sz="2400" dirty="0" smtClean="0"/>
              <a:t>Stateless</a:t>
            </a:r>
          </a:p>
          <a:p>
            <a:pPr lvl="2"/>
            <a:r>
              <a:rPr lang="en-US" sz="2000"/>
              <a:t>every request is handled independently from others</a:t>
            </a:r>
            <a:endParaRPr kumimoji="1" lang="en-US" altLang="zh-CN" sz="2000" dirty="0" smtClean="0"/>
          </a:p>
          <a:p>
            <a:pPr lvl="1"/>
            <a:r>
              <a:rPr kumimoji="1" lang="en-US" altLang="zh-CN" sz="2400" dirty="0"/>
              <a:t>Request </a:t>
            </a:r>
            <a:r>
              <a:rPr kumimoji="1" lang="en-US" altLang="zh-CN" sz="2400" dirty="0" smtClean="0"/>
              <a:t>Message = request line + </a:t>
            </a:r>
            <a:r>
              <a:rPr kumimoji="1" lang="en-US" altLang="zh-CN" sz="2400" dirty="0"/>
              <a:t>header + </a:t>
            </a:r>
            <a:r>
              <a:rPr kumimoji="1" lang="en-US" altLang="zh-CN" sz="2400" dirty="0" smtClean="0"/>
              <a:t>body</a:t>
            </a:r>
          </a:p>
          <a:p>
            <a:pPr lvl="1"/>
            <a:r>
              <a:rPr kumimoji="1" lang="en-US" altLang="zh-CN" sz="2400" dirty="0" smtClean="0"/>
              <a:t>Response Message = status line</a:t>
            </a:r>
            <a:r>
              <a:rPr kumimoji="1" lang="en-US" altLang="zh-CN" sz="2400" dirty="0"/>
              <a:t>+ header + </a:t>
            </a:r>
            <a:r>
              <a:rPr kumimoji="1" lang="en-US" altLang="zh-CN" sz="2400" dirty="0" smtClean="0"/>
              <a:t>body</a:t>
            </a:r>
          </a:p>
          <a:p>
            <a:r>
              <a:rPr kumimoji="1" lang="en-US" altLang="zh-CN" sz="2800" dirty="0" smtClean="0"/>
              <a:t>Response Status:</a:t>
            </a:r>
          </a:p>
          <a:p>
            <a:pPr lvl="1"/>
            <a:r>
              <a:rPr kumimoji="1" lang="en-US" altLang="zh-CN" sz="2400" dirty="0" smtClean="0"/>
              <a:t>2XX: </a:t>
            </a:r>
            <a:r>
              <a:rPr lang="en-US" sz="2400"/>
              <a:t>Success		</a:t>
            </a:r>
            <a:r>
              <a:rPr kumimoji="1" lang="en-US" altLang="zh-CN" sz="2400" dirty="0" smtClean="0"/>
              <a:t>3XX: </a:t>
            </a:r>
            <a:r>
              <a:rPr lang="en-US" sz="2400"/>
              <a:t>Redirection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4XX: </a:t>
            </a:r>
            <a:r>
              <a:rPr lang="en-US" sz="2400"/>
              <a:t>Client Error	</a:t>
            </a:r>
            <a:r>
              <a:rPr kumimoji="1" lang="en-US" altLang="zh-CN" sz="2400" dirty="0" smtClean="0"/>
              <a:t>5XX: </a:t>
            </a:r>
            <a:r>
              <a:rPr lang="en-US" sz="2400"/>
              <a:t>Server Error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7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Logistics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Instructor: </a:t>
            </a:r>
            <a:r>
              <a:rPr lang="en-US" sz="2400" dirty="0" err="1"/>
              <a:t>Junghoo</a:t>
            </a:r>
            <a:r>
              <a:rPr lang="en-US" sz="2400" dirty="0"/>
              <a:t> (John) </a:t>
            </a:r>
            <a:r>
              <a:rPr lang="en-US" sz="2400" dirty="0" smtClean="0"/>
              <a:t>Cho</a:t>
            </a:r>
          </a:p>
          <a:p>
            <a:pPr lvl="1"/>
            <a:r>
              <a:rPr lang="en-US" altLang="zh-TW" sz="2000" dirty="0" smtClean="0"/>
              <a:t>Office Hour:  </a:t>
            </a:r>
            <a:r>
              <a:rPr lang="en-US" sz="2000" dirty="0" smtClean="0"/>
              <a:t>Tue. </a:t>
            </a:r>
            <a:r>
              <a:rPr lang="en-US" sz="2000" dirty="0"/>
              <a:t>2:30PM - </a:t>
            </a:r>
            <a:r>
              <a:rPr lang="en-US" sz="2000" dirty="0" smtClean="0"/>
              <a:t>3:30PM, BH 3531H</a:t>
            </a:r>
            <a:endParaRPr lang="en-US" altLang="zh-TW" sz="2000" dirty="0" smtClean="0"/>
          </a:p>
          <a:p>
            <a:r>
              <a:rPr lang="en-US" altLang="zh-TW" sz="2400" dirty="0" smtClean="0"/>
              <a:t>TAs: </a:t>
            </a:r>
            <a:r>
              <a:rPr lang="en-US" altLang="zh-TW" sz="2400" dirty="0" err="1" smtClean="0"/>
              <a:t>Jiaqi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Gu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Zijun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Xue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Jin</a:t>
            </a:r>
            <a:r>
              <a:rPr lang="en-US" altLang="zh-TW" sz="2400" dirty="0" smtClean="0"/>
              <a:t> Wang, Zhehan Li</a:t>
            </a:r>
          </a:p>
          <a:p>
            <a:pPr lvl="1"/>
            <a:r>
              <a:rPr lang="en-US" altLang="zh-TW" sz="2000" dirty="0"/>
              <a:t>Office Hour: </a:t>
            </a:r>
            <a:r>
              <a:rPr lang="pl-PL" sz="2000"/>
              <a:t>Wed 10 - 12 PM, </a:t>
            </a:r>
            <a:r>
              <a:rPr lang="mr-IN" sz="2000"/>
              <a:t>Fri 12</a:t>
            </a:r>
            <a:r>
              <a:rPr lang="en-US" sz="2000"/>
              <a:t> </a:t>
            </a:r>
            <a:r>
              <a:rPr lang="mr-IN" sz="2000"/>
              <a:t>-</a:t>
            </a:r>
            <a:r>
              <a:rPr lang="en-US" sz="2000"/>
              <a:t> 2</a:t>
            </a:r>
            <a:r>
              <a:rPr lang="mr-IN" sz="2000"/>
              <a:t> PM</a:t>
            </a:r>
            <a:r>
              <a:rPr lang="pl-PL" sz="2000"/>
              <a:t>, BH3551</a:t>
            </a:r>
            <a:endParaRPr lang="en-US" altLang="zh-TW" sz="2000" dirty="0"/>
          </a:p>
          <a:p>
            <a:r>
              <a:rPr lang="en-US" altLang="zh-TW" sz="2400" dirty="0" smtClean="0"/>
              <a:t>Discussion Sessions on Friday</a:t>
            </a:r>
          </a:p>
          <a:p>
            <a:pPr lvl="1"/>
            <a:r>
              <a:rPr lang="en-US" altLang="zh-TW" sz="2000" dirty="0" smtClean="0"/>
              <a:t>We will hold discussions every week unless special notices.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TAs take turns to hold discussion sessions.</a:t>
            </a:r>
          </a:p>
          <a:p>
            <a:pPr lvl="1"/>
            <a:r>
              <a:rPr lang="en-US" altLang="zh-TW" sz="2000" dirty="0"/>
              <a:t>May not be the same TA teaching as listed on CCLE, but all four sessions are available every week.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Same materials are covered in any of the four session.</a:t>
            </a:r>
          </a:p>
          <a:p>
            <a:pPr lvl="1"/>
            <a:r>
              <a:rPr lang="en-US" altLang="zh-TW" sz="2000" dirty="0"/>
              <a:t>Y</a:t>
            </a:r>
            <a:r>
              <a:rPr lang="en-US" altLang="zh-TW" sz="2000" dirty="0" smtClean="0"/>
              <a:t>ou choose to attend </a:t>
            </a:r>
            <a:r>
              <a:rPr lang="en-US" altLang="zh-TW" sz="2000" b="1" dirty="0" smtClean="0"/>
              <a:t>any</a:t>
            </a:r>
            <a:r>
              <a:rPr lang="en-US" altLang="zh-TW" sz="2000" dirty="0" smtClean="0"/>
              <a:t> one, regardless of which one you’ve enrolled in.</a:t>
            </a:r>
          </a:p>
          <a:p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HTML 4.01, HTML 5</a:t>
            </a:r>
          </a:p>
          <a:p>
            <a:r>
              <a:rPr kumimoji="1" lang="en-US" altLang="zh-CN" dirty="0" smtClean="0"/>
              <a:t>Document = text + tags</a:t>
            </a:r>
          </a:p>
          <a:p>
            <a:pPr lvl="1"/>
            <a:r>
              <a:rPr kumimoji="1" lang="en-US" altLang="zh-CN" dirty="0" smtClean="0"/>
              <a:t>HTML Tags are enclosed in &lt;…&gt;</a:t>
            </a:r>
          </a:p>
          <a:p>
            <a:pPr lvl="1"/>
            <a:r>
              <a:rPr kumimoji="1" lang="en-US" altLang="zh-CN" dirty="0"/>
              <a:t>Comments appear in &lt;!-- … --</a:t>
            </a:r>
            <a:r>
              <a:rPr kumimoji="1" lang="en-US" altLang="zh-CN" dirty="0" smtClean="0"/>
              <a:t>&gt;</a:t>
            </a:r>
          </a:p>
          <a:p>
            <a:pPr lvl="1"/>
            <a:r>
              <a:rPr kumimoji="1" lang="en-US" altLang="zh-CN" dirty="0" smtClean="0"/>
              <a:t>Embed a link </a:t>
            </a:r>
            <a:r>
              <a:rPr kumimoji="1" lang="is-IS" altLang="zh-CN" dirty="0"/>
              <a:t>&lt;a href=url&gt;...&lt;/a&gt;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Overall structure</a:t>
            </a:r>
          </a:p>
          <a:p>
            <a:pPr marL="649287" lvl="2" indent="0">
              <a:buNone/>
            </a:pPr>
            <a:r>
              <a:rPr kumimoji="1" lang="en-US" altLang="zh-CN" dirty="0" smtClean="0"/>
              <a:t> &lt;</a:t>
            </a:r>
            <a:r>
              <a:rPr kumimoji="1" lang="en-US" altLang="zh-CN" dirty="0"/>
              <a:t>!DOCTYPE html&gt;</a:t>
            </a:r>
          </a:p>
          <a:p>
            <a:pPr marL="649287" lvl="2" indent="0">
              <a:buNone/>
            </a:pPr>
            <a:r>
              <a:rPr kumimoji="1" lang="en-US" altLang="zh-CN" dirty="0" smtClean="0"/>
              <a:t> &lt;</a:t>
            </a:r>
            <a:r>
              <a:rPr kumimoji="1" lang="en-US" altLang="zh-CN" dirty="0"/>
              <a:t>html&gt;</a:t>
            </a:r>
          </a:p>
          <a:p>
            <a:pPr marL="649287" lvl="2" indent="0">
              <a:buNone/>
            </a:pPr>
            <a:r>
              <a:rPr kumimoji="1" lang="en-US" altLang="zh-CN" dirty="0"/>
              <a:t> &lt;head&gt;...&lt;/head&gt;</a:t>
            </a:r>
          </a:p>
          <a:p>
            <a:pPr marL="649287" lvl="2" indent="0">
              <a:buNone/>
            </a:pPr>
            <a:r>
              <a:rPr kumimoji="1" lang="en-US" altLang="zh-CN" dirty="0"/>
              <a:t> &lt;body&gt;...&lt;/body&gt;</a:t>
            </a:r>
          </a:p>
          <a:p>
            <a:pPr marL="649287" lvl="2" indent="0">
              <a:buNone/>
            </a:pPr>
            <a:r>
              <a:rPr kumimoji="1" lang="en-US" altLang="zh-CN" dirty="0"/>
              <a:t> &lt;/html&gt;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5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 Forms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&lt;</a:t>
            </a:r>
            <a:r>
              <a:rPr kumimoji="1" lang="en-US" altLang="zh-CN" sz="2400" dirty="0"/>
              <a:t>form action</a:t>
            </a:r>
            <a:r>
              <a:rPr kumimoji="1" lang="en-US" altLang="zh-CN" sz="2400" dirty="0" smtClean="0"/>
              <a:t>="http</a:t>
            </a:r>
            <a:r>
              <a:rPr kumimoji="1" lang="en-US" altLang="zh-CN" sz="2400" dirty="0"/>
              <a:t>://</a:t>
            </a:r>
            <a:r>
              <a:rPr kumimoji="1" lang="en-US" altLang="zh-CN" sz="2400" dirty="0" err="1"/>
              <a:t>www.google.com</a:t>
            </a:r>
            <a:r>
              <a:rPr kumimoji="1" lang="en-US" altLang="zh-CN" sz="2400" dirty="0"/>
              <a:t>/</a:t>
            </a:r>
            <a:r>
              <a:rPr kumimoji="1" lang="en-US" altLang="zh-CN" sz="2400" dirty="0" smtClean="0"/>
              <a:t>search” method</a:t>
            </a:r>
            <a:r>
              <a:rPr kumimoji="1" lang="en-US" altLang="zh-CN" sz="2400" dirty="0"/>
              <a:t>="GET"&gt;</a:t>
            </a:r>
          </a:p>
          <a:p>
            <a:pPr marL="82550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  &lt;</a:t>
            </a:r>
            <a:r>
              <a:rPr kumimoji="1" lang="en-US" altLang="zh-CN" sz="2400" dirty="0"/>
              <a:t>input name="q" type="text"&gt;&lt;</a:t>
            </a:r>
            <a:r>
              <a:rPr kumimoji="1" lang="en-US" altLang="zh-CN" sz="2400" dirty="0" smtClean="0"/>
              <a:t>input type</a:t>
            </a:r>
            <a:r>
              <a:rPr kumimoji="1" lang="en-US" altLang="zh-CN" sz="2400" dirty="0"/>
              <a:t>="submit"&gt;</a:t>
            </a:r>
          </a:p>
          <a:p>
            <a:pPr marL="82550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&lt;</a:t>
            </a:r>
            <a:r>
              <a:rPr kumimoji="1" lang="en-US" altLang="zh-CN" sz="2400" dirty="0"/>
              <a:t>/form</a:t>
            </a:r>
            <a:r>
              <a:rPr kumimoji="1" lang="en-US" altLang="zh-CN" sz="2400" dirty="0" smtClean="0"/>
              <a:t>&gt;</a:t>
            </a:r>
            <a:endParaRPr kumimoji="1" lang="en-US" altLang="zh-CN" sz="2400" dirty="0"/>
          </a:p>
          <a:p>
            <a:r>
              <a:rPr kumimoji="1" lang="en-US" altLang="zh-CN" sz="2800" dirty="0" smtClean="0"/>
              <a:t>Method:</a:t>
            </a:r>
          </a:p>
          <a:p>
            <a:pPr lvl="1"/>
            <a:r>
              <a:rPr kumimoji="1" lang="en-US" altLang="zh-CN" sz="2400" dirty="0" smtClean="0"/>
              <a:t>GET: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input </a:t>
            </a:r>
            <a:r>
              <a:rPr kumimoji="1" lang="en-US" altLang="zh-CN" sz="2400" dirty="0"/>
              <a:t>values are encoded within </a:t>
            </a:r>
            <a:r>
              <a:rPr kumimoji="1" lang="en-US" altLang="zh-CN" sz="2400" dirty="0" smtClean="0"/>
              <a:t>URL</a:t>
            </a:r>
            <a:br>
              <a:rPr kumimoji="1" lang="en-US" altLang="zh-CN" sz="2400" dirty="0" smtClean="0"/>
            </a:br>
            <a:r>
              <a:rPr kumimoji="1" lang="en-US" altLang="zh-CN" sz="2400" dirty="0" smtClean="0"/>
              <a:t>        e.g</a:t>
            </a:r>
            <a:r>
              <a:rPr kumimoji="1" lang="en-US" altLang="zh-CN" sz="2400" dirty="0"/>
              <a:t>. </a:t>
            </a:r>
            <a:r>
              <a:rPr kumimoji="1" lang="en-US" altLang="zh-CN" sz="2400" dirty="0">
                <a:hlinkClick r:id="rId2"/>
              </a:rPr>
              <a:t>http://www.google.com/search?q=</a:t>
            </a:r>
            <a:r>
              <a:rPr kumimoji="1" lang="en-US" altLang="zh-CN" sz="2400" dirty="0" smtClean="0">
                <a:hlinkClick r:id="rId2"/>
              </a:rPr>
              <a:t>yahoo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POST</a:t>
            </a:r>
            <a:r>
              <a:rPr kumimoji="1" lang="en-US" altLang="zh-CN" sz="2400" dirty="0"/>
              <a:t>: input values are encoded in the body of the </a:t>
            </a:r>
            <a:r>
              <a:rPr kumimoji="1" lang="en-US" altLang="zh-CN" sz="2400" dirty="0" smtClean="0"/>
              <a:t>request</a:t>
            </a:r>
            <a:endParaRPr kumimoji="1" lang="en-US" altLang="zh-CN" dirty="0" smtClean="0"/>
          </a:p>
          <a:p>
            <a:r>
              <a:rPr kumimoji="1" lang="en-US" altLang="zh-CN" dirty="0"/>
              <a:t>Post Method Example:</a:t>
            </a:r>
          </a:p>
          <a:p>
            <a:pPr lvl="1"/>
            <a:r>
              <a:rPr kumimoji="1" lang="en-US" altLang="zh-CN" dirty="0">
                <a:hlinkClick r:id="rId3"/>
              </a:rPr>
              <a:t>http://oak.cs.ucla.edu/classes/cs144/examples/post.html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35100" y="274638"/>
            <a:ext cx="82423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Online Discussion Forum (Piazza)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4800600"/>
          </a:xfrm>
        </p:spPr>
        <p:txBody>
          <a:bodyPr/>
          <a:lstStyle/>
          <a:p>
            <a:r>
              <a:rPr lang="en-US" altLang="zh-TW" dirty="0" smtClean="0"/>
              <a:t>Piazza (Strongly </a:t>
            </a:r>
            <a:r>
              <a:rPr lang="en-US" altLang="zh-TW" dirty="0"/>
              <a:t>Recommended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hlinkClick r:id="rId3"/>
              </a:rPr>
              <a:t>https://piazza.com/class/jc5ebaeewf534x</a:t>
            </a:r>
            <a:endParaRPr lang="en-US" altLang="zh-TW" dirty="0"/>
          </a:p>
          <a:p>
            <a:pPr lvl="1"/>
            <a:r>
              <a:rPr lang="en-US" altLang="zh-TW" dirty="0"/>
              <a:t>Lecture/Project related </a:t>
            </a:r>
            <a:r>
              <a:rPr lang="en-US" altLang="zh-TW" dirty="0" smtClean="0"/>
              <a:t>Q&amp;A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Piazza Posts</a:t>
            </a:r>
          </a:p>
          <a:p>
            <a:pPr lvl="1"/>
            <a:r>
              <a:rPr lang="en-US" altLang="zh-TW" dirty="0"/>
              <a:t>Grades/Personal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en-US" altLang="zh-TW" b="1" dirty="0"/>
              <a:t>Piazza </a:t>
            </a:r>
            <a:r>
              <a:rPr lang="en-US" altLang="zh-TW" b="1" dirty="0" smtClean="0"/>
              <a:t>Private Note</a:t>
            </a:r>
          </a:p>
          <a:p>
            <a:pPr lvl="2"/>
            <a:r>
              <a:rPr lang="en-US" altLang="zh-TW" dirty="0"/>
              <a:t>Only you and the course staff can see private post</a:t>
            </a:r>
          </a:p>
          <a:p>
            <a:pPr lvl="2"/>
            <a:r>
              <a:rPr lang="en-US" altLang="zh-TW" dirty="0" smtClean="0"/>
              <a:t>Do not post general questions in private</a:t>
            </a:r>
          </a:p>
          <a:p>
            <a:pPr lvl="3"/>
            <a:r>
              <a:rPr lang="en-US" altLang="zh-TW" dirty="0"/>
              <a:t>P</a:t>
            </a:r>
            <a:r>
              <a:rPr lang="en-US" altLang="zh-TW" dirty="0" smtClean="0"/>
              <a:t>lease make them public so other students can benefit from the answer</a:t>
            </a:r>
          </a:p>
          <a:p>
            <a:pPr lvl="3"/>
            <a:endParaRPr lang="en-US" altLang="zh-TW" dirty="0"/>
          </a:p>
          <a:p>
            <a:r>
              <a:rPr lang="en-US" altLang="zh-TW" dirty="0"/>
              <a:t>Emails (Not Recommended)</a:t>
            </a:r>
          </a:p>
          <a:p>
            <a:pPr lvl="3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r>
              <a:rPr lang="en-US" sz="2800" dirty="0" smtClean="0"/>
              <a:t>We typically not meet in person one on one</a:t>
            </a:r>
          </a:p>
          <a:p>
            <a:pPr lvl="1"/>
            <a:r>
              <a:rPr lang="en-US" sz="2400" dirty="0" smtClean="0"/>
              <a:t>Make your questions clear, </a:t>
            </a:r>
            <a:r>
              <a:rPr lang="en-US" altLang="zh-CN" sz="2400" dirty="0"/>
              <a:t>specific</a:t>
            </a:r>
            <a:r>
              <a:rPr lang="en-US" sz="2400" dirty="0" smtClean="0"/>
              <a:t> and in details</a:t>
            </a:r>
          </a:p>
          <a:p>
            <a:endParaRPr lang="en-US" sz="2800" dirty="0"/>
          </a:p>
          <a:p>
            <a:r>
              <a:rPr lang="en-US" sz="2800" dirty="0"/>
              <a:t>Project related questions</a:t>
            </a:r>
          </a:p>
          <a:p>
            <a:pPr lvl="1"/>
            <a:r>
              <a:rPr lang="en-US" sz="2400" dirty="0"/>
              <a:t>If you encounter any issues, i.e. a bug, please think and debug it by yourself first before posting the question.</a:t>
            </a:r>
          </a:p>
          <a:p>
            <a:pPr lvl="1"/>
            <a:r>
              <a:rPr lang="en-US" altLang="zh-CN" sz="2400" dirty="0"/>
              <a:t>Projects are designed for you to know how to BE PATIENT, DILIGENT, and SELF-LEARNER</a:t>
            </a:r>
          </a:p>
          <a:p>
            <a:pPr lvl="1"/>
            <a:r>
              <a:rPr lang="en-US" sz="2400" dirty="0"/>
              <a:t>TAs typically will not help debug your code.</a:t>
            </a:r>
          </a:p>
          <a:p>
            <a:pPr lvl="2"/>
            <a:r>
              <a:rPr lang="en-US" sz="2000" dirty="0"/>
              <a:t>It’s an upper-level CS course and TAs won’t help much as in an entry-level CS course (i.e. CS31, 32)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365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Academic 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 not risk anything related to </a:t>
            </a:r>
            <a:r>
              <a:rPr lang="en-US" sz="2800" b="1" dirty="0"/>
              <a:t>plagiarism</a:t>
            </a:r>
            <a:r>
              <a:rPr lang="en-US" sz="2800" dirty="0"/>
              <a:t>!</a:t>
            </a:r>
          </a:p>
          <a:p>
            <a:pPr lvl="1"/>
            <a:r>
              <a:rPr lang="en-US" sz="2400" dirty="0"/>
              <a:t>No copy code from others</a:t>
            </a:r>
          </a:p>
          <a:p>
            <a:pPr lvl="1"/>
            <a:r>
              <a:rPr lang="en-US" sz="2400" dirty="0"/>
              <a:t>No cheating in exams</a:t>
            </a:r>
          </a:p>
          <a:p>
            <a:pPr lvl="1"/>
            <a:endParaRPr lang="en-US" sz="2400" dirty="0"/>
          </a:p>
          <a:p>
            <a:r>
              <a:rPr lang="en-US" sz="2800" dirty="0"/>
              <a:t>Take time to do the project by yourself</a:t>
            </a:r>
          </a:p>
          <a:p>
            <a:pPr lvl="1"/>
            <a:r>
              <a:rPr lang="en-US" sz="2400" dirty="0"/>
              <a:t>Please do not disclose your answer (in Piazza or any other website, i.e. Github)</a:t>
            </a:r>
          </a:p>
          <a:p>
            <a:pPr lvl="1"/>
            <a:r>
              <a:rPr lang="en-US" sz="2400" dirty="0"/>
              <a:t>When you ask project-related questions, please take care that you do not post your project’s code</a:t>
            </a:r>
          </a:p>
          <a:p>
            <a:pPr lvl="1"/>
            <a:r>
              <a:rPr lang="en-US" sz="2400" dirty="0"/>
              <a:t>A workaround: rewrite it in a way that your answer is not revealed.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79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Grading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1435100" y="1447800"/>
            <a:ext cx="7708900" cy="4800600"/>
          </a:xfrm>
        </p:spPr>
        <p:txBody>
          <a:bodyPr/>
          <a:lstStyle/>
          <a:p>
            <a:r>
              <a:rPr lang="en-US" altLang="zh-CN" dirty="0"/>
              <a:t>Final Exam - 40%</a:t>
            </a:r>
            <a:endParaRPr lang="en-US" altLang="zh-TW" dirty="0" smtClean="0"/>
          </a:p>
          <a:p>
            <a:r>
              <a:rPr lang="en-US" altLang="zh-TW" dirty="0"/>
              <a:t>Projects (5 parts) - 60%</a:t>
            </a:r>
          </a:p>
          <a:p>
            <a:endParaRPr lang="en-US" altLang="zh-TW" dirty="0" smtClean="0"/>
          </a:p>
          <a:p>
            <a:r>
              <a:rPr lang="en-US"/>
              <a:t>Note that project counts 60%. The final grading will be done based on the curve. Roughly 30% students will get A, 40% B and the remaining 30% C or D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Teamwork in Projects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1237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Starting from Project 2, students can work in a team of two to complete later projects.</a:t>
            </a:r>
          </a:p>
          <a:p>
            <a:endParaRPr kumimoji="1" lang="en-US" altLang="zh-CN" dirty="0"/>
          </a:p>
          <a:p>
            <a:r>
              <a:rPr lang="en-US"/>
              <a:t>Team Divorce Policy</a:t>
            </a:r>
          </a:p>
          <a:p>
            <a:pPr lvl="1"/>
            <a:r>
              <a:rPr kumimoji="1" lang="en-US" altLang="zh-CN" dirty="0"/>
              <a:t>Team up only once!</a:t>
            </a:r>
          </a:p>
          <a:p>
            <a:pPr lvl="1"/>
            <a:r>
              <a:rPr lang="en-US"/>
              <a:t>If a student turns in any part of the project as part of a team, every later part of the project must be turned in individually or as part of the same team.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4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600" dirty="0" smtClean="0">
                <a:solidFill>
                  <a:schemeClr val="tx2">
                    <a:satMod val="130000"/>
                  </a:schemeClr>
                </a:solidFill>
              </a:rPr>
              <a:t>What if two students become a team?</a:t>
            </a:r>
            <a:endParaRPr lang="zh-TW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Only one copy needs to be submitted per team: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Please have your submission always uploaded by the same person in your team in every project. </a:t>
            </a:r>
          </a:p>
          <a:p>
            <a:endParaRPr lang="en-US" altLang="zh-TW" dirty="0"/>
          </a:p>
          <a:p>
            <a:r>
              <a:rPr lang="en-US" altLang="zh-TW" dirty="0" smtClean="0"/>
              <a:t>Both team members will get the same score and are able to check it on CCLE.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Projects are very important in this course.</a:t>
            </a:r>
          </a:p>
          <a:p>
            <a:endParaRPr lang="en-US" altLang="zh-TW" dirty="0"/>
          </a:p>
          <a:p>
            <a:r>
              <a:rPr lang="en-US" altLang="zh-TW" dirty="0"/>
              <a:t>It is necessary to read </a:t>
            </a:r>
            <a:r>
              <a:rPr lang="en-US" altLang="zh-TW" b="1" dirty="0">
                <a:solidFill>
                  <a:srgbClr val="FF0000"/>
                </a:solidFill>
              </a:rPr>
              <a:t>every word </a:t>
            </a:r>
            <a:r>
              <a:rPr lang="en-US" altLang="zh-TW" dirty="0"/>
              <a:t>in each project’s description page.</a:t>
            </a:r>
          </a:p>
          <a:p>
            <a:pPr lvl="1"/>
            <a:r>
              <a:rPr lang="en-US" altLang="zh-TW" dirty="0"/>
              <a:t>In our experience, most of the mistakes come from ignorance of part of the project description.</a:t>
            </a:r>
          </a:p>
          <a:p>
            <a:pPr lvl="1"/>
            <a:r>
              <a:rPr lang="en-US" altLang="zh-TW" dirty="0"/>
              <a:t>Especially those highlighted words.</a:t>
            </a:r>
          </a:p>
        </p:txBody>
      </p:sp>
    </p:spTree>
    <p:extLst>
      <p:ext uri="{BB962C8B-B14F-4D97-AF65-F5344CB8AC3E}">
        <p14:creationId xmlns:p14="http://schemas.microsoft.com/office/powerpoint/2010/main" val="374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987</Words>
  <Application>Microsoft Macintosh PowerPoint</Application>
  <PresentationFormat>On-screen Show (4:3)</PresentationFormat>
  <Paragraphs>170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Gill Sans MT</vt:lpstr>
      <vt:lpstr>Mangal</vt:lpstr>
      <vt:lpstr>Verdana</vt:lpstr>
      <vt:lpstr>Wingdings 2</vt:lpstr>
      <vt:lpstr>华文中宋</vt:lpstr>
      <vt:lpstr>宋体</vt:lpstr>
      <vt:lpstr>微軟正黑體</vt:lpstr>
      <vt:lpstr>新細明體</vt:lpstr>
      <vt:lpstr>夏至</vt:lpstr>
      <vt:lpstr>CS144 Web Applications  Discussion Session</vt:lpstr>
      <vt:lpstr>Logistics</vt:lpstr>
      <vt:lpstr>Online Discussion Forum (Piazza)</vt:lpstr>
      <vt:lpstr>Piazza questions</vt:lpstr>
      <vt:lpstr>Academic Honesty</vt:lpstr>
      <vt:lpstr>Grading</vt:lpstr>
      <vt:lpstr>Teamwork in Projects</vt:lpstr>
      <vt:lpstr>What if two students become a team?</vt:lpstr>
      <vt:lpstr>Projects</vt:lpstr>
      <vt:lpstr>Rule 1: Make sure it can run !!! TEST on a CLEAN environment (the docker image we provided you) before your submission is always a good idea.</vt:lpstr>
      <vt:lpstr>What if it can’t run?</vt:lpstr>
      <vt:lpstr>Rule 2: Grace Period</vt:lpstr>
      <vt:lpstr>Rule 3: You can submit more than once. CCLE will record your last submission date and time (Do not re-submit after the deadline!)</vt:lpstr>
      <vt:lpstr>Projects Overview</vt:lpstr>
      <vt:lpstr>Project Parts</vt:lpstr>
      <vt:lpstr>Project Docker Image</vt:lpstr>
      <vt:lpstr>Project 1 Overview</vt:lpstr>
      <vt:lpstr>Week 1 Brief Review</vt:lpstr>
      <vt:lpstr>HTTP</vt:lpstr>
      <vt:lpstr>HTML</vt:lpstr>
      <vt:lpstr>HTML Forms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CS144 Discussion - 1</dc:title>
  <dc:creator>chucheng</dc:creator>
  <cp:lastModifiedBy>Microsoft Office User</cp:lastModifiedBy>
  <cp:revision>338</cp:revision>
  <dcterms:created xsi:type="dcterms:W3CDTF">2010-04-02T03:33:05Z</dcterms:created>
  <dcterms:modified xsi:type="dcterms:W3CDTF">2018-01-12T21:35:58Z</dcterms:modified>
</cp:coreProperties>
</file>