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7" r:id="rId3"/>
    <p:sldId id="286" r:id="rId4"/>
    <p:sldId id="288" r:id="rId5"/>
    <p:sldId id="291" r:id="rId6"/>
    <p:sldId id="292" r:id="rId7"/>
    <p:sldId id="293" r:id="rId8"/>
    <p:sldId id="294" r:id="rId9"/>
    <p:sldId id="299" r:id="rId10"/>
    <p:sldId id="290" r:id="rId11"/>
    <p:sldId id="289" r:id="rId12"/>
    <p:sldId id="301" r:id="rId13"/>
    <p:sldId id="302" r:id="rId14"/>
    <p:sldId id="303" r:id="rId15"/>
    <p:sldId id="304" r:id="rId16"/>
    <p:sldId id="297" r:id="rId17"/>
    <p:sldId id="298" r:id="rId18"/>
    <p:sldId id="311" r:id="rId19"/>
    <p:sldId id="312" r:id="rId20"/>
    <p:sldId id="313" r:id="rId21"/>
    <p:sldId id="300" r:id="rId22"/>
    <p:sldId id="305" r:id="rId23"/>
    <p:sldId id="306" r:id="rId24"/>
    <p:sldId id="307" r:id="rId25"/>
    <p:sldId id="310" r:id="rId26"/>
    <p:sldId id="308" r:id="rId27"/>
    <p:sldId id="29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73A7D-340D-409C-A343-A4A8A9866129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63C3-3232-4A59-9441-E46E10C08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7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1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6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34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8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91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2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91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3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14BF-11FA-41A1-826D-54AFFBB41753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86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api.html" TargetMode="External"/><Relationship Id="rId4" Type="http://schemas.openxmlformats.org/officeDocument/2006/relationships/hyperlink" Target="http://github.com/visionmedia/express/tree/master/examples/" TargetMode="External"/><Relationship Id="rId5" Type="http://schemas.openxmlformats.org/officeDocument/2006/relationships/hyperlink" Target="https://developer.mozilla.org/en-US/docs/Learn/Server-side/First_steps" TargetMode="External"/><Relationship Id="rId6" Type="http://schemas.openxmlformats.org/officeDocument/2006/relationships/hyperlink" Target="https://www.npmjs.com/package/mongodb" TargetMode="External"/><Relationship Id="rId7" Type="http://schemas.openxmlformats.org/officeDocument/2006/relationships/hyperlink" Target="http://www.embeddedj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pressjs.com/guid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i.github.com/users/hadley/orgs" TargetMode="External"/><Relationship Id="rId3" Type="http://schemas.openxmlformats.org/officeDocument/2006/relationships/hyperlink" Target="https://stackoverflow.com/questions/671118/what-exactly-is-restful-programm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etbrains.com/webstor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 Development with MEAN Stack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CS 144 Web Application</a:t>
            </a:r>
          </a:p>
          <a:p>
            <a:r>
              <a:rPr lang="en-US" altLang="zh-CN" dirty="0" smtClean="0"/>
              <a:t>TA: Jin Wang</a:t>
            </a:r>
          </a:p>
          <a:p>
            <a:r>
              <a:rPr lang="en-US" altLang="zh-CN" dirty="0" smtClean="0"/>
              <a:t>02/16/2018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2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MEAN Stack?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62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MEAN Stack is a full-stack JavaScript solution that helps </a:t>
            </a:r>
            <a:r>
              <a:rPr lang="en-US" dirty="0" smtClean="0"/>
              <a:t>you build </a:t>
            </a:r>
            <a:r>
              <a:rPr lang="en-US" dirty="0"/>
              <a:t>fast, robust and maintainable production </a:t>
            </a:r>
            <a:r>
              <a:rPr lang="en-US" dirty="0" smtClean="0"/>
              <a:t>web applications </a:t>
            </a:r>
            <a:r>
              <a:rPr lang="en-US" dirty="0"/>
              <a:t>using MongoDB, Express, AngularJS, and Node.js.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10" y="3446849"/>
            <a:ext cx="9004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3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Important Programming Issues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Asynchronous programming</a:t>
            </a:r>
          </a:p>
          <a:p>
            <a:r>
              <a:rPr lang="en-US" dirty="0" smtClean="0"/>
              <a:t>EJS template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Modules: basic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 file is treated as a module</a:t>
            </a:r>
          </a:p>
          <a:p>
            <a:pPr lvl="1"/>
            <a:r>
              <a:rPr lang="en-US" altLang="zh-CN" dirty="0" smtClean="0"/>
              <a:t>Predefined: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dependencies</a:t>
            </a:r>
          </a:p>
          <a:p>
            <a:r>
              <a:rPr lang="en-US" altLang="zh-CN" dirty="0" smtClean="0"/>
              <a:t>Require(): </a:t>
            </a:r>
            <a:r>
              <a:rPr lang="en-US" altLang="zh-CN" dirty="0" smtClean="0"/>
              <a:t>load a module</a:t>
            </a:r>
          </a:p>
          <a:p>
            <a:pPr lvl="1"/>
            <a:r>
              <a:rPr lang="en-US" altLang="zh-CN" b="1" dirty="0" smtClean="0"/>
              <a:t>Avoid circular </a:t>
            </a:r>
            <a:r>
              <a:rPr lang="en-US" altLang="zh-CN" b="1" dirty="0" smtClean="0"/>
              <a:t>require 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It will return empty object {} instead of the actual modules</a:t>
            </a:r>
          </a:p>
          <a:p>
            <a:pPr lvl="1"/>
            <a:r>
              <a:rPr lang="en-US" altLang="zh-CN" dirty="0" smtClean="0"/>
              <a:t>Example: a-&gt;b, b-&gt;c, c-&gt;a</a:t>
            </a:r>
          </a:p>
          <a:p>
            <a:r>
              <a:rPr lang="en-US" altLang="zh-CN" dirty="0" smtClean="0"/>
              <a:t>Exports</a:t>
            </a:r>
          </a:p>
          <a:p>
            <a:pPr lvl="1"/>
            <a:r>
              <a:rPr lang="en-US" altLang="zh-CN" dirty="0" smtClean="0"/>
              <a:t>The initial value of </a:t>
            </a:r>
            <a:r>
              <a:rPr lang="en-US" i="1" dirty="0" err="1" smtClean="0"/>
              <a:t>module.exports</a:t>
            </a:r>
            <a:r>
              <a:rPr lang="en-US" dirty="0" smtClean="0"/>
              <a:t> is an </a:t>
            </a:r>
            <a:r>
              <a:rPr lang="en-US" b="1" dirty="0" smtClean="0"/>
              <a:t>empty object {}</a:t>
            </a:r>
          </a:p>
          <a:p>
            <a:pPr lvl="1"/>
            <a:r>
              <a:rPr lang="en-US" i="1" dirty="0" smtClean="0"/>
              <a:t>exports</a:t>
            </a:r>
            <a:r>
              <a:rPr lang="en-US" dirty="0" smtClean="0"/>
              <a:t> pointed to the </a:t>
            </a:r>
            <a:r>
              <a:rPr lang="en-US" b="1" dirty="0" smtClean="0"/>
              <a:t>reference</a:t>
            </a:r>
            <a:r>
              <a:rPr lang="en-US" dirty="0" smtClean="0"/>
              <a:t> of </a:t>
            </a:r>
            <a:r>
              <a:rPr lang="en-US" i="1" dirty="0" err="1" smtClean="0"/>
              <a:t>module.exports</a:t>
            </a:r>
            <a:endParaRPr lang="en-US" i="1" dirty="0" smtClean="0"/>
          </a:p>
          <a:p>
            <a:pPr lvl="1"/>
            <a:r>
              <a:rPr lang="en-US" dirty="0"/>
              <a:t>require</a:t>
            </a:r>
            <a:r>
              <a:rPr lang="en-US" dirty="0" smtClean="0"/>
              <a:t>() returns </a:t>
            </a:r>
            <a:r>
              <a:rPr lang="en-US" b="1" i="1" dirty="0" err="1" smtClean="0"/>
              <a:t>module.exports</a:t>
            </a:r>
            <a:r>
              <a:rPr lang="en-US" i="1" dirty="0" smtClean="0"/>
              <a:t> instead of exports</a:t>
            </a:r>
          </a:p>
          <a:p>
            <a:pPr lvl="1"/>
            <a:endParaRPr 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9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Modules: 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Export a module</a:t>
            </a:r>
          </a:p>
          <a:p>
            <a:pPr lvl="1"/>
            <a:r>
              <a:rPr lang="en-US" altLang="zh-CN" dirty="0" smtClean="0"/>
              <a:t>Refer to existing files in</a:t>
            </a:r>
          </a:p>
          <a:p>
            <a:pPr marL="457200" lvl="1" indent="0">
              <a:buNone/>
            </a:pPr>
            <a:r>
              <a:rPr lang="en-US" altLang="zh-CN" dirty="0" smtClean="0"/>
              <a:t>    ./</a:t>
            </a:r>
            <a:r>
              <a:rPr lang="en-US" altLang="zh-CN" dirty="0" err="1" smtClean="0"/>
              <a:t>node_modules</a:t>
            </a:r>
            <a:r>
              <a:rPr lang="en-US" altLang="zh-CN" dirty="0" smtClean="0"/>
              <a:t>/</a:t>
            </a:r>
          </a:p>
          <a:p>
            <a:pPr lvl="1"/>
            <a:r>
              <a:rPr lang="en-US" altLang="zh-CN" dirty="0" smtClean="0"/>
              <a:t>Tip: can be applied to </a:t>
            </a:r>
          </a:p>
          <a:p>
            <a:pPr marL="457200" lvl="1" indent="0">
              <a:buNone/>
            </a:pPr>
            <a:r>
              <a:rPr lang="en-US" altLang="zh-CN" dirty="0" smtClean="0"/>
              <a:t>   database connection and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configuration files</a:t>
            </a:r>
          </a:p>
          <a:p>
            <a:pPr lvl="1"/>
            <a:r>
              <a:rPr lang="en-US" altLang="zh-CN" dirty="0" smtClean="0"/>
              <a:t>Cannot be done in any callback!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32" y="986591"/>
            <a:ext cx="5238768" cy="2610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1206" y="36512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a.js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91206" y="386929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main.js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32" y="4373562"/>
            <a:ext cx="5802822" cy="1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Routing: basic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Function: app.method(path, handler)</a:t>
            </a:r>
          </a:p>
          <a:p>
            <a:pPr lvl="1"/>
            <a:r>
              <a:rPr lang="en-US" altLang="zh-CN" dirty="0" smtClean="0"/>
              <a:t>Method: HTTP methods, e.g. get, post, all</a:t>
            </a:r>
          </a:p>
          <a:p>
            <a:pPr lvl="1"/>
            <a:r>
              <a:rPr lang="en-US" altLang="zh-CN" dirty="0" smtClean="0"/>
              <a:t>Path</a:t>
            </a:r>
            <a:r>
              <a:rPr lang="en-US" altLang="zh-CN" dirty="0"/>
              <a:t>: route at which the request will </a:t>
            </a:r>
            <a:r>
              <a:rPr lang="en-US" altLang="zh-CN" dirty="0" smtClean="0"/>
              <a:t>run</a:t>
            </a:r>
          </a:p>
          <a:p>
            <a:pPr marL="457200" lvl="1" indent="0">
              <a:buNone/>
            </a:pPr>
            <a:r>
              <a:rPr lang="en-US" altLang="zh-CN" dirty="0" smtClean="0"/>
              <a:t>        We </a:t>
            </a:r>
            <a:r>
              <a:rPr lang="en-US" altLang="zh-CN" dirty="0"/>
              <a:t>can have different functions at the same </a:t>
            </a:r>
            <a:r>
              <a:rPr lang="en-US" altLang="zh-CN" dirty="0" smtClean="0"/>
              <a:t>path.</a:t>
            </a:r>
          </a:p>
          <a:p>
            <a:pPr lvl="1"/>
            <a:r>
              <a:rPr lang="en-US" altLang="zh-CN" dirty="0"/>
              <a:t>Handler: a callback function that executes when a matching request type is found on the relevant route</a:t>
            </a:r>
            <a:endParaRPr lang="en-US" altLang="zh-CN" dirty="0" smtClean="0"/>
          </a:p>
          <a:p>
            <a:r>
              <a:rPr lang="en-US" altLang="zh-CN" dirty="0" smtClean="0"/>
              <a:t>Routers: </a:t>
            </a:r>
          </a:p>
          <a:p>
            <a:pPr lvl="1"/>
            <a:r>
              <a:rPr lang="en-US" altLang="zh-CN" dirty="0" smtClean="0"/>
              <a:t>Goal: define all routes in a single file, export as a module</a:t>
            </a:r>
          </a:p>
          <a:p>
            <a:pPr lvl="1"/>
            <a:r>
              <a:rPr lang="en-US" altLang="zh-CN" dirty="0" smtClean="0"/>
              <a:t>Usage: </a:t>
            </a:r>
            <a:r>
              <a:rPr lang="en-US" altLang="zh-CN" i="1" dirty="0" err="1" smtClean="0"/>
              <a:t>express.Router</a:t>
            </a:r>
            <a:r>
              <a:rPr lang="en-US" altLang="zh-CN" i="1" dirty="0" smtClean="0"/>
              <a:t>()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85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Routing: example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75" y="2521724"/>
            <a:ext cx="4951026" cy="3511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4351" y="1976625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</a:t>
            </a:r>
            <a:r>
              <a:rPr lang="en-US" smtClean="0"/>
              <a:t>ndex.js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44937" y="197662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app.js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43" y="2521724"/>
            <a:ext cx="5872457" cy="211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smtClean="0"/>
              <a:t>Programming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013" y="1690688"/>
            <a:ext cx="3920030" cy="4551591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8200" y="1970591"/>
            <a:ext cx="5339576" cy="4351338"/>
          </a:xfrm>
        </p:spPr>
        <p:txBody>
          <a:bodyPr>
            <a:normAutofit/>
          </a:bodyPr>
          <a:lstStyle/>
          <a:p>
            <a:r>
              <a:rPr lang="en-US" sz="2600" dirty="0"/>
              <a:t>Calls do not block (</a:t>
            </a:r>
            <a:r>
              <a:rPr lang="en-US" sz="2600" dirty="0" smtClean="0"/>
              <a:t>or wait</a:t>
            </a:r>
            <a:r>
              <a:rPr lang="en-US" sz="2600" dirty="0"/>
              <a:t>) for the call to </a:t>
            </a:r>
            <a:r>
              <a:rPr lang="en-US" sz="2600" dirty="0" smtClean="0"/>
              <a:t>return from </a:t>
            </a:r>
            <a:r>
              <a:rPr lang="en-US" sz="2600" dirty="0"/>
              <a:t>the server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Execution continues on </a:t>
            </a:r>
            <a:r>
              <a:rPr lang="en-US" sz="2600" dirty="0" smtClean="0"/>
              <a:t>in your </a:t>
            </a:r>
            <a:r>
              <a:rPr lang="en-US" sz="2600" dirty="0"/>
              <a:t>program, and </a:t>
            </a:r>
            <a:r>
              <a:rPr lang="en-US" sz="2600" dirty="0" smtClean="0"/>
              <a:t>when the </a:t>
            </a:r>
            <a:r>
              <a:rPr lang="en-US" sz="2600" dirty="0"/>
              <a:t>call returns from </a:t>
            </a:r>
            <a:r>
              <a:rPr lang="en-US" sz="2600" dirty="0" smtClean="0"/>
              <a:t>the server</a:t>
            </a:r>
            <a:r>
              <a:rPr lang="en-US" sz="2600" dirty="0"/>
              <a:t>, a "</a:t>
            </a:r>
            <a:r>
              <a:rPr lang="en-US" sz="2600" dirty="0" smtClean="0"/>
              <a:t>callback” function is executed.</a:t>
            </a:r>
          </a:p>
          <a:p>
            <a:r>
              <a:rPr lang="en-US" sz="2600" dirty="0" smtClean="0"/>
              <a:t>Application scenarios: database operations, network communication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5362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smtClean="0"/>
              <a:t>Programming: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read file from JSON</a:t>
            </a:r>
          </a:p>
          <a:p>
            <a:r>
              <a:rPr lang="en-US" dirty="0" smtClean="0"/>
              <a:t>Problem: callback </a:t>
            </a:r>
            <a:r>
              <a:rPr lang="en-US" dirty="0" smtClean="0"/>
              <a:t>hell</a:t>
            </a:r>
          </a:p>
          <a:p>
            <a:endParaRPr lang="en-US" dirty="0" smtClean="0"/>
          </a:p>
          <a:p>
            <a:r>
              <a:rPr lang="en-US" dirty="0" smtClean="0"/>
              <a:t>Solution: Promise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833" y="1512600"/>
            <a:ext cx="5772903" cy="29268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8" y="3846044"/>
            <a:ext cx="4501752" cy="3011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832" y="4716463"/>
            <a:ext cx="5472967" cy="21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template to “translate” JavaScript to HTML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Setup in app.js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71" y="2610315"/>
            <a:ext cx="66040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70" y="5554662"/>
            <a:ext cx="9969305" cy="96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EJS template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of &lt;% %&gt;</a:t>
            </a:r>
          </a:p>
          <a:p>
            <a:pPr lvl="1"/>
            <a:r>
              <a:rPr lang="mr-IN" dirty="0"/>
              <a:t>&lt;% </a:t>
            </a:r>
            <a:r>
              <a:rPr lang="mr-IN" dirty="0" err="1"/>
              <a:t>code</a:t>
            </a:r>
            <a:r>
              <a:rPr lang="mr-IN" dirty="0"/>
              <a:t> </a:t>
            </a:r>
            <a:r>
              <a:rPr lang="mr-IN" dirty="0" smtClean="0"/>
              <a:t>%&gt;</a:t>
            </a:r>
            <a:r>
              <a:rPr lang="en-US" dirty="0"/>
              <a:t>	</a:t>
            </a:r>
            <a:r>
              <a:rPr lang="en-US" dirty="0" smtClean="0"/>
              <a:t> run the JavaScript without output</a:t>
            </a:r>
          </a:p>
          <a:p>
            <a:pPr lvl="1"/>
            <a:r>
              <a:rPr lang="mr-IN" dirty="0"/>
              <a:t>&lt;%= </a:t>
            </a:r>
            <a:r>
              <a:rPr lang="mr-IN" dirty="0" err="1"/>
              <a:t>code</a:t>
            </a:r>
            <a:r>
              <a:rPr lang="mr-IN" dirty="0"/>
              <a:t> </a:t>
            </a:r>
            <a:r>
              <a:rPr lang="mr-IN" dirty="0" smtClean="0"/>
              <a:t>%&gt;</a:t>
            </a:r>
            <a:r>
              <a:rPr lang="en-US" dirty="0"/>
              <a:t>	</a:t>
            </a:r>
            <a:r>
              <a:rPr lang="en-US" dirty="0" smtClean="0"/>
              <a:t>display the contents after translating to HTML</a:t>
            </a:r>
          </a:p>
          <a:p>
            <a:pPr lvl="1"/>
            <a:r>
              <a:rPr lang="mr-IN" dirty="0"/>
              <a:t>&lt;%- </a:t>
            </a:r>
            <a:r>
              <a:rPr lang="mr-IN" dirty="0" err="1"/>
              <a:t>code</a:t>
            </a:r>
            <a:r>
              <a:rPr lang="mr-IN" dirty="0"/>
              <a:t> </a:t>
            </a:r>
            <a:r>
              <a:rPr lang="mr-IN" dirty="0" smtClean="0"/>
              <a:t>%&gt;</a:t>
            </a:r>
            <a:r>
              <a:rPr lang="en-US" dirty="0" smtClean="0"/>
              <a:t>	Show the original HTML contents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8" y="3644348"/>
            <a:ext cx="7225960" cy="30693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179" y="4001294"/>
            <a:ext cx="5447264" cy="18605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3502721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1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of the following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6	Node.js + MongoDB + Express</a:t>
            </a:r>
          </a:p>
          <a:p>
            <a:r>
              <a:rPr lang="en-US" dirty="0" smtClean="0"/>
              <a:t>Week 7	Information Retrieval + Spatial Index</a:t>
            </a:r>
          </a:p>
          <a:p>
            <a:r>
              <a:rPr lang="en-US" dirty="0" smtClean="0"/>
              <a:t>Week 8	MapReduce Programming</a:t>
            </a:r>
          </a:p>
          <a:p>
            <a:r>
              <a:rPr lang="en-US" dirty="0" smtClean="0"/>
              <a:t>Week 9	Security (by </a:t>
            </a:r>
            <a:r>
              <a:rPr lang="en-US" dirty="0" err="1" smtClean="0"/>
              <a:t>Zijun</a:t>
            </a:r>
            <a:r>
              <a:rPr lang="en-US" dirty="0" smtClean="0"/>
              <a:t> </a:t>
            </a:r>
            <a:r>
              <a:rPr lang="en-US" dirty="0" err="1" smtClean="0"/>
              <a:t>Xue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Week 10	Final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1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node.js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Start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service before launching project!</a:t>
            </a:r>
          </a:p>
          <a:p>
            <a:r>
              <a:rPr lang="en-US" altLang="zh-CN" dirty="0" smtClean="0"/>
              <a:t>The mongoose module</a:t>
            </a:r>
          </a:p>
          <a:p>
            <a:pPr lvl="1"/>
            <a:r>
              <a:rPr lang="en-US" altLang="zh-CN" dirty="0" smtClean="0"/>
              <a:t>Connect to database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Create a database schema and model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Save data to database with REST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97" y="2999423"/>
            <a:ext cx="5572016" cy="920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62" y="4401789"/>
            <a:ext cx="5932630" cy="985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101" y="4173619"/>
            <a:ext cx="4274308" cy="24053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4804" y="6220786"/>
            <a:ext cx="570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details: https://</a:t>
            </a:r>
            <a:r>
              <a:rPr lang="en-US" dirty="0" err="1"/>
              <a:t>www.npmjs.com</a:t>
            </a:r>
            <a:r>
              <a:rPr lang="en-US" dirty="0"/>
              <a:t>/package/mongoose</a:t>
            </a:r>
          </a:p>
        </p:txBody>
      </p:sp>
    </p:spTree>
    <p:extLst>
      <p:ext uri="{BB962C8B-B14F-4D97-AF65-F5344CB8AC3E}">
        <p14:creationId xmlns:p14="http://schemas.microsoft.com/office/powerpoint/2010/main" val="7773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Overview of Project 4</a:t>
            </a:r>
          </a:p>
          <a:p>
            <a:r>
              <a:rPr lang="en-US" altLang="zh-CN" dirty="0"/>
              <a:t>Express - Node.js framework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Cookie and Session</a:t>
            </a:r>
          </a:p>
        </p:txBody>
      </p:sp>
    </p:spTree>
    <p:extLst>
      <p:ext uri="{BB962C8B-B14F-4D97-AF65-F5344CB8AC3E}">
        <p14:creationId xmlns:p14="http://schemas.microsoft.com/office/powerpoint/2010/main" val="6273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 and 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7927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Cookie</a:t>
            </a:r>
          </a:p>
          <a:p>
            <a:pPr lvl="1"/>
            <a:r>
              <a:rPr lang="en-US" altLang="zh-CN" dirty="0"/>
              <a:t>Simple files </a:t>
            </a:r>
            <a:r>
              <a:rPr lang="en-US" altLang="zh-CN" b="1" dirty="0"/>
              <a:t>sent to client </a:t>
            </a:r>
            <a:r>
              <a:rPr lang="en-US" altLang="zh-CN" dirty="0"/>
              <a:t>with request, </a:t>
            </a:r>
            <a:r>
              <a:rPr lang="en-US" altLang="zh-CN" b="1" dirty="0"/>
              <a:t>stored in client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HTTP: no status! Cookie: keep the status</a:t>
            </a:r>
          </a:p>
          <a:p>
            <a:pPr lvl="1"/>
            <a:r>
              <a:rPr lang="en-US" altLang="zh-CN" dirty="0"/>
              <a:t>Track user </a:t>
            </a:r>
            <a:r>
              <a:rPr lang="en-US" altLang="zh-CN" dirty="0" smtClean="0"/>
              <a:t>actions</a:t>
            </a:r>
          </a:p>
          <a:p>
            <a:r>
              <a:rPr lang="en-US" altLang="zh-CN" dirty="0" smtClean="0"/>
              <a:t>Setup cookies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Delete cookies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68" y="3274296"/>
            <a:ext cx="6636940" cy="1788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03" y="5284865"/>
            <a:ext cx="5283494" cy="120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idea</a:t>
            </a:r>
          </a:p>
          <a:p>
            <a:pPr lvl="1"/>
            <a:r>
              <a:rPr lang="en-US" altLang="zh-CN" dirty="0" smtClean="0"/>
              <a:t>A “buffer” of data that can be accessed across requests</a:t>
            </a:r>
          </a:p>
          <a:p>
            <a:pPr lvl="1"/>
            <a:r>
              <a:rPr lang="en-US" altLang="zh-CN" dirty="0" smtClean="0"/>
              <a:t>Goal: allow applications to store state</a:t>
            </a:r>
          </a:p>
          <a:p>
            <a:pPr lvl="1"/>
            <a:r>
              <a:rPr lang="en-US" altLang="zh-CN" dirty="0" smtClean="0"/>
              <a:t>Cookie-session: attach cookie to requests: </a:t>
            </a:r>
            <a:r>
              <a:rPr lang="en-US" altLang="zh-CN" i="1" dirty="0" err="1" smtClean="0"/>
              <a:t>req.session</a:t>
            </a:r>
            <a:endParaRPr lang="en-US" altLang="zh-CN" i="1" dirty="0" smtClean="0"/>
          </a:p>
          <a:p>
            <a:r>
              <a:rPr lang="en-US" altLang="zh-CN" dirty="0" smtClean="0"/>
              <a:t>Module in Express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62" y="4209252"/>
            <a:ext cx="8495375" cy="21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Storing Session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application memory </a:t>
            </a:r>
          </a:p>
          <a:p>
            <a:pPr lvl="1"/>
            <a:r>
              <a:rPr lang="en-US" altLang="zh-CN" dirty="0" smtClean="0"/>
              <a:t>The simplest way</a:t>
            </a:r>
          </a:p>
          <a:p>
            <a:pPr lvl="1"/>
            <a:r>
              <a:rPr lang="en-US" altLang="zh-CN" dirty="0" smtClean="0"/>
              <a:t>The data stored in the lifetime of application runtime.</a:t>
            </a:r>
          </a:p>
          <a:p>
            <a:pPr lvl="1"/>
            <a:r>
              <a:rPr lang="en-US" altLang="zh-CN" dirty="0" smtClean="0"/>
              <a:t>Disadvantages:</a:t>
            </a:r>
          </a:p>
          <a:p>
            <a:pPr lvl="2"/>
            <a:r>
              <a:rPr lang="en-US" altLang="zh-CN" dirty="0" smtClean="0"/>
              <a:t>Failure handling</a:t>
            </a:r>
          </a:p>
          <a:p>
            <a:pPr lvl="2"/>
            <a:r>
              <a:rPr lang="en-US" altLang="zh-CN" dirty="0" smtClean="0"/>
              <a:t>Memory Leaks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0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Storing Session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cookies</a:t>
            </a:r>
          </a:p>
          <a:p>
            <a:pPr lvl="1"/>
            <a:r>
              <a:rPr lang="en-US" dirty="0" smtClean="0"/>
              <a:t>Idea: use cookie to store session data for different users</a:t>
            </a:r>
          </a:p>
          <a:p>
            <a:pPr lvl="1"/>
            <a:r>
              <a:rPr lang="en-US" dirty="0" smtClean="0"/>
              <a:t>Required modules:</a:t>
            </a:r>
          </a:p>
          <a:p>
            <a:pPr lvl="1"/>
            <a:r>
              <a:rPr lang="en-US" dirty="0" smtClean="0"/>
              <a:t>Setup: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Disadvantages</a:t>
            </a:r>
          </a:p>
          <a:p>
            <a:pPr lvl="2"/>
            <a:r>
              <a:rPr lang="en-US" dirty="0" smtClean="0"/>
              <a:t>Not work well for large, complicated, sensitive data</a:t>
            </a:r>
          </a:p>
          <a:p>
            <a:pPr lvl="2"/>
            <a:r>
              <a:rPr lang="en-US" dirty="0" smtClean="0"/>
              <a:t>Limited size of cookies a browser can store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08" y="2778322"/>
            <a:ext cx="5207491" cy="24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Storing Session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database</a:t>
            </a:r>
          </a:p>
          <a:p>
            <a:pPr lvl="1"/>
            <a:r>
              <a:rPr lang="en-US" altLang="zh-CN" dirty="0" err="1" smtClean="0"/>
              <a:t>MongoStore</a:t>
            </a:r>
            <a:r>
              <a:rPr lang="en-US" altLang="zh-CN" dirty="0" smtClean="0"/>
              <a:t>: use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to store sessions</a:t>
            </a:r>
          </a:p>
          <a:p>
            <a:pPr lvl="1"/>
            <a:r>
              <a:rPr lang="en-US" altLang="zh-CN" dirty="0" smtClean="0"/>
              <a:t>Required Module: connect-mongo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71" y="3192188"/>
            <a:ext cx="5218759" cy="34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4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expressjs.com/guide.html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expressjs.com/api.html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github.com/visionmedia/express/tree/master/examples/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developer.mozilla.org/en-US/docs/Learn/Server-side/First_steps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www.npmjs.com/package/mongodb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http://www.embeddedjs.com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Overview of Project 4</a:t>
            </a:r>
          </a:p>
          <a:p>
            <a:r>
              <a:rPr lang="en-US" altLang="zh-CN" dirty="0"/>
              <a:t>Express - </a:t>
            </a:r>
            <a:r>
              <a:rPr lang="en-US" altLang="zh-CN" dirty="0" smtClean="0"/>
              <a:t>Node.js framework</a:t>
            </a:r>
          </a:p>
          <a:p>
            <a:r>
              <a:rPr lang="en-US" altLang="zh-CN" dirty="0" smtClean="0"/>
              <a:t>Cookie and session</a:t>
            </a:r>
          </a:p>
        </p:txBody>
      </p:sp>
    </p:spTree>
    <p:extLst>
      <p:ext uri="{BB962C8B-B14F-4D97-AF65-F5344CB8AC3E}">
        <p14:creationId xmlns:p14="http://schemas.microsoft.com/office/powerpoint/2010/main" val="28638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Develop Server-side APIs for the markdown editor</a:t>
            </a:r>
          </a:p>
          <a:p>
            <a:r>
              <a:rPr lang="en-US" dirty="0" smtClean="0"/>
              <a:t>Tasks:</a:t>
            </a:r>
          </a:p>
          <a:p>
            <a:pPr lvl="1"/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Implement REST APIs</a:t>
            </a:r>
          </a:p>
          <a:p>
            <a:pPr lvl="1"/>
            <a:r>
              <a:rPr lang="en-US" dirty="0" smtClean="0"/>
              <a:t>Connect with frontend </a:t>
            </a:r>
          </a:p>
          <a:p>
            <a:r>
              <a:rPr lang="en-US" dirty="0" smtClean="0"/>
              <a:t>Develop Environment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Image</a:t>
            </a:r>
          </a:p>
          <a:p>
            <a:pPr lvl="1"/>
            <a:r>
              <a:rPr lang="en-US" dirty="0" smtClean="0"/>
              <a:t>Express-generator</a:t>
            </a:r>
          </a:p>
          <a:p>
            <a:pPr lvl="1"/>
            <a:r>
              <a:rPr lang="en-US" dirty="0" smtClean="0"/>
              <a:t>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807631"/>
            <a:ext cx="979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  This part is subject to </a:t>
            </a:r>
            <a:r>
              <a:rPr lang="en-US" b="1" smtClean="0">
                <a:solidFill>
                  <a:srgbClr val="FF0000"/>
                </a:solidFill>
              </a:rPr>
              <a:t>change! </a:t>
            </a:r>
            <a:r>
              <a:rPr lang="en-US" b="1" dirty="0" smtClean="0">
                <a:solidFill>
                  <a:srgbClr val="FF0000"/>
                </a:solidFill>
              </a:rPr>
              <a:t>Please refer to the official description posted on course website.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</a:t>
            </a:r>
            <a:r>
              <a:rPr lang="en-US" dirty="0" smtClean="0"/>
              <a:t>: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preview page</a:t>
            </a:r>
          </a:p>
          <a:p>
            <a:pPr lvl="1"/>
            <a:r>
              <a:rPr lang="en-US" altLang="zh-CN" dirty="0" smtClean="0"/>
              <a:t>Show all posts of a user</a:t>
            </a:r>
          </a:p>
          <a:p>
            <a:pPr lvl="1"/>
            <a:r>
              <a:rPr lang="en-US" altLang="zh-CN" dirty="0" smtClean="0"/>
              <a:t>Show a particular post </a:t>
            </a:r>
          </a:p>
          <a:p>
            <a:pPr lvl="1"/>
            <a:r>
              <a:rPr lang="en-US" altLang="zh-CN" dirty="0" smtClean="0"/>
              <a:t>Navigation: </a:t>
            </a:r>
            <a:r>
              <a:rPr lang="en-US" altLang="zh-CN" i="1" dirty="0" err="1" smtClean="0"/>
              <a:t>prev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next</a:t>
            </a:r>
            <a:r>
              <a:rPr lang="en-US" altLang="zh-CN" dirty="0" smtClean="0"/>
              <a:t> buttons</a:t>
            </a:r>
          </a:p>
          <a:p>
            <a:r>
              <a:rPr lang="en-US" altLang="zh-CN" dirty="0" smtClean="0"/>
              <a:t>Add user login page</a:t>
            </a:r>
          </a:p>
          <a:p>
            <a:pPr lvl="1"/>
            <a:r>
              <a:rPr lang="en-US" altLang="zh-CN" dirty="0" smtClean="0"/>
              <a:t>User Input: name and password</a:t>
            </a:r>
          </a:p>
          <a:p>
            <a:pPr lvl="1"/>
            <a:r>
              <a:rPr lang="en-US" altLang="zh-CN" dirty="0" smtClean="0"/>
              <a:t>Validate using database</a:t>
            </a:r>
          </a:p>
          <a:p>
            <a:r>
              <a:rPr lang="en-US" altLang="zh-CN" dirty="0" smtClean="0"/>
              <a:t>Check for authorization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794" y="3531528"/>
            <a:ext cx="5517842" cy="2211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794" y="1406679"/>
            <a:ext cx="5251940" cy="16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</a:t>
            </a:r>
            <a:r>
              <a:rPr lang="en-US" dirty="0" smtClean="0"/>
              <a:t>: Implement REST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APIs</a:t>
            </a:r>
          </a:p>
          <a:p>
            <a:pPr lvl="1"/>
            <a:r>
              <a:rPr lang="en-US" altLang="zh-CN" dirty="0" smtClean="0"/>
              <a:t>GET,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POST,</a:t>
            </a:r>
            <a:r>
              <a:rPr lang="zh-CN" altLang="en-US" dirty="0" smtClean="0"/>
              <a:t> </a:t>
            </a:r>
            <a:r>
              <a:rPr lang="en-US" altLang="zh-CN" dirty="0" smtClean="0"/>
              <a:t>PUT,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DELETE</a:t>
            </a:r>
          </a:p>
          <a:p>
            <a:r>
              <a:rPr lang="en-US" altLang="zh-CN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://api.github.com/users/hadley/orgs</a:t>
            </a:r>
            <a:endParaRPr lang="en-US" altLang="zh-CN" dirty="0" smtClean="0"/>
          </a:p>
          <a:p>
            <a:r>
              <a:rPr lang="en-US" altLang="zh-CN" dirty="0" smtClean="0"/>
              <a:t>Detailed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explanation of REST API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stackoverflow.com/questions/671118/what-exactly-is-restful-programming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71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4</a:t>
            </a:r>
            <a:r>
              <a:rPr lang="en-US" dirty="0" smtClean="0"/>
              <a:t>: Connect with 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the Blog Service part</a:t>
            </a:r>
          </a:p>
          <a:p>
            <a:r>
              <a:rPr lang="en-US" dirty="0" smtClean="0"/>
              <a:t>Replace operations to local storage with those to MongoDB</a:t>
            </a:r>
          </a:p>
          <a:p>
            <a:r>
              <a:rPr lang="en-US" dirty="0" smtClean="0"/>
              <a:t>Support URL </a:t>
            </a:r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4: Develop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Express-generator</a:t>
            </a:r>
          </a:p>
          <a:p>
            <a:pPr lvl="1"/>
            <a:r>
              <a:rPr lang="en-US" dirty="0" smtClean="0"/>
              <a:t>Install</a:t>
            </a:r>
            <a:r>
              <a:rPr lang="en-US" dirty="0"/>
              <a:t>: </a:t>
            </a:r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npm</a:t>
            </a:r>
            <a:r>
              <a:rPr lang="en-US" i="1" dirty="0"/>
              <a:t> install express-generator –</a:t>
            </a:r>
            <a:r>
              <a:rPr lang="en-US" i="1" dirty="0" smtClean="0"/>
              <a:t>g</a:t>
            </a:r>
          </a:p>
          <a:p>
            <a:pPr lvl="1"/>
            <a:r>
              <a:rPr lang="en-US" dirty="0" smtClean="0"/>
              <a:t>Usage: </a:t>
            </a:r>
            <a:r>
              <a:rPr lang="en-US" i="1" dirty="0" smtClean="0"/>
              <a:t>express [option] [project-name</a:t>
            </a:r>
            <a:r>
              <a:rPr lang="en-US" i="1" dirty="0" smtClean="0"/>
              <a:t>]</a:t>
            </a:r>
          </a:p>
          <a:p>
            <a:pPr lvl="1"/>
            <a:r>
              <a:rPr lang="en-US" dirty="0" smtClean="0"/>
              <a:t>Run:</a:t>
            </a:r>
            <a:r>
              <a:rPr lang="en-US" i="1" dirty="0" smtClean="0"/>
              <a:t> </a:t>
            </a:r>
            <a:r>
              <a:rPr lang="en-US" i="1" dirty="0" err="1" smtClean="0"/>
              <a:t>npm</a:t>
            </a:r>
            <a:r>
              <a:rPr lang="en-US" i="1" dirty="0" smtClean="0"/>
              <a:t> start</a:t>
            </a:r>
            <a:endParaRPr lang="en-US" i="1" dirty="0" smtClean="0"/>
          </a:p>
          <a:p>
            <a:r>
              <a:rPr lang="en-US" dirty="0" smtClean="0"/>
              <a:t>IDE: </a:t>
            </a:r>
            <a:r>
              <a:rPr lang="en-US" dirty="0" err="1" smtClean="0"/>
              <a:t>Webstorm</a:t>
            </a:r>
            <a:endParaRPr lang="en-US" dirty="0" smtClean="0"/>
          </a:p>
          <a:p>
            <a:pPr lvl="1"/>
            <a:r>
              <a:rPr lang="en-US" dirty="0" smtClean="0"/>
              <a:t>An JavaScript IDE with GUI</a:t>
            </a:r>
          </a:p>
          <a:p>
            <a:pPr marL="457200" lvl="1" indent="0">
              <a:buNone/>
            </a:pPr>
            <a:r>
              <a:rPr lang="zh-CN" altLang="en-US" dirty="0" smtClean="0"/>
              <a:t> 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://www.jetbrains.com/webstorm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Belongs to </a:t>
            </a:r>
            <a:r>
              <a:rPr lang="en-US" dirty="0"/>
              <a:t>the family of </a:t>
            </a:r>
            <a:r>
              <a:rPr lang="en-US" dirty="0" err="1"/>
              <a:t>IntelliJ</a:t>
            </a:r>
            <a:r>
              <a:rPr lang="en-US" dirty="0"/>
              <a:t>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Note: make sure your program also works in the </a:t>
            </a:r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Overview of Project 4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Express </a:t>
            </a:r>
            <a:r>
              <a:rPr lang="en-US" altLang="zh-CN" dirty="0">
                <a:solidFill>
                  <a:srgbClr val="FF0000"/>
                </a:solidFill>
              </a:rPr>
              <a:t>- Node.js framework</a:t>
            </a:r>
          </a:p>
          <a:p>
            <a:r>
              <a:rPr lang="en-US" altLang="zh-CN" dirty="0" smtClean="0"/>
              <a:t>Cookie and session</a:t>
            </a:r>
          </a:p>
        </p:txBody>
      </p:sp>
    </p:spTree>
    <p:extLst>
      <p:ext uri="{BB962C8B-B14F-4D97-AF65-F5344CB8AC3E}">
        <p14:creationId xmlns:p14="http://schemas.microsoft.com/office/powerpoint/2010/main" val="19956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798</Words>
  <Application>Microsoft Macintosh PowerPoint</Application>
  <PresentationFormat>Widescreen</PresentationFormat>
  <Paragraphs>188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Mangal</vt:lpstr>
      <vt:lpstr>宋体</vt:lpstr>
      <vt:lpstr>Arial</vt:lpstr>
      <vt:lpstr>Office 主题</vt:lpstr>
      <vt:lpstr>Web Development with MEAN Stack</vt:lpstr>
      <vt:lpstr>Schedule of the following weeks</vt:lpstr>
      <vt:lpstr>Overview</vt:lpstr>
      <vt:lpstr>Project 4: Overview</vt:lpstr>
      <vt:lpstr>Project 4: Access Control</vt:lpstr>
      <vt:lpstr>Project 4: Implement REST APIs</vt:lpstr>
      <vt:lpstr>Project 4: Connect with Frontend</vt:lpstr>
      <vt:lpstr>Project 4: Develop Environment</vt:lpstr>
      <vt:lpstr>Overview</vt:lpstr>
      <vt:lpstr>What’s MEAN Stack?</vt:lpstr>
      <vt:lpstr>Important Programming Issues</vt:lpstr>
      <vt:lpstr>Modules: basic</vt:lpstr>
      <vt:lpstr>Modules: example </vt:lpstr>
      <vt:lpstr>Routing: basic</vt:lpstr>
      <vt:lpstr>Routing: example</vt:lpstr>
      <vt:lpstr>Asynchronous Programming</vt:lpstr>
      <vt:lpstr>Asynchronous Programming: Example</vt:lpstr>
      <vt:lpstr>EJS template</vt:lpstr>
      <vt:lpstr>EJS template</vt:lpstr>
      <vt:lpstr>MongoDB connection</vt:lpstr>
      <vt:lpstr>Overview</vt:lpstr>
      <vt:lpstr>Cookie and Session</vt:lpstr>
      <vt:lpstr>Session</vt:lpstr>
      <vt:lpstr>Storing Session Data</vt:lpstr>
      <vt:lpstr>Storing Session Data</vt:lpstr>
      <vt:lpstr>Storing Session Data</vt:lpstr>
      <vt:lpstr>Resources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Scalability and Map Reduce Programming</dc:title>
  <dc:creator>Wang Jin</dc:creator>
  <cp:lastModifiedBy>Microsoft Office User</cp:lastModifiedBy>
  <cp:revision>104</cp:revision>
  <dcterms:created xsi:type="dcterms:W3CDTF">2017-02-27T21:46:32Z</dcterms:created>
  <dcterms:modified xsi:type="dcterms:W3CDTF">2018-02-16T21:26:02Z</dcterms:modified>
</cp:coreProperties>
</file>