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337" r:id="rId4"/>
    <p:sldId id="342" r:id="rId5"/>
    <p:sldId id="343" r:id="rId6"/>
    <p:sldId id="338" r:id="rId7"/>
    <p:sldId id="339" r:id="rId8"/>
    <p:sldId id="340" r:id="rId9"/>
    <p:sldId id="290" r:id="rId10"/>
    <p:sldId id="315" r:id="rId11"/>
    <p:sldId id="317" r:id="rId12"/>
    <p:sldId id="318" r:id="rId13"/>
    <p:sldId id="319" r:id="rId14"/>
    <p:sldId id="320" r:id="rId15"/>
    <p:sldId id="321" r:id="rId16"/>
    <p:sldId id="323" r:id="rId17"/>
    <p:sldId id="31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5038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73A7D-340D-409C-A343-A4A8A986612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63C3-3232-4A59-9441-E46E10C0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7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63C3-3232-4A59-9441-E46E10C08A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6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63C3-3232-4A59-9441-E46E10C08A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63C3-3232-4A59-9441-E46E10C08A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9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63C3-3232-4A59-9441-E46E10C08AC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63C3-3232-4A59-9441-E46E10C08AC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63C3-3232-4A59-9441-E46E10C08A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4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63C3-3232-4A59-9441-E46E10C08AC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4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1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8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1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3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14BF-11FA-41A1-826D-54AFFBB4175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ttic/mongoose" TargetMode="External"/><Relationship Id="rId4" Type="http://schemas.openxmlformats.org/officeDocument/2006/relationships/hyperlink" Target="https://www.npmjs.com/package/passport" TargetMode="External"/><Relationship Id="rId5" Type="http://schemas.openxmlformats.org/officeDocument/2006/relationships/hyperlink" Target="https://www.npmjs.com/package/express-jw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itepoint.com/using-json-web-tokens-node-j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tpostman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otch.io/tutorials/build-a-restful-api-using-node-and-express-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811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Information Retrieval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CS 144 Web Application</a:t>
            </a:r>
          </a:p>
          <a:p>
            <a:r>
              <a:rPr lang="en-US" altLang="zh-CN" dirty="0"/>
              <a:t>TA: </a:t>
            </a:r>
            <a:r>
              <a:rPr lang="en-US" altLang="zh-CN" dirty="0" err="1"/>
              <a:t>Jin</a:t>
            </a:r>
            <a:r>
              <a:rPr lang="en-US" altLang="zh-CN" dirty="0"/>
              <a:t> </a:t>
            </a:r>
            <a:r>
              <a:rPr lang="en-US" altLang="zh-CN" dirty="0" smtClean="0"/>
              <a:t>Wang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Zhehan</a:t>
            </a:r>
            <a:r>
              <a:rPr lang="en-US" altLang="zh-CN" smtClean="0"/>
              <a:t> Li</a:t>
            </a:r>
            <a:endParaRPr lang="en-US" altLang="zh-CN" dirty="0"/>
          </a:p>
          <a:p>
            <a:r>
              <a:rPr lang="en-US" altLang="zh-CN" dirty="0" smtClean="0"/>
              <a:t>02/23/2018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20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Boolean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6720"/>
            <a:ext cx="11353800" cy="509802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Three documents: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Doc1: Alice visits Wonderland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Doc2: Wonderland welcomes Alice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Doc3: Alice! Run, Alice!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altLang="zh-CN" sz="3200" dirty="0"/>
              <a:t>Bag of words assumption: The order of the words doesn’t matter.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How does the inverted index look like?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44AFF67-7B3E-4FD0-A9D3-D161B90D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75" y="0"/>
            <a:ext cx="6279425" cy="42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8E3586C-63AB-4CF2-BF80-874638CC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548640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Boolean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6720"/>
            <a:ext cx="10515600" cy="509802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Three documents: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Doc1: Alice visits Wonderland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Doc2: Wonderland welcomes Alice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Doc3: Alice! Run, Alice!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Why is it called Boolean model?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Is the word in this document?  - True or False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Boolean queries: AND | OR | NOT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68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A1F798B-3210-4B00-B92E-16ED8436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91" y="3718523"/>
            <a:ext cx="8878645" cy="3026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Vector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618"/>
            <a:ext cx="11353800" cy="509802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 document is considered an n-dimensional vector, where n is the number of different terms in the lexicon.</a:t>
            </a:r>
          </a:p>
          <a:p>
            <a:pPr>
              <a:spcAft>
                <a:spcPts val="1200"/>
              </a:spcAft>
            </a:pPr>
            <a:r>
              <a:rPr lang="en-US" dirty="0"/>
              <a:t>A query is also an n-dimensional vector.</a:t>
            </a:r>
          </a:p>
          <a:p>
            <a:pPr>
              <a:spcAft>
                <a:spcPts val="1200"/>
              </a:spcAft>
            </a:pPr>
            <a:r>
              <a:rPr lang="en-US" dirty="0"/>
              <a:t>What should be the value of each vector below?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28969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6573BB8-B29E-4B07-BE19-9C9C6B57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8210"/>
            <a:ext cx="9635446" cy="3045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618"/>
            <a:ext cx="11353800" cy="509802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TF (Term Frequency): # occurrence of t in D</a:t>
            </a:r>
          </a:p>
          <a:p>
            <a:pPr>
              <a:spcAft>
                <a:spcPts val="1200"/>
              </a:spcAft>
            </a:pPr>
            <a:r>
              <a:rPr lang="fr-FR" dirty="0"/>
              <a:t>IDF (Inverse Doucment Frequency):  log (N/DF)</a:t>
            </a:r>
          </a:p>
          <a:p>
            <a:pPr lvl="1">
              <a:spcAft>
                <a:spcPts val="1200"/>
              </a:spcAft>
            </a:pPr>
            <a:r>
              <a:rPr lang="fr-FR" dirty="0"/>
              <a:t>DF (Document Frequency): # of documents where t appears.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More common keywords are less specific</a:t>
            </a:r>
          </a:p>
          <a:p>
            <a:pPr lvl="1"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618"/>
            <a:ext cx="11353800" cy="509802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Entry in the vector = TF </a:t>
            </a:r>
            <a:r>
              <a:rPr lang="en-US" altLang="zh-CN" dirty="0"/>
              <a:t>× IDF: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e.g. “Alice” happens 2 times in third document -&gt; TF = 2. The IDF of word “Alice” is 2</a:t>
            </a:r>
          </a:p>
          <a:p>
            <a:pPr lvl="2">
              <a:spcAft>
                <a:spcPts val="1200"/>
              </a:spcAft>
            </a:pPr>
            <a:r>
              <a:rPr lang="en-US" altLang="zh-CN" dirty="0"/>
              <a:t>=&gt; TF × IDF = 2 × 1 = 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7553C96-9046-446A-A981-F433EDCB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828" y="3290677"/>
            <a:ext cx="8359844" cy="2958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67D7520-6FFB-431C-893F-C690F367B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1" y="3274642"/>
            <a:ext cx="3933825" cy="299085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D324325-9761-4EBF-B2D1-8435A3CCB543}"/>
              </a:ext>
            </a:extLst>
          </p:cNvPr>
          <p:cNvSpPr/>
          <p:nvPr/>
        </p:nvSpPr>
        <p:spPr>
          <a:xfrm>
            <a:off x="5568429" y="5645826"/>
            <a:ext cx="1011219" cy="355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A78333C-58DA-4227-9DAF-A3C081D9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26" y="4775853"/>
            <a:ext cx="6954881" cy="14101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508088" cy="509802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Given the query “</a:t>
                </a:r>
                <a:r>
                  <a:rPr lang="en-US" b="1" dirty="0"/>
                  <a:t>Run, Wonderland!</a:t>
                </a:r>
                <a:r>
                  <a:rPr lang="en-US" dirty="0"/>
                  <a:t>”, which document would be ranked #1?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6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document vector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query vector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length of document 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 can be ignored since it is same in for all documents.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Query Vector:</a:t>
                </a:r>
              </a:p>
              <a:p>
                <a:pPr lvl="1">
                  <a:spcAft>
                    <a:spcPts val="1200"/>
                  </a:spcAft>
                </a:pP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 Document #3: ”Alice! Run, Alice!” ranks #1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508088" cy="5098024"/>
              </a:xfrm>
              <a:blipFill>
                <a:blip r:embed="rId4"/>
                <a:stretch>
                  <a:fillRect l="-848" t="-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Corpus Size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618"/>
            <a:ext cx="3938195" cy="509802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Given that 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100 M docs 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5 KB/doc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400 unique words/doc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20 bytes/word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10 bytes/</a:t>
            </a:r>
            <a:r>
              <a:rPr lang="en-US" dirty="0" err="1"/>
              <a:t>docid</a:t>
            </a:r>
            <a:endParaRPr lang="en-US" altLang="zh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8FBB704-F3E7-4392-9A91-D315324F362F}"/>
              </a:ext>
            </a:extLst>
          </p:cNvPr>
          <p:cNvSpPr txBox="1">
            <a:spLocks/>
          </p:cNvSpPr>
          <p:nvPr/>
        </p:nvSpPr>
        <p:spPr>
          <a:xfrm>
            <a:off x="4776395" y="1658618"/>
            <a:ext cx="7415605" cy="509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Size of Document Collection 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100 M docs </a:t>
            </a:r>
            <a:r>
              <a:rPr lang="en-US" altLang="zh-CN" dirty="0"/>
              <a:t>× 5 KB / doc ≅</a:t>
            </a:r>
            <a:r>
              <a:rPr lang="zh-CN" altLang="en-US" dirty="0"/>
              <a:t> </a:t>
            </a:r>
            <a:r>
              <a:rPr lang="en-US" altLang="zh-CN" dirty="0"/>
              <a:t>500 GB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altLang="zh-CN" dirty="0"/>
              <a:t>Size of Inverted Index ?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Size of postings list?</a:t>
            </a:r>
          </a:p>
          <a:p>
            <a:pPr lvl="2">
              <a:spcAft>
                <a:spcPts val="1200"/>
              </a:spcAft>
            </a:pPr>
            <a:r>
              <a:rPr lang="en-US" altLang="zh-CN" dirty="0"/>
              <a:t>100M docs x 400 unique words/doc x 10B/</a:t>
            </a:r>
            <a:r>
              <a:rPr lang="en-US" altLang="zh-CN" dirty="0" err="1"/>
              <a:t>docid</a:t>
            </a:r>
            <a:r>
              <a:rPr lang="en-US" altLang="zh-CN" dirty="0"/>
              <a:t> ≅ 400GB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Size of lexicon? </a:t>
            </a:r>
          </a:p>
          <a:p>
            <a:pPr lvl="2">
              <a:spcAft>
                <a:spcPts val="1200"/>
              </a:spcAft>
            </a:pPr>
            <a:r>
              <a:rPr lang="en-US" altLang="zh-CN" dirty="0"/>
              <a:t># of unique word = </a:t>
            </a:r>
            <a:r>
              <a:rPr lang="en-US" altLang="zh-CN" dirty="0" err="1"/>
              <a:t>Cˑn</a:t>
            </a:r>
            <a:r>
              <a:rPr lang="en-US" altLang="zh-CN" baseline="30000" dirty="0" err="1"/>
              <a:t>k</a:t>
            </a:r>
            <a:r>
              <a:rPr lang="en-US" altLang="zh-CN" dirty="0"/>
              <a:t> , where n is # of documents</a:t>
            </a:r>
          </a:p>
          <a:p>
            <a:pPr lvl="2">
              <a:spcAft>
                <a:spcPts val="1200"/>
              </a:spcAft>
            </a:pPr>
            <a:r>
              <a:rPr lang="en-US" altLang="zh-CN" dirty="0" smtClean="0"/>
              <a:t>Assume </a:t>
            </a:r>
            <a:r>
              <a:rPr lang="en-US" altLang="zh-CN" dirty="0"/>
              <a:t>C=1, k=0.5</a:t>
            </a:r>
          </a:p>
          <a:p>
            <a:pPr lvl="2">
              <a:spcAft>
                <a:spcPts val="1200"/>
              </a:spcAft>
            </a:pPr>
            <a:r>
              <a:rPr lang="pl-PL" altLang="zh-CN" dirty="0"/>
              <a:t>(100M)</a:t>
            </a:r>
            <a:r>
              <a:rPr lang="pl-PL" altLang="zh-CN" baseline="30000" dirty="0"/>
              <a:t>0.5</a:t>
            </a:r>
            <a:r>
              <a:rPr lang="pl-PL" altLang="zh-CN" dirty="0"/>
              <a:t> x 20B ≅ 200KB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6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007CC54-74EB-426E-BFBF-E00A0D4B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874" y="4076048"/>
            <a:ext cx="4343400" cy="28098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9040F5-A9D4-4C2E-A181-DD8BDD56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 and Recall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0238786-1641-4A0B-8ABF-2CD1EDCA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we have 1000 documents:</a:t>
            </a:r>
          </a:p>
          <a:p>
            <a:pPr lvl="1"/>
            <a:r>
              <a:rPr lang="en-US" altLang="zh-CN" dirty="0"/>
              <a:t>50 relevant documents</a:t>
            </a:r>
          </a:p>
          <a:p>
            <a:pPr lvl="1"/>
            <a:r>
              <a:rPr lang="en-US" altLang="zh-CN" dirty="0"/>
              <a:t>A search engine retrieves 10 documents where</a:t>
            </a:r>
          </a:p>
          <a:p>
            <a:pPr lvl="2"/>
            <a:r>
              <a:rPr lang="en-US" altLang="zh-CN" dirty="0"/>
              <a:t>3 are relevant</a:t>
            </a:r>
          </a:p>
          <a:p>
            <a:pPr lvl="2"/>
            <a:r>
              <a:rPr lang="en-US" altLang="zh-CN" dirty="0"/>
              <a:t>7 are irrelevant</a:t>
            </a:r>
          </a:p>
          <a:p>
            <a:r>
              <a:rPr lang="en-US" altLang="zh-CN" dirty="0"/>
              <a:t>What is the Precision and Recall of this search engine?</a:t>
            </a:r>
          </a:p>
          <a:p>
            <a:pPr lvl="1"/>
            <a:r>
              <a:rPr lang="en-US" altLang="zh-CN" dirty="0"/>
              <a:t>Precision = |D &amp; R| / |D| = 3/7</a:t>
            </a:r>
          </a:p>
          <a:p>
            <a:pPr lvl="1"/>
            <a:r>
              <a:rPr lang="en-US" altLang="zh-CN" dirty="0"/>
              <a:t>Recall = |D &amp; R| / |R| = 3/50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3B04C39-B5D7-4CDD-886B-2855270B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14" y="919725"/>
            <a:ext cx="42862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4798807" cy="4542902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4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Install all packages </a:t>
            </a:r>
            <a:endParaRPr lang="en-US" altLang="zh-CN" dirty="0" smtClean="0"/>
          </a:p>
          <a:p>
            <a:pPr lvl="1">
              <a:spcAft>
                <a:spcPts val="1200"/>
              </a:spcAft>
            </a:pPr>
            <a:r>
              <a:rPr lang="en-US" altLang="zh-CN" dirty="0" smtClean="0"/>
              <a:t>Setting </a:t>
            </a:r>
            <a:r>
              <a:rPr lang="en-US" altLang="zh-CN" dirty="0"/>
              <a:t>Up </a:t>
            </a:r>
            <a:r>
              <a:rPr lang="en-US" altLang="zh-CN" dirty="0" smtClean="0"/>
              <a:t>Server </a:t>
            </a:r>
            <a:r>
              <a:rPr lang="en-US" altLang="zh-CN" dirty="0"/>
              <a:t>app.js</a:t>
            </a:r>
          </a:p>
          <a:p>
            <a:pPr lvl="1">
              <a:spcAft>
                <a:spcPts val="1200"/>
              </a:spcAft>
            </a:pPr>
            <a:r>
              <a:rPr lang="en-US" altLang="zh-CN" dirty="0" smtClean="0"/>
              <a:t>Starting </a:t>
            </a:r>
            <a:r>
              <a:rPr lang="en-US" altLang="zh-CN" dirty="0"/>
              <a:t>Server and Testing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Creating and </a:t>
            </a:r>
            <a:r>
              <a:rPr lang="en-US" altLang="zh-CN" dirty="0" smtClean="0"/>
              <a:t>Connecting to Database </a:t>
            </a:r>
          </a:p>
          <a:p>
            <a:pPr lvl="1">
              <a:spcAft>
                <a:spcPts val="1200"/>
              </a:spcAft>
            </a:pPr>
            <a:r>
              <a:rPr lang="en-US" altLang="zh-CN" dirty="0" smtClean="0"/>
              <a:t>Implementing </a:t>
            </a:r>
            <a:r>
              <a:rPr lang="en-US" altLang="zh-CN" dirty="0"/>
              <a:t>Routing Middleware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2AA2906D-854B-4B15-BC2A-974AC3669B2A}"/>
              </a:ext>
            </a:extLst>
          </p:cNvPr>
          <p:cNvSpPr txBox="1">
            <a:spLocks/>
          </p:cNvSpPr>
          <p:nvPr/>
        </p:nvSpPr>
        <p:spPr>
          <a:xfrm>
            <a:off x="6229574" y="1825625"/>
            <a:ext cx="3970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Information Retrieval</a:t>
            </a:r>
          </a:p>
          <a:p>
            <a:pPr lvl="1"/>
            <a:r>
              <a:rPr lang="en-US" altLang="zh-CN" dirty="0"/>
              <a:t>Boolean Model</a:t>
            </a:r>
          </a:p>
          <a:p>
            <a:pPr lvl="1"/>
            <a:r>
              <a:rPr lang="en-US" altLang="zh-CN" dirty="0"/>
              <a:t>Vector Model</a:t>
            </a:r>
          </a:p>
          <a:p>
            <a:pPr lvl="2"/>
            <a:r>
              <a:rPr lang="en-US" altLang="zh-CN" dirty="0"/>
              <a:t>TF-IDF</a:t>
            </a:r>
          </a:p>
          <a:p>
            <a:pPr lvl="2"/>
            <a:r>
              <a:rPr lang="en-US" altLang="zh-CN" dirty="0"/>
              <a:t>Cosine Similarity</a:t>
            </a:r>
          </a:p>
          <a:p>
            <a:pPr lvl="1"/>
            <a:r>
              <a:rPr lang="en-US" altLang="zh-CN" dirty="0"/>
              <a:t>Corpus size estimation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388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4: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6720"/>
            <a:ext cx="10515600" cy="4280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Install all packages needed in </a:t>
            </a:r>
            <a:r>
              <a:rPr lang="en-US" sz="3200" dirty="0" err="1"/>
              <a:t>package.json</a:t>
            </a:r>
            <a:endParaRPr lang="en-US" sz="3200" dirty="0"/>
          </a:p>
          <a:p>
            <a:r>
              <a:rPr lang="en-US" sz="2400" dirty="0" smtClean="0"/>
              <a:t>You can add any packages as needed in the project</a:t>
            </a:r>
          </a:p>
          <a:p>
            <a:r>
              <a:rPr lang="en-US" sz="2400" dirty="0" smtClean="0"/>
              <a:t>$ </a:t>
            </a:r>
            <a:r>
              <a:rPr lang="en-US" sz="2400" dirty="0" err="1"/>
              <a:t>npm</a:t>
            </a:r>
            <a:r>
              <a:rPr lang="en-US" sz="2400" dirty="0"/>
              <a:t> install --save </a:t>
            </a:r>
            <a:r>
              <a:rPr lang="en-US" sz="2400" dirty="0" err="1"/>
              <a:t>mongodb</a:t>
            </a:r>
            <a:endParaRPr lang="en-US" sz="2400" dirty="0"/>
          </a:p>
          <a:p>
            <a:pPr lvl="1"/>
            <a:r>
              <a:rPr lang="en-US" sz="2000" dirty="0"/>
              <a:t>For database connection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npm</a:t>
            </a:r>
            <a:r>
              <a:rPr lang="en-US" sz="2400" dirty="0"/>
              <a:t> install --save </a:t>
            </a:r>
            <a:r>
              <a:rPr lang="en-US" sz="2400" dirty="0" err="1"/>
              <a:t>commonmark</a:t>
            </a:r>
            <a:endParaRPr lang="en-US" sz="2400" dirty="0"/>
          </a:p>
          <a:p>
            <a:pPr lvl="1"/>
            <a:r>
              <a:rPr lang="en-US" sz="2000" dirty="0"/>
              <a:t>For generating markdown string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npm</a:t>
            </a:r>
            <a:r>
              <a:rPr lang="en-US" sz="2400" dirty="0"/>
              <a:t> install --save </a:t>
            </a:r>
            <a:r>
              <a:rPr lang="en-US" sz="2400" dirty="0" err="1"/>
              <a:t>bcrypt</a:t>
            </a:r>
            <a:endParaRPr lang="en-US" sz="2400" dirty="0"/>
          </a:p>
          <a:p>
            <a:pPr lvl="1"/>
            <a:r>
              <a:rPr lang="en-US" sz="2000" dirty="0"/>
              <a:t>For encrypting user password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npm</a:t>
            </a:r>
            <a:r>
              <a:rPr lang="en-US" sz="2400" dirty="0"/>
              <a:t> install --save </a:t>
            </a:r>
            <a:r>
              <a:rPr lang="en-US" sz="2400" dirty="0" err="1"/>
              <a:t>jsonwebtoken</a:t>
            </a:r>
            <a:endParaRPr lang="en-US" sz="2400" dirty="0"/>
          </a:p>
          <a:p>
            <a:pPr lvl="1"/>
            <a:r>
              <a:rPr lang="en-US" sz="2000" dirty="0"/>
              <a:t>For implementing JWT</a:t>
            </a:r>
          </a:p>
        </p:txBody>
      </p:sp>
    </p:spTree>
    <p:extLst>
      <p:ext uri="{BB962C8B-B14F-4D97-AF65-F5344CB8AC3E}">
        <p14:creationId xmlns:p14="http://schemas.microsoft.com/office/powerpoint/2010/main" val="4087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4: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recommended packages</a:t>
            </a:r>
          </a:p>
          <a:p>
            <a:pPr lvl="1"/>
            <a:r>
              <a:rPr lang="en-US" b="1" dirty="0"/>
              <a:t>m</a:t>
            </a:r>
            <a:r>
              <a:rPr lang="en-US" b="1" dirty="0" smtClean="0"/>
              <a:t>ongoose: </a:t>
            </a:r>
            <a:r>
              <a:rPr lang="en-US" dirty="0" smtClean="0"/>
              <a:t>promise mechanism in </a:t>
            </a:r>
            <a:r>
              <a:rPr lang="en-US" dirty="0" err="1" smtClean="0"/>
              <a:t>mongoDB</a:t>
            </a:r>
            <a:r>
              <a:rPr lang="en-US" dirty="0" smtClean="0"/>
              <a:t> connection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github.com/Automattic/mongoose</a:t>
            </a:r>
            <a:endParaRPr lang="en-US" dirty="0" smtClean="0"/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assport: </a:t>
            </a:r>
            <a:r>
              <a:rPr lang="en-US" dirty="0" smtClean="0"/>
              <a:t>use to authenticate requests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www.npmjs.com/package/passport</a:t>
            </a:r>
            <a:endParaRPr lang="en-US" dirty="0" smtClean="0"/>
          </a:p>
          <a:p>
            <a:pPr lvl="1"/>
            <a:r>
              <a:rPr lang="en-US" b="1" dirty="0"/>
              <a:t>e</a:t>
            </a:r>
            <a:r>
              <a:rPr lang="en-US" b="1" dirty="0" smtClean="0"/>
              <a:t>xpress-</a:t>
            </a:r>
            <a:r>
              <a:rPr lang="en-US" b="1" dirty="0" err="1" smtClean="0"/>
              <a:t>jwt</a:t>
            </a:r>
            <a:r>
              <a:rPr lang="en-US" b="1" dirty="0" smtClean="0"/>
              <a:t>: </a:t>
            </a:r>
            <a:r>
              <a:rPr lang="en-US" dirty="0" smtClean="0"/>
              <a:t>validate JSON Web tokens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www.npmjs.com/package/express-jwt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5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4: Build a </a:t>
            </a:r>
            <a:r>
              <a:rPr lang="en-US" dirty="0" err="1"/>
              <a:t>RESTful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Correction on last week’s slides:</a:t>
            </a:r>
          </a:p>
          <a:p>
            <a:r>
              <a:rPr lang="en-US" dirty="0" smtClean="0"/>
              <a:t>You should use </a:t>
            </a:r>
            <a:r>
              <a:rPr lang="en-US" b="1" dirty="0" smtClean="0"/>
              <a:t>JSON Web Token </a:t>
            </a:r>
            <a:r>
              <a:rPr lang="en-US" dirty="0" smtClean="0"/>
              <a:t>for authentication sent by Session-Cookies</a:t>
            </a:r>
          </a:p>
          <a:p>
            <a:r>
              <a:rPr lang="en-US" dirty="0"/>
              <a:t>Reference: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://www.sitepoint.com/using-json-web-tokens-node-js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4: Build a RESTful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6720"/>
            <a:ext cx="10515600" cy="42804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Setting </a:t>
            </a:r>
            <a:r>
              <a:rPr lang="en-US" sz="3200" dirty="0" smtClean="0"/>
              <a:t>Up </a:t>
            </a:r>
            <a:r>
              <a:rPr lang="en-US" sz="3200" dirty="0"/>
              <a:t>Server app.js</a:t>
            </a:r>
          </a:p>
          <a:p>
            <a:r>
              <a:rPr lang="en-US" dirty="0" smtClean="0"/>
              <a:t>Configure </a:t>
            </a:r>
            <a:r>
              <a:rPr lang="en-US" dirty="0"/>
              <a:t>app to use middleware</a:t>
            </a:r>
          </a:p>
          <a:p>
            <a:pPr lvl="1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bodyParser.json</a:t>
            </a:r>
            <a:r>
              <a:rPr lang="en-US" sz="2000" dirty="0"/>
              <a:t>());</a:t>
            </a:r>
          </a:p>
          <a:p>
            <a:pPr lvl="1"/>
            <a:r>
              <a:rPr lang="en-US" sz="2000" dirty="0" err="1"/>
              <a:t>app.use</a:t>
            </a:r>
            <a:r>
              <a:rPr lang="en-US" sz="2000" dirty="0"/>
              <a:t>(‘/</a:t>
            </a:r>
            <a:r>
              <a:rPr lang="en-US" altLang="zh-CN" sz="2000" dirty="0"/>
              <a:t>blog</a:t>
            </a:r>
            <a:r>
              <a:rPr lang="en-US" sz="2000" dirty="0"/>
              <a:t>’, </a:t>
            </a:r>
            <a:r>
              <a:rPr lang="en-US" sz="2000" dirty="0" err="1"/>
              <a:t>blogMiddleware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 err="1"/>
              <a:t>app.use</a:t>
            </a:r>
            <a:r>
              <a:rPr lang="en-US" sz="2000" dirty="0"/>
              <a:t>(‘/</a:t>
            </a:r>
            <a:r>
              <a:rPr lang="en-US" sz="2000" dirty="0" err="1"/>
              <a:t>api</a:t>
            </a:r>
            <a:r>
              <a:rPr lang="en-US" sz="2000" dirty="0"/>
              <a:t>’, </a:t>
            </a:r>
            <a:r>
              <a:rPr lang="en-US" sz="2000" dirty="0" err="1"/>
              <a:t>apiMiddleware</a:t>
            </a:r>
            <a:r>
              <a:rPr lang="en-US" sz="2000" dirty="0"/>
              <a:t>);</a:t>
            </a:r>
          </a:p>
          <a:p>
            <a:r>
              <a:rPr lang="en-US" dirty="0"/>
              <a:t>Listen to the </a:t>
            </a:r>
            <a:r>
              <a:rPr lang="en-US" dirty="0" smtClean="0"/>
              <a:t>port:</a:t>
            </a:r>
            <a:endParaRPr lang="en-US" dirty="0"/>
          </a:p>
          <a:p>
            <a:pPr lvl="1"/>
            <a:r>
              <a:rPr lang="en-US" sz="2000" dirty="0" smtClean="0"/>
              <a:t>For server-side: </a:t>
            </a:r>
            <a:r>
              <a:rPr lang="en-US" sz="2000" dirty="0" err="1" smtClean="0"/>
              <a:t>app.listen</a:t>
            </a:r>
            <a:r>
              <a:rPr lang="en-US" sz="2000" dirty="0" smtClean="0"/>
              <a:t>(8080);</a:t>
            </a:r>
          </a:p>
          <a:p>
            <a:pPr lvl="1"/>
            <a:r>
              <a:rPr lang="en-US" sz="2000" dirty="0" smtClean="0"/>
              <a:t>For the whole application: port number should be 3000</a:t>
            </a:r>
            <a:endParaRPr lang="en-US" sz="2000" dirty="0"/>
          </a:p>
          <a:p>
            <a:pPr marL="0" indent="0">
              <a:buNone/>
            </a:pPr>
            <a:r>
              <a:rPr lang="en-US" sz="3200" dirty="0"/>
              <a:t>Test the Server only</a:t>
            </a:r>
          </a:p>
          <a:p>
            <a:r>
              <a:rPr lang="en-US" altLang="zh-CN" sz="2400" dirty="0"/>
              <a:t>node </a:t>
            </a:r>
            <a:r>
              <a:rPr lang="en-US" altLang="zh-CN" sz="2400" dirty="0" err="1" smtClean="0"/>
              <a:t>app.js</a:t>
            </a:r>
            <a:endParaRPr lang="en-US" altLang="zh-CN" sz="2400" dirty="0" smtClean="0"/>
          </a:p>
          <a:p>
            <a:r>
              <a:rPr lang="en-US" sz="2400" dirty="0" smtClean="0"/>
              <a:t>You can use the tool Postman for testing: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://www.getpostman.com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04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4: Build a RESTful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6720"/>
            <a:ext cx="10515600" cy="4931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Creating and Connecting to Database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mongoose   = require('mongoose');</a:t>
            </a:r>
          </a:p>
          <a:p>
            <a:r>
              <a:rPr lang="en-US" sz="2400" dirty="0" err="1" smtClean="0"/>
              <a:t>mongoose.connect</a:t>
            </a:r>
            <a:r>
              <a:rPr lang="en-US" sz="2400" dirty="0"/>
              <a:t>('</a:t>
            </a:r>
            <a:r>
              <a:rPr lang="en-US" sz="2400" dirty="0" err="1"/>
              <a:t>mongodb</a:t>
            </a:r>
            <a:r>
              <a:rPr lang="en-US" sz="2400" dirty="0"/>
              <a:t>://localhost:27017/</a:t>
            </a:r>
            <a:r>
              <a:rPr lang="en-US" sz="2400" dirty="0" err="1"/>
              <a:t>BlogServer</a:t>
            </a:r>
            <a:r>
              <a:rPr lang="en-US" sz="2400" dirty="0" smtClean="0"/>
              <a:t>’); </a:t>
            </a:r>
            <a:endParaRPr lang="en-US" sz="2400" dirty="0"/>
          </a:p>
          <a:p>
            <a:pPr marL="0" indent="0">
              <a:buNone/>
            </a:pPr>
            <a:r>
              <a:rPr lang="en-US" sz="3200" dirty="0"/>
              <a:t>Implementing Routing </a:t>
            </a:r>
            <a:r>
              <a:rPr lang="en-US" sz="3200" dirty="0" smtClean="0"/>
              <a:t>Middleware</a:t>
            </a:r>
            <a:endParaRPr lang="en-US" sz="3200" dirty="0"/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blogMiddleware.js  // handle ‘/blog’ request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apiMiddleware.js  // handle ‘/</a:t>
            </a:r>
            <a:r>
              <a:rPr lang="en-US" altLang="zh-CN" sz="2400" dirty="0" err="1">
                <a:solidFill>
                  <a:prstClr val="black"/>
                </a:solidFill>
              </a:rPr>
              <a:t>api</a:t>
            </a:r>
            <a:r>
              <a:rPr lang="en-US" altLang="zh-CN" sz="2400" dirty="0">
                <a:solidFill>
                  <a:prstClr val="black"/>
                </a:solidFill>
              </a:rPr>
              <a:t>’ </a:t>
            </a:r>
            <a:r>
              <a:rPr lang="en-US" altLang="zh-CN" sz="2400" dirty="0" smtClean="0">
                <a:solidFill>
                  <a:prstClr val="black"/>
                </a:solidFill>
              </a:rPr>
              <a:t>request</a:t>
            </a: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Remember to make authentication!</a:t>
            </a:r>
          </a:p>
          <a:p>
            <a:pPr marL="0" lvl="0" indent="0"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    Example: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app.get</a:t>
            </a:r>
            <a:r>
              <a:rPr lang="en-US" altLang="zh-CN" sz="2400" dirty="0" smtClean="0">
                <a:solidFill>
                  <a:prstClr val="black"/>
                </a:solidFill>
              </a:rPr>
              <a:t>(‘/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api</a:t>
            </a:r>
            <a:r>
              <a:rPr lang="en-US" altLang="zh-CN" sz="2400" dirty="0" smtClean="0">
                <a:solidFill>
                  <a:prstClr val="black"/>
                </a:solidFill>
              </a:rPr>
              <a:t>/:name’,[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authen</a:t>
            </a:r>
            <a:r>
              <a:rPr lang="en-US" altLang="zh-CN" sz="2400" dirty="0" smtClean="0">
                <a:solidFill>
                  <a:prstClr val="black"/>
                </a:solidFill>
              </a:rPr>
              <a:t> function],[method]);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Example of using Mongoose: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400" dirty="0" smtClean="0">
                <a:solidFill>
                  <a:prstClr val="black"/>
                </a:solidFill>
                <a:hlinkClick r:id="rId2"/>
              </a:rPr>
              <a:t>https</a:t>
            </a:r>
            <a:r>
              <a:rPr lang="en-US" altLang="zh-CN" sz="2400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altLang="zh-CN" sz="2400" dirty="0" smtClean="0">
                <a:solidFill>
                  <a:prstClr val="black"/>
                </a:solidFill>
                <a:hlinkClick r:id="rId2"/>
              </a:rPr>
              <a:t>scotch.io/tutorials/build-a-restful-api-using-node-and-express-4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4798807" cy="4542902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4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Install all packages 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Setting Up Server </a:t>
            </a:r>
            <a:r>
              <a:rPr lang="en-US" altLang="zh-CN" dirty="0" err="1"/>
              <a:t>app.js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en-US" altLang="zh-CN" dirty="0"/>
              <a:t>Starting Server and Testing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Creating and Connecting to Database 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Implementing Routing </a:t>
            </a:r>
            <a:r>
              <a:rPr lang="en-US" altLang="zh-CN" dirty="0" smtClean="0"/>
              <a:t>Middleware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2AA2906D-854B-4B15-BC2A-974AC3669B2A}"/>
              </a:ext>
            </a:extLst>
          </p:cNvPr>
          <p:cNvSpPr txBox="1">
            <a:spLocks/>
          </p:cNvSpPr>
          <p:nvPr/>
        </p:nvSpPr>
        <p:spPr>
          <a:xfrm>
            <a:off x="6229574" y="1825625"/>
            <a:ext cx="3970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Information Retrieval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Boolean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Vector Model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TF-IDF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Cosine Similarity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Corpus size estimation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1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6720"/>
            <a:ext cx="10515600" cy="3004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Keyword Search</a:t>
            </a:r>
          </a:p>
          <a:p>
            <a:r>
              <a:rPr lang="en-US" sz="2400" dirty="0"/>
              <a:t>How does search engine like Google work?</a:t>
            </a:r>
          </a:p>
          <a:p>
            <a:r>
              <a:rPr lang="en-US" sz="2400" dirty="0"/>
              <a:t>How could it be so fast? </a:t>
            </a:r>
          </a:p>
          <a:p>
            <a:r>
              <a:rPr lang="en-US" sz="2400" dirty="0"/>
              <a:t>Which website should be the first page?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65F31CE-96D3-4E2F-ABF3-77E28829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28" y="4071262"/>
            <a:ext cx="9867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772</Words>
  <Application>Microsoft Macintosh PowerPoint</Application>
  <PresentationFormat>Widescreen</PresentationFormat>
  <Paragraphs>170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宋体</vt:lpstr>
      <vt:lpstr>Office 主题</vt:lpstr>
      <vt:lpstr>Information Retrieval</vt:lpstr>
      <vt:lpstr>Overview</vt:lpstr>
      <vt:lpstr>Project 4: Dependencies</vt:lpstr>
      <vt:lpstr>Project 4: Dependencies</vt:lpstr>
      <vt:lpstr>Project 4: Build a RESTful API</vt:lpstr>
      <vt:lpstr>Project 4: Build a RESTful API</vt:lpstr>
      <vt:lpstr>Project 4: Build a RESTful API</vt:lpstr>
      <vt:lpstr>Overview</vt:lpstr>
      <vt:lpstr>Information Retrieval</vt:lpstr>
      <vt:lpstr>The Boolean model</vt:lpstr>
      <vt:lpstr>The Boolean model</vt:lpstr>
      <vt:lpstr>The Vector model</vt:lpstr>
      <vt:lpstr>TF-IDF</vt:lpstr>
      <vt:lpstr>TF-IDF</vt:lpstr>
      <vt:lpstr>Cosine Similarity</vt:lpstr>
      <vt:lpstr>Corpus Size Estimation</vt:lpstr>
      <vt:lpstr>Precision and Recall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 and Map Reduce Programming</dc:title>
  <dc:creator>Wang Jin</dc:creator>
  <cp:lastModifiedBy>Microsoft Office User</cp:lastModifiedBy>
  <cp:revision>144</cp:revision>
  <dcterms:created xsi:type="dcterms:W3CDTF">2017-02-27T21:46:32Z</dcterms:created>
  <dcterms:modified xsi:type="dcterms:W3CDTF">2018-02-23T21:41:16Z</dcterms:modified>
</cp:coreProperties>
</file>