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4" r:id="rId17"/>
    <p:sldId id="272" r:id="rId18"/>
    <p:sldId id="273" r:id="rId19"/>
    <p:sldId id="275" r:id="rId20"/>
    <p:sldId id="276" r:id="rId21"/>
    <p:sldId id="277" r:id="rId22"/>
    <p:sldId id="280" r:id="rId23"/>
    <p:sldId id="279" r:id="rId24"/>
    <p:sldId id="278" r:id="rId25"/>
    <p:sldId id="274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6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2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1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1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9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0B1F-79C8-4089-BAAE-CC5F935A9144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9DBA-7093-414C-95F3-178DE609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3795"/>
            <a:ext cx="9144000" cy="2387600"/>
          </a:xfrm>
        </p:spPr>
        <p:txBody>
          <a:bodyPr/>
          <a:lstStyle/>
          <a:p>
            <a:r>
              <a:rPr lang="en-US" altLang="zh-CN" dirty="0"/>
              <a:t>Internet Security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CS 144 Web Applications</a:t>
            </a:r>
          </a:p>
          <a:p>
            <a:r>
              <a:rPr lang="en-US" altLang="zh-CN" dirty="0"/>
              <a:t>TA: </a:t>
            </a:r>
            <a:r>
              <a:rPr lang="en-US" altLang="zh-CN" dirty="0" err="1"/>
              <a:t>Zijun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r>
              <a:rPr lang="en-US" altLang="zh-CN" dirty="0"/>
              <a:t>, Zhehan Li</a:t>
            </a:r>
          </a:p>
          <a:p>
            <a:r>
              <a:rPr lang="en-US" altLang="zh-CN" dirty="0"/>
              <a:t>03/09/2018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7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240" y="1600201"/>
            <a:ext cx="9144000" cy="3980161"/>
          </a:xfrm>
        </p:spPr>
        <p:txBody>
          <a:bodyPr>
            <a:normAutofit/>
          </a:bodyPr>
          <a:lstStyle/>
          <a:p>
            <a:pPr marL="685800" indent="-548640">
              <a:buFont typeface="+mj-lt"/>
              <a:buAutoNum type="arabicPeriod"/>
            </a:pPr>
            <a:r>
              <a:rPr lang="en-US" sz="2400" dirty="0"/>
              <a:t>Pick two large prime numbers: 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</a:t>
            </a:r>
            <a:r>
              <a:rPr lang="en-US" sz="2400" dirty="0"/>
              <a:t> and </a:t>
            </a:r>
            <a:r>
              <a:rPr lang="en-US" sz="2400" b="1" i="1" dirty="0">
                <a:solidFill>
                  <a:srgbClr val="B7AE38"/>
                </a:solidFill>
                <a:latin typeface="+mj-lt"/>
              </a:rPr>
              <a:t>q</a:t>
            </a:r>
            <a:r>
              <a:rPr lang="en-US" sz="2400" dirty="0"/>
              <a:t>.</a:t>
            </a:r>
          </a:p>
          <a:p>
            <a:pPr marL="685800" indent="-548640">
              <a:buFont typeface="+mj-lt"/>
              <a:buAutoNum type="arabicPeriod"/>
            </a:pPr>
            <a:r>
              <a:rPr lang="en-US" sz="2400" dirty="0"/>
              <a:t>Select </a:t>
            </a:r>
            <a:r>
              <a:rPr lang="en-US" sz="2400" b="1" i="1" dirty="0">
                <a:solidFill>
                  <a:srgbClr val="B7AE38"/>
                </a:solidFill>
                <a:latin typeface="+mj-lt"/>
              </a:rPr>
              <a:t>e</a:t>
            </a:r>
            <a:r>
              <a:rPr lang="en-US" sz="2400" dirty="0"/>
              <a:t> such that 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1 &lt;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e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&lt; (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– 1)(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q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– 1)</a:t>
            </a:r>
            <a:r>
              <a:rPr lang="en-US" sz="2400" dirty="0">
                <a:solidFill>
                  <a:srgbClr val="B7AE38"/>
                </a:solidFill>
              </a:rPr>
              <a:t> </a:t>
            </a:r>
          </a:p>
          <a:p>
            <a:pPr lvl="1"/>
            <a:r>
              <a:rPr lang="en-US" sz="2160" i="1" dirty="0">
                <a:solidFill>
                  <a:srgbClr val="689C9A"/>
                </a:solidFill>
                <a:latin typeface="+mj-lt"/>
              </a:rPr>
              <a:t>e</a:t>
            </a:r>
            <a:r>
              <a:rPr lang="en-US" sz="2160" dirty="0">
                <a:solidFill>
                  <a:srgbClr val="689C9A"/>
                </a:solidFill>
              </a:rPr>
              <a:t> doesn’t have to be random.</a:t>
            </a:r>
          </a:p>
          <a:p>
            <a:pPr lvl="1"/>
            <a:r>
              <a:rPr lang="en-US" sz="2160" i="1" dirty="0">
                <a:solidFill>
                  <a:srgbClr val="689C9A"/>
                </a:solidFill>
                <a:latin typeface="+mj-lt"/>
              </a:rPr>
              <a:t>e</a:t>
            </a:r>
            <a:r>
              <a:rPr lang="en-US" sz="2160" dirty="0">
                <a:solidFill>
                  <a:srgbClr val="689C9A"/>
                </a:solidFill>
              </a:rPr>
              <a:t> is coprime to 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(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p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 – 1)(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q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 – 1)</a:t>
            </a:r>
            <a:endParaRPr lang="en-US" sz="2160" dirty="0">
              <a:solidFill>
                <a:srgbClr val="689C9A"/>
              </a:solidFill>
            </a:endParaRPr>
          </a:p>
          <a:p>
            <a:pPr marL="685800" indent="-548640">
              <a:buFont typeface="+mj-lt"/>
              <a:buAutoNum type="arabicPeriod"/>
            </a:pPr>
            <a:r>
              <a:rPr lang="en-US" sz="2400" dirty="0"/>
              <a:t>Solve for </a:t>
            </a:r>
            <a:r>
              <a:rPr lang="en-US" sz="2400" b="1" i="1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sz="2400" dirty="0"/>
              <a:t> in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de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mod (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– 1)(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q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– 1) = 1</a:t>
            </a:r>
          </a:p>
          <a:p>
            <a:pPr marL="685800" indent="-54864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n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=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pq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</a:t>
            </a:r>
            <a:r>
              <a:rPr lang="en-US" sz="2400" dirty="0"/>
              <a:t>and throw away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q</a:t>
            </a:r>
            <a:r>
              <a:rPr lang="en-US" sz="2400" dirty="0"/>
              <a:t>.</a:t>
            </a:r>
          </a:p>
          <a:p>
            <a:pPr marL="685800" indent="-548640">
              <a:buFont typeface="+mj-lt"/>
              <a:buAutoNum type="arabicPeriod"/>
            </a:pPr>
            <a:r>
              <a:rPr lang="en-US" sz="2400" dirty="0"/>
              <a:t>The new keys are </a:t>
            </a:r>
            <a:r>
              <a:rPr lang="en-US" sz="2400" b="1" i="1" dirty="0">
                <a:solidFill>
                  <a:srgbClr val="B7AE38"/>
                </a:solidFill>
                <a:latin typeface="+mj-lt"/>
              </a:rPr>
              <a:t>k</a:t>
            </a:r>
            <a:r>
              <a:rPr lang="en-US" sz="2400" b="1" i="1" baseline="-25000" dirty="0">
                <a:solidFill>
                  <a:srgbClr val="B7AE38"/>
                </a:solidFill>
                <a:latin typeface="+mj-lt"/>
              </a:rPr>
              <a:t>e</a:t>
            </a:r>
            <a:r>
              <a:rPr lang="en-US" sz="2400" b="1" baseline="-25000" dirty="0">
                <a:solidFill>
                  <a:srgbClr val="B7AE38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= (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e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,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n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)</a:t>
            </a:r>
            <a:r>
              <a:rPr lang="en-US" sz="2400" dirty="0">
                <a:solidFill>
                  <a:srgbClr val="B7AE38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B7AE38"/>
                </a:solidFill>
                <a:latin typeface="+mj-lt"/>
              </a:rPr>
              <a:t>k</a:t>
            </a:r>
            <a:r>
              <a:rPr lang="en-US" sz="2400" b="1" i="1" baseline="-25000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 = (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, </a:t>
            </a:r>
            <a:r>
              <a:rPr lang="en-US" sz="2400" i="1" dirty="0">
                <a:solidFill>
                  <a:srgbClr val="B7AE38"/>
                </a:solidFill>
                <a:latin typeface="+mj-lt"/>
              </a:rPr>
              <a:t>n</a:t>
            </a:r>
            <a:r>
              <a:rPr lang="en-US" sz="2400" dirty="0">
                <a:solidFill>
                  <a:srgbClr val="B7AE38"/>
                </a:solidFill>
                <a:latin typeface="+mj-lt"/>
              </a:rPr>
              <a:t>)</a:t>
            </a:r>
          </a:p>
          <a:p>
            <a:pPr lvl="1"/>
            <a:r>
              <a:rPr lang="en-US" sz="2160" dirty="0">
                <a:solidFill>
                  <a:srgbClr val="689C9A"/>
                </a:solidFill>
              </a:rPr>
              <a:t>Encryption </a:t>
            </a:r>
            <a:r>
              <a:rPr lang="en-US" sz="2160" b="1" i="1" dirty="0">
                <a:solidFill>
                  <a:srgbClr val="689C9A"/>
                </a:solidFill>
                <a:latin typeface="+mj-lt"/>
              </a:rPr>
              <a:t>c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 =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F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(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m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,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k</a:t>
            </a:r>
            <a:r>
              <a:rPr lang="en-US" sz="2160" i="1" baseline="-25000" dirty="0">
                <a:solidFill>
                  <a:srgbClr val="689C9A"/>
                </a:solidFill>
                <a:latin typeface="+mj-lt"/>
              </a:rPr>
              <a:t>e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) =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m</a:t>
            </a:r>
            <a:r>
              <a:rPr lang="en-US" sz="2160" i="1" baseline="30000" dirty="0">
                <a:solidFill>
                  <a:srgbClr val="689C9A"/>
                </a:solidFill>
                <a:latin typeface="+mj-lt"/>
              </a:rPr>
              <a:t>e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 mod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n</a:t>
            </a:r>
          </a:p>
          <a:p>
            <a:pPr lvl="1"/>
            <a:r>
              <a:rPr lang="en-US" sz="2160" dirty="0">
                <a:solidFill>
                  <a:srgbClr val="689C9A"/>
                </a:solidFill>
              </a:rPr>
              <a:t>Decryption </a:t>
            </a:r>
            <a:r>
              <a:rPr lang="en-US" sz="2160" b="1" i="1" dirty="0">
                <a:solidFill>
                  <a:srgbClr val="689C9A"/>
                </a:solidFill>
                <a:latin typeface="+mj-lt"/>
              </a:rPr>
              <a:t>m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 =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F</a:t>
            </a:r>
            <a:r>
              <a:rPr lang="en-US" sz="2160" baseline="30000" dirty="0">
                <a:solidFill>
                  <a:srgbClr val="689C9A"/>
                </a:solidFill>
                <a:latin typeface="+mj-lt"/>
              </a:rPr>
              <a:t>-1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(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c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,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k</a:t>
            </a:r>
            <a:r>
              <a:rPr lang="en-US" sz="2160" i="1" baseline="-25000" dirty="0">
                <a:solidFill>
                  <a:srgbClr val="689C9A"/>
                </a:solidFill>
                <a:latin typeface="+mj-lt"/>
              </a:rPr>
              <a:t>d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) =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c</a:t>
            </a:r>
            <a:r>
              <a:rPr lang="en-US" sz="2160" i="1" baseline="30000" dirty="0">
                <a:solidFill>
                  <a:srgbClr val="689C9A"/>
                </a:solidFill>
                <a:latin typeface="+mj-lt"/>
              </a:rPr>
              <a:t>d</a:t>
            </a:r>
            <a:r>
              <a:rPr lang="en-US" sz="2160" dirty="0">
                <a:solidFill>
                  <a:srgbClr val="689C9A"/>
                </a:solidFill>
                <a:latin typeface="+mj-lt"/>
              </a:rPr>
              <a:t> mod </a:t>
            </a:r>
            <a:r>
              <a:rPr lang="en-US" sz="2160" i="1" dirty="0">
                <a:solidFill>
                  <a:srgbClr val="689C9A"/>
                </a:solidFill>
                <a:latin typeface="+mj-lt"/>
              </a:rPr>
              <a:t>n</a:t>
            </a:r>
          </a:p>
        </p:txBody>
      </p:sp>
      <p:pic>
        <p:nvPicPr>
          <p:cNvPr id="4" name="Imagen 3" descr="Len-Adi-Ron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4014"/>
          <a:stretch/>
        </p:blipFill>
        <p:spPr>
          <a:xfrm>
            <a:off x="7415858" y="1584960"/>
            <a:ext cx="3792713" cy="3667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7920025" y="5368993"/>
            <a:ext cx="266348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i="1" dirty="0"/>
              <a:t>Rivest, Shamir, and Adleman</a:t>
            </a:r>
          </a:p>
        </p:txBody>
      </p:sp>
    </p:spTree>
    <p:extLst>
      <p:ext uri="{BB962C8B-B14F-4D97-AF65-F5344CB8AC3E}">
        <p14:creationId xmlns:p14="http://schemas.microsoft.com/office/powerpoint/2010/main" val="256601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Properties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>
              <a:buClr>
                <a:schemeClr val="accent1"/>
              </a:buClr>
            </a:pPr>
            <a:r>
              <a:rPr lang="en-US" i="1" dirty="0">
                <a:solidFill>
                  <a:srgbClr val="B7AE38"/>
                </a:solidFill>
                <a:latin typeface="+mj-lt"/>
              </a:rPr>
              <a:t>F</a:t>
            </a:r>
            <a:r>
              <a:rPr lang="en-US" baseline="30000" dirty="0">
                <a:solidFill>
                  <a:srgbClr val="B7AE38"/>
                </a:solidFill>
                <a:latin typeface="+mj-lt"/>
              </a:rPr>
              <a:t>-1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F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m, e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),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) ==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m</a:t>
            </a:r>
            <a:r>
              <a:rPr lang="en-US" dirty="0"/>
              <a:t>?</a:t>
            </a:r>
          </a:p>
          <a:p>
            <a:pPr lvl="1"/>
            <a:r>
              <a:rPr lang="en-US" sz="216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216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= </a:t>
            </a:r>
            <a:r>
              <a:rPr lang="en-US" sz="216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2160" i="1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ed</a:t>
            </a:r>
            <a:r>
              <a:rPr lang="en-US" sz="216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mod </a:t>
            </a:r>
            <a:r>
              <a:rPr lang="en-US" sz="216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</a:t>
            </a:r>
          </a:p>
          <a:p>
            <a:pPr marL="411480" lvl="1">
              <a:buClr>
                <a:schemeClr val="accent1"/>
              </a:buClr>
            </a:pPr>
            <a:r>
              <a:rPr lang="en-US" dirty="0"/>
              <a:t>Can we obtain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m</a:t>
            </a:r>
            <a:r>
              <a:rPr lang="en-US" dirty="0"/>
              <a:t> from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</a:t>
            </a:r>
            <a:r>
              <a:rPr lang="en-US" i="1" baseline="30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mod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</a:t>
            </a:r>
            <a:r>
              <a:rPr lang="en-US" dirty="0"/>
              <a:t>?</a:t>
            </a:r>
          </a:p>
          <a:p>
            <a:pPr marL="850392" lvl="2">
              <a:buClr>
                <a:schemeClr val="accent1"/>
              </a:buClr>
            </a:pPr>
            <a:r>
              <a:rPr lang="en-US" dirty="0">
                <a:solidFill>
                  <a:srgbClr val="689C9A"/>
                </a:solidFill>
              </a:rPr>
              <a:t>We know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c</a:t>
            </a:r>
            <a:r>
              <a:rPr lang="en-US" dirty="0">
                <a:solidFill>
                  <a:srgbClr val="689C9A"/>
                </a:solidFill>
              </a:rPr>
              <a:t>,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e</a:t>
            </a:r>
            <a:r>
              <a:rPr lang="en-US" dirty="0">
                <a:solidFill>
                  <a:srgbClr val="689C9A"/>
                </a:solidFill>
              </a:rPr>
              <a:t>, and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n</a:t>
            </a:r>
            <a:r>
              <a:rPr lang="en-US" dirty="0">
                <a:solidFill>
                  <a:srgbClr val="689C9A"/>
                </a:solidFill>
              </a:rPr>
              <a:t>.</a:t>
            </a:r>
          </a:p>
          <a:p>
            <a:pPr marL="850392" lvl="2">
              <a:buClr>
                <a:schemeClr val="accent1"/>
              </a:buClr>
            </a:pPr>
            <a:r>
              <a:rPr lang="en-US" b="1" dirty="0">
                <a:solidFill>
                  <a:srgbClr val="FF0000"/>
                </a:solidFill>
              </a:rPr>
              <a:t>RSA problem</a:t>
            </a:r>
          </a:p>
          <a:p>
            <a:pPr marL="411480" lvl="1">
              <a:buClr>
                <a:schemeClr val="accent1"/>
              </a:buClr>
            </a:pPr>
            <a:r>
              <a:rPr lang="en-US" dirty="0"/>
              <a:t>Can we obtain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</a:t>
            </a:r>
            <a:r>
              <a:rPr lang="en-US" dirty="0"/>
              <a:t> from</a:t>
            </a:r>
            <a:r>
              <a:rPr lang="en-US" i="1" dirty="0">
                <a:solidFill>
                  <a:srgbClr val="689C9A"/>
                </a:solidFill>
              </a:rPr>
              <a:t>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de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mod (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– 1)(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q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– 1) = 1</a:t>
            </a:r>
            <a:r>
              <a:rPr lang="en-US" dirty="0"/>
              <a:t>?</a:t>
            </a:r>
          </a:p>
          <a:p>
            <a:pPr marL="850392" lvl="2">
              <a:buClr>
                <a:schemeClr val="accent1"/>
              </a:buClr>
            </a:pPr>
            <a:r>
              <a:rPr lang="en-US" dirty="0">
                <a:solidFill>
                  <a:srgbClr val="689C9A"/>
                </a:solidFill>
              </a:rPr>
              <a:t>We know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e</a:t>
            </a:r>
            <a:r>
              <a:rPr lang="en-US" dirty="0">
                <a:solidFill>
                  <a:srgbClr val="689C9A"/>
                </a:solidFill>
              </a:rPr>
              <a:t>, and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n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=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pq</a:t>
            </a:r>
            <a:r>
              <a:rPr lang="en-US" dirty="0">
                <a:solidFill>
                  <a:srgbClr val="689C9A"/>
                </a:solidFill>
              </a:rPr>
              <a:t>.</a:t>
            </a:r>
          </a:p>
          <a:p>
            <a:pPr marL="850392" lvl="2">
              <a:buClr>
                <a:schemeClr val="accent1"/>
              </a:buClr>
            </a:pPr>
            <a:r>
              <a:rPr lang="en-US" b="1" dirty="0">
                <a:solidFill>
                  <a:srgbClr val="FF0000"/>
                </a:solidFill>
              </a:rPr>
              <a:t>Large-number factorization problem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850392" lvl="2">
              <a:buClr>
                <a:schemeClr val="accent1"/>
              </a:buClr>
            </a:pPr>
            <a:endParaRPr lang="en-US" sz="2400" i="1" dirty="0">
              <a:solidFill>
                <a:srgbClr val="689C9A"/>
              </a:solidFill>
            </a:endParaRPr>
          </a:p>
          <a:p>
            <a:pPr marL="411480" lvl="1">
              <a:buClr>
                <a:schemeClr val="accent1"/>
              </a:buClr>
            </a:pPr>
            <a:r>
              <a:rPr lang="en-US" i="1" dirty="0">
                <a:solidFill>
                  <a:srgbClr val="2F2B20"/>
                </a:solidFill>
              </a:rPr>
              <a:t>RSA is one thousand times slower than symmetric-key cryptography.</a:t>
            </a:r>
          </a:p>
        </p:txBody>
      </p:sp>
    </p:spTree>
    <p:extLst>
      <p:ext uri="{BB962C8B-B14F-4D97-AF65-F5344CB8AC3E}">
        <p14:creationId xmlns:p14="http://schemas.microsoft.com/office/powerpoint/2010/main" val="102756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Example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7 </a:t>
            </a:r>
            <a:r>
              <a:rPr lang="en-US" dirty="0"/>
              <a:t>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= 11</a:t>
            </a:r>
          </a:p>
          <a:p>
            <a:r>
              <a:rPr lang="en-US" b="1" i="1" dirty="0">
                <a:solidFill>
                  <a:srgbClr val="B7AE38"/>
                </a:solidFill>
                <a:latin typeface="+mj-lt"/>
              </a:rPr>
              <a:t>e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&lt; (6)(10)</a:t>
            </a:r>
          </a:p>
          <a:p>
            <a:pPr lvl="1"/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= 13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being coprime to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q</a:t>
            </a:r>
          </a:p>
          <a:p>
            <a:r>
              <a:rPr lang="en-US" dirty="0"/>
              <a:t>Solve for </a:t>
            </a:r>
            <a:r>
              <a:rPr lang="en-US" b="1" i="1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dirty="0"/>
              <a:t> in 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13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mod 60 = 1</a:t>
            </a:r>
          </a:p>
          <a:p>
            <a:pPr lvl="1"/>
            <a:r>
              <a:rPr lang="en-US" i="1" dirty="0">
                <a:solidFill>
                  <a:srgbClr val="B7AE38"/>
                </a:solidFill>
                <a:latin typeface="+mj-lt"/>
              </a:rPr>
              <a:t>d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37</a:t>
            </a:r>
          </a:p>
          <a:p>
            <a:r>
              <a:rPr lang="en-US" b="1" i="1" dirty="0">
                <a:solidFill>
                  <a:srgbClr val="B7AE38"/>
                </a:solidFill>
                <a:latin typeface="+mj-lt"/>
              </a:rPr>
              <a:t>n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(7)(11) = 77</a:t>
            </a:r>
            <a:r>
              <a:rPr lang="en-US" dirty="0"/>
              <a:t>, and throw away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p</a:t>
            </a:r>
            <a:r>
              <a:rPr lang="en-US" dirty="0"/>
              <a:t> and </a:t>
            </a:r>
            <a:r>
              <a:rPr lang="en-US" i="1" dirty="0">
                <a:solidFill>
                  <a:srgbClr val="B7AE38"/>
                </a:solidFill>
                <a:latin typeface="+mj-lt"/>
              </a:rPr>
              <a:t>q</a:t>
            </a:r>
          </a:p>
          <a:p>
            <a:r>
              <a:rPr lang="en-US" dirty="0"/>
              <a:t>If </a:t>
            </a:r>
            <a:r>
              <a:rPr lang="en-US" b="1" i="1" dirty="0">
                <a:solidFill>
                  <a:srgbClr val="B7AE38"/>
                </a:solidFill>
                <a:latin typeface="+mj-lt"/>
              </a:rPr>
              <a:t>m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</a:t>
            </a:r>
            <a:r>
              <a:rPr lang="en-US" dirty="0"/>
              <a:t>, then </a:t>
            </a:r>
            <a:r>
              <a:rPr lang="en-US" b="1" i="1" dirty="0">
                <a:solidFill>
                  <a:srgbClr val="B7AE38"/>
                </a:solidFill>
                <a:latin typeface="+mj-lt"/>
              </a:rPr>
              <a:t>c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</a:t>
            </a:r>
            <a:r>
              <a:rPr lang="en-US" baseline="30000" dirty="0">
                <a:solidFill>
                  <a:srgbClr val="B7AE38"/>
                </a:solidFill>
                <a:latin typeface="+mj-lt"/>
              </a:rPr>
              <a:t>13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mod 77</a:t>
            </a:r>
          </a:p>
          <a:p>
            <a:pPr lvl="1"/>
            <a:r>
              <a:rPr lang="en-US" i="1" dirty="0">
                <a:solidFill>
                  <a:srgbClr val="B7AE38"/>
                </a:solidFill>
                <a:latin typeface="+mj-lt"/>
              </a:rPr>
              <a:t>c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38</a:t>
            </a:r>
          </a:p>
          <a:p>
            <a:r>
              <a:rPr lang="en-US" dirty="0"/>
              <a:t>If </a:t>
            </a:r>
            <a:r>
              <a:rPr lang="en-US" b="1" i="1" dirty="0">
                <a:solidFill>
                  <a:srgbClr val="B7AE38"/>
                </a:solidFill>
                <a:latin typeface="+mj-lt"/>
              </a:rPr>
              <a:t>c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38</a:t>
            </a:r>
            <a:r>
              <a:rPr lang="en-US" dirty="0"/>
              <a:t>, then </a:t>
            </a:r>
            <a:r>
              <a:rPr lang="en-US" b="1" i="1" dirty="0">
                <a:solidFill>
                  <a:srgbClr val="B7AE38"/>
                </a:solidFill>
                <a:latin typeface="+mj-lt"/>
              </a:rPr>
              <a:t>m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38</a:t>
            </a:r>
            <a:r>
              <a:rPr lang="en-US" baseline="30000" dirty="0">
                <a:solidFill>
                  <a:srgbClr val="B7AE38"/>
                </a:solidFill>
                <a:latin typeface="+mj-lt"/>
              </a:rPr>
              <a:t>37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mod 77</a:t>
            </a:r>
          </a:p>
          <a:p>
            <a:pPr lvl="1"/>
            <a:r>
              <a:rPr lang="en-US" i="1" dirty="0">
                <a:solidFill>
                  <a:srgbClr val="B7AE38"/>
                </a:solidFill>
                <a:latin typeface="+mj-lt"/>
              </a:rPr>
              <a:t>m</a:t>
            </a:r>
            <a:r>
              <a:rPr lang="en-US" dirty="0">
                <a:solidFill>
                  <a:srgbClr val="B7AE38"/>
                </a:solidFill>
                <a:latin typeface="+mj-lt"/>
              </a:rPr>
              <a:t> = 3 </a:t>
            </a:r>
          </a:p>
        </p:txBody>
      </p:sp>
      <p:pic>
        <p:nvPicPr>
          <p:cNvPr id="4" name="Imagen 3" descr="ma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03" y="3426135"/>
            <a:ext cx="3065188" cy="306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20" dirty="0"/>
              <a:t>Asymmetric-Key Cryptography Applications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Asymmetric-Key Cryptography is very expensive.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 it to agree on a common key, and continue communicating with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symmetric-key cryptography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dirty="0"/>
          </a:p>
          <a:p>
            <a:r>
              <a:rPr lang="en-US" dirty="0"/>
              <a:t>Authentication?</a:t>
            </a:r>
          </a:p>
          <a:p>
            <a:pPr lvl="1"/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A</a:t>
            </a:r>
            <a:r>
              <a:rPr lang="en-US" dirty="0">
                <a:solidFill>
                  <a:srgbClr val="689C9A"/>
                </a:solidFill>
              </a:rPr>
              <a:t> wants to make sure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rgbClr val="689C9A"/>
                </a:solidFill>
              </a:rPr>
              <a:t> is not someone else.</a:t>
            </a:r>
          </a:p>
          <a:p>
            <a:pPr lvl="1"/>
            <a:r>
              <a:rPr lang="en-US" i="1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rgbClr val="689C9A"/>
                </a:solidFill>
              </a:rPr>
              <a:t> generates a random number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r</a:t>
            </a:r>
            <a:r>
              <a:rPr lang="en-US" dirty="0">
                <a:solidFill>
                  <a:srgbClr val="689C9A"/>
                </a:solidFill>
              </a:rPr>
              <a:t>, and sends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c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 =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F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r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,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i="1" baseline="-25000" dirty="0">
                <a:solidFill>
                  <a:srgbClr val="7A7425"/>
                </a:solidFill>
                <a:latin typeface="+mj-lt"/>
              </a:rPr>
              <a:t>e</a:t>
            </a:r>
            <a:r>
              <a:rPr lang="en-US" i="1" baseline="30000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 ) </a:t>
            </a:r>
            <a:r>
              <a:rPr lang="en-US" dirty="0">
                <a:solidFill>
                  <a:srgbClr val="689C9A"/>
                </a:solidFill>
              </a:rPr>
              <a:t>to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rgbClr val="689C9A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rgbClr val="689C9A"/>
                </a:solidFill>
              </a:rPr>
              <a:t> decrypts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c</a:t>
            </a:r>
            <a:r>
              <a:rPr lang="en-US" dirty="0">
                <a:solidFill>
                  <a:srgbClr val="689C9A"/>
                </a:solidFill>
              </a:rPr>
              <a:t>, and sends back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r’</a:t>
            </a:r>
            <a:r>
              <a:rPr lang="en-US" b="1" dirty="0">
                <a:solidFill>
                  <a:srgbClr val="7A7425"/>
                </a:solidFill>
                <a:latin typeface="+mj-lt"/>
              </a:rPr>
              <a:t> 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=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F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c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,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i="1" baseline="-25000" dirty="0">
                <a:solidFill>
                  <a:srgbClr val="7A7425"/>
                </a:solidFill>
                <a:latin typeface="+mj-lt"/>
              </a:rPr>
              <a:t>d</a:t>
            </a:r>
            <a:r>
              <a:rPr lang="en-US" i="1" baseline="30000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 )</a:t>
            </a:r>
            <a:r>
              <a:rPr lang="en-US" dirty="0">
                <a:solidFill>
                  <a:srgbClr val="689C9A"/>
                </a:solidFill>
              </a:rPr>
              <a:t> to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rgbClr val="689C9A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689C9A"/>
                </a:solidFill>
              </a:rPr>
              <a:t>If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r’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 =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r</a:t>
            </a:r>
            <a:r>
              <a:rPr lang="en-US" dirty="0">
                <a:solidFill>
                  <a:srgbClr val="689C9A"/>
                </a:solidFill>
              </a:rPr>
              <a:t>, then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rgbClr val="689C9A"/>
                </a:solidFill>
              </a:rPr>
              <a:t> is authentic.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20" dirty="0"/>
              <a:t>Asymmetric-Key Cryptography Applications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240" y="2001255"/>
            <a:ext cx="9144000" cy="2410326"/>
          </a:xfrm>
        </p:spPr>
        <p:txBody>
          <a:bodyPr/>
          <a:lstStyle/>
          <a:p>
            <a:r>
              <a:rPr lang="en-US" dirty="0"/>
              <a:t>Integrity?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Given a checksum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signs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with its private key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b="1" i="1" baseline="-25000" dirty="0">
                <a:solidFill>
                  <a:srgbClr val="7A7425"/>
                </a:solidFill>
                <a:latin typeface="+mj-lt"/>
              </a:rPr>
              <a:t>d</a:t>
            </a:r>
            <a:r>
              <a:rPr lang="en-US" b="1" i="1" baseline="30000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and sends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h’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 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=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 F</a:t>
            </a:r>
            <a:r>
              <a:rPr lang="en-US" baseline="30000" dirty="0">
                <a:solidFill>
                  <a:srgbClr val="7A7425"/>
                </a:solidFill>
                <a:latin typeface="+mj-lt"/>
              </a:rPr>
              <a:t>-1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h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,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 k</a:t>
            </a:r>
            <a:r>
              <a:rPr lang="en-US" i="1" baseline="-25000" dirty="0">
                <a:solidFill>
                  <a:srgbClr val="7A7425"/>
                </a:solidFill>
                <a:latin typeface="+mj-lt"/>
              </a:rPr>
              <a:t>d</a:t>
            </a:r>
            <a:r>
              <a:rPr lang="en-US" i="1" baseline="30000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)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rgbClr val="7A7425"/>
                </a:solidFill>
                <a:latin typeface="+mj-lt"/>
              </a:rPr>
              <a:t>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gets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h’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obtains the original checksum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by using the public key of 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b="1" i="1" baseline="-25000" dirty="0">
                <a:solidFill>
                  <a:srgbClr val="7A7425"/>
                </a:solidFill>
                <a:latin typeface="+mj-lt"/>
              </a:rPr>
              <a:t>e</a:t>
            </a:r>
            <a:r>
              <a:rPr lang="en-US" b="1" i="1" baseline="30000" dirty="0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Then </a:t>
            </a:r>
            <a:r>
              <a:rPr lang="en-US" b="1" i="1" dirty="0">
                <a:solidFill>
                  <a:srgbClr val="7A7425"/>
                </a:solidFill>
                <a:latin typeface="+mj-lt"/>
              </a:rPr>
              <a:t>h 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=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 F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h’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,</a:t>
            </a:r>
            <a:r>
              <a:rPr lang="en-US" i="1" dirty="0">
                <a:solidFill>
                  <a:srgbClr val="7A7425"/>
                </a:solidFill>
                <a:latin typeface="+mj-lt"/>
              </a:rPr>
              <a:t> </a:t>
            </a:r>
            <a:r>
              <a:rPr lang="en-US" i="1" dirty="0" err="1">
                <a:solidFill>
                  <a:srgbClr val="7A7425"/>
                </a:solidFill>
                <a:latin typeface="+mj-lt"/>
              </a:rPr>
              <a:t>k</a:t>
            </a:r>
            <a:r>
              <a:rPr lang="en-US" i="1" baseline="-25000" dirty="0" err="1">
                <a:solidFill>
                  <a:srgbClr val="7A7425"/>
                </a:solidFill>
                <a:latin typeface="+mj-lt"/>
              </a:rPr>
              <a:t>e</a:t>
            </a:r>
            <a:r>
              <a:rPr lang="en-US" i="1" baseline="30000" dirty="0" err="1">
                <a:solidFill>
                  <a:srgbClr val="7A7425"/>
                </a:solidFill>
                <a:latin typeface="+mj-lt"/>
              </a:rPr>
              <a:t>A</a:t>
            </a:r>
            <a:r>
              <a:rPr lang="en-US" dirty="0">
                <a:solidFill>
                  <a:srgbClr val="7A7425"/>
                </a:solidFill>
                <a:latin typeface="+mj-lt"/>
              </a:rPr>
              <a:t>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921F2CA-55ED-4EF9-8C26-CD8DA893D6B0}"/>
              </a:ext>
            </a:extLst>
          </p:cNvPr>
          <p:cNvSpPr txBox="1">
            <a:spLocks/>
          </p:cNvSpPr>
          <p:nvPr/>
        </p:nvSpPr>
        <p:spPr>
          <a:xfrm>
            <a:off x="1158241" y="4134857"/>
            <a:ext cx="9622054" cy="241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could we make sure that the public key is really the public key of the party we want to communicate in the first place?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Certificate Authorities</a:t>
            </a:r>
          </a:p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ertifica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8"/>
          <a:stretch/>
        </p:blipFill>
        <p:spPr>
          <a:xfrm>
            <a:off x="3052502" y="3271412"/>
            <a:ext cx="4947732" cy="3472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240" y="1600201"/>
            <a:ext cx="9144000" cy="18832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689C9A"/>
                </a:solidFill>
              </a:rPr>
              <a:t>Allow us to trust the </a:t>
            </a:r>
            <a:r>
              <a:rPr lang="en-US" sz="2400" i="1" dirty="0">
                <a:solidFill>
                  <a:srgbClr val="7A7425"/>
                </a:solidFill>
                <a:latin typeface="+mj-lt"/>
              </a:rPr>
              <a:t>w </a:t>
            </a:r>
            <a:r>
              <a:rPr lang="en-US" sz="2400" dirty="0">
                <a:solidFill>
                  <a:srgbClr val="689C9A"/>
                </a:solidFill>
              </a:rPr>
              <a:t>website and its public key </a:t>
            </a:r>
            <a:r>
              <a:rPr lang="en-US" sz="2400" b="1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sz="2400" b="1" i="1" baseline="-25000" dirty="0">
                <a:solidFill>
                  <a:srgbClr val="7A7425"/>
                </a:solidFill>
                <a:latin typeface="+mj-lt"/>
              </a:rPr>
              <a:t>e</a:t>
            </a:r>
            <a:r>
              <a:rPr lang="en-US" sz="2400" b="1" i="1" baseline="30000" dirty="0">
                <a:solidFill>
                  <a:srgbClr val="7A7425"/>
                </a:solidFill>
                <a:latin typeface="+mj-lt"/>
              </a:rPr>
              <a:t>w</a:t>
            </a:r>
            <a:endParaRPr lang="en-US" sz="2400" dirty="0"/>
          </a:p>
          <a:p>
            <a:r>
              <a:rPr lang="en-US" sz="2400" dirty="0">
                <a:solidFill>
                  <a:srgbClr val="689C9A"/>
                </a:solidFill>
              </a:rPr>
              <a:t>The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7A7425"/>
                </a:solidFill>
                <a:latin typeface="+mj-lt"/>
              </a:rPr>
              <a:t>CA</a:t>
            </a:r>
            <a:r>
              <a:rPr lang="en-US" sz="2400" i="1" dirty="0">
                <a:solidFill>
                  <a:srgbClr val="7A7425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89C9A"/>
                </a:solidFill>
              </a:rPr>
              <a:t>emits a </a:t>
            </a:r>
            <a:r>
              <a:rPr lang="en-US" sz="2400" b="1" i="1" dirty="0">
                <a:solidFill>
                  <a:srgbClr val="689C9A"/>
                </a:solidFill>
              </a:rPr>
              <a:t>certificate</a:t>
            </a:r>
            <a:r>
              <a:rPr lang="en-US" sz="2400" dirty="0">
                <a:solidFill>
                  <a:srgbClr val="689C9A"/>
                </a:solidFill>
              </a:rPr>
              <a:t> (with the public key </a:t>
            </a:r>
            <a:r>
              <a:rPr lang="en-US" sz="2400" b="1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sz="2400" b="1" i="1" baseline="-25000" dirty="0">
                <a:solidFill>
                  <a:srgbClr val="7A7425"/>
                </a:solidFill>
                <a:latin typeface="+mj-lt"/>
              </a:rPr>
              <a:t>e</a:t>
            </a:r>
            <a:r>
              <a:rPr lang="en-US" sz="2400" b="1" i="1" baseline="30000" dirty="0">
                <a:solidFill>
                  <a:srgbClr val="7A7425"/>
                </a:solidFill>
                <a:latin typeface="+mj-lt"/>
              </a:rPr>
              <a:t>w</a:t>
            </a:r>
            <a:r>
              <a:rPr lang="en-US" sz="2400" dirty="0">
                <a:solidFill>
                  <a:srgbClr val="689C9A"/>
                </a:solidFill>
              </a:rPr>
              <a:t>) for the </a:t>
            </a:r>
            <a:r>
              <a:rPr lang="en-US" sz="2400" i="1" dirty="0">
                <a:solidFill>
                  <a:srgbClr val="7A7425"/>
                </a:solidFill>
                <a:latin typeface="+mj-lt"/>
              </a:rPr>
              <a:t>w </a:t>
            </a:r>
            <a:r>
              <a:rPr lang="en-US" sz="2400" dirty="0">
                <a:solidFill>
                  <a:srgbClr val="689C9A"/>
                </a:solidFill>
              </a:rPr>
              <a:t>website, and </a:t>
            </a:r>
            <a:r>
              <a:rPr lang="en-US" sz="2400" b="1" i="1" dirty="0">
                <a:solidFill>
                  <a:srgbClr val="689C9A"/>
                </a:solidFill>
              </a:rPr>
              <a:t>signs</a:t>
            </a:r>
            <a:r>
              <a:rPr lang="en-US" sz="2400" dirty="0">
                <a:solidFill>
                  <a:srgbClr val="689C9A"/>
                </a:solidFill>
              </a:rPr>
              <a:t> it with its own private key </a:t>
            </a:r>
            <a:r>
              <a:rPr lang="en-US" sz="2400" b="1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sz="2400" b="1" i="1" baseline="-25000" dirty="0">
                <a:solidFill>
                  <a:srgbClr val="7A7425"/>
                </a:solidFill>
                <a:latin typeface="+mj-lt"/>
              </a:rPr>
              <a:t>d</a:t>
            </a:r>
            <a:r>
              <a:rPr lang="en-US" sz="2400" b="1" i="1" baseline="30000" dirty="0">
                <a:solidFill>
                  <a:srgbClr val="7A7425"/>
                </a:solidFill>
                <a:latin typeface="+mj-lt"/>
              </a:rPr>
              <a:t>CA</a:t>
            </a:r>
            <a:endParaRPr lang="en-US" sz="2400" dirty="0"/>
          </a:p>
          <a:p>
            <a:r>
              <a:rPr lang="en-US" sz="2400" dirty="0">
                <a:solidFill>
                  <a:srgbClr val="689C9A"/>
                </a:solidFill>
              </a:rPr>
              <a:t>Our browsers contain a list of trusted </a:t>
            </a:r>
            <a:r>
              <a:rPr lang="en-US" sz="2400" i="1" dirty="0">
                <a:solidFill>
                  <a:srgbClr val="7A7425"/>
                </a:solidFill>
                <a:latin typeface="+mj-lt"/>
              </a:rPr>
              <a:t>CAs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with their public keys </a:t>
            </a:r>
            <a:r>
              <a:rPr lang="en-US" sz="2400" b="1" i="1" dirty="0">
                <a:solidFill>
                  <a:srgbClr val="7A7425"/>
                </a:solidFill>
                <a:latin typeface="+mj-lt"/>
              </a:rPr>
              <a:t>k</a:t>
            </a:r>
            <a:r>
              <a:rPr lang="en-US" sz="2400" b="1" i="1" baseline="-25000" dirty="0">
                <a:solidFill>
                  <a:srgbClr val="7A7425"/>
                </a:solidFill>
                <a:latin typeface="+mj-lt"/>
              </a:rPr>
              <a:t>e</a:t>
            </a:r>
            <a:r>
              <a:rPr lang="en-US" sz="2400" b="1" i="1" baseline="30000" dirty="0">
                <a:solidFill>
                  <a:srgbClr val="7A7425"/>
                </a:solidFill>
                <a:latin typeface="+mj-lt"/>
              </a:rPr>
              <a:t>CA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869542" y="4243781"/>
            <a:ext cx="326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k</a:t>
            </a:r>
            <a:r>
              <a:rPr lang="en-US" sz="2400" b="1" i="1" baseline="-25000" dirty="0">
                <a:latin typeface="+mj-lt"/>
              </a:rPr>
              <a:t>e</a:t>
            </a:r>
            <a:r>
              <a:rPr lang="en-US" sz="2400" b="1" i="1" baseline="30000" dirty="0">
                <a:latin typeface="+mj-lt"/>
              </a:rPr>
              <a:t>w</a:t>
            </a:r>
            <a:r>
              <a:rPr lang="en-US" sz="2400" dirty="0"/>
              <a:t> is the public key of </a:t>
            </a:r>
            <a:r>
              <a:rPr lang="en-US" sz="2400" b="1" i="1" dirty="0">
                <a:latin typeface="+mj-lt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132915" y="4720961"/>
            <a:ext cx="27041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60" dirty="0">
                <a:solidFill>
                  <a:schemeClr val="accent5">
                    <a:lumMod val="75000"/>
                  </a:schemeClr>
                </a:solidFill>
              </a:rPr>
              <a:t>Expires on </a:t>
            </a:r>
            <a:r>
              <a:rPr lang="en-US" sz="2160" i="1" dirty="0">
                <a:solidFill>
                  <a:schemeClr val="accent5">
                    <a:lumMod val="75000"/>
                  </a:schemeClr>
                </a:solidFill>
              </a:rPr>
              <a:t>2015-12-31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914813" y="5500149"/>
            <a:ext cx="62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k</a:t>
            </a:r>
            <a:r>
              <a:rPr lang="en-US" sz="2400" b="1" i="1" baseline="-25000" dirty="0">
                <a:latin typeface="+mj-lt"/>
              </a:rPr>
              <a:t>d</a:t>
            </a:r>
            <a:r>
              <a:rPr lang="en-US" sz="2400" b="1" i="1" baseline="30000" dirty="0">
                <a:latin typeface="+mj-lt"/>
              </a:rPr>
              <a:t>CA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96061" y="4243782"/>
            <a:ext cx="2156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20" dirty="0">
                <a:solidFill>
                  <a:schemeClr val="accent4"/>
                </a:solidFill>
              </a:rPr>
              <a:t>Website </a:t>
            </a:r>
            <a:r>
              <a:rPr lang="en-US" sz="1920" b="1" dirty="0">
                <a:solidFill>
                  <a:schemeClr val="accent4"/>
                </a:solidFill>
              </a:rPr>
              <a:t>W</a:t>
            </a:r>
            <a:r>
              <a:rPr lang="en-US" sz="1920" dirty="0">
                <a:solidFill>
                  <a:schemeClr val="accent4"/>
                </a:solidFill>
              </a:rPr>
              <a:t> introduces itself with this certificate when we start a secure connection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45797" y="4502953"/>
            <a:ext cx="215644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solidFill>
                  <a:schemeClr val="accent4"/>
                </a:solidFill>
              </a:rPr>
              <a:t>The certificate has been signed a CA with its private key.</a:t>
            </a:r>
          </a:p>
        </p:txBody>
      </p:sp>
      <p:cxnSp>
        <p:nvCxnSpPr>
          <p:cNvPr id="11" name="Conector recto de flecha 10"/>
          <p:cNvCxnSpPr>
            <a:stCxn id="9" idx="1"/>
            <a:endCxn id="7" idx="3"/>
          </p:cNvCxnSpPr>
          <p:nvPr/>
        </p:nvCxnSpPr>
        <p:spPr>
          <a:xfrm flipH="1">
            <a:off x="6543447" y="4992318"/>
            <a:ext cx="1602350" cy="738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6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Cryptography</a:t>
            </a:r>
          </a:p>
          <a:p>
            <a:pPr lvl="1"/>
            <a:r>
              <a:rPr lang="en-US" altLang="zh-CN" dirty="0"/>
              <a:t>Symmetric Key </a:t>
            </a:r>
          </a:p>
          <a:p>
            <a:pPr lvl="1"/>
            <a:r>
              <a:rPr lang="en-US" altLang="zh-CN" dirty="0"/>
              <a:t>Asymmetric Key (Public-Key Infrastructure)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Common Web Vulnerability</a:t>
            </a:r>
          </a:p>
          <a:p>
            <a:r>
              <a:rPr lang="en-US" altLang="zh-CN" dirty="0"/>
              <a:t>Project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11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502"/>
            <a:ext cx="10383175" cy="41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6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0804"/>
            <a:ext cx="10073464" cy="39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78635"/>
            <a:ext cx="5181600" cy="4351338"/>
          </a:xfrm>
        </p:spPr>
        <p:txBody>
          <a:bodyPr/>
          <a:lstStyle/>
          <a:p>
            <a:r>
              <a:rPr lang="en-US" altLang="zh-CN" dirty="0"/>
              <a:t>Buffer Overflow (Solution)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1741" y="2185772"/>
            <a:ext cx="5181600" cy="4351338"/>
          </a:xfrm>
        </p:spPr>
        <p:txBody>
          <a:bodyPr/>
          <a:lstStyle/>
          <a:p>
            <a:r>
              <a:rPr lang="en-US" altLang="zh-CN" dirty="0"/>
              <a:t>Activate a “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Stack Guard</a:t>
            </a:r>
            <a:r>
              <a:rPr lang="en-US" altLang="zh-CN" dirty="0"/>
              <a:t>” to insert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Canary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Give minimum privileges to a program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Never trust user input</a:t>
            </a:r>
            <a:r>
              <a:rPr lang="en-US" altLang="zh-CN" dirty="0"/>
              <a:t>: don’t use unsafe string functions in C (like </a:t>
            </a:r>
            <a:r>
              <a:rPr lang="en-US" altLang="zh-CN" dirty="0" err="1"/>
              <a:t>strcpy</a:t>
            </a:r>
            <a:r>
              <a:rPr lang="en-US" altLang="zh-CN" dirty="0"/>
              <a:t>, gets, </a:t>
            </a:r>
            <a:r>
              <a:rPr lang="en-US" altLang="zh-CN" dirty="0" err="1"/>
              <a:t>strcat</a:t>
            </a:r>
            <a:r>
              <a:rPr lang="en-US" altLang="zh-CN" dirty="0"/>
              <a:t>, </a:t>
            </a:r>
            <a:r>
              <a:rPr lang="en-US" altLang="zh-CN" dirty="0" err="1"/>
              <a:t>sprintf</a:t>
            </a:r>
            <a:r>
              <a:rPr lang="en-US" altLang="zh-CN" dirty="0"/>
              <a:t>, etc.)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2327"/>
            <a:ext cx="5154660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Introduction to Cryptography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Symmetric Key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Asymmetric Key (Public-Key Infrastructure)</a:t>
            </a:r>
          </a:p>
          <a:p>
            <a:r>
              <a:rPr lang="en-US" altLang="zh-CN" dirty="0"/>
              <a:t>Common Web Vulnerability</a:t>
            </a:r>
          </a:p>
          <a:p>
            <a:r>
              <a:rPr lang="en-US" altLang="zh-CN" dirty="0"/>
              <a:t>Project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018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Client-State Manipulation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45062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Don’t store </a:t>
            </a:r>
            <a:r>
              <a:rPr lang="en-US" altLang="zh-CN" b="1" dirty="0"/>
              <a:t>sensitive </a:t>
            </a:r>
            <a:r>
              <a:rPr lang="en-US" altLang="zh-CN" dirty="0"/>
              <a:t>information in the client (only a Session ID)</a:t>
            </a:r>
          </a:p>
          <a:p>
            <a:r>
              <a:rPr lang="en-US" altLang="zh-CN" b="1" dirty="0"/>
              <a:t>Encrypt a checksum </a:t>
            </a:r>
            <a:r>
              <a:rPr lang="en-US" altLang="zh-CN" dirty="0"/>
              <a:t>(using a </a:t>
            </a:r>
            <a:r>
              <a:rPr lang="en-US" altLang="zh-CN" b="1" dirty="0"/>
              <a:t>signature </a:t>
            </a:r>
            <a:r>
              <a:rPr lang="en-US" altLang="zh-CN" dirty="0"/>
              <a:t>prior storing in the client).</a:t>
            </a:r>
          </a:p>
          <a:p>
            <a:r>
              <a:rPr lang="en-US" altLang="zh-CN" dirty="0"/>
              <a:t>Attach either an </a:t>
            </a:r>
            <a:r>
              <a:rPr lang="en-US" altLang="zh-CN" b="1" dirty="0"/>
              <a:t>expiration date </a:t>
            </a:r>
            <a:r>
              <a:rPr lang="en-US" altLang="zh-CN" dirty="0"/>
              <a:t>or the Session ID to client’s state.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5" y="2533589"/>
            <a:ext cx="5615234" cy="30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SQL Injection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Create users with </a:t>
            </a:r>
            <a:r>
              <a:rPr lang="en-US" altLang="zh-CN" b="1" dirty="0"/>
              <a:t>minimum privilege</a:t>
            </a:r>
            <a:r>
              <a:rPr lang="en-US" altLang="zh-CN" dirty="0"/>
              <a:t>s.</a:t>
            </a:r>
          </a:p>
          <a:p>
            <a:r>
              <a:rPr lang="en-US" altLang="zh-CN" dirty="0"/>
              <a:t>Use </a:t>
            </a:r>
            <a:r>
              <a:rPr lang="en-US" altLang="zh-CN" b="1" dirty="0"/>
              <a:t>prepared statements</a:t>
            </a:r>
          </a:p>
          <a:p>
            <a:r>
              <a:rPr lang="it-IT" altLang="zh-CN" dirty="0"/>
              <a:t>Encrypt sensitive data in DBMS</a:t>
            </a:r>
          </a:p>
          <a:p>
            <a:r>
              <a:rPr lang="en-US" altLang="zh-CN" dirty="0"/>
              <a:t>Don’t trust user input!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6" y="2335660"/>
            <a:ext cx="4662935" cy="38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Prepared Statement</a:t>
            </a:r>
          </a:p>
          <a:p>
            <a:pPr marL="0" indent="0">
              <a:buNone/>
            </a:pPr>
            <a:r>
              <a:rPr lang="en-US" altLang="zh-CN" dirty="0" err="1"/>
              <a:t>PreparedStatement</a:t>
            </a:r>
            <a:r>
              <a:rPr lang="en-US" altLang="zh-CN" dirty="0"/>
              <a:t> s = </a:t>
            </a:r>
            <a:r>
              <a:rPr lang="en-US" altLang="zh-CN" dirty="0" err="1"/>
              <a:t>db.prepareStatement</a:t>
            </a:r>
            <a:r>
              <a:rPr lang="en-US" altLang="zh-CN" dirty="0"/>
              <a:t>("SELECT * from</a:t>
            </a:r>
          </a:p>
          <a:p>
            <a:pPr marL="0" indent="0">
              <a:buNone/>
            </a:pPr>
            <a:r>
              <a:rPr lang="en-US" altLang="zh-CN" dirty="0"/>
              <a:t>			Product WHERE id = ?");</a:t>
            </a:r>
            <a:br>
              <a:rPr lang="en-US" altLang="zh-CN" dirty="0"/>
            </a:br>
            <a:r>
              <a:rPr lang="en-US" altLang="zh-CN" dirty="0" err="1"/>
              <a:t>s.setInt</a:t>
            </a:r>
            <a:r>
              <a:rPr lang="en-US" altLang="zh-CN" dirty="0"/>
              <a:t>(1,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user_input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 err="1"/>
              <a:t>ResultSet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 = </a:t>
            </a:r>
            <a:r>
              <a:rPr lang="en-US" altLang="zh-CN" dirty="0" err="1"/>
              <a:t>s.executeQuery</a:t>
            </a:r>
            <a:r>
              <a:rPr lang="en-US" altLang="zh-CN" dirty="0"/>
              <a:t>();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6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Command Injection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Don’t use the System command. Use </a:t>
            </a:r>
            <a:r>
              <a:rPr lang="en-US" altLang="zh-CN" dirty="0" err="1"/>
              <a:t>Runtime.exec</a:t>
            </a:r>
            <a:r>
              <a:rPr lang="en-US" altLang="zh-CN" dirty="0"/>
              <a:t>() instead.</a:t>
            </a:r>
          </a:p>
          <a:p>
            <a:r>
              <a:rPr lang="en-US" altLang="zh-CN" dirty="0"/>
              <a:t>“</a:t>
            </a:r>
            <a:r>
              <a:rPr lang="en-US" altLang="zh-CN" b="1" dirty="0"/>
              <a:t>Taint</a:t>
            </a:r>
            <a:r>
              <a:rPr lang="en-US" altLang="zh-CN" dirty="0"/>
              <a:t>” variables.</a:t>
            </a:r>
          </a:p>
          <a:p>
            <a:r>
              <a:rPr lang="en-US" altLang="zh-CN" dirty="0"/>
              <a:t>Give </a:t>
            </a:r>
            <a:r>
              <a:rPr lang="en-US" altLang="zh-CN" b="1" dirty="0"/>
              <a:t>minimum privileges </a:t>
            </a:r>
            <a:r>
              <a:rPr lang="en-US" altLang="zh-CN" dirty="0"/>
              <a:t>to your application.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9786"/>
            <a:ext cx="4858791" cy="39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Cross-Site Scripting (XSS)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Why is it called Cross-Site?</a:t>
            </a:r>
          </a:p>
          <a:p>
            <a:r>
              <a:rPr lang="en-US" altLang="zh-CN" dirty="0"/>
              <a:t>It’s very difficult to protect against it – we want to allow users insert HTML</a:t>
            </a:r>
          </a:p>
          <a:p>
            <a:r>
              <a:rPr lang="en-US" altLang="zh-CN" dirty="0"/>
              <a:t>2 options: white listing, black listing. </a:t>
            </a:r>
            <a:r>
              <a:rPr lang="en-US" altLang="zh-CN" i="1" dirty="0"/>
              <a:t>Which one is better?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7992"/>
            <a:ext cx="4587866" cy="3394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6176963"/>
            <a:ext cx="11353800" cy="5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Vulnerabilities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Cross-Site Request Forgery (XSRF)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8" y="2476294"/>
            <a:ext cx="7905380" cy="3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Cryptography</a:t>
            </a:r>
          </a:p>
          <a:p>
            <a:pPr lvl="1"/>
            <a:r>
              <a:rPr lang="en-US" altLang="zh-CN" dirty="0"/>
              <a:t>Symmetric Key </a:t>
            </a:r>
          </a:p>
          <a:p>
            <a:pPr lvl="1"/>
            <a:r>
              <a:rPr lang="en-US" altLang="zh-CN" dirty="0"/>
              <a:t>Asymmetric Key (Public-Key Infrastructure)</a:t>
            </a:r>
          </a:p>
          <a:p>
            <a:r>
              <a:rPr lang="en-US" altLang="zh-CN" dirty="0"/>
              <a:t>Common Web Vulnerability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Project 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7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5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7069E88-721E-478B-B0B5-5B1870708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7316" cy="4351338"/>
          </a:xfrm>
        </p:spPr>
        <p:txBody>
          <a:bodyPr/>
          <a:lstStyle/>
          <a:p>
            <a:r>
              <a:rPr lang="en-US" altLang="zh-CN" dirty="0"/>
              <a:t>Part 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Testing Performance of Server</a:t>
            </a:r>
          </a:p>
          <a:p>
            <a:pPr lvl="1"/>
            <a:r>
              <a:rPr lang="en-US" altLang="zh-CN" dirty="0"/>
              <a:t>Learn to use Locust</a:t>
            </a:r>
          </a:p>
          <a:p>
            <a:pPr lvl="1"/>
            <a:r>
              <a:rPr lang="en-US" altLang="zh-CN" dirty="0"/>
              <a:t>Write some test cases for Locust </a:t>
            </a:r>
          </a:p>
          <a:p>
            <a:pPr lvl="1"/>
            <a:r>
              <a:rPr lang="en-US" altLang="zh-CN" dirty="0"/>
              <a:t>Find the max user number that the Server could handle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Part B – Apache Spark</a:t>
            </a:r>
          </a:p>
          <a:p>
            <a:pPr lvl="1"/>
            <a:r>
              <a:rPr lang="en-US" altLang="zh-CN" dirty="0"/>
              <a:t>Learn to use Spark (shell)</a:t>
            </a:r>
          </a:p>
          <a:p>
            <a:pPr lvl="1"/>
            <a:r>
              <a:rPr lang="en-US" altLang="zh-CN" dirty="0"/>
              <a:t>Learn some basic Scala</a:t>
            </a:r>
          </a:p>
          <a:p>
            <a:pPr lvl="1"/>
            <a:r>
              <a:rPr lang="en-US" altLang="zh-CN" dirty="0"/>
              <a:t>Write a 10-line code in Scala to solve a problem.</a:t>
            </a:r>
          </a:p>
        </p:txBody>
      </p:sp>
    </p:spTree>
    <p:extLst>
      <p:ext uri="{BB962C8B-B14F-4D97-AF65-F5344CB8AC3E}">
        <p14:creationId xmlns:p14="http://schemas.microsoft.com/office/powerpoint/2010/main" val="15445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attack techniques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DDoS (Distributed Denial of service)</a:t>
            </a:r>
          </a:p>
          <a:p>
            <a:r>
              <a:rPr lang="en-US" dirty="0"/>
              <a:t>Phishing</a:t>
            </a:r>
          </a:p>
          <a:p>
            <a:pPr lvl="1"/>
            <a:r>
              <a:rPr lang="en-US" dirty="0"/>
              <a:t>spoof web site to look like the real one</a:t>
            </a:r>
          </a:p>
          <a:p>
            <a:r>
              <a:rPr lang="en-US" dirty="0"/>
              <a:t>Pharming (DNS cache poisoning)</a:t>
            </a:r>
          </a:p>
          <a:p>
            <a:pPr lvl="1"/>
            <a:r>
              <a:rPr lang="en-US" dirty="0"/>
              <a:t>e.g. wrong DNS resolution</a:t>
            </a:r>
          </a:p>
          <a:p>
            <a:r>
              <a:rPr lang="en-US" dirty="0"/>
              <a:t>Packet sniffing</a:t>
            </a:r>
          </a:p>
          <a:p>
            <a:pPr lvl="1"/>
            <a:r>
              <a:rPr lang="en-US" dirty="0"/>
              <a:t>Cache theft</a:t>
            </a:r>
          </a:p>
          <a:p>
            <a:r>
              <a:rPr lang="en-US" altLang="zh-CN" dirty="0"/>
              <a:t>SQL injection</a:t>
            </a:r>
          </a:p>
          <a:p>
            <a:pPr lvl="1"/>
            <a:r>
              <a:rPr lang="en-US" dirty="0"/>
              <a:t>SELECT * FROM users WHERE (name=</a:t>
            </a:r>
            <a:r>
              <a:rPr lang="en-US" altLang="zh-CN" dirty="0"/>
              <a:t>'cs144'</a:t>
            </a:r>
            <a:r>
              <a:rPr lang="en-US" dirty="0"/>
              <a:t>) and (password='</a:t>
            </a:r>
            <a:r>
              <a:rPr lang="en-US" u="sng" dirty="0">
                <a:solidFill>
                  <a:srgbClr val="FF0000"/>
                </a:solidFill>
              </a:rPr>
              <a:t>1' OR '1'='1</a:t>
            </a:r>
            <a:r>
              <a:rPr lang="en-US" dirty="0"/>
              <a:t>');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F06634-6A7C-4A6F-BBDB-90C12B02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22836" y="2693491"/>
            <a:ext cx="4969164" cy="26156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244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Guarantees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Maintaining the privacy of the “conversation.”</a:t>
            </a:r>
          </a:p>
          <a:p>
            <a:r>
              <a:rPr lang="en-US" dirty="0"/>
              <a:t>Message/data integrity</a:t>
            </a:r>
          </a:p>
          <a:p>
            <a:pPr lvl="1"/>
            <a:r>
              <a:rPr lang="en-US" dirty="0"/>
              <a:t>No one can modify the content of the messages.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Making sure the other party is who he/she claims to be.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Managing access to resources upon successful authentication.</a:t>
            </a:r>
          </a:p>
          <a:p>
            <a:pPr lvl="2"/>
            <a:r>
              <a:rPr lang="en-US" altLang="zh-CN" dirty="0"/>
              <a:t>UNIX User and Group</a:t>
            </a:r>
            <a:r>
              <a:rPr lang="en-US" dirty="0"/>
              <a:t> permission mechanism</a:t>
            </a:r>
          </a:p>
        </p:txBody>
      </p:sp>
      <p:pic>
        <p:nvPicPr>
          <p:cNvPr id="4" name="Imagen 3" descr="Pad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49" y="182543"/>
            <a:ext cx="2835314" cy="2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internet-cloud-icon-p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50" y="1967891"/>
            <a:ext cx="3153992" cy="25231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Algorithm</a:t>
            </a:r>
          </a:p>
        </p:txBody>
      </p:sp>
      <p:sp>
        <p:nvSpPr>
          <p:cNvPr id="23" name="Marcador de contenido 22"/>
          <p:cNvSpPr>
            <a:spLocks noGrp="1"/>
          </p:cNvSpPr>
          <p:nvPr>
            <p:ph idx="1"/>
          </p:nvPr>
        </p:nvSpPr>
        <p:spPr>
          <a:xfrm>
            <a:off x="1158240" y="5270977"/>
            <a:ext cx="9144000" cy="1129823"/>
          </a:xfrm>
        </p:spPr>
        <p:txBody>
          <a:bodyPr/>
          <a:lstStyle/>
          <a:p>
            <a:r>
              <a:rPr lang="en-US" dirty="0"/>
              <a:t>Symmetric: </a:t>
            </a:r>
            <a:r>
              <a:rPr lang="en-US" i="1" dirty="0">
                <a:latin typeface="+mj-lt"/>
              </a:rPr>
              <a:t>k</a:t>
            </a:r>
            <a:r>
              <a:rPr lang="en-US" i="1" baseline="-25000" dirty="0">
                <a:latin typeface="+mj-lt"/>
              </a:rPr>
              <a:t>e</a:t>
            </a:r>
            <a:r>
              <a:rPr lang="en-US" dirty="0">
                <a:latin typeface="+mj-lt"/>
              </a:rPr>
              <a:t> = </a:t>
            </a:r>
            <a:r>
              <a:rPr lang="en-US" i="1" dirty="0">
                <a:latin typeface="+mj-lt"/>
              </a:rPr>
              <a:t>k</a:t>
            </a:r>
            <a:r>
              <a:rPr lang="en-US" i="1" baseline="-25000" dirty="0">
                <a:latin typeface="+mj-lt"/>
              </a:rPr>
              <a:t>d</a:t>
            </a:r>
          </a:p>
          <a:p>
            <a:r>
              <a:rPr lang="en-US" dirty="0"/>
              <a:t>Asymmetric: </a:t>
            </a:r>
            <a:r>
              <a:rPr lang="en-US" i="1" dirty="0"/>
              <a:t>k</a:t>
            </a:r>
            <a:r>
              <a:rPr lang="en-US" i="1" baseline="-25000" dirty="0"/>
              <a:t>e</a:t>
            </a:r>
            <a:r>
              <a:rPr lang="en-US" dirty="0"/>
              <a:t> ≠ </a:t>
            </a:r>
            <a:r>
              <a:rPr lang="en-US" i="1" dirty="0"/>
              <a:t>k</a:t>
            </a:r>
            <a:r>
              <a:rPr lang="en-US" i="1" baseline="-25000" dirty="0"/>
              <a:t>d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079499" y="2795908"/>
            <a:ext cx="1672919" cy="996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i="1" dirty="0">
                <a:latin typeface="+mj-lt"/>
                <a:cs typeface="Cambria Math"/>
              </a:rPr>
              <a:t>F</a:t>
            </a:r>
            <a:r>
              <a:rPr lang="en-US" sz="2160" dirty="0">
                <a:latin typeface="+mj-lt"/>
                <a:cs typeface="Cambria Math"/>
              </a:rPr>
              <a:t>(</a:t>
            </a:r>
            <a:r>
              <a:rPr lang="en-US" sz="2160" i="1" dirty="0">
                <a:latin typeface="+mj-lt"/>
                <a:cs typeface="Cambria Math"/>
              </a:rPr>
              <a:t>m</a:t>
            </a:r>
            <a:r>
              <a:rPr lang="en-US" sz="2160" dirty="0">
                <a:latin typeface="+mj-lt"/>
                <a:cs typeface="Cambria Math"/>
              </a:rPr>
              <a:t>, </a:t>
            </a:r>
            <a:r>
              <a:rPr lang="en-US" sz="2160" i="1" dirty="0">
                <a:latin typeface="+mj-lt"/>
                <a:cs typeface="Cambria Math"/>
              </a:rPr>
              <a:t>k</a:t>
            </a:r>
            <a:r>
              <a:rPr lang="en-US" sz="2160" i="1" baseline="-25000" dirty="0">
                <a:latin typeface="+mj-lt"/>
                <a:cs typeface="Cambria Math"/>
              </a:rPr>
              <a:t>e</a:t>
            </a:r>
            <a:r>
              <a:rPr lang="en-US" sz="2160" dirty="0">
                <a:latin typeface="+mj-lt"/>
                <a:cs typeface="Cambria Math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421759" y="2795908"/>
            <a:ext cx="1672919" cy="996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i="1" dirty="0">
                <a:latin typeface="+mj-lt"/>
                <a:cs typeface="Cambria Math"/>
              </a:rPr>
              <a:t>F </a:t>
            </a:r>
            <a:r>
              <a:rPr lang="en-US" sz="2160" baseline="30000" dirty="0">
                <a:latin typeface="+mj-lt"/>
                <a:cs typeface="Cambria Math"/>
              </a:rPr>
              <a:t>-1</a:t>
            </a:r>
            <a:r>
              <a:rPr lang="en-US" sz="2160" dirty="0">
                <a:latin typeface="+mj-lt"/>
                <a:cs typeface="Cambria Math"/>
              </a:rPr>
              <a:t>(</a:t>
            </a:r>
            <a:r>
              <a:rPr lang="en-US" sz="2160" i="1" dirty="0">
                <a:latin typeface="+mj-lt"/>
                <a:cs typeface="Cambria Math"/>
              </a:rPr>
              <a:t>c</a:t>
            </a:r>
            <a:r>
              <a:rPr lang="en-US" sz="2160" dirty="0">
                <a:latin typeface="+mj-lt"/>
                <a:cs typeface="Cambria Math"/>
              </a:rPr>
              <a:t>, </a:t>
            </a:r>
            <a:r>
              <a:rPr lang="en-US" sz="2160" i="1" dirty="0">
                <a:latin typeface="+mj-lt"/>
                <a:cs typeface="Cambria Math"/>
              </a:rPr>
              <a:t>k</a:t>
            </a:r>
            <a:r>
              <a:rPr lang="en-US" sz="2160" i="1" baseline="-25000" dirty="0">
                <a:latin typeface="+mj-lt"/>
                <a:cs typeface="Cambria Math"/>
              </a:rPr>
              <a:t>d</a:t>
            </a:r>
            <a:r>
              <a:rPr lang="en-US" sz="2160" dirty="0">
                <a:latin typeface="+mj-lt"/>
                <a:cs typeface="Cambria Math"/>
              </a:rPr>
              <a:t>)</a:t>
            </a:r>
          </a:p>
        </p:txBody>
      </p:sp>
      <p:cxnSp>
        <p:nvCxnSpPr>
          <p:cNvPr id="7" name="Conector recto de flecha 6"/>
          <p:cNvCxnSpPr>
            <a:stCxn id="4" idx="3"/>
            <a:endCxn id="5" idx="1"/>
          </p:cNvCxnSpPr>
          <p:nvPr/>
        </p:nvCxnSpPr>
        <p:spPr>
          <a:xfrm>
            <a:off x="3752418" y="3294359"/>
            <a:ext cx="266934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245120" y="2841743"/>
            <a:ext cx="16355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i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60" dirty="0">
                <a:solidFill>
                  <a:schemeClr val="bg1"/>
                </a:solidFill>
              </a:rPr>
              <a:t>, cyphertext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079498" y="1672503"/>
            <a:ext cx="1582613" cy="4247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plain text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93039" y="4502321"/>
            <a:ext cx="2169376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none" rtlCol="0">
            <a:spAutoFit/>
          </a:bodyPr>
          <a:lstStyle/>
          <a:p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2160" b="1" i="1" baseline="-25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e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encryption key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23840" y="4502321"/>
            <a:ext cx="2175788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none" rtlCol="0">
            <a:spAutoFit/>
          </a:bodyPr>
          <a:lstStyle/>
          <a:p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2160" b="1" i="1" baseline="-25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decryption key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027816" y="3072760"/>
            <a:ext cx="397866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none" rtlCol="0">
            <a:spAutoFit/>
          </a:bodyPr>
          <a:lstStyle/>
          <a:p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</a:t>
            </a:r>
            <a:endParaRPr lang="en-US" sz="216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Conector recto de flecha 13"/>
          <p:cNvCxnSpPr>
            <a:stCxn id="9" idx="2"/>
            <a:endCxn id="4" idx="0"/>
          </p:cNvCxnSpPr>
          <p:nvPr/>
        </p:nvCxnSpPr>
        <p:spPr>
          <a:xfrm>
            <a:off x="2870805" y="2097235"/>
            <a:ext cx="45154" cy="6986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0" idx="0"/>
            <a:endCxn id="4" idx="2"/>
          </p:cNvCxnSpPr>
          <p:nvPr/>
        </p:nvCxnSpPr>
        <p:spPr>
          <a:xfrm flipV="1">
            <a:off x="2877727" y="3792810"/>
            <a:ext cx="38232" cy="7095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1" idx="0"/>
            <a:endCxn id="5" idx="2"/>
          </p:cNvCxnSpPr>
          <p:nvPr/>
        </p:nvCxnSpPr>
        <p:spPr>
          <a:xfrm flipV="1">
            <a:off x="7211734" y="3792810"/>
            <a:ext cx="46485" cy="7095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" idx="3"/>
            <a:endCxn id="12" idx="1"/>
          </p:cNvCxnSpPr>
          <p:nvPr/>
        </p:nvCxnSpPr>
        <p:spPr>
          <a:xfrm flipV="1">
            <a:off x="8094678" y="3285126"/>
            <a:ext cx="933138" cy="92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222203" y="3229488"/>
            <a:ext cx="185018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insecure channel</a:t>
            </a:r>
            <a:endParaRPr lang="en-US" sz="192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094678" y="1531573"/>
            <a:ext cx="9060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i="1" dirty="0">
                <a:solidFill>
                  <a:schemeClr val="accent6"/>
                </a:solidFill>
              </a:rPr>
              <a:t>Cipher</a:t>
            </a:r>
          </a:p>
        </p:txBody>
      </p:sp>
      <p:cxnSp>
        <p:nvCxnSpPr>
          <p:cNvPr id="27" name="Conector angular 26"/>
          <p:cNvCxnSpPr>
            <a:stCxn id="24" idx="1"/>
            <a:endCxn id="5" idx="0"/>
          </p:cNvCxnSpPr>
          <p:nvPr/>
        </p:nvCxnSpPr>
        <p:spPr>
          <a:xfrm rot="10800000" flipV="1">
            <a:off x="7258220" y="1743938"/>
            <a:ext cx="836459" cy="1051969"/>
          </a:xfrm>
          <a:prstGeom prst="bentConnector2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24" idx="1"/>
          </p:cNvCxnSpPr>
          <p:nvPr/>
        </p:nvCxnSpPr>
        <p:spPr>
          <a:xfrm rot="10800000" flipV="1">
            <a:off x="3752418" y="1743938"/>
            <a:ext cx="4342261" cy="1051969"/>
          </a:xfrm>
          <a:prstGeom prst="bentConnector3">
            <a:avLst>
              <a:gd name="adj1" fmla="val 50000"/>
            </a:avLst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properties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968" y="1600200"/>
            <a:ext cx="8349916" cy="4800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Shannon</a:t>
            </a:r>
            <a:r>
              <a:rPr lang="en-US" dirty="0"/>
              <a:t>) </a:t>
            </a:r>
            <a:r>
              <a:rPr lang="en-US" b="1" i="1" dirty="0"/>
              <a:t>Perfect Secrecy</a:t>
            </a:r>
            <a:r>
              <a:rPr lang="en-US" dirty="0"/>
              <a:t>: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(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|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) =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(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)</a:t>
            </a:r>
          </a:p>
          <a:p>
            <a:pPr lvl="1"/>
            <a:r>
              <a:rPr lang="en-US" dirty="0"/>
              <a:t>We should not be able to guess </a:t>
            </a:r>
            <a:r>
              <a:rPr lang="en-US" b="1" i="1" dirty="0">
                <a:solidFill>
                  <a:srgbClr val="6D7D76"/>
                </a:solidFill>
                <a:latin typeface="+mj-lt"/>
              </a:rPr>
              <a:t>m</a:t>
            </a:r>
            <a:r>
              <a:rPr lang="en-US" dirty="0">
                <a:solidFill>
                  <a:srgbClr val="6D7D76"/>
                </a:solidFill>
              </a:rPr>
              <a:t> </a:t>
            </a:r>
            <a:r>
              <a:rPr lang="en-US" dirty="0"/>
              <a:t>by just looking at the cyphertext </a:t>
            </a:r>
            <a:r>
              <a:rPr lang="en-US" b="1" i="1" dirty="0">
                <a:solidFill>
                  <a:srgbClr val="6D7D76"/>
                </a:solidFill>
                <a:latin typeface="+mj-lt"/>
              </a:rPr>
              <a:t>c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i="1" dirty="0"/>
              <a:t>One-Time Pad </a:t>
            </a:r>
            <a:r>
              <a:rPr lang="en-US" dirty="0"/>
              <a:t>(OTP)</a:t>
            </a:r>
          </a:p>
          <a:p>
            <a:pPr lvl="1"/>
            <a:r>
              <a:rPr lang="en-US" dirty="0"/>
              <a:t>Guarantees Perfect Secrecy.</a:t>
            </a:r>
          </a:p>
          <a:p>
            <a:pPr lvl="1"/>
            <a:r>
              <a:rPr lang="en-US" dirty="0"/>
              <a:t>Use a brand new key to encrypt messages every time.</a:t>
            </a:r>
          </a:p>
          <a:p>
            <a:pPr lvl="1"/>
            <a:r>
              <a:rPr lang="en-US" dirty="0"/>
              <a:t>Never use the same key again.</a:t>
            </a:r>
          </a:p>
          <a:p>
            <a:pPr lvl="1"/>
            <a:r>
              <a:rPr lang="en-US" dirty="0"/>
              <a:t>Pad value (i.e. key) must be at least as long as the message</a:t>
            </a:r>
          </a:p>
          <a:p>
            <a:pPr lvl="1"/>
            <a:r>
              <a:rPr lang="en-US" dirty="0"/>
              <a:t>Very expensive in practical terms.</a:t>
            </a:r>
          </a:p>
        </p:txBody>
      </p:sp>
      <p:pic>
        <p:nvPicPr>
          <p:cNvPr id="4" name="Imagen 3" descr="shann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52" y="1715646"/>
            <a:ext cx="2741366" cy="3426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7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Cryptography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8240" y="1600200"/>
            <a:ext cx="9144000" cy="1104041"/>
          </a:xfrm>
        </p:spPr>
        <p:txBody>
          <a:bodyPr/>
          <a:lstStyle/>
          <a:p>
            <a:r>
              <a:rPr lang="en-US" dirty="0"/>
              <a:t>Same key for encrypting and decrypting: </a:t>
            </a:r>
            <a:r>
              <a:rPr lang="en-US" i="1" dirty="0">
                <a:latin typeface="+mj-lt"/>
              </a:rPr>
              <a:t>k</a:t>
            </a:r>
            <a:r>
              <a:rPr lang="en-US" i="1" baseline="-25000" dirty="0">
                <a:latin typeface="+mj-lt"/>
              </a:rPr>
              <a:t>e</a:t>
            </a:r>
            <a:r>
              <a:rPr lang="en-US" dirty="0">
                <a:latin typeface="+mj-lt"/>
              </a:rPr>
              <a:t> = </a:t>
            </a:r>
            <a:r>
              <a:rPr lang="en-US" i="1" dirty="0">
                <a:latin typeface="+mj-lt"/>
              </a:rPr>
              <a:t>k</a:t>
            </a:r>
            <a:r>
              <a:rPr lang="en-US" i="1" baseline="-25000" dirty="0">
                <a:latin typeface="+mj-lt"/>
              </a:rPr>
              <a:t>d </a:t>
            </a:r>
            <a:r>
              <a:rPr lang="en-US" i="1" dirty="0">
                <a:latin typeface="+mj-lt"/>
              </a:rPr>
              <a:t>= k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XOR is the simplest operator: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830689" y="2797200"/>
            <a:ext cx="1582613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plain text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87325" y="3240398"/>
            <a:ext cx="1669343" cy="4322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11110000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3949723" y="2988315"/>
            <a:ext cx="504167" cy="504167"/>
            <a:chOff x="3265629" y="2501805"/>
            <a:chExt cx="420139" cy="420139"/>
          </a:xfrm>
        </p:grpSpPr>
        <p:sp>
          <p:nvSpPr>
            <p:cNvPr id="6" name="Elipse 5"/>
            <p:cNvSpPr/>
            <p:nvPr/>
          </p:nvSpPr>
          <p:spPr>
            <a:xfrm>
              <a:off x="3265629" y="2501805"/>
              <a:ext cx="420139" cy="420139"/>
            </a:xfrm>
            <a:prstGeom prst="ellipse">
              <a:avLst/>
            </a:prstGeom>
            <a:noFill/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60" dirty="0">
                <a:solidFill>
                  <a:srgbClr val="6D7D76"/>
                </a:solidFill>
              </a:endParaRPr>
            </a:p>
          </p:txBody>
        </p:sp>
        <p:cxnSp>
          <p:nvCxnSpPr>
            <p:cNvPr id="9" name="Conector recto 8"/>
            <p:cNvCxnSpPr>
              <a:stCxn id="6" idx="0"/>
              <a:endCxn id="6" idx="4"/>
            </p:cNvCxnSpPr>
            <p:nvPr/>
          </p:nvCxnSpPr>
          <p:spPr>
            <a:xfrm>
              <a:off x="3475699" y="2501805"/>
              <a:ext cx="0" cy="420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6" idx="2"/>
              <a:endCxn id="6" idx="6"/>
            </p:cNvCxnSpPr>
            <p:nvPr/>
          </p:nvCxnSpPr>
          <p:spPr>
            <a:xfrm>
              <a:off x="3265629" y="2711875"/>
              <a:ext cx="4201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/>
          <p:cNvSpPr txBox="1"/>
          <p:nvPr/>
        </p:nvSpPr>
        <p:spPr>
          <a:xfrm>
            <a:off x="4926458" y="2797200"/>
            <a:ext cx="1669343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the key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926459" y="3240398"/>
            <a:ext cx="1669343" cy="4322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10111001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665004" y="2797200"/>
            <a:ext cx="1669343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square" rtlCol="0">
            <a:spAutoFit/>
          </a:bodyPr>
          <a:lstStyle/>
          <a:p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cyphertext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665004" y="3240398"/>
            <a:ext cx="1669343" cy="4322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01001001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05971" y="2848942"/>
            <a:ext cx="42992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dirty="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787324" y="4549915"/>
            <a:ext cx="1669343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square" rtlCol="0">
            <a:spAutoFit/>
          </a:bodyPr>
          <a:lstStyle/>
          <a:p>
            <a:r>
              <a:rPr lang="en-US" sz="2160" b="1" i="1" dirty="0">
                <a:latin typeface="+mj-lt"/>
              </a:rPr>
              <a:t>c</a:t>
            </a:r>
            <a:r>
              <a:rPr lang="en-US" sz="2160" dirty="0"/>
              <a:t>, cyphertext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787324" y="4993114"/>
            <a:ext cx="1669343" cy="4322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01001001</a:t>
            </a:r>
          </a:p>
        </p:txBody>
      </p:sp>
      <p:grpSp>
        <p:nvGrpSpPr>
          <p:cNvPr id="20" name="Agrupar 19"/>
          <p:cNvGrpSpPr/>
          <p:nvPr/>
        </p:nvGrpSpPr>
        <p:grpSpPr>
          <a:xfrm>
            <a:off x="3949721" y="4741030"/>
            <a:ext cx="504167" cy="504167"/>
            <a:chOff x="3265629" y="2501805"/>
            <a:chExt cx="420139" cy="420139"/>
          </a:xfrm>
        </p:grpSpPr>
        <p:sp>
          <p:nvSpPr>
            <p:cNvPr id="21" name="Elipse 20"/>
            <p:cNvSpPr/>
            <p:nvPr/>
          </p:nvSpPr>
          <p:spPr>
            <a:xfrm>
              <a:off x="3265629" y="2501805"/>
              <a:ext cx="420139" cy="420139"/>
            </a:xfrm>
            <a:prstGeom prst="ellipse">
              <a:avLst/>
            </a:prstGeom>
            <a:noFill/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60" dirty="0">
                <a:solidFill>
                  <a:srgbClr val="6D7D76"/>
                </a:solidFill>
              </a:endParaRPr>
            </a:p>
          </p:txBody>
        </p:sp>
        <p:cxnSp>
          <p:nvCxnSpPr>
            <p:cNvPr id="22" name="Conector recto 21"/>
            <p:cNvCxnSpPr>
              <a:stCxn id="21" idx="0"/>
              <a:endCxn id="21" idx="4"/>
            </p:cNvCxnSpPr>
            <p:nvPr/>
          </p:nvCxnSpPr>
          <p:spPr>
            <a:xfrm>
              <a:off x="3475699" y="2501805"/>
              <a:ext cx="0" cy="420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>
              <a:stCxn id="21" idx="2"/>
              <a:endCxn id="21" idx="6"/>
            </p:cNvCxnSpPr>
            <p:nvPr/>
          </p:nvCxnSpPr>
          <p:spPr>
            <a:xfrm>
              <a:off x="3265629" y="2711875"/>
              <a:ext cx="4201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/>
          <p:cNvSpPr txBox="1"/>
          <p:nvPr/>
        </p:nvSpPr>
        <p:spPr>
          <a:xfrm>
            <a:off x="4926457" y="4549915"/>
            <a:ext cx="1669343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k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the key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926458" y="4993114"/>
            <a:ext cx="1669343" cy="4322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10111001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7665003" y="4549915"/>
            <a:ext cx="1669343" cy="424732"/>
          </a:xfrm>
          <a:prstGeom prst="rect">
            <a:avLst/>
          </a:prstGeom>
          <a:noFill/>
          <a:ln>
            <a:solidFill>
              <a:srgbClr val="95A39D"/>
            </a:solidFill>
          </a:ln>
        </p:spPr>
        <p:txBody>
          <a:bodyPr wrap="square" rtlCol="0">
            <a:spAutoFit/>
          </a:bodyPr>
          <a:lstStyle/>
          <a:p>
            <a:r>
              <a:rPr lang="en-US" sz="216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2160" dirty="0">
                <a:solidFill>
                  <a:schemeClr val="accent4">
                    <a:lumMod val="75000"/>
                  </a:schemeClr>
                </a:solidFill>
              </a:rPr>
              <a:t>, plain text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7665003" y="4993114"/>
            <a:ext cx="1669343" cy="43227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/>
              <a:t>11110000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905970" y="4601657"/>
            <a:ext cx="42992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40" dirty="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737729" y="2578196"/>
            <a:ext cx="973960" cy="37928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CuadroTexto 29"/>
          <p:cNvSpPr txBox="1"/>
          <p:nvPr/>
        </p:nvSpPr>
        <p:spPr>
          <a:xfrm>
            <a:off x="3722481" y="593558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 = F</a:t>
            </a:r>
            <a:r>
              <a:rPr lang="en-US" sz="2400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07590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Cryptography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00200"/>
            <a:ext cx="11249526" cy="5257801"/>
          </a:xfrm>
        </p:spPr>
        <p:txBody>
          <a:bodyPr>
            <a:normAutofit/>
          </a:bodyPr>
          <a:lstStyle/>
          <a:p>
            <a:r>
              <a:rPr lang="en-US" sz="2400" b="1" dirty="0"/>
              <a:t>DES</a:t>
            </a:r>
            <a:r>
              <a:rPr lang="en-US" sz="2400" dirty="0"/>
              <a:t>, </a:t>
            </a:r>
            <a:r>
              <a:rPr lang="en-US" sz="2400" i="1" dirty="0"/>
              <a:t>Data Encryption Standard</a:t>
            </a:r>
            <a:r>
              <a:rPr lang="en-US" sz="2400" dirty="0"/>
              <a:t>, 64-bit cypher.</a:t>
            </a:r>
          </a:p>
          <a:p>
            <a:r>
              <a:rPr lang="en-US" sz="2400" b="1" dirty="0"/>
              <a:t>AES</a:t>
            </a:r>
            <a:r>
              <a:rPr lang="en-US" sz="2400" dirty="0"/>
              <a:t>, </a:t>
            </a:r>
            <a:r>
              <a:rPr lang="en-US" sz="2400" i="1" dirty="0"/>
              <a:t>Advanced Encryption Standard</a:t>
            </a:r>
            <a:r>
              <a:rPr lang="en-US" sz="2400" dirty="0"/>
              <a:t>, 128-bit cypher, 128/192/256-bit key.</a:t>
            </a:r>
          </a:p>
          <a:p>
            <a:r>
              <a:rPr lang="en-US" sz="2400" dirty="0"/>
              <a:t>How do we ensure </a:t>
            </a:r>
            <a:r>
              <a:rPr lang="en-US" sz="2400" b="1" i="1" dirty="0"/>
              <a:t>authentication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Challenge message (a random number).</a:t>
            </a:r>
          </a:p>
          <a:p>
            <a:r>
              <a:rPr lang="en-US" sz="2400" dirty="0"/>
              <a:t>How do we ensure </a:t>
            </a:r>
            <a:r>
              <a:rPr lang="en-US" sz="2400" b="1" i="1" dirty="0"/>
              <a:t>confidentiality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Generate individual </a:t>
            </a:r>
            <a:r>
              <a:rPr lang="en-US" sz="2000" b="1" dirty="0">
                <a:latin typeface="+mj-lt"/>
              </a:rPr>
              <a:t>key for each conversation</a:t>
            </a:r>
            <a:r>
              <a:rPr lang="en-US" sz="2000" dirty="0"/>
              <a:t>.</a:t>
            </a:r>
          </a:p>
          <a:p>
            <a:r>
              <a:rPr lang="en-US" sz="2400" dirty="0"/>
              <a:t>How do we ensure </a:t>
            </a:r>
            <a:r>
              <a:rPr lang="en-US" sz="2400" b="1" i="1" dirty="0"/>
              <a:t>authorization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Encrypting distinct data with distinct keys.</a:t>
            </a:r>
          </a:p>
          <a:p>
            <a:r>
              <a:rPr lang="en-US" sz="2400" dirty="0"/>
              <a:t>How do we ensure </a:t>
            </a:r>
            <a:r>
              <a:rPr lang="en-US" sz="2400" b="1" i="1" dirty="0"/>
              <a:t>integrity</a:t>
            </a:r>
            <a:r>
              <a:rPr lang="en-US" sz="2400" dirty="0"/>
              <a:t>?</a:t>
            </a:r>
          </a:p>
          <a:p>
            <a:pPr lvl="1"/>
            <a:r>
              <a:rPr lang="en-US" sz="2000" dirty="0"/>
              <a:t>Encrypting a checksum.</a:t>
            </a:r>
          </a:p>
          <a:p>
            <a:r>
              <a:rPr lang="en-US" altLang="zh-CN" sz="2400" dirty="0"/>
              <a:t>Any problem with symmetric-key cryptography?</a:t>
            </a:r>
          </a:p>
          <a:p>
            <a:pPr lvl="1"/>
            <a:r>
              <a:rPr lang="en-US" altLang="zh-CN" sz="2000" dirty="0"/>
              <a:t>Agreeing on key.</a:t>
            </a:r>
          </a:p>
          <a:p>
            <a:pPr lvl="1"/>
            <a:r>
              <a:rPr lang="en-US" altLang="zh-CN" sz="2000" i="1" dirty="0"/>
              <a:t>n(n-1)/2</a:t>
            </a:r>
            <a:r>
              <a:rPr lang="en-US" altLang="zh-CN" sz="2000" dirty="0"/>
              <a:t> keys for </a:t>
            </a:r>
            <a:r>
              <a:rPr lang="en-US" altLang="zh-CN" sz="2000" i="1" dirty="0"/>
              <a:t>n </a:t>
            </a:r>
            <a:r>
              <a:rPr lang="en-US" altLang="zh-CN" sz="2000" dirty="0"/>
              <a:t>parties</a:t>
            </a:r>
            <a:endParaRPr lang="en-US" dirty="0"/>
          </a:p>
        </p:txBody>
      </p:sp>
      <p:pic>
        <p:nvPicPr>
          <p:cNvPr id="4" name="Imagen 3" descr="symmetric-encry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63" y="2718219"/>
            <a:ext cx="2855696" cy="33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symmetric-encryp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53" y="3894232"/>
            <a:ext cx="4773638" cy="20413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Asymmetric-Key Cryptography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8368" cy="4667250"/>
          </a:xfrm>
        </p:spPr>
        <p:txBody>
          <a:bodyPr/>
          <a:lstStyle/>
          <a:p>
            <a:r>
              <a:rPr lang="en-US" dirty="0"/>
              <a:t>Different keys</a:t>
            </a:r>
          </a:p>
          <a:p>
            <a:pPr lvl="1"/>
            <a:r>
              <a:rPr lang="en-US" dirty="0"/>
              <a:t>For encryption: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6D5225"/>
                </a:solidFill>
                <a:latin typeface="+mj-lt"/>
              </a:rPr>
              <a:t>e</a:t>
            </a:r>
            <a:r>
              <a:rPr lang="en-US" i="1" dirty="0">
                <a:solidFill>
                  <a:srgbClr val="6D5225"/>
                </a:solidFill>
                <a:latin typeface="+mj-lt"/>
              </a:rPr>
              <a:t> </a:t>
            </a:r>
            <a:r>
              <a:rPr lang="en-US" i="1" dirty="0">
                <a:latin typeface="+mj-lt"/>
              </a:rPr>
              <a:t>= k</a:t>
            </a:r>
            <a:r>
              <a:rPr lang="en-US" i="1" baseline="-25000" dirty="0">
                <a:latin typeface="+mj-lt"/>
              </a:rPr>
              <a:t>e</a:t>
            </a:r>
            <a:r>
              <a:rPr lang="en-US" dirty="0"/>
              <a:t>    (Public Key)</a:t>
            </a:r>
          </a:p>
          <a:p>
            <a:pPr lvl="2"/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=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) </a:t>
            </a:r>
          </a:p>
          <a:p>
            <a:pPr lvl="1"/>
            <a:r>
              <a:rPr lang="en-US" dirty="0"/>
              <a:t>For decryption: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= </a:t>
            </a:r>
            <a:r>
              <a:rPr lang="en-US" i="1" dirty="0">
                <a:latin typeface="+mj-lt"/>
              </a:rPr>
              <a:t>k</a:t>
            </a:r>
            <a:r>
              <a:rPr lang="en-US" i="1" baseline="-25000" dirty="0">
                <a:latin typeface="+mj-lt"/>
              </a:rPr>
              <a:t>d</a:t>
            </a:r>
            <a:r>
              <a:rPr lang="en-US" dirty="0"/>
              <a:t>   (Private Key)</a:t>
            </a:r>
          </a:p>
          <a:p>
            <a:pPr lvl="2"/>
            <a:r>
              <a:rPr lang="en-US" b="1" i="1" dirty="0">
                <a:solidFill>
                  <a:srgbClr val="689C9A"/>
                </a:solidFill>
                <a:latin typeface="+mj-lt"/>
              </a:rPr>
              <a:t>m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=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F</a:t>
            </a:r>
            <a:r>
              <a:rPr lang="en-US" baseline="30000" dirty="0">
                <a:solidFill>
                  <a:srgbClr val="689C9A"/>
                </a:solidFill>
                <a:latin typeface="+mj-lt"/>
              </a:rPr>
              <a:t>-1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c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,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d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)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i="1" dirty="0">
                <a:solidFill>
                  <a:srgbClr val="689C9A"/>
                </a:solidFill>
                <a:latin typeface="+mj-lt"/>
              </a:rPr>
              <a:t>F</a:t>
            </a:r>
            <a:r>
              <a:rPr lang="en-US" baseline="30000" dirty="0">
                <a:solidFill>
                  <a:srgbClr val="689C9A"/>
                </a:solidFill>
                <a:latin typeface="+mj-lt"/>
              </a:rPr>
              <a:t>-1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F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m, e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),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d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) =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m</a:t>
            </a:r>
          </a:p>
          <a:p>
            <a:pPr lvl="1"/>
            <a:r>
              <a:rPr lang="en-US" i="1" dirty="0">
                <a:solidFill>
                  <a:srgbClr val="689C9A"/>
                </a:solidFill>
                <a:latin typeface="+mj-lt"/>
              </a:rPr>
              <a:t>c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=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F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(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m, e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) ⇏ m </a:t>
            </a:r>
            <a:r>
              <a:rPr lang="en-US" dirty="0">
                <a:solidFill>
                  <a:srgbClr val="689C9A"/>
                </a:solidFill>
              </a:rPr>
              <a:t>(Perfect Secrecy)</a:t>
            </a:r>
          </a:p>
          <a:p>
            <a:pPr lvl="1"/>
            <a:r>
              <a:rPr lang="en-US" i="1" dirty="0">
                <a:solidFill>
                  <a:srgbClr val="689C9A"/>
                </a:solidFill>
                <a:latin typeface="+mj-lt"/>
              </a:rPr>
              <a:t>e</a:t>
            </a:r>
            <a:r>
              <a:rPr lang="en-US" dirty="0">
                <a:solidFill>
                  <a:srgbClr val="689C9A"/>
                </a:solidFill>
                <a:latin typeface="+mj-lt"/>
              </a:rPr>
              <a:t> ⇏ </a:t>
            </a:r>
            <a:r>
              <a:rPr lang="en-US" i="1" dirty="0">
                <a:solidFill>
                  <a:srgbClr val="689C9A"/>
                </a:solidFill>
                <a:latin typeface="+mj-lt"/>
              </a:rPr>
              <a:t>d</a:t>
            </a:r>
            <a:endParaRPr lang="en-US" i="1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1334</Words>
  <Application>Microsoft Office PowerPoint</Application>
  <PresentationFormat>宽屏</PresentationFormat>
  <Paragraphs>213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Office 主题</vt:lpstr>
      <vt:lpstr>Internet Security</vt:lpstr>
      <vt:lpstr>Outline</vt:lpstr>
      <vt:lpstr>Some common attack techniques</vt:lpstr>
      <vt:lpstr>Desired Guarantees</vt:lpstr>
      <vt:lpstr>Encryption Algorithm</vt:lpstr>
      <vt:lpstr>Cipher properties</vt:lpstr>
      <vt:lpstr>Symmetric-Key Cryptography</vt:lpstr>
      <vt:lpstr>Symmetric-Key Cryptography</vt:lpstr>
      <vt:lpstr>Asymmetric-Key Cryptography</vt:lpstr>
      <vt:lpstr>RSA Algorithm</vt:lpstr>
      <vt:lpstr>RSA Properties</vt:lpstr>
      <vt:lpstr>RSA Example</vt:lpstr>
      <vt:lpstr>Asymmetric-Key Cryptography Applications</vt:lpstr>
      <vt:lpstr>Asymmetric-Key Cryptography Applications</vt:lpstr>
      <vt:lpstr>Certificate Authorities</vt:lpstr>
      <vt:lpstr>Outline</vt:lpstr>
      <vt:lpstr>Common Vulnerabilities</vt:lpstr>
      <vt:lpstr>Common Vulnerabilities</vt:lpstr>
      <vt:lpstr>Common Vulnerabilities</vt:lpstr>
      <vt:lpstr>Common Vulnerabilities</vt:lpstr>
      <vt:lpstr>Common Vulnerabilities</vt:lpstr>
      <vt:lpstr>Common Vulnerabilities</vt:lpstr>
      <vt:lpstr>Common Vulnerabilities</vt:lpstr>
      <vt:lpstr>Common Vulnerabilities</vt:lpstr>
      <vt:lpstr>Common Vulnerabilities</vt:lpstr>
      <vt:lpstr>Outline</vt:lpstr>
      <vt:lpstr>Project 5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Wang Jin</dc:creator>
  <cp:lastModifiedBy>mocanory Lee</cp:lastModifiedBy>
  <cp:revision>20</cp:revision>
  <dcterms:created xsi:type="dcterms:W3CDTF">2017-03-07T02:07:50Z</dcterms:created>
  <dcterms:modified xsi:type="dcterms:W3CDTF">2018-03-09T01:24:52Z</dcterms:modified>
</cp:coreProperties>
</file>