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86" r:id="rId5"/>
    <p:sldId id="293" r:id="rId6"/>
    <p:sldId id="294" r:id="rId7"/>
    <p:sldId id="295" r:id="rId8"/>
    <p:sldId id="297" r:id="rId9"/>
    <p:sldId id="298" r:id="rId10"/>
    <p:sldId id="300" r:id="rId11"/>
    <p:sldId id="287" r:id="rId12"/>
    <p:sldId id="288" r:id="rId13"/>
    <p:sldId id="289" r:id="rId14"/>
    <p:sldId id="290" r:id="rId15"/>
    <p:sldId id="291" r:id="rId16"/>
    <p:sldId id="292" r:id="rId17"/>
    <p:sldId id="282" r:id="rId18"/>
    <p:sldId id="284" r:id="rId19"/>
    <p:sldId id="285" r:id="rId20"/>
    <p:sldId id="296" r:id="rId21"/>
    <p:sldId id="299" r:id="rId22"/>
    <p:sldId id="301" r:id="rId23"/>
    <p:sldId id="311" r:id="rId24"/>
    <p:sldId id="312" r:id="rId25"/>
    <p:sldId id="313" r:id="rId26"/>
    <p:sldId id="314" r:id="rId27"/>
    <p:sldId id="315" r:id="rId28"/>
    <p:sldId id="316" r:id="rId29"/>
    <p:sldId id="317" r:id="rId30"/>
    <p:sldId id="302" r:id="rId31"/>
    <p:sldId id="303" r:id="rId32"/>
    <p:sldId id="304" r:id="rId33"/>
    <p:sldId id="305" r:id="rId34"/>
    <p:sldId id="306" r:id="rId35"/>
    <p:sldId id="307" r:id="rId36"/>
    <p:sldId id="308" r:id="rId37"/>
    <p:sldId id="309" r:id="rId38"/>
    <p:sldId id="31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1ED3B-C9A9-4390-973E-7EFFCE06A943}" type="datetimeFigureOut">
              <a:rPr lang="zh-CN" altLang="en-US" smtClean="0"/>
              <a:t>2018/3/16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546B-D11A-4FBD-A8FB-736FA103B86A}" type="slidenum">
              <a:rPr lang="zh-CN" altLang="en-US" smtClean="0"/>
              <a:t>‹#›</a:t>
            </a:fld>
            <a:endParaRPr lang="zh-CN" altLang="en-US"/>
          </a:p>
        </p:txBody>
      </p:sp>
    </p:spTree>
    <p:extLst>
      <p:ext uri="{BB962C8B-B14F-4D97-AF65-F5344CB8AC3E}">
        <p14:creationId xmlns:p14="http://schemas.microsoft.com/office/powerpoint/2010/main" val="235697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a1, a2: object,</a:t>
            </a:r>
            <a:r>
              <a:rPr lang="en-US" baseline="0" dirty="0" smtClean="0"/>
              <a:t> name: property</a:t>
            </a:r>
          </a:p>
          <a:p>
            <a:r>
              <a:rPr lang="en-US" baseline="0" dirty="0" smtClean="0"/>
              <a:t>Str1,str2: string</a:t>
            </a:r>
            <a:endParaRPr lang="en-US" dirty="0"/>
          </a:p>
        </p:txBody>
      </p:sp>
      <p:sp>
        <p:nvSpPr>
          <p:cNvPr id="4" name="Slide Number Placeholder 3"/>
          <p:cNvSpPr>
            <a:spLocks noGrp="1"/>
          </p:cNvSpPr>
          <p:nvPr>
            <p:ph type="sldNum" sz="quarter" idx="10"/>
          </p:nvPr>
        </p:nvSpPr>
        <p:spPr/>
        <p:txBody>
          <a:bodyPr/>
          <a:lstStyle/>
          <a:p>
            <a:fld id="{0D64546B-D11A-4FBD-A8FB-736FA103B86A}" type="slidenum">
              <a:rPr lang="zh-CN" altLang="en-US" smtClean="0"/>
              <a:t>10</a:t>
            </a:fld>
            <a:endParaRPr lang="zh-CN" altLang="en-US"/>
          </a:p>
        </p:txBody>
      </p:sp>
    </p:spTree>
    <p:extLst>
      <p:ext uri="{BB962C8B-B14F-4D97-AF65-F5344CB8AC3E}">
        <p14:creationId xmlns:p14="http://schemas.microsoft.com/office/powerpoint/2010/main" val="11082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are not concerned about eavesdropping or communication integrity, we only need to ensure authentication and authorization. </a:t>
            </a:r>
            <a:endParaRPr lang="zh-CN" altLang="en-US" dirty="0"/>
          </a:p>
        </p:txBody>
      </p:sp>
      <p:sp>
        <p:nvSpPr>
          <p:cNvPr id="4" name="灯片编号占位符 3"/>
          <p:cNvSpPr>
            <a:spLocks noGrp="1"/>
          </p:cNvSpPr>
          <p:nvPr>
            <p:ph type="sldNum" sz="quarter" idx="10"/>
          </p:nvPr>
        </p:nvSpPr>
        <p:spPr/>
        <p:txBody>
          <a:bodyPr/>
          <a:lstStyle/>
          <a:p>
            <a:fld id="{0D64546B-D11A-4FBD-A8FB-736FA103B86A}" type="slidenum">
              <a:rPr lang="zh-CN" altLang="en-US" smtClean="0"/>
              <a:t>20</a:t>
            </a:fld>
            <a:endParaRPr lang="zh-CN" altLang="en-US"/>
          </a:p>
        </p:txBody>
      </p:sp>
    </p:spTree>
    <p:extLst>
      <p:ext uri="{BB962C8B-B14F-4D97-AF65-F5344CB8AC3E}">
        <p14:creationId xmlns:p14="http://schemas.microsoft.com/office/powerpoint/2010/main" val="150385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Helvetica" panose="020B0604020202020204" pitchFamily="34" charset="0"/>
                <a:ea typeface="MS PGothic" panose="020B0600070205080204" pitchFamily="34" charset="-128"/>
              </a:defRPr>
            </a:lvl1pPr>
            <a:lvl2pPr marL="742950" indent="-285750" defTabSz="966788">
              <a:defRPr sz="2400">
                <a:solidFill>
                  <a:schemeClr val="tx1"/>
                </a:solidFill>
                <a:latin typeface="Helvetica" panose="020B0604020202020204" pitchFamily="34" charset="0"/>
                <a:ea typeface="MS PGothic" panose="020B0600070205080204" pitchFamily="34" charset="-128"/>
              </a:defRPr>
            </a:lvl2pPr>
            <a:lvl3pPr marL="1143000" indent="-228600" defTabSz="966788">
              <a:defRPr sz="2400">
                <a:solidFill>
                  <a:schemeClr val="tx1"/>
                </a:solidFill>
                <a:latin typeface="Helvetica" panose="020B0604020202020204" pitchFamily="34" charset="0"/>
                <a:ea typeface="MS PGothic" panose="020B0600070205080204" pitchFamily="34" charset="-128"/>
              </a:defRPr>
            </a:lvl3pPr>
            <a:lvl4pPr marL="1600200" indent="-228600" defTabSz="966788">
              <a:defRPr sz="2400">
                <a:solidFill>
                  <a:schemeClr val="tx1"/>
                </a:solidFill>
                <a:latin typeface="Helvetica" panose="020B0604020202020204" pitchFamily="34" charset="0"/>
                <a:ea typeface="MS PGothic" panose="020B0600070205080204" pitchFamily="34" charset="-128"/>
              </a:defRPr>
            </a:lvl4pPr>
            <a:lvl5pPr marL="2057400" indent="-228600" defTabSz="966788">
              <a:defRPr sz="2400">
                <a:solidFill>
                  <a:schemeClr val="tx1"/>
                </a:solidFill>
                <a:latin typeface="Helvetica" panose="020B0604020202020204" pitchFamily="34" charset="0"/>
                <a:ea typeface="MS PGothic" panose="020B0600070205080204" pitchFamily="34" charset="-128"/>
              </a:defRPr>
            </a:lvl5pPr>
            <a:lvl6pPr marL="25146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7FFE7B4-405D-48F5-9632-5069C2EF59A9}" type="slidenum">
              <a:rPr lang="en-US" altLang="zh-CN" sz="1300">
                <a:latin typeface="Times New Roman" panose="02020603050405020304" pitchFamily="18" charset="0"/>
              </a:rPr>
              <a:pPr/>
              <a:t>28</a:t>
            </a:fld>
            <a:endParaRPr lang="en-US" altLang="zh-CN" sz="1300">
              <a:latin typeface="Times New Roman" panose="02020603050405020304" pitchFamily="18"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62215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Helvetica" panose="020B0604020202020204" pitchFamily="34" charset="0"/>
                <a:ea typeface="MS PGothic" panose="020B0600070205080204" pitchFamily="34" charset="-128"/>
              </a:defRPr>
            </a:lvl1pPr>
            <a:lvl2pPr marL="742950" indent="-285750" defTabSz="966788">
              <a:defRPr sz="2400">
                <a:solidFill>
                  <a:schemeClr val="tx1"/>
                </a:solidFill>
                <a:latin typeface="Helvetica" panose="020B0604020202020204" pitchFamily="34" charset="0"/>
                <a:ea typeface="MS PGothic" panose="020B0600070205080204" pitchFamily="34" charset="-128"/>
              </a:defRPr>
            </a:lvl2pPr>
            <a:lvl3pPr marL="1143000" indent="-228600" defTabSz="966788">
              <a:defRPr sz="2400">
                <a:solidFill>
                  <a:schemeClr val="tx1"/>
                </a:solidFill>
                <a:latin typeface="Helvetica" panose="020B0604020202020204" pitchFamily="34" charset="0"/>
                <a:ea typeface="MS PGothic" panose="020B0600070205080204" pitchFamily="34" charset="-128"/>
              </a:defRPr>
            </a:lvl3pPr>
            <a:lvl4pPr marL="1600200" indent="-228600" defTabSz="966788">
              <a:defRPr sz="2400">
                <a:solidFill>
                  <a:schemeClr val="tx1"/>
                </a:solidFill>
                <a:latin typeface="Helvetica" panose="020B0604020202020204" pitchFamily="34" charset="0"/>
                <a:ea typeface="MS PGothic" panose="020B0600070205080204" pitchFamily="34" charset="-128"/>
              </a:defRPr>
            </a:lvl4pPr>
            <a:lvl5pPr marL="2057400" indent="-228600" defTabSz="966788">
              <a:defRPr sz="2400">
                <a:solidFill>
                  <a:schemeClr val="tx1"/>
                </a:solidFill>
                <a:latin typeface="Helvetica" panose="020B0604020202020204" pitchFamily="34" charset="0"/>
                <a:ea typeface="MS PGothic" panose="020B0600070205080204" pitchFamily="34" charset="-128"/>
              </a:defRPr>
            </a:lvl5pPr>
            <a:lvl6pPr marL="25146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algn="ctr" defTabSz="966788"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4EC9143-4EB9-4A87-8047-513BAB057B03}" type="slidenum">
              <a:rPr lang="en-US" altLang="zh-CN" sz="1300">
                <a:latin typeface="Times New Roman" panose="02020603050405020304" pitchFamily="18" charset="0"/>
              </a:rPr>
              <a:pPr/>
              <a:t>29</a:t>
            </a:fld>
            <a:endParaRPr lang="en-US" altLang="zh-CN" sz="1300">
              <a:latin typeface="Times New Roman" panose="02020603050405020304"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174692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workload is 300 requests/sec. Each machine can handle 200 requests/sec.</a:t>
            </a:r>
          </a:p>
          <a:p>
            <a:r>
              <a:rPr lang="en-US" altLang="zh-CN" dirty="0"/>
              <a:t>On one machine, we will store all tuples for books. On the other machine, we store all tuples for movies and CDs.</a:t>
            </a:r>
            <a:endParaRPr lang="zh-CN" altLang="en-US" dirty="0"/>
          </a:p>
        </p:txBody>
      </p:sp>
      <p:sp>
        <p:nvSpPr>
          <p:cNvPr id="4" name="灯片编号占位符 3"/>
          <p:cNvSpPr>
            <a:spLocks noGrp="1"/>
          </p:cNvSpPr>
          <p:nvPr>
            <p:ph type="sldNum" sz="quarter" idx="10"/>
          </p:nvPr>
        </p:nvSpPr>
        <p:spPr/>
        <p:txBody>
          <a:bodyPr/>
          <a:lstStyle/>
          <a:p>
            <a:fld id="{0D64546B-D11A-4FBD-A8FB-736FA103B86A}" type="slidenum">
              <a:rPr lang="zh-CN" altLang="en-US" smtClean="0"/>
              <a:t>38</a:t>
            </a:fld>
            <a:endParaRPr lang="zh-CN" altLang="en-US"/>
          </a:p>
        </p:txBody>
      </p:sp>
    </p:spTree>
    <p:extLst>
      <p:ext uri="{BB962C8B-B14F-4D97-AF65-F5344CB8AC3E}">
        <p14:creationId xmlns:p14="http://schemas.microsoft.com/office/powerpoint/2010/main" val="189341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295983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37118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72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1695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113391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2746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247801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299018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71741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253936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A122A7-D7D6-4DE4-BC12-76DD9C1DD995}"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42927349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122A7-D7D6-4DE4-BC12-76DD9C1DD995}" type="datetimeFigureOut">
              <a:rPr lang="zh-CN" altLang="en-US" smtClean="0"/>
              <a:t>2018/3/16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B7F99-415D-4EA8-9124-DF53E430BDED}" type="slidenum">
              <a:rPr lang="zh-CN" altLang="en-US" smtClean="0"/>
              <a:t>‹#›</a:t>
            </a:fld>
            <a:endParaRPr lang="zh-CN" altLang="en-US"/>
          </a:p>
        </p:txBody>
      </p:sp>
    </p:spTree>
    <p:extLst>
      <p:ext uri="{BB962C8B-B14F-4D97-AF65-F5344CB8AC3E}">
        <p14:creationId xmlns:p14="http://schemas.microsoft.com/office/powerpoint/2010/main" val="411919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rstbank.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Final Review</a:t>
            </a:r>
            <a:br>
              <a:rPr lang="en-US" altLang="zh-CN" dirty="0" smtClean="0"/>
            </a:br>
            <a:endParaRPr lang="zh-CN" altLang="en-US" sz="3200" dirty="0"/>
          </a:p>
        </p:txBody>
      </p:sp>
      <p:sp>
        <p:nvSpPr>
          <p:cNvPr id="3" name="副标题 2"/>
          <p:cNvSpPr>
            <a:spLocks noGrp="1"/>
          </p:cNvSpPr>
          <p:nvPr>
            <p:ph type="subTitle" idx="1"/>
          </p:nvPr>
        </p:nvSpPr>
        <p:spPr/>
        <p:txBody>
          <a:bodyPr/>
          <a:lstStyle/>
          <a:p>
            <a:r>
              <a:rPr lang="en-US" altLang="zh-CN" dirty="0"/>
              <a:t>CS 144 Web Application</a:t>
            </a:r>
          </a:p>
          <a:p>
            <a:r>
              <a:rPr lang="en-US" altLang="zh-CN" dirty="0"/>
              <a:t>TA: </a:t>
            </a:r>
            <a:r>
              <a:rPr lang="en-US" altLang="zh-CN" dirty="0" err="1"/>
              <a:t>Jin</a:t>
            </a:r>
            <a:r>
              <a:rPr lang="en-US" altLang="zh-CN" dirty="0"/>
              <a:t> </a:t>
            </a:r>
            <a:r>
              <a:rPr lang="en-US" altLang="zh-CN" dirty="0" smtClean="0"/>
              <a:t>Wang and </a:t>
            </a:r>
            <a:r>
              <a:rPr lang="en-US" altLang="zh-CN" dirty="0" err="1" smtClean="0"/>
              <a:t>Zhehan</a:t>
            </a:r>
            <a:r>
              <a:rPr lang="en-US" altLang="zh-CN" dirty="0" smtClean="0"/>
              <a:t> Li</a:t>
            </a:r>
            <a:endParaRPr lang="en-US" altLang="zh-CN" dirty="0"/>
          </a:p>
          <a:p>
            <a:r>
              <a:rPr lang="en-US" altLang="zh-CN" dirty="0" smtClean="0"/>
              <a:t>03/16/2018</a:t>
            </a:r>
            <a:endParaRPr lang="zh-CN" altLang="en-US" dirty="0"/>
          </a:p>
        </p:txBody>
      </p:sp>
    </p:spTree>
    <p:extLst>
      <p:ext uri="{BB962C8B-B14F-4D97-AF65-F5344CB8AC3E}">
        <p14:creationId xmlns:p14="http://schemas.microsoft.com/office/powerpoint/2010/main" val="4276970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Example 2</a:t>
            </a:r>
            <a:endParaRPr lang="en-US" dirty="0"/>
          </a:p>
        </p:txBody>
      </p:sp>
      <p:pic>
        <p:nvPicPr>
          <p:cNvPr id="9" name="Picture 8"/>
          <p:cNvPicPr>
            <a:picLocks noChangeAspect="1"/>
          </p:cNvPicPr>
          <p:nvPr/>
        </p:nvPicPr>
        <p:blipFill>
          <a:blip r:embed="rId3"/>
          <a:stretch>
            <a:fillRect/>
          </a:stretch>
        </p:blipFill>
        <p:spPr>
          <a:xfrm>
            <a:off x="838200" y="1690688"/>
            <a:ext cx="7961416" cy="239760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216399"/>
            <a:ext cx="7817923" cy="2136899"/>
          </a:xfrm>
          <a:prstGeom prst="rect">
            <a:avLst/>
          </a:prstGeom>
        </p:spPr>
      </p:pic>
    </p:spTree>
    <p:extLst>
      <p:ext uri="{BB962C8B-B14F-4D97-AF65-F5344CB8AC3E}">
        <p14:creationId xmlns:p14="http://schemas.microsoft.com/office/powerpoint/2010/main" val="7217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3E9C47-6945-4BB7-8DC4-53C4684806BB}"/>
              </a:ext>
            </a:extLst>
          </p:cNvPr>
          <p:cNvSpPr>
            <a:spLocks noGrp="1"/>
          </p:cNvSpPr>
          <p:nvPr>
            <p:ph type="title"/>
          </p:nvPr>
        </p:nvSpPr>
        <p:spPr/>
        <p:txBody>
          <a:bodyPr/>
          <a:lstStyle/>
          <a:p>
            <a:r>
              <a:rPr lang="en-US" altLang="zh-CN" dirty="0"/>
              <a:t>MEAN Stack</a:t>
            </a:r>
            <a:endParaRPr lang="zh-CN" altLang="en-US" dirty="0"/>
          </a:p>
        </p:txBody>
      </p:sp>
      <p:sp>
        <p:nvSpPr>
          <p:cNvPr id="3" name="内容占位符 2">
            <a:extLst>
              <a:ext uri="{FF2B5EF4-FFF2-40B4-BE49-F238E27FC236}">
                <a16:creationId xmlns:a16="http://schemas.microsoft.com/office/drawing/2014/main" xmlns="" id="{FAC52A5A-D608-4138-A25B-3926717EEA31}"/>
              </a:ext>
            </a:extLst>
          </p:cNvPr>
          <p:cNvSpPr>
            <a:spLocks noGrp="1"/>
          </p:cNvSpPr>
          <p:nvPr>
            <p:ph idx="1"/>
          </p:nvPr>
        </p:nvSpPr>
        <p:spPr>
          <a:xfrm>
            <a:off x="838199" y="1825624"/>
            <a:ext cx="10854267" cy="4905375"/>
          </a:xfrm>
        </p:spPr>
        <p:txBody>
          <a:bodyPr>
            <a:normAutofit/>
          </a:bodyPr>
          <a:lstStyle/>
          <a:p>
            <a:r>
              <a:rPr lang="en-US" altLang="zh-CN" dirty="0"/>
              <a:t>Traditional Web Development</a:t>
            </a:r>
          </a:p>
          <a:p>
            <a:pPr lvl="1"/>
            <a:r>
              <a:rPr lang="en-US" altLang="zh-CN" dirty="0"/>
              <a:t>HTML + CSS + JavaScript  -&gt;  Front End</a:t>
            </a:r>
          </a:p>
          <a:p>
            <a:pPr lvl="1"/>
            <a:r>
              <a:rPr lang="en-US" altLang="zh-CN" dirty="0"/>
              <a:t>Java                                      -&gt;  Back End</a:t>
            </a:r>
          </a:p>
          <a:p>
            <a:pPr lvl="1"/>
            <a:r>
              <a:rPr lang="en-US" altLang="zh-CN" dirty="0"/>
              <a:t>MySQL		                -&gt;  Database</a:t>
            </a:r>
          </a:p>
          <a:p>
            <a:r>
              <a:rPr lang="en-US" altLang="zh-CN" dirty="0"/>
              <a:t>Can we just learn JavaScript and get ride of Java?</a:t>
            </a:r>
          </a:p>
          <a:p>
            <a:pPr lvl="1"/>
            <a:r>
              <a:rPr lang="en-US" altLang="zh-CN" dirty="0"/>
              <a:t>Yes. Node.js</a:t>
            </a:r>
          </a:p>
          <a:p>
            <a:r>
              <a:rPr lang="en-US" altLang="zh-CN" dirty="0"/>
              <a:t>Can we use JSON as the data model for storage?</a:t>
            </a:r>
          </a:p>
          <a:p>
            <a:pPr lvl="1"/>
            <a:r>
              <a:rPr lang="en-US" altLang="zh-CN" dirty="0"/>
              <a:t>Yes. MongoDB</a:t>
            </a:r>
          </a:p>
          <a:p>
            <a:r>
              <a:rPr lang="en-US" altLang="zh-CN" dirty="0"/>
              <a:t>Can</a:t>
            </a:r>
            <a:r>
              <a:rPr lang="zh-CN" altLang="en-US" dirty="0"/>
              <a:t> </a:t>
            </a:r>
            <a:r>
              <a:rPr lang="en-US" altLang="zh-CN" dirty="0"/>
              <a:t>we</a:t>
            </a:r>
            <a:r>
              <a:rPr lang="zh-CN" altLang="en-US" dirty="0"/>
              <a:t> </a:t>
            </a:r>
            <a:r>
              <a:rPr lang="en-US" altLang="zh-CN" dirty="0"/>
              <a:t>reduce</a:t>
            </a:r>
            <a:r>
              <a:rPr lang="zh-CN" altLang="en-US" dirty="0"/>
              <a:t> </a:t>
            </a:r>
            <a:r>
              <a:rPr lang="en-US" altLang="zh-CN" dirty="0"/>
              <a:t>the</a:t>
            </a:r>
            <a:r>
              <a:rPr lang="zh-CN" altLang="en-US" dirty="0"/>
              <a:t> </a:t>
            </a:r>
            <a:r>
              <a:rPr lang="en-US" altLang="zh-CN" dirty="0"/>
              <a:t>complexity of Front End/Client side?</a:t>
            </a:r>
          </a:p>
          <a:p>
            <a:pPr lvl="1"/>
            <a:r>
              <a:rPr lang="en-US" altLang="zh-CN" dirty="0"/>
              <a:t>Yes. Angular</a:t>
            </a:r>
            <a:endParaRPr lang="zh-CN" altLang="en-US" dirty="0"/>
          </a:p>
        </p:txBody>
      </p:sp>
    </p:spTree>
    <p:extLst>
      <p:ext uri="{BB962C8B-B14F-4D97-AF65-F5344CB8AC3E}">
        <p14:creationId xmlns:p14="http://schemas.microsoft.com/office/powerpoint/2010/main" val="2080136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F21C7F-C260-4ACF-93CE-93FA2AC986C6}"/>
              </a:ext>
            </a:extLst>
          </p:cNvPr>
          <p:cNvSpPr>
            <a:spLocks noGrp="1"/>
          </p:cNvSpPr>
          <p:nvPr>
            <p:ph type="title"/>
          </p:nvPr>
        </p:nvSpPr>
        <p:spPr/>
        <p:txBody>
          <a:bodyPr/>
          <a:lstStyle/>
          <a:p>
            <a:r>
              <a:rPr lang="en-US" altLang="zh-CN" dirty="0"/>
              <a:t>TypeScript</a:t>
            </a:r>
            <a:endParaRPr lang="zh-CN" altLang="en-US" dirty="0"/>
          </a:p>
        </p:txBody>
      </p:sp>
      <p:sp>
        <p:nvSpPr>
          <p:cNvPr id="3" name="内容占位符 2">
            <a:extLst>
              <a:ext uri="{FF2B5EF4-FFF2-40B4-BE49-F238E27FC236}">
                <a16:creationId xmlns:a16="http://schemas.microsoft.com/office/drawing/2014/main" xmlns="" id="{BC6774B8-67F8-4156-99AD-675498839390}"/>
              </a:ext>
            </a:extLst>
          </p:cNvPr>
          <p:cNvSpPr>
            <a:spLocks noGrp="1"/>
          </p:cNvSpPr>
          <p:nvPr>
            <p:ph idx="1"/>
          </p:nvPr>
        </p:nvSpPr>
        <p:spPr>
          <a:xfrm>
            <a:off x="838199" y="1825624"/>
            <a:ext cx="10862733" cy="5032375"/>
          </a:xfrm>
        </p:spPr>
        <p:txBody>
          <a:bodyPr>
            <a:normAutofit/>
          </a:bodyPr>
          <a:lstStyle/>
          <a:p>
            <a:r>
              <a:rPr lang="en-US" altLang="zh-CN" dirty="0"/>
              <a:t>Superset of JavaScript</a:t>
            </a:r>
          </a:p>
          <a:p>
            <a:pPr lvl="1"/>
            <a:r>
              <a:rPr lang="en-US" altLang="zh-CN" dirty="0"/>
              <a:t>any JavaScript code is also a TypeScript code!</a:t>
            </a:r>
          </a:p>
          <a:p>
            <a:pPr lvl="1"/>
            <a:r>
              <a:rPr lang="en-US" altLang="zh-CN" dirty="0"/>
              <a:t>Type/Class(public, private, protected)/Interface/Generics</a:t>
            </a:r>
          </a:p>
          <a:p>
            <a:pPr lvl="1"/>
            <a:r>
              <a:rPr lang="en-US" altLang="zh-CN" dirty="0"/>
              <a:t>Decorators -&gt; ‘@xxx’</a:t>
            </a:r>
          </a:p>
          <a:p>
            <a:pPr lvl="1"/>
            <a:r>
              <a:rPr lang="en-US" altLang="zh-CN" dirty="0"/>
              <a:t>TS code</a:t>
            </a:r>
            <a:r>
              <a:rPr lang="zh-CN" altLang="en-US" dirty="0"/>
              <a:t> </a:t>
            </a:r>
            <a:r>
              <a:rPr lang="en-US" altLang="zh-CN" dirty="0" smtClean="0"/>
              <a:t>(Type mismatch error)</a:t>
            </a:r>
            <a:endParaRPr lang="en-US" altLang="zh-CN" dirty="0"/>
          </a:p>
          <a:p>
            <a:pPr lvl="2"/>
            <a:r>
              <a:rPr lang="en-US" altLang="zh-CN" dirty="0"/>
              <a:t>function </a:t>
            </a:r>
            <a:r>
              <a:rPr lang="en-US" altLang="zh-CN" dirty="0" err="1"/>
              <a:t>printName</a:t>
            </a:r>
            <a:r>
              <a:rPr lang="en-US" altLang="zh-CN" dirty="0"/>
              <a:t>(name: string): </a:t>
            </a:r>
            <a:r>
              <a:rPr lang="en-US" altLang="zh-CN" dirty="0">
                <a:solidFill>
                  <a:schemeClr val="accent5"/>
                </a:solidFill>
              </a:rPr>
              <a:t>string</a:t>
            </a:r>
            <a:r>
              <a:rPr lang="en-US" altLang="zh-CN" dirty="0"/>
              <a:t> {return "You are" + name;}</a:t>
            </a:r>
          </a:p>
          <a:p>
            <a:pPr lvl="2"/>
            <a:r>
              <a:rPr lang="en-US" altLang="zh-CN" dirty="0"/>
              <a:t>let </a:t>
            </a:r>
            <a:r>
              <a:rPr lang="en-US" altLang="zh-CN" dirty="0" err="1"/>
              <a:t>num</a:t>
            </a:r>
            <a:r>
              <a:rPr lang="en-US" altLang="zh-CN" dirty="0"/>
              <a:t> : </a:t>
            </a:r>
            <a:r>
              <a:rPr lang="en-US" altLang="zh-CN" dirty="0">
                <a:solidFill>
                  <a:schemeClr val="accent5"/>
                </a:solidFill>
              </a:rPr>
              <a:t>number = 1</a:t>
            </a:r>
          </a:p>
          <a:p>
            <a:pPr lvl="2"/>
            <a:r>
              <a:rPr lang="en-US" altLang="zh-CN" dirty="0"/>
              <a:t>console.log(</a:t>
            </a:r>
            <a:r>
              <a:rPr lang="en-US" altLang="zh-CN" dirty="0" err="1"/>
              <a:t>printName</a:t>
            </a:r>
            <a:r>
              <a:rPr lang="en-US" altLang="zh-CN" dirty="0"/>
              <a:t>(</a:t>
            </a:r>
            <a:r>
              <a:rPr lang="en-US" altLang="zh-CN" dirty="0" err="1"/>
              <a:t>num</a:t>
            </a:r>
            <a:r>
              <a:rPr lang="en-US" altLang="zh-CN" dirty="0"/>
              <a:t>))</a:t>
            </a:r>
          </a:p>
          <a:p>
            <a:pPr lvl="1"/>
            <a:r>
              <a:rPr lang="en-US" altLang="zh-CN" dirty="0"/>
              <a:t>JS code (Success)</a:t>
            </a:r>
          </a:p>
          <a:p>
            <a:pPr lvl="2"/>
            <a:r>
              <a:rPr lang="en-US" altLang="zh-CN" dirty="0"/>
              <a:t>function </a:t>
            </a:r>
            <a:r>
              <a:rPr lang="en-US" altLang="zh-CN" dirty="0" err="1"/>
              <a:t>printName</a:t>
            </a:r>
            <a:r>
              <a:rPr lang="en-US" altLang="zh-CN" dirty="0"/>
              <a:t>(name) { return "You are" + name; }</a:t>
            </a:r>
          </a:p>
          <a:p>
            <a:pPr lvl="2"/>
            <a:r>
              <a:rPr lang="en-US" altLang="zh-CN" dirty="0" err="1"/>
              <a:t>var</a:t>
            </a:r>
            <a:r>
              <a:rPr lang="en-US" altLang="zh-CN" dirty="0"/>
              <a:t> </a:t>
            </a:r>
            <a:r>
              <a:rPr lang="en-US" altLang="zh-CN" dirty="0" err="1"/>
              <a:t>num</a:t>
            </a:r>
            <a:r>
              <a:rPr lang="en-US" altLang="zh-CN" dirty="0"/>
              <a:t> = 1;</a:t>
            </a:r>
          </a:p>
          <a:p>
            <a:pPr lvl="2"/>
            <a:r>
              <a:rPr lang="en-US" altLang="zh-CN" dirty="0"/>
              <a:t>console.log(</a:t>
            </a:r>
            <a:r>
              <a:rPr lang="en-US" altLang="zh-CN" dirty="0" err="1"/>
              <a:t>printName</a:t>
            </a:r>
            <a:r>
              <a:rPr lang="en-US" altLang="zh-CN" dirty="0"/>
              <a:t>(</a:t>
            </a:r>
            <a:r>
              <a:rPr lang="en-US" altLang="zh-CN" dirty="0" err="1"/>
              <a:t>num</a:t>
            </a:r>
            <a:r>
              <a:rPr lang="en-US" altLang="zh-CN" dirty="0"/>
              <a:t>));</a:t>
            </a:r>
            <a:endParaRPr lang="zh-CN" altLang="en-US" dirty="0"/>
          </a:p>
        </p:txBody>
      </p:sp>
    </p:spTree>
    <p:extLst>
      <p:ext uri="{BB962C8B-B14F-4D97-AF65-F5344CB8AC3E}">
        <p14:creationId xmlns:p14="http://schemas.microsoft.com/office/powerpoint/2010/main" val="1965983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9AD138-8FEC-4128-BF7E-C5464211292C}"/>
              </a:ext>
            </a:extLst>
          </p:cNvPr>
          <p:cNvSpPr>
            <a:spLocks noGrp="1"/>
          </p:cNvSpPr>
          <p:nvPr>
            <p:ph type="title"/>
          </p:nvPr>
        </p:nvSpPr>
        <p:spPr/>
        <p:txBody>
          <a:bodyPr/>
          <a:lstStyle/>
          <a:p>
            <a:r>
              <a:rPr lang="en-US" altLang="zh-CN" dirty="0"/>
              <a:t>Angular</a:t>
            </a:r>
            <a:endParaRPr lang="zh-CN" altLang="en-US" dirty="0"/>
          </a:p>
        </p:txBody>
      </p:sp>
      <p:sp>
        <p:nvSpPr>
          <p:cNvPr id="3" name="内容占位符 2">
            <a:extLst>
              <a:ext uri="{FF2B5EF4-FFF2-40B4-BE49-F238E27FC236}">
                <a16:creationId xmlns:a16="http://schemas.microsoft.com/office/drawing/2014/main" xmlns="" id="{42256325-3C49-4120-89F6-EF06186467F3}"/>
              </a:ext>
            </a:extLst>
          </p:cNvPr>
          <p:cNvSpPr>
            <a:spLocks noGrp="1"/>
          </p:cNvSpPr>
          <p:nvPr>
            <p:ph idx="1"/>
          </p:nvPr>
        </p:nvSpPr>
        <p:spPr>
          <a:xfrm>
            <a:off x="838199" y="1825625"/>
            <a:ext cx="11243733" cy="4964642"/>
          </a:xfrm>
        </p:spPr>
        <p:txBody>
          <a:bodyPr/>
          <a:lstStyle/>
          <a:p>
            <a:r>
              <a:rPr lang="en-US" altLang="zh-CN" dirty="0"/>
              <a:t>JavaScript/TypeScript framework for client-side development</a:t>
            </a:r>
          </a:p>
          <a:p>
            <a:r>
              <a:rPr lang="en-US" altLang="zh-CN" dirty="0"/>
              <a:t>Supporting Single-page application (SPA) -&gt; Project 3</a:t>
            </a:r>
          </a:p>
          <a:p>
            <a:r>
              <a:rPr lang="en-US" altLang="zh-CN" dirty="0"/>
              <a:t>Module = Components + Services</a:t>
            </a:r>
          </a:p>
          <a:p>
            <a:r>
              <a:rPr lang="en-US" altLang="zh-CN" dirty="0"/>
              <a:t>Intra-component communication: Data binding</a:t>
            </a:r>
          </a:p>
          <a:p>
            <a:pPr lvl="1"/>
            <a:r>
              <a:rPr lang="en-US" altLang="zh-CN" dirty="0"/>
              <a:t>Interpolation ({{ expression }})</a:t>
            </a:r>
          </a:p>
          <a:p>
            <a:pPr lvl="1"/>
            <a:r>
              <a:rPr lang="en-US" altLang="zh-CN" dirty="0"/>
              <a:t>Property binding ([property]="expression")</a:t>
            </a:r>
          </a:p>
          <a:p>
            <a:pPr lvl="1"/>
            <a:r>
              <a:rPr lang="en-US" altLang="zh-CN" dirty="0"/>
              <a:t>Two-way binding ([(</a:t>
            </a:r>
            <a:r>
              <a:rPr lang="en-US" altLang="zh-CN" dirty="0" err="1"/>
              <a:t>ngModel</a:t>
            </a:r>
            <a:r>
              <a:rPr lang="en-US" altLang="zh-CN" dirty="0"/>
              <a:t>)]="property")</a:t>
            </a:r>
          </a:p>
          <a:p>
            <a:pPr lvl="1"/>
            <a:r>
              <a:rPr lang="en-US" altLang="zh-CN" dirty="0"/>
              <a:t>Event binding ((event)="statement")</a:t>
            </a:r>
          </a:p>
          <a:p>
            <a:r>
              <a:rPr lang="en-US" altLang="zh-CN" dirty="0"/>
              <a:t>Inter-component communication</a:t>
            </a:r>
          </a:p>
          <a:p>
            <a:pPr lvl="1"/>
            <a:r>
              <a:rPr lang="en-US" altLang="zh-CN" dirty="0"/>
              <a:t>Custom event generation + template reference variable</a:t>
            </a:r>
          </a:p>
          <a:p>
            <a:pPr lvl="1"/>
            <a:r>
              <a:rPr lang="en-US" altLang="zh-CN" dirty="0"/>
              <a:t>Service and Dependency Injection -&gt; Who is responsible for creating service?</a:t>
            </a:r>
          </a:p>
          <a:p>
            <a:pPr lvl="1"/>
            <a:endParaRPr lang="en-US" altLang="zh-CN" dirty="0"/>
          </a:p>
          <a:p>
            <a:endParaRPr lang="zh-CN" altLang="en-US" dirty="0"/>
          </a:p>
        </p:txBody>
      </p:sp>
    </p:spTree>
    <p:extLst>
      <p:ext uri="{BB962C8B-B14F-4D97-AF65-F5344CB8AC3E}">
        <p14:creationId xmlns:p14="http://schemas.microsoft.com/office/powerpoint/2010/main" val="110302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D36E75-1299-4933-9699-CB5791FEF877}"/>
              </a:ext>
            </a:extLst>
          </p:cNvPr>
          <p:cNvSpPr>
            <a:spLocks noGrp="1"/>
          </p:cNvSpPr>
          <p:nvPr>
            <p:ph type="title"/>
          </p:nvPr>
        </p:nvSpPr>
        <p:spPr/>
        <p:txBody>
          <a:bodyPr/>
          <a:lstStyle/>
          <a:p>
            <a:r>
              <a:rPr lang="en-US" altLang="zh-CN" dirty="0"/>
              <a:t>Node.js</a:t>
            </a:r>
            <a:endParaRPr lang="zh-CN" altLang="en-US" dirty="0"/>
          </a:p>
        </p:txBody>
      </p:sp>
      <p:sp>
        <p:nvSpPr>
          <p:cNvPr id="3" name="内容占位符 2">
            <a:extLst>
              <a:ext uri="{FF2B5EF4-FFF2-40B4-BE49-F238E27FC236}">
                <a16:creationId xmlns:a16="http://schemas.microsoft.com/office/drawing/2014/main" xmlns="" id="{B7405C53-85D2-4B0F-A1D5-7F4A44E0252D}"/>
              </a:ext>
            </a:extLst>
          </p:cNvPr>
          <p:cNvSpPr>
            <a:spLocks noGrp="1"/>
          </p:cNvSpPr>
          <p:nvPr>
            <p:ph idx="1"/>
          </p:nvPr>
        </p:nvSpPr>
        <p:spPr/>
        <p:txBody>
          <a:bodyPr/>
          <a:lstStyle/>
          <a:p>
            <a:r>
              <a:rPr lang="en-US" altLang="zh-CN" dirty="0"/>
              <a:t>JavaScript runtime environment – Server Side!</a:t>
            </a:r>
          </a:p>
          <a:p>
            <a:r>
              <a:rPr lang="en-US" altLang="zh-CN" dirty="0"/>
              <a:t>Single threaded &amp; Asynchronous programming</a:t>
            </a:r>
          </a:p>
          <a:p>
            <a:r>
              <a:rPr lang="en-US" altLang="zh-CN" dirty="0"/>
              <a:t>Comparison among different projects</a:t>
            </a:r>
          </a:p>
        </p:txBody>
      </p:sp>
      <p:graphicFrame>
        <p:nvGraphicFramePr>
          <p:cNvPr id="5" name="表格 4">
            <a:extLst>
              <a:ext uri="{FF2B5EF4-FFF2-40B4-BE49-F238E27FC236}">
                <a16:creationId xmlns:a16="http://schemas.microsoft.com/office/drawing/2014/main" xmlns="" id="{B54FBCA8-4F7F-462A-91A7-8BC4E7FDF03A}"/>
              </a:ext>
            </a:extLst>
          </p:cNvPr>
          <p:cNvGraphicFramePr>
            <a:graphicFrameLocks noGrp="1"/>
          </p:cNvGraphicFramePr>
          <p:nvPr>
            <p:extLst/>
          </p:nvPr>
        </p:nvGraphicFramePr>
        <p:xfrm>
          <a:off x="1151467" y="3428999"/>
          <a:ext cx="10202334" cy="2180165"/>
        </p:xfrm>
        <a:graphic>
          <a:graphicData uri="http://schemas.openxmlformats.org/drawingml/2006/table">
            <a:tbl>
              <a:tblPr firstRow="1" bandRow="1">
                <a:tableStyleId>{5C22544A-7EE6-4342-B048-85BDC9FD1C3A}</a:tableStyleId>
              </a:tblPr>
              <a:tblGrid>
                <a:gridCol w="3400778">
                  <a:extLst>
                    <a:ext uri="{9D8B030D-6E8A-4147-A177-3AD203B41FA5}">
                      <a16:colId xmlns:a16="http://schemas.microsoft.com/office/drawing/2014/main" xmlns="" val="771670589"/>
                    </a:ext>
                  </a:extLst>
                </a:gridCol>
                <a:gridCol w="3400778">
                  <a:extLst>
                    <a:ext uri="{9D8B030D-6E8A-4147-A177-3AD203B41FA5}">
                      <a16:colId xmlns:a16="http://schemas.microsoft.com/office/drawing/2014/main" xmlns="" val="3807658681"/>
                    </a:ext>
                  </a:extLst>
                </a:gridCol>
                <a:gridCol w="3400778">
                  <a:extLst>
                    <a:ext uri="{9D8B030D-6E8A-4147-A177-3AD203B41FA5}">
                      <a16:colId xmlns:a16="http://schemas.microsoft.com/office/drawing/2014/main" xmlns="" val="3466852623"/>
                    </a:ext>
                  </a:extLst>
                </a:gridCol>
              </a:tblGrid>
              <a:tr h="436033">
                <a:tc>
                  <a:txBody>
                    <a:bodyPr/>
                    <a:lstStyle/>
                    <a:p>
                      <a:endParaRPr lang="zh-CN" altLang="en-US" dirty="0"/>
                    </a:p>
                  </a:txBody>
                  <a:tcPr/>
                </a:tc>
                <a:tc>
                  <a:txBody>
                    <a:bodyPr/>
                    <a:lstStyle/>
                    <a:p>
                      <a:r>
                        <a:rPr lang="en-US" altLang="zh-CN" dirty="0"/>
                        <a:t>Project 2</a:t>
                      </a:r>
                      <a:endParaRPr lang="zh-CN" altLang="en-US" dirty="0"/>
                    </a:p>
                  </a:txBody>
                  <a:tcPr/>
                </a:tc>
                <a:tc>
                  <a:txBody>
                    <a:bodyPr/>
                    <a:lstStyle/>
                    <a:p>
                      <a:r>
                        <a:rPr lang="en-US" altLang="zh-CN" dirty="0"/>
                        <a:t>Project 3,4</a:t>
                      </a:r>
                      <a:endParaRPr lang="zh-CN" altLang="en-US" dirty="0"/>
                    </a:p>
                  </a:txBody>
                  <a:tcPr/>
                </a:tc>
                <a:extLst>
                  <a:ext uri="{0D108BD9-81ED-4DB2-BD59-A6C34878D82A}">
                    <a16:rowId xmlns:a16="http://schemas.microsoft.com/office/drawing/2014/main" xmlns="" val="3342656540"/>
                  </a:ext>
                </a:extLst>
              </a:tr>
              <a:tr h="436033">
                <a:tc>
                  <a:txBody>
                    <a:bodyPr/>
                    <a:lstStyle/>
                    <a:p>
                      <a:r>
                        <a:rPr lang="en-US" altLang="zh-CN" dirty="0"/>
                        <a:t>Backend Language</a:t>
                      </a:r>
                    </a:p>
                  </a:txBody>
                  <a:tcPr/>
                </a:tc>
                <a:tc>
                  <a:txBody>
                    <a:bodyPr/>
                    <a:lstStyle/>
                    <a:p>
                      <a:r>
                        <a:rPr lang="en-US" altLang="zh-CN" dirty="0"/>
                        <a:t>Java</a:t>
                      </a:r>
                      <a:endParaRPr lang="zh-CN" altLang="en-US" dirty="0"/>
                    </a:p>
                  </a:txBody>
                  <a:tcPr/>
                </a:tc>
                <a:tc>
                  <a:txBody>
                    <a:bodyPr/>
                    <a:lstStyle/>
                    <a:p>
                      <a:r>
                        <a:rPr lang="en-US" altLang="zh-CN" dirty="0"/>
                        <a:t>JavaScript</a:t>
                      </a:r>
                      <a:endParaRPr lang="zh-CN" altLang="en-US" dirty="0"/>
                    </a:p>
                  </a:txBody>
                  <a:tcPr/>
                </a:tc>
                <a:extLst>
                  <a:ext uri="{0D108BD9-81ED-4DB2-BD59-A6C34878D82A}">
                    <a16:rowId xmlns:a16="http://schemas.microsoft.com/office/drawing/2014/main" xmlns="" val="3569933214"/>
                  </a:ext>
                </a:extLst>
              </a:tr>
              <a:tr h="436033">
                <a:tc>
                  <a:txBody>
                    <a:bodyPr/>
                    <a:lstStyle/>
                    <a:p>
                      <a:r>
                        <a:rPr lang="en-US" altLang="zh-CN" dirty="0"/>
                        <a:t>Runtime Environment</a:t>
                      </a:r>
                      <a:endParaRPr lang="zh-CN" altLang="en-US" dirty="0"/>
                    </a:p>
                  </a:txBody>
                  <a:tcPr/>
                </a:tc>
                <a:tc>
                  <a:txBody>
                    <a:bodyPr/>
                    <a:lstStyle/>
                    <a:p>
                      <a:r>
                        <a:rPr lang="en-US" altLang="zh-CN" dirty="0"/>
                        <a:t>JRE</a:t>
                      </a:r>
                      <a:endParaRPr lang="zh-CN" altLang="en-US" dirty="0"/>
                    </a:p>
                  </a:txBody>
                  <a:tcPr/>
                </a:tc>
                <a:tc>
                  <a:txBody>
                    <a:bodyPr/>
                    <a:lstStyle/>
                    <a:p>
                      <a:r>
                        <a:rPr lang="en-US" altLang="zh-CN" dirty="0"/>
                        <a:t>Node.js</a:t>
                      </a:r>
                      <a:endParaRPr lang="zh-CN" altLang="en-US" dirty="0"/>
                    </a:p>
                  </a:txBody>
                  <a:tcPr/>
                </a:tc>
                <a:extLst>
                  <a:ext uri="{0D108BD9-81ED-4DB2-BD59-A6C34878D82A}">
                    <a16:rowId xmlns:a16="http://schemas.microsoft.com/office/drawing/2014/main" xmlns="" val="1583365309"/>
                  </a:ext>
                </a:extLst>
              </a:tr>
              <a:tr h="436033">
                <a:tc>
                  <a:txBody>
                    <a:bodyPr/>
                    <a:lstStyle/>
                    <a:p>
                      <a:r>
                        <a:rPr lang="en-US" altLang="zh-CN" dirty="0"/>
                        <a:t>Package/Framework</a:t>
                      </a:r>
                      <a:endParaRPr lang="zh-CN" altLang="en-US" dirty="0"/>
                    </a:p>
                  </a:txBody>
                  <a:tcPr/>
                </a:tc>
                <a:tc>
                  <a:txBody>
                    <a:bodyPr/>
                    <a:lstStyle/>
                    <a:p>
                      <a:r>
                        <a:rPr lang="en-US" altLang="zh-CN" dirty="0"/>
                        <a:t>Tomcat</a:t>
                      </a:r>
                      <a:endParaRPr lang="zh-CN" altLang="en-US" dirty="0"/>
                    </a:p>
                  </a:txBody>
                  <a:tcPr/>
                </a:tc>
                <a:tc>
                  <a:txBody>
                    <a:bodyPr/>
                    <a:lstStyle/>
                    <a:p>
                      <a:r>
                        <a:rPr lang="en-US" altLang="zh-CN" dirty="0"/>
                        <a:t>Express</a:t>
                      </a:r>
                      <a:endParaRPr lang="zh-CN" altLang="en-US" dirty="0"/>
                    </a:p>
                  </a:txBody>
                  <a:tcPr/>
                </a:tc>
                <a:extLst>
                  <a:ext uri="{0D108BD9-81ED-4DB2-BD59-A6C34878D82A}">
                    <a16:rowId xmlns:a16="http://schemas.microsoft.com/office/drawing/2014/main" xmlns="" val="4013169902"/>
                  </a:ext>
                </a:extLst>
              </a:tr>
              <a:tr h="436033">
                <a:tc>
                  <a:txBody>
                    <a:bodyPr/>
                    <a:lstStyle/>
                    <a:p>
                      <a:r>
                        <a:rPr lang="en-US" altLang="zh-CN" dirty="0"/>
                        <a:t>MVC</a:t>
                      </a:r>
                      <a:endParaRPr lang="zh-CN" altLang="en-US" dirty="0"/>
                    </a:p>
                  </a:txBody>
                  <a:tcPr/>
                </a:tc>
                <a:tc>
                  <a:txBody>
                    <a:bodyPr/>
                    <a:lstStyle/>
                    <a:p>
                      <a:r>
                        <a:rPr lang="en-US" altLang="zh-CN" dirty="0"/>
                        <a:t>MySQL-JSP-Java class</a:t>
                      </a:r>
                      <a:endParaRPr lang="zh-CN" altLang="en-US" dirty="0"/>
                    </a:p>
                  </a:txBody>
                  <a:tcPr/>
                </a:tc>
                <a:tc>
                  <a:txBody>
                    <a:bodyPr/>
                    <a:lstStyle/>
                    <a:p>
                      <a:r>
                        <a:rPr lang="en-US" altLang="zh-CN" dirty="0"/>
                        <a:t>MongoDB-EJS-JavaScript file</a:t>
                      </a:r>
                      <a:endParaRPr lang="zh-CN" altLang="en-US" dirty="0"/>
                    </a:p>
                  </a:txBody>
                  <a:tcPr/>
                </a:tc>
                <a:extLst>
                  <a:ext uri="{0D108BD9-81ED-4DB2-BD59-A6C34878D82A}">
                    <a16:rowId xmlns:a16="http://schemas.microsoft.com/office/drawing/2014/main" xmlns="" val="3829525270"/>
                  </a:ext>
                </a:extLst>
              </a:tr>
            </a:tbl>
          </a:graphicData>
        </a:graphic>
      </p:graphicFrame>
    </p:spTree>
    <p:extLst>
      <p:ext uri="{BB962C8B-B14F-4D97-AF65-F5344CB8AC3E}">
        <p14:creationId xmlns:p14="http://schemas.microsoft.com/office/powerpoint/2010/main" val="1426686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362154-3EB3-4543-8B53-E3F4A08ADBC8}"/>
              </a:ext>
            </a:extLst>
          </p:cNvPr>
          <p:cNvSpPr>
            <a:spLocks noGrp="1"/>
          </p:cNvSpPr>
          <p:nvPr>
            <p:ph type="title"/>
          </p:nvPr>
        </p:nvSpPr>
        <p:spPr/>
        <p:txBody>
          <a:bodyPr/>
          <a:lstStyle/>
          <a:p>
            <a:r>
              <a:rPr lang="en-US" altLang="zh-CN" dirty="0"/>
              <a:t>Express</a:t>
            </a:r>
            <a:endParaRPr lang="zh-CN" altLang="en-US" dirty="0"/>
          </a:p>
        </p:txBody>
      </p:sp>
      <p:sp>
        <p:nvSpPr>
          <p:cNvPr id="3" name="内容占位符 2">
            <a:extLst>
              <a:ext uri="{FF2B5EF4-FFF2-40B4-BE49-F238E27FC236}">
                <a16:creationId xmlns:a16="http://schemas.microsoft.com/office/drawing/2014/main" xmlns="" id="{56A0EF64-9FE6-43AF-8458-9FCB9EF58880}"/>
              </a:ext>
            </a:extLst>
          </p:cNvPr>
          <p:cNvSpPr>
            <a:spLocks noGrp="1"/>
          </p:cNvSpPr>
          <p:nvPr>
            <p:ph idx="1"/>
          </p:nvPr>
        </p:nvSpPr>
        <p:spPr>
          <a:xfrm>
            <a:off x="838199" y="1825624"/>
            <a:ext cx="10608733" cy="4448175"/>
          </a:xfrm>
        </p:spPr>
        <p:txBody>
          <a:bodyPr/>
          <a:lstStyle/>
          <a:p>
            <a:r>
              <a:rPr lang="en-US" altLang="zh-CN" dirty="0"/>
              <a:t>require ('</a:t>
            </a:r>
            <a:r>
              <a:rPr lang="en-US" altLang="zh-CN" dirty="0" err="1"/>
              <a:t>xxxxx</a:t>
            </a:r>
            <a:r>
              <a:rPr lang="en-US" altLang="zh-CN" dirty="0"/>
              <a:t>')  -- VS --  import {</a:t>
            </a:r>
            <a:r>
              <a:rPr lang="en-US" altLang="zh-CN" dirty="0" err="1"/>
              <a:t>xxxxx</a:t>
            </a:r>
            <a:r>
              <a:rPr lang="en-US" altLang="zh-CN" dirty="0"/>
              <a:t>} from '</a:t>
            </a:r>
            <a:r>
              <a:rPr lang="en-US" altLang="zh-CN" dirty="0" err="1"/>
              <a:t>xxxxx</a:t>
            </a:r>
            <a:r>
              <a:rPr lang="en-US" altLang="zh-CN" dirty="0"/>
              <a:t>’</a:t>
            </a:r>
          </a:p>
          <a:p>
            <a:r>
              <a:rPr lang="en-US" altLang="zh-CN" dirty="0" err="1"/>
              <a:t>package.json</a:t>
            </a:r>
            <a:r>
              <a:rPr lang="en-US" altLang="zh-CN" dirty="0"/>
              <a:t> </a:t>
            </a:r>
          </a:p>
          <a:p>
            <a:r>
              <a:rPr lang="en-US" altLang="zh-CN" dirty="0"/>
              <a:t>Routing Support</a:t>
            </a:r>
          </a:p>
          <a:p>
            <a:pPr lvl="1"/>
            <a:r>
              <a:rPr lang="en-US" altLang="zh-CN" dirty="0" smtClean="0"/>
              <a:t>E.g. </a:t>
            </a:r>
            <a:r>
              <a:rPr lang="en-US" altLang="zh-CN" dirty="0" err="1" smtClean="0"/>
              <a:t>app.get</a:t>
            </a:r>
            <a:r>
              <a:rPr lang="en-US" altLang="zh-CN" dirty="0"/>
              <a:t>(‘/list/:username’, (</a:t>
            </a:r>
            <a:r>
              <a:rPr lang="en-US" altLang="zh-CN" dirty="0" err="1"/>
              <a:t>req</a:t>
            </a:r>
            <a:r>
              <a:rPr lang="en-US" altLang="zh-CN" dirty="0"/>
              <a:t> , res) = &gt; {do()});</a:t>
            </a:r>
          </a:p>
          <a:p>
            <a:pPr lvl="1"/>
            <a:r>
              <a:rPr lang="en-US" altLang="zh-CN" dirty="0"/>
              <a:t>Specify the method (GET), path (‘/list/:username’), and action(do())</a:t>
            </a:r>
          </a:p>
          <a:p>
            <a:r>
              <a:rPr lang="en-US" altLang="zh-CN" dirty="0"/>
              <a:t> Middleware</a:t>
            </a:r>
          </a:p>
          <a:p>
            <a:pPr lvl="1"/>
            <a:r>
              <a:rPr lang="en-US" altLang="zh-CN" dirty="0"/>
              <a:t>Every request goes through the sequence of middleware, until one serves the response [e.g. </a:t>
            </a:r>
            <a:r>
              <a:rPr lang="en-US" altLang="zh-CN" dirty="0" err="1"/>
              <a:t>app.use</a:t>
            </a:r>
            <a:r>
              <a:rPr lang="en-US" altLang="zh-CN" dirty="0"/>
              <a:t>( </a:t>
            </a:r>
            <a:r>
              <a:rPr lang="en-US" altLang="zh-CN" dirty="0" err="1" smtClean="0"/>
              <a:t>bodyParser</a:t>
            </a:r>
            <a:r>
              <a:rPr lang="en-US" altLang="zh-CN" dirty="0" err="1"/>
              <a:t>.</a:t>
            </a:r>
            <a:r>
              <a:rPr lang="en-US" altLang="zh-CN" dirty="0" err="1" smtClean="0"/>
              <a:t>json</a:t>
            </a:r>
            <a:r>
              <a:rPr lang="en-US" altLang="zh-CN" dirty="0" smtClean="0"/>
              <a:t> </a:t>
            </a:r>
            <a:r>
              <a:rPr lang="en-US" altLang="zh-CN" dirty="0"/>
              <a:t>() );]</a:t>
            </a:r>
          </a:p>
          <a:p>
            <a:pPr lvl="1"/>
            <a:r>
              <a:rPr lang="en-US" altLang="zh-CN" dirty="0"/>
              <a:t>Create a separate </a:t>
            </a:r>
            <a:r>
              <a:rPr lang="en-US" altLang="zh-CN" dirty="0" smtClean="0"/>
              <a:t>module </a:t>
            </a:r>
            <a:r>
              <a:rPr lang="en-US" altLang="zh-CN" dirty="0"/>
              <a:t>to handle requests coming from some URL [e.g. birds = require (‘./ birds’);  </a:t>
            </a:r>
            <a:r>
              <a:rPr lang="en-US" altLang="zh-CN" dirty="0" err="1"/>
              <a:t>app.use</a:t>
            </a:r>
            <a:r>
              <a:rPr lang="en-US" altLang="zh-CN" dirty="0"/>
              <a:t>('/ birds ', birds );]</a:t>
            </a:r>
          </a:p>
          <a:p>
            <a:pPr lvl="1"/>
            <a:endParaRPr lang="en-US" altLang="zh-CN" dirty="0"/>
          </a:p>
          <a:p>
            <a:endParaRPr lang="en-US" altLang="zh-CN" dirty="0"/>
          </a:p>
          <a:p>
            <a:pPr lvl="1"/>
            <a:endParaRPr lang="en-US" altLang="zh-CN" dirty="0"/>
          </a:p>
        </p:txBody>
      </p:sp>
    </p:spTree>
    <p:extLst>
      <p:ext uri="{BB962C8B-B14F-4D97-AF65-F5344CB8AC3E}">
        <p14:creationId xmlns:p14="http://schemas.microsoft.com/office/powerpoint/2010/main" val="1664229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97D3EEB-38E7-49CF-A4DE-A244003D1CD8}"/>
              </a:ext>
            </a:extLst>
          </p:cNvPr>
          <p:cNvSpPr>
            <a:spLocks noGrp="1"/>
          </p:cNvSpPr>
          <p:nvPr>
            <p:ph type="title"/>
          </p:nvPr>
        </p:nvSpPr>
        <p:spPr/>
        <p:txBody>
          <a:bodyPr/>
          <a:lstStyle/>
          <a:p>
            <a:r>
              <a:rPr lang="en-US" altLang="zh-CN" dirty="0"/>
              <a:t>MongoDB</a:t>
            </a:r>
            <a:endParaRPr lang="zh-CN" altLang="en-US" dirty="0"/>
          </a:p>
        </p:txBody>
      </p:sp>
      <p:sp>
        <p:nvSpPr>
          <p:cNvPr id="3" name="内容占位符 2">
            <a:extLst>
              <a:ext uri="{FF2B5EF4-FFF2-40B4-BE49-F238E27FC236}">
                <a16:creationId xmlns:a16="http://schemas.microsoft.com/office/drawing/2014/main" xmlns="" id="{C996FCC5-ECB4-4936-B10D-44990435C909}"/>
              </a:ext>
            </a:extLst>
          </p:cNvPr>
          <p:cNvSpPr>
            <a:spLocks noGrp="1"/>
          </p:cNvSpPr>
          <p:nvPr>
            <p:ph idx="1"/>
          </p:nvPr>
        </p:nvSpPr>
        <p:spPr>
          <a:xfrm>
            <a:off x="838199" y="1825625"/>
            <a:ext cx="10761133" cy="4667250"/>
          </a:xfrm>
        </p:spPr>
        <p:txBody>
          <a:bodyPr>
            <a:normAutofit/>
          </a:bodyPr>
          <a:lstStyle/>
          <a:p>
            <a:r>
              <a:rPr lang="en-US" altLang="zh-CN" dirty="0"/>
              <a:t>NoSQL Database, Document-oriented Database </a:t>
            </a:r>
          </a:p>
          <a:p>
            <a:endParaRPr lang="en-US" altLang="zh-CN" dirty="0"/>
          </a:p>
          <a:p>
            <a:r>
              <a:rPr lang="en-US" altLang="zh-CN" dirty="0"/>
              <a:t>MongoDB                               MySQL</a:t>
            </a:r>
          </a:p>
          <a:p>
            <a:pPr marL="0" indent="0">
              <a:buNone/>
            </a:pPr>
            <a:r>
              <a:rPr lang="en-US" altLang="zh-CN" dirty="0"/>
              <a:t>   Database    -------------------  Database</a:t>
            </a:r>
          </a:p>
          <a:p>
            <a:pPr marL="0" indent="0">
              <a:buNone/>
            </a:pPr>
            <a:r>
              <a:rPr lang="en-US" altLang="zh-CN" dirty="0"/>
              <a:t>   Collection   -------------------  Table</a:t>
            </a:r>
          </a:p>
          <a:p>
            <a:pPr marL="0" indent="0">
              <a:buNone/>
            </a:pPr>
            <a:r>
              <a:rPr lang="en-US" altLang="zh-CN" dirty="0"/>
              <a:t>   </a:t>
            </a:r>
            <a:r>
              <a:rPr lang="en-US" altLang="zh-CN" smtClean="0"/>
              <a:t>Document</a:t>
            </a:r>
            <a:r>
              <a:rPr lang="en-US" altLang="zh-CN" smtClean="0"/>
              <a:t>   -------------------  Tuple</a:t>
            </a:r>
            <a:endParaRPr lang="en-US" altLang="zh-CN" dirty="0"/>
          </a:p>
          <a:p>
            <a:pPr marL="0" indent="0">
              <a:buNone/>
            </a:pPr>
            <a:r>
              <a:rPr lang="en-US" altLang="zh-CN" dirty="0"/>
              <a:t>   Field            -------------------   </a:t>
            </a:r>
            <a:r>
              <a:rPr lang="en-US" altLang="zh-CN" dirty="0" smtClean="0"/>
              <a:t>Attribute</a:t>
            </a:r>
            <a:endParaRPr lang="en-US" altLang="zh-CN" dirty="0"/>
          </a:p>
          <a:p>
            <a:pPr marL="0" indent="0">
              <a:buNone/>
            </a:pPr>
            <a:endParaRPr lang="en-US" altLang="zh-CN" dirty="0"/>
          </a:p>
          <a:p>
            <a:r>
              <a:rPr lang="en-US" altLang="zh-CN" dirty="0"/>
              <a:t>Allows data retrieval based on “non-key” fields</a:t>
            </a:r>
          </a:p>
          <a:p>
            <a:endParaRPr lang="zh-CN" altLang="en-US" dirty="0"/>
          </a:p>
        </p:txBody>
      </p:sp>
    </p:spTree>
    <p:extLst>
      <p:ext uri="{BB962C8B-B14F-4D97-AF65-F5344CB8AC3E}">
        <p14:creationId xmlns:p14="http://schemas.microsoft.com/office/powerpoint/2010/main" val="187966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Scalability</a:t>
            </a:r>
            <a:endParaRPr lang="zh-CN" altLang="en-US" dirty="0"/>
          </a:p>
        </p:txBody>
      </p:sp>
      <p:sp>
        <p:nvSpPr>
          <p:cNvPr id="3" name="内容占位符 2"/>
          <p:cNvSpPr>
            <a:spLocks noGrp="1"/>
          </p:cNvSpPr>
          <p:nvPr>
            <p:ph idx="1"/>
          </p:nvPr>
        </p:nvSpPr>
        <p:spPr/>
        <p:txBody>
          <a:bodyPr/>
          <a:lstStyle/>
          <a:p>
            <a:r>
              <a:rPr lang="en-US" altLang="zh-CN" dirty="0" smtClean="0"/>
              <a:t>Load Balance, Scale out</a:t>
            </a:r>
          </a:p>
          <a:p>
            <a:r>
              <a:rPr lang="en-US" altLang="zh-CN" dirty="0" smtClean="0"/>
              <a:t>Distributed File System</a:t>
            </a:r>
          </a:p>
          <a:p>
            <a:r>
              <a:rPr lang="en-US" altLang="zh-CN" dirty="0" smtClean="0"/>
              <a:t>NoSQL</a:t>
            </a:r>
            <a:endParaRPr lang="zh-CN" altLang="en-US" dirty="0"/>
          </a:p>
          <a:p>
            <a:pPr lvl="1"/>
            <a:r>
              <a:rPr lang="en-US" altLang="zh-CN" dirty="0"/>
              <a:t>maintaining a shared state </a:t>
            </a:r>
          </a:p>
          <a:p>
            <a:pPr lvl="1"/>
            <a:r>
              <a:rPr lang="en-US" altLang="zh-CN" dirty="0" smtClean="0"/>
              <a:t>CAP Theorem</a:t>
            </a:r>
          </a:p>
          <a:p>
            <a:pPr lvl="1"/>
            <a:r>
              <a:rPr lang="en-US" altLang="zh-CN" dirty="0" smtClean="0"/>
              <a:t>Different kinds of stores</a:t>
            </a:r>
          </a:p>
          <a:p>
            <a:pPr lvl="1"/>
            <a:r>
              <a:rPr lang="en-US" altLang="zh-CN" dirty="0" smtClean="0"/>
              <a:t>Consistent hashing</a:t>
            </a:r>
          </a:p>
          <a:p>
            <a:r>
              <a:rPr lang="en-US" altLang="zh-CN" dirty="0" smtClean="0"/>
              <a:t>Map Reduce and Hadoop (Refer to my slides in week 8)</a:t>
            </a:r>
            <a:endParaRPr lang="zh-CN" altLang="en-US" dirty="0"/>
          </a:p>
        </p:txBody>
      </p:sp>
    </p:spTree>
    <p:extLst>
      <p:ext uri="{BB962C8B-B14F-4D97-AF65-F5344CB8AC3E}">
        <p14:creationId xmlns:p14="http://schemas.microsoft.com/office/powerpoint/2010/main" val="3054500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Other Topics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Communication: HTTP</a:t>
            </a:r>
          </a:p>
          <a:p>
            <a:pPr lvl="1"/>
            <a:r>
              <a:rPr lang="en-US" altLang="zh-CN" dirty="0" smtClean="0"/>
              <a:t> Cookies, Sessions</a:t>
            </a:r>
          </a:p>
          <a:p>
            <a:pPr lvl="1"/>
            <a:r>
              <a:rPr lang="en-US" altLang="zh-CN" dirty="0" smtClean="0"/>
              <a:t> JSON</a:t>
            </a:r>
          </a:p>
          <a:p>
            <a:r>
              <a:rPr lang="en-US" altLang="zh-CN" dirty="0" smtClean="0"/>
              <a:t>Web Server</a:t>
            </a:r>
          </a:p>
          <a:p>
            <a:pPr lvl="1"/>
            <a:r>
              <a:rPr lang="en-US" altLang="zh-CN" dirty="0" smtClean="0"/>
              <a:t> Architecture</a:t>
            </a:r>
          </a:p>
          <a:p>
            <a:pPr lvl="1"/>
            <a:r>
              <a:rPr lang="en-US" altLang="zh-CN" dirty="0" smtClean="0"/>
              <a:t> App server: MVC</a:t>
            </a:r>
          </a:p>
          <a:p>
            <a:r>
              <a:rPr lang="en-US" altLang="zh-CN" dirty="0" smtClean="0"/>
              <a:t>Encoding</a:t>
            </a:r>
          </a:p>
          <a:p>
            <a:pPr lvl="1"/>
            <a:r>
              <a:rPr lang="en-US" altLang="zh-CN" dirty="0" smtClean="0"/>
              <a:t> MIME</a:t>
            </a:r>
          </a:p>
          <a:p>
            <a:pPr lvl="1"/>
            <a:r>
              <a:rPr lang="en-US" altLang="zh-CN" dirty="0" smtClean="0"/>
              <a:t> Unicode</a:t>
            </a:r>
          </a:p>
          <a:p>
            <a:r>
              <a:rPr lang="en-US" altLang="zh-CN" dirty="0" smtClean="0"/>
              <a:t>AJAX</a:t>
            </a:r>
          </a:p>
          <a:p>
            <a:pPr lvl="1"/>
            <a:endParaRPr lang="en-US" altLang="zh-CN" dirty="0" smtClean="0"/>
          </a:p>
          <a:p>
            <a:endParaRPr lang="zh-CN" altLang="en-US" dirty="0"/>
          </a:p>
        </p:txBody>
      </p:sp>
    </p:spTree>
    <p:extLst>
      <p:ext uri="{BB962C8B-B14F-4D97-AF65-F5344CB8AC3E}">
        <p14:creationId xmlns:p14="http://schemas.microsoft.com/office/powerpoint/2010/main" val="65831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to Answer Questions</a:t>
            </a:r>
            <a:endParaRPr lang="en-US" dirty="0"/>
          </a:p>
        </p:txBody>
      </p:sp>
      <p:sp>
        <p:nvSpPr>
          <p:cNvPr id="3" name="Content Placeholder 2"/>
          <p:cNvSpPr>
            <a:spLocks noGrp="1"/>
          </p:cNvSpPr>
          <p:nvPr>
            <p:ph idx="1"/>
          </p:nvPr>
        </p:nvSpPr>
        <p:spPr/>
        <p:txBody>
          <a:bodyPr/>
          <a:lstStyle/>
          <a:p>
            <a:r>
              <a:rPr lang="en-US" dirty="0" smtClean="0"/>
              <a:t>Understand the requirement</a:t>
            </a:r>
          </a:p>
          <a:p>
            <a:r>
              <a:rPr lang="en-US" dirty="0" smtClean="0"/>
              <a:t>Locate to the corresponding knowledge</a:t>
            </a:r>
          </a:p>
          <a:p>
            <a:r>
              <a:rPr lang="en-US" dirty="0" smtClean="0"/>
              <a:t>Solve the problem with such knowledge, add necessary explanation</a:t>
            </a:r>
          </a:p>
          <a:p>
            <a:pPr lvl="1"/>
            <a:r>
              <a:rPr lang="en-US" dirty="0" smtClean="0"/>
              <a:t>You </a:t>
            </a:r>
            <a:r>
              <a:rPr lang="en-US" altLang="zh-CN" dirty="0" smtClean="0"/>
              <a:t>may</a:t>
            </a:r>
            <a:r>
              <a:rPr lang="en-US" dirty="0" smtClean="0"/>
              <a:t> get partial credits once your answer is not fully correct.</a:t>
            </a:r>
          </a:p>
          <a:p>
            <a:pPr lvl="1"/>
            <a:r>
              <a:rPr lang="en-US" altLang="zh-CN" dirty="0" smtClean="0"/>
              <a:t>Do</a:t>
            </a:r>
            <a:r>
              <a:rPr lang="zh-CN" altLang="en-US" dirty="0" smtClean="0"/>
              <a:t> </a:t>
            </a:r>
            <a:r>
              <a:rPr lang="en-US" altLang="zh-CN" dirty="0" smtClean="0"/>
              <a:t>highlight</a:t>
            </a:r>
            <a:r>
              <a:rPr lang="zh-CN" altLang="en-US" dirty="0" smtClean="0"/>
              <a:t> </a:t>
            </a:r>
            <a:r>
              <a:rPr lang="en-US" altLang="zh-CN" dirty="0" smtClean="0"/>
              <a:t>the</a:t>
            </a:r>
            <a:r>
              <a:rPr lang="zh-CN" altLang="en-US" dirty="0" smtClean="0"/>
              <a:t> </a:t>
            </a:r>
            <a:r>
              <a:rPr lang="en-US" altLang="zh-CN" dirty="0" smtClean="0"/>
              <a:t>important</a:t>
            </a:r>
            <a:r>
              <a:rPr lang="zh-CN" altLang="en-US" dirty="0" smtClean="0"/>
              <a:t> </a:t>
            </a:r>
            <a:r>
              <a:rPr lang="en-US" altLang="zh-CN" dirty="0" smtClean="0"/>
              <a:t>part</a:t>
            </a:r>
            <a:r>
              <a:rPr lang="zh-CN" altLang="en-US" dirty="0" smtClean="0"/>
              <a:t> </a:t>
            </a:r>
            <a:r>
              <a:rPr lang="en-US" altLang="zh-CN" dirty="0" smtClean="0"/>
              <a:t>in</a:t>
            </a:r>
            <a:r>
              <a:rPr lang="zh-CN" altLang="en-US" dirty="0" smtClean="0"/>
              <a:t> </a:t>
            </a:r>
            <a:r>
              <a:rPr lang="en-US" altLang="zh-CN" dirty="0" smtClean="0"/>
              <a:t>your</a:t>
            </a:r>
            <a:r>
              <a:rPr lang="zh-CN" altLang="en-US" dirty="0" smtClean="0"/>
              <a:t> </a:t>
            </a:r>
            <a:r>
              <a:rPr lang="en-US" altLang="zh-CN" dirty="0" smtClean="0"/>
              <a:t>answer.</a:t>
            </a:r>
            <a:endParaRPr lang="en-US" dirty="0" smtClean="0"/>
          </a:p>
          <a:p>
            <a:r>
              <a:rPr lang="en-US" dirty="0" smtClean="0"/>
              <a:t>Make a clear statement</a:t>
            </a:r>
          </a:p>
          <a:p>
            <a:pPr lvl="1"/>
            <a:r>
              <a:rPr lang="en-US" b="1" dirty="0" smtClean="0"/>
              <a:t>Do not be optimistic!</a:t>
            </a:r>
            <a:endParaRPr lang="en-US" b="1" dirty="0"/>
          </a:p>
        </p:txBody>
      </p:sp>
    </p:spTree>
    <p:extLst>
      <p:ext uri="{BB962C8B-B14F-4D97-AF65-F5344CB8AC3E}">
        <p14:creationId xmlns:p14="http://schemas.microsoft.com/office/powerpoint/2010/main" val="799319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General Information</a:t>
            </a:r>
          </a:p>
          <a:p>
            <a:r>
              <a:rPr lang="en-US" altLang="zh-CN" dirty="0" smtClean="0"/>
              <a:t>JavaScript</a:t>
            </a:r>
          </a:p>
          <a:p>
            <a:r>
              <a:rPr lang="en-US" altLang="zh-CN" dirty="0" smtClean="0"/>
              <a:t>MEAN stack</a:t>
            </a:r>
          </a:p>
          <a:p>
            <a:r>
              <a:rPr lang="en-US" altLang="zh-CN" dirty="0" smtClean="0"/>
              <a:t>Scalability</a:t>
            </a:r>
          </a:p>
          <a:p>
            <a:r>
              <a:rPr lang="en-US" altLang="zh-CN" dirty="0" smtClean="0"/>
              <a:t>Other topics</a:t>
            </a:r>
          </a:p>
        </p:txBody>
      </p:sp>
    </p:spTree>
    <p:extLst>
      <p:ext uri="{BB962C8B-B14F-4D97-AF65-F5344CB8AC3E}">
        <p14:creationId xmlns:p14="http://schemas.microsoft.com/office/powerpoint/2010/main" val="367827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smtClean="0"/>
              <a:t>Example: Problem</a:t>
            </a:r>
            <a:r>
              <a:rPr lang="zh-CN" altLang="en-US" dirty="0" smtClean="0"/>
              <a:t> </a:t>
            </a:r>
            <a:r>
              <a:rPr lang="en-US" altLang="zh-CN" dirty="0" smtClean="0"/>
              <a:t>7</a:t>
            </a:r>
            <a:r>
              <a:rPr lang="zh-CN" altLang="en-US" dirty="0" smtClean="0"/>
              <a:t> </a:t>
            </a:r>
            <a:r>
              <a:rPr lang="en-US" altLang="zh-CN" dirty="0" smtClean="0"/>
              <a:t>in</a:t>
            </a:r>
            <a:r>
              <a:rPr lang="zh-CN" altLang="en-US" dirty="0" smtClean="0"/>
              <a:t> </a:t>
            </a:r>
            <a:r>
              <a:rPr lang="en-US" altLang="zh-CN" dirty="0" smtClean="0"/>
              <a:t>Sample </a:t>
            </a:r>
            <a:r>
              <a:rPr lang="en-US" altLang="zh-CN" dirty="0"/>
              <a:t>Final</a:t>
            </a:r>
            <a:endParaRPr lang="zh-CN" altLang="en-US" dirty="0"/>
          </a:p>
        </p:txBody>
      </p:sp>
      <p:pic>
        <p:nvPicPr>
          <p:cNvPr id="3" name="图片 2">
            <a:extLst>
              <a:ext uri="{FF2B5EF4-FFF2-40B4-BE49-F238E27FC236}">
                <a16:creationId xmlns:a16="http://schemas.microsoft.com/office/drawing/2014/main" xmlns="" id="{1D42A3EB-1421-4FF0-A5AF-AF89AD815D60}"/>
              </a:ext>
            </a:extLst>
          </p:cNvPr>
          <p:cNvPicPr>
            <a:picLocks noChangeAspect="1"/>
          </p:cNvPicPr>
          <p:nvPr/>
        </p:nvPicPr>
        <p:blipFill>
          <a:blip r:embed="rId3"/>
          <a:stretch>
            <a:fillRect/>
          </a:stretch>
        </p:blipFill>
        <p:spPr>
          <a:xfrm>
            <a:off x="935037" y="1690687"/>
            <a:ext cx="9643632" cy="4728773"/>
          </a:xfrm>
          <a:prstGeom prst="rect">
            <a:avLst/>
          </a:prstGeom>
        </p:spPr>
      </p:pic>
      <p:cxnSp>
        <p:nvCxnSpPr>
          <p:cNvPr id="5" name="Straight Connector 4"/>
          <p:cNvCxnSpPr/>
          <p:nvPr/>
        </p:nvCxnSpPr>
        <p:spPr>
          <a:xfrm>
            <a:off x="1565563" y="5652656"/>
            <a:ext cx="8682842" cy="118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65563" y="5925787"/>
            <a:ext cx="2947060" cy="98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08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General</a:t>
            </a:r>
            <a:r>
              <a:rPr lang="zh-CN" altLang="en-US" dirty="0" smtClean="0"/>
              <a:t> </a:t>
            </a:r>
            <a:r>
              <a:rPr lang="en-US" altLang="zh-CN" dirty="0" smtClean="0"/>
              <a:t>Grading</a:t>
            </a:r>
            <a:r>
              <a:rPr lang="zh-CN" altLang="en-US" dirty="0" smtClean="0"/>
              <a:t> </a:t>
            </a:r>
            <a:r>
              <a:rPr lang="en-US" altLang="zh-CN" dirty="0" smtClean="0"/>
              <a:t>Rubrics</a:t>
            </a:r>
            <a:endParaRPr lang="en-US" dirty="0"/>
          </a:p>
        </p:txBody>
      </p:sp>
      <p:sp>
        <p:nvSpPr>
          <p:cNvPr id="3" name="Content Placeholder 2"/>
          <p:cNvSpPr>
            <a:spLocks noGrp="1"/>
          </p:cNvSpPr>
          <p:nvPr>
            <p:ph idx="1"/>
          </p:nvPr>
        </p:nvSpPr>
        <p:spPr/>
        <p:txBody>
          <a:bodyPr/>
          <a:lstStyle/>
          <a:p>
            <a:r>
              <a:rPr lang="en-US" altLang="zh-CN" dirty="0" smtClean="0"/>
              <a:t>Problem</a:t>
            </a:r>
            <a:r>
              <a:rPr lang="zh-CN" altLang="en-US" dirty="0" smtClean="0"/>
              <a:t> </a:t>
            </a:r>
            <a:r>
              <a:rPr lang="en-US" altLang="zh-CN" dirty="0" smtClean="0"/>
              <a:t>with</a:t>
            </a:r>
            <a:r>
              <a:rPr lang="zh-CN" altLang="en-US" dirty="0" smtClean="0"/>
              <a:t> </a:t>
            </a:r>
            <a:r>
              <a:rPr lang="en-US" altLang="zh-CN" dirty="0" smtClean="0"/>
              <a:t>specific</a:t>
            </a:r>
            <a:r>
              <a:rPr lang="zh-CN" altLang="en-US" dirty="0" smtClean="0"/>
              <a:t> </a:t>
            </a:r>
            <a:r>
              <a:rPr lang="en-US" altLang="zh-CN" dirty="0" smtClean="0"/>
              <a:t>answer</a:t>
            </a:r>
          </a:p>
          <a:p>
            <a:pPr lvl="1"/>
            <a:r>
              <a:rPr lang="en-US" altLang="zh-CN" dirty="0" smtClean="0"/>
              <a:t>No</a:t>
            </a:r>
            <a:r>
              <a:rPr lang="zh-CN" altLang="en-US" dirty="0" smtClean="0"/>
              <a:t> </a:t>
            </a:r>
            <a:r>
              <a:rPr lang="en-US" altLang="zh-CN" dirty="0" smtClean="0"/>
              <a:t>partial</a:t>
            </a:r>
            <a:r>
              <a:rPr lang="zh-CN" altLang="en-US" dirty="0" smtClean="0"/>
              <a:t> </a:t>
            </a:r>
            <a:r>
              <a:rPr lang="en-US" altLang="zh-CN" dirty="0" smtClean="0"/>
              <a:t>credits</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considered.</a:t>
            </a:r>
            <a:r>
              <a:rPr lang="zh-CN" altLang="en-US" dirty="0" smtClean="0"/>
              <a:t> </a:t>
            </a:r>
            <a:endParaRPr lang="en-US" altLang="zh-CN" dirty="0" smtClean="0"/>
          </a:p>
          <a:p>
            <a:pPr marL="457200" lvl="1" indent="0">
              <a:buNone/>
            </a:pPr>
            <a:r>
              <a:rPr lang="zh-CN" altLang="en-US" dirty="0" smtClean="0"/>
              <a:t>   </a:t>
            </a:r>
            <a:r>
              <a:rPr lang="en-US" altLang="zh-CN" dirty="0" smtClean="0"/>
              <a:t>E.g.</a:t>
            </a:r>
            <a:r>
              <a:rPr lang="zh-CN" altLang="en-US" dirty="0" smtClean="0"/>
              <a:t> </a:t>
            </a:r>
            <a:r>
              <a:rPr lang="en-US" altLang="zh-CN" dirty="0" smtClean="0"/>
              <a:t>Problem</a:t>
            </a:r>
            <a:r>
              <a:rPr lang="zh-CN" altLang="en-US" dirty="0" smtClean="0"/>
              <a:t> </a:t>
            </a:r>
            <a:r>
              <a:rPr lang="en-US" altLang="zh-CN" dirty="0" smtClean="0"/>
              <a:t>5</a:t>
            </a:r>
            <a:r>
              <a:rPr lang="zh-CN" altLang="en-US" dirty="0" smtClean="0"/>
              <a:t> </a:t>
            </a:r>
            <a:r>
              <a:rPr lang="en-US" altLang="zh-CN" dirty="0" smtClean="0"/>
              <a:t>in</a:t>
            </a:r>
            <a:r>
              <a:rPr lang="zh-CN" altLang="en-US" dirty="0" smtClean="0"/>
              <a:t> </a:t>
            </a:r>
            <a:r>
              <a:rPr lang="en-US" altLang="zh-CN" dirty="0" smtClean="0"/>
              <a:t>sample</a:t>
            </a:r>
            <a:r>
              <a:rPr lang="zh-CN" altLang="en-US" dirty="0" smtClean="0"/>
              <a:t> </a:t>
            </a:r>
            <a:r>
              <a:rPr lang="en-US" altLang="zh-CN" dirty="0" smtClean="0"/>
              <a:t>final.</a:t>
            </a:r>
          </a:p>
          <a:p>
            <a:r>
              <a:rPr lang="en-US" altLang="zh-CN" dirty="0" smtClean="0"/>
              <a:t>Application</a:t>
            </a:r>
            <a:r>
              <a:rPr lang="zh-CN" altLang="en-US" dirty="0" smtClean="0"/>
              <a:t> </a:t>
            </a:r>
            <a:r>
              <a:rPr lang="en-US" altLang="zh-CN" dirty="0" smtClean="0"/>
              <a:t>Development</a:t>
            </a:r>
            <a:r>
              <a:rPr lang="zh-CN" altLang="en-US" dirty="0" smtClean="0"/>
              <a:t> </a:t>
            </a:r>
            <a:r>
              <a:rPr lang="en-US" altLang="zh-CN" dirty="0" smtClean="0"/>
              <a:t>Problem</a:t>
            </a:r>
          </a:p>
          <a:p>
            <a:pPr lvl="1"/>
            <a:r>
              <a:rPr lang="en-US" altLang="zh-CN" dirty="0" smtClean="0"/>
              <a:t>Partial</a:t>
            </a:r>
            <a:r>
              <a:rPr lang="zh-CN" altLang="en-US" dirty="0" smtClean="0"/>
              <a:t> </a:t>
            </a:r>
            <a:r>
              <a:rPr lang="en-US" altLang="zh-CN" dirty="0"/>
              <a:t>c</a:t>
            </a:r>
            <a:r>
              <a:rPr lang="en-US" altLang="zh-CN" dirty="0" smtClean="0"/>
              <a:t>redits</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assigned</a:t>
            </a:r>
            <a:r>
              <a:rPr lang="zh-CN" altLang="en-US" dirty="0" smtClean="0"/>
              <a:t> </a:t>
            </a:r>
            <a:r>
              <a:rPr lang="en-US" altLang="zh-CN" dirty="0" smtClean="0"/>
              <a:t>for</a:t>
            </a:r>
            <a:r>
              <a:rPr lang="zh-CN" altLang="en-US" dirty="0" smtClean="0"/>
              <a:t> </a:t>
            </a:r>
            <a:r>
              <a:rPr lang="en-US" altLang="zh-CN" b="1" dirty="0" smtClean="0"/>
              <a:t>incomplete</a:t>
            </a:r>
            <a:r>
              <a:rPr lang="zh-CN" altLang="en-US" b="1" dirty="0" smtClean="0"/>
              <a:t> </a:t>
            </a:r>
            <a:r>
              <a:rPr lang="en-US" altLang="zh-CN" b="1" dirty="0" smtClean="0"/>
              <a:t>but</a:t>
            </a:r>
            <a:r>
              <a:rPr lang="zh-CN" altLang="en-US" b="1" dirty="0" smtClean="0"/>
              <a:t> </a:t>
            </a:r>
            <a:r>
              <a:rPr lang="en-US" altLang="zh-CN" b="1" dirty="0" smtClean="0"/>
              <a:t>correct</a:t>
            </a:r>
            <a:r>
              <a:rPr lang="zh-CN" altLang="en-US" b="1" dirty="0" smtClean="0"/>
              <a:t> </a:t>
            </a:r>
            <a:r>
              <a:rPr lang="en-US" altLang="zh-CN" dirty="0" smtClean="0"/>
              <a:t>answers</a:t>
            </a:r>
          </a:p>
          <a:p>
            <a:r>
              <a:rPr lang="en-US" altLang="zh-CN" dirty="0" smtClean="0"/>
              <a:t>Question</a:t>
            </a:r>
            <a:r>
              <a:rPr lang="zh-CN" altLang="en-US" dirty="0" smtClean="0"/>
              <a:t> </a:t>
            </a:r>
            <a:r>
              <a:rPr lang="en-US" altLang="zh-CN" dirty="0" smtClean="0"/>
              <a:t>Answering</a:t>
            </a:r>
          </a:p>
          <a:p>
            <a:pPr lvl="1"/>
            <a:r>
              <a:rPr lang="en-US" altLang="zh-CN" dirty="0" smtClean="0"/>
              <a:t>Correct</a:t>
            </a:r>
            <a:r>
              <a:rPr lang="zh-CN" altLang="en-US" dirty="0" smtClean="0"/>
              <a:t> </a:t>
            </a:r>
            <a:r>
              <a:rPr lang="en-US" altLang="zh-CN" dirty="0" smtClean="0"/>
              <a:t>conclusion:</a:t>
            </a:r>
            <a:r>
              <a:rPr lang="zh-CN" altLang="en-US" dirty="0" smtClean="0"/>
              <a:t> </a:t>
            </a:r>
            <a:r>
              <a:rPr lang="en-US" altLang="zh-CN" dirty="0" smtClean="0"/>
              <a:t>full</a:t>
            </a:r>
            <a:r>
              <a:rPr lang="zh-CN" altLang="en-US" dirty="0" smtClean="0"/>
              <a:t> </a:t>
            </a:r>
            <a:r>
              <a:rPr lang="en-US" altLang="zh-CN" dirty="0" smtClean="0"/>
              <a:t>credits</a:t>
            </a:r>
          </a:p>
          <a:p>
            <a:pPr lvl="1"/>
            <a:r>
              <a:rPr lang="en-US" altLang="zh-CN" dirty="0" smtClean="0"/>
              <a:t>Partial</a:t>
            </a:r>
            <a:r>
              <a:rPr lang="zh-CN" altLang="en-US" dirty="0" smtClean="0"/>
              <a:t> </a:t>
            </a:r>
            <a:r>
              <a:rPr lang="en-US" altLang="zh-CN" dirty="0" smtClean="0"/>
              <a:t>correct</a:t>
            </a:r>
            <a:r>
              <a:rPr lang="en-US" altLang="zh-CN" dirty="0"/>
              <a:t>/</a:t>
            </a:r>
            <a:r>
              <a:rPr lang="en-US" altLang="zh-CN" dirty="0" smtClean="0"/>
              <a:t>incorrect</a:t>
            </a:r>
            <a:r>
              <a:rPr lang="zh-CN" altLang="en-US" dirty="0" smtClean="0"/>
              <a:t> </a:t>
            </a:r>
            <a:r>
              <a:rPr lang="en-US" altLang="zh-CN" dirty="0" smtClean="0"/>
              <a:t>conclusion:</a:t>
            </a:r>
            <a:r>
              <a:rPr lang="zh-CN" altLang="en-US" dirty="0" smtClean="0"/>
              <a:t> </a:t>
            </a:r>
            <a:r>
              <a:rPr lang="en-US" altLang="zh-CN" dirty="0" smtClean="0"/>
              <a:t>partial</a:t>
            </a:r>
            <a:r>
              <a:rPr lang="zh-CN" altLang="en-US" dirty="0" smtClean="0"/>
              <a:t> </a:t>
            </a:r>
            <a:r>
              <a:rPr lang="en-US" altLang="zh-CN" dirty="0" smtClean="0"/>
              <a:t>credits</a:t>
            </a:r>
            <a:r>
              <a:rPr lang="zh-CN" altLang="en-US" dirty="0" smtClean="0"/>
              <a:t> </a:t>
            </a:r>
            <a:r>
              <a:rPr lang="en-US" altLang="zh-CN" dirty="0" smtClean="0"/>
              <a:t>for</a:t>
            </a:r>
            <a:r>
              <a:rPr lang="zh-CN" altLang="en-US" dirty="0" smtClean="0"/>
              <a:t> </a:t>
            </a:r>
            <a:r>
              <a:rPr lang="en-US" altLang="zh-CN" dirty="0" smtClean="0"/>
              <a:t>your</a:t>
            </a:r>
            <a:r>
              <a:rPr lang="zh-CN" altLang="en-US" dirty="0" smtClean="0"/>
              <a:t> </a:t>
            </a:r>
            <a:r>
              <a:rPr lang="en-US" altLang="zh-CN" dirty="0" smtClean="0"/>
              <a:t>effort</a:t>
            </a:r>
          </a:p>
          <a:p>
            <a:pPr lvl="1"/>
            <a:r>
              <a:rPr lang="en-US" altLang="zh-CN" dirty="0" smtClean="0"/>
              <a:t>But</a:t>
            </a:r>
            <a:r>
              <a:rPr lang="zh-CN" altLang="en-US" dirty="0" smtClean="0"/>
              <a:t> </a:t>
            </a:r>
            <a:r>
              <a:rPr lang="en-US" altLang="zh-CN" dirty="0" smtClean="0"/>
              <a:t>if</a:t>
            </a:r>
            <a:r>
              <a:rPr lang="zh-CN" altLang="en-US" dirty="0" smtClean="0"/>
              <a:t> </a:t>
            </a:r>
            <a:r>
              <a:rPr lang="en-US" altLang="zh-CN" dirty="0" smtClean="0"/>
              <a:t>you</a:t>
            </a:r>
            <a:r>
              <a:rPr lang="zh-CN" altLang="en-US" dirty="0" smtClean="0"/>
              <a:t> </a:t>
            </a:r>
            <a:r>
              <a:rPr lang="en-US" altLang="zh-CN" dirty="0" smtClean="0"/>
              <a:t>include</a:t>
            </a:r>
            <a:r>
              <a:rPr lang="zh-CN" altLang="en-US" dirty="0" smtClean="0"/>
              <a:t> </a:t>
            </a:r>
            <a:r>
              <a:rPr lang="en-US" altLang="zh-CN" dirty="0" smtClean="0"/>
              <a:t>incorrect</a:t>
            </a:r>
            <a:r>
              <a:rPr lang="zh-CN" altLang="en-US" dirty="0" smtClean="0"/>
              <a:t> </a:t>
            </a:r>
            <a:r>
              <a:rPr lang="en-US" altLang="zh-CN" dirty="0" smtClean="0"/>
              <a:t>common</a:t>
            </a:r>
            <a:r>
              <a:rPr lang="zh-CN" altLang="en-US" dirty="0" smtClean="0"/>
              <a:t> </a:t>
            </a:r>
            <a:r>
              <a:rPr lang="en-US" altLang="zh-CN" dirty="0" smtClean="0"/>
              <a:t>sense</a:t>
            </a:r>
            <a:r>
              <a:rPr lang="zh-CN" altLang="en-US" dirty="0" smtClean="0"/>
              <a:t> </a:t>
            </a:r>
            <a:r>
              <a:rPr lang="en-US" altLang="zh-CN" dirty="0" smtClean="0"/>
              <a:t>in</a:t>
            </a:r>
            <a:r>
              <a:rPr lang="zh-CN" altLang="en-US" dirty="0" smtClean="0"/>
              <a:t> </a:t>
            </a:r>
            <a:r>
              <a:rPr lang="en-US" altLang="zh-CN" dirty="0" smtClean="0"/>
              <a:t>your</a:t>
            </a:r>
            <a:r>
              <a:rPr lang="zh-CN" altLang="en-US" dirty="0" smtClean="0"/>
              <a:t> </a:t>
            </a:r>
            <a:r>
              <a:rPr lang="en-US" altLang="zh-CN" dirty="0" smtClean="0"/>
              <a:t>answers,</a:t>
            </a:r>
            <a:r>
              <a:rPr lang="zh-CN" altLang="en-US" dirty="0" smtClean="0"/>
              <a:t> </a:t>
            </a:r>
            <a:r>
              <a:rPr lang="en-US" altLang="zh-CN" dirty="0" smtClean="0"/>
              <a:t>you</a:t>
            </a:r>
            <a:r>
              <a:rPr lang="zh-CN" altLang="en-US" dirty="0" smtClean="0"/>
              <a:t> </a:t>
            </a:r>
            <a:r>
              <a:rPr lang="en-US" altLang="zh-CN" dirty="0" smtClean="0"/>
              <a:t>will</a:t>
            </a:r>
            <a:r>
              <a:rPr lang="zh-CN" altLang="en-US" dirty="0" smtClean="0"/>
              <a:t> </a:t>
            </a:r>
            <a:r>
              <a:rPr lang="en-US" altLang="zh-CN" dirty="0" smtClean="0"/>
              <a:t>not</a:t>
            </a:r>
            <a:r>
              <a:rPr lang="zh-CN" altLang="en-US" dirty="0" smtClean="0"/>
              <a:t> </a:t>
            </a:r>
            <a:r>
              <a:rPr lang="en-US" altLang="zh-CN" dirty="0" smtClean="0"/>
              <a:t>have</a:t>
            </a:r>
            <a:r>
              <a:rPr lang="zh-CN" altLang="en-US" dirty="0" smtClean="0"/>
              <a:t> </a:t>
            </a:r>
            <a:r>
              <a:rPr lang="en-US" altLang="zh-CN" dirty="0" smtClean="0"/>
              <a:t>corresponding</a:t>
            </a:r>
            <a:r>
              <a:rPr lang="zh-CN" altLang="en-US" dirty="0" smtClean="0"/>
              <a:t> </a:t>
            </a:r>
            <a:r>
              <a:rPr lang="en-US" altLang="zh-CN" dirty="0" smtClean="0"/>
              <a:t>partial</a:t>
            </a:r>
            <a:r>
              <a:rPr lang="zh-CN" altLang="en-US" dirty="0" smtClean="0"/>
              <a:t> </a:t>
            </a:r>
            <a:r>
              <a:rPr lang="en-US" altLang="zh-CN" dirty="0" smtClean="0"/>
              <a:t>credits.</a:t>
            </a:r>
          </a:p>
          <a:p>
            <a:pPr lvl="1"/>
            <a:endParaRPr lang="en-US" dirty="0"/>
          </a:p>
        </p:txBody>
      </p:sp>
    </p:spTree>
    <p:extLst>
      <p:ext uri="{BB962C8B-B14F-4D97-AF65-F5344CB8AC3E}">
        <p14:creationId xmlns:p14="http://schemas.microsoft.com/office/powerpoint/2010/main" val="190838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5159" y="2517742"/>
            <a:ext cx="5644446" cy="1200329"/>
          </a:xfrm>
          <a:prstGeom prst="rect">
            <a:avLst/>
          </a:prstGeom>
          <a:noFill/>
        </p:spPr>
        <p:txBody>
          <a:bodyPr wrap="square" lIns="91440" tIns="45720" rIns="91440" bIns="45720">
            <a:spAutoFit/>
          </a:bodyPr>
          <a:lstStyle/>
          <a:p>
            <a:pPr algn="ctr"/>
            <a:r>
              <a:rPr lang="en-US" sz="72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72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529118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endParaRPr lang="zh-CN" altLang="en-US" dirty="0"/>
          </a:p>
        </p:txBody>
      </p:sp>
      <p:sp>
        <p:nvSpPr>
          <p:cNvPr id="3" name="内容占位符 2"/>
          <p:cNvSpPr>
            <a:spLocks noGrp="1"/>
          </p:cNvSpPr>
          <p:nvPr>
            <p:ph idx="1"/>
          </p:nvPr>
        </p:nvSpPr>
        <p:spPr/>
        <p:txBody>
          <a:bodyPr/>
          <a:lstStyle/>
          <a:p>
            <a:r>
              <a:rPr lang="en-US" altLang="zh-CN" dirty="0" smtClean="0"/>
              <a:t>Structure of XML</a:t>
            </a:r>
          </a:p>
          <a:p>
            <a:r>
              <a:rPr lang="en-US" altLang="zh-CN" dirty="0" smtClean="0"/>
              <a:t>Namespace</a:t>
            </a:r>
          </a:p>
          <a:p>
            <a:r>
              <a:rPr lang="en-US" altLang="zh-CN" dirty="0" smtClean="0"/>
              <a:t>DTD</a:t>
            </a:r>
          </a:p>
          <a:p>
            <a:r>
              <a:rPr lang="en-US" altLang="zh-CN" dirty="0" err="1" smtClean="0"/>
              <a:t>XPath</a:t>
            </a:r>
            <a:endParaRPr lang="zh-CN" altLang="en-US" dirty="0"/>
          </a:p>
        </p:txBody>
      </p:sp>
    </p:spTree>
    <p:extLst>
      <p:ext uri="{BB962C8B-B14F-4D97-AF65-F5344CB8AC3E}">
        <p14:creationId xmlns:p14="http://schemas.microsoft.com/office/powerpoint/2010/main" val="1173602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dirty="0" smtClean="0"/>
              <a:t>Structure of XML: Tag and Element </a:t>
            </a:r>
          </a:p>
        </p:txBody>
      </p:sp>
      <p:sp>
        <p:nvSpPr>
          <p:cNvPr id="19458" name="Rectangle 3"/>
          <p:cNvSpPr>
            <a:spLocks noGrp="1" noChangeArrowheads="1"/>
          </p:cNvSpPr>
          <p:nvPr>
            <p:ph type="body" idx="1"/>
          </p:nvPr>
        </p:nvSpPr>
        <p:spPr/>
        <p:txBody>
          <a:bodyPr>
            <a:normAutofit lnSpcReduction="10000"/>
          </a:bodyPr>
          <a:lstStyle/>
          <a:p>
            <a:r>
              <a:rPr lang="en-US" altLang="zh-CN" b="1" dirty="0" smtClean="0"/>
              <a:t>Tag</a:t>
            </a:r>
            <a:r>
              <a:rPr lang="en-US" altLang="zh-CN" dirty="0" smtClean="0"/>
              <a:t>:  label for a section of data</a:t>
            </a:r>
          </a:p>
          <a:p>
            <a:r>
              <a:rPr lang="en-US" altLang="zh-CN" b="1" dirty="0" smtClean="0"/>
              <a:t>Element</a:t>
            </a:r>
            <a:r>
              <a:rPr lang="en-US" altLang="zh-CN" dirty="0" smtClean="0"/>
              <a:t>: section of data beginning with &lt;</a:t>
            </a:r>
            <a:r>
              <a:rPr lang="en-US" altLang="zh-CN" i="1" dirty="0" err="1" smtClean="0"/>
              <a:t>tagname</a:t>
            </a:r>
            <a:r>
              <a:rPr lang="en-US" altLang="zh-CN" dirty="0" smtClean="0"/>
              <a:t>&gt; and ending with matching &lt;/</a:t>
            </a:r>
            <a:r>
              <a:rPr lang="en-US" altLang="zh-CN" i="1" dirty="0" err="1" smtClean="0"/>
              <a:t>tagname</a:t>
            </a:r>
            <a:r>
              <a:rPr lang="en-US" altLang="zh-CN" dirty="0" smtClean="0"/>
              <a:t>&gt;</a:t>
            </a:r>
          </a:p>
          <a:p>
            <a:r>
              <a:rPr lang="en-US" altLang="zh-CN" dirty="0" smtClean="0"/>
              <a:t>Elements must be properly </a:t>
            </a:r>
            <a:r>
              <a:rPr lang="en-US" altLang="zh-CN" dirty="0" smtClean="0">
                <a:solidFill>
                  <a:schemeClr val="tx2"/>
                </a:solidFill>
              </a:rPr>
              <a:t>nested</a:t>
            </a:r>
          </a:p>
          <a:p>
            <a:pPr lvl="1"/>
            <a:r>
              <a:rPr lang="en-US" altLang="zh-CN" dirty="0" smtClean="0"/>
              <a:t>Proper nesting</a:t>
            </a:r>
          </a:p>
          <a:p>
            <a:pPr lvl="2"/>
            <a:r>
              <a:rPr lang="en-US" altLang="zh-CN" dirty="0" smtClean="0"/>
              <a:t> </a:t>
            </a:r>
            <a:r>
              <a:rPr lang="en-US" altLang="zh-CN" dirty="0" smtClean="0">
                <a:solidFill>
                  <a:srgbClr val="993300"/>
                </a:solidFill>
              </a:rPr>
              <a:t>&lt;account&gt; … &lt;balance&gt;  …. &lt;/balance&gt; &lt;/account&gt; </a:t>
            </a:r>
          </a:p>
          <a:p>
            <a:pPr lvl="1"/>
            <a:r>
              <a:rPr lang="en-US" altLang="zh-CN" dirty="0" smtClean="0"/>
              <a:t>Formally:  every start tag must have a unique matching end tag, in the context of the same parent element.</a:t>
            </a:r>
          </a:p>
          <a:p>
            <a:r>
              <a:rPr lang="en-US" altLang="zh-CN" dirty="0" smtClean="0"/>
              <a:t>Every document must have a single top-level element (root)</a:t>
            </a:r>
          </a:p>
          <a:p>
            <a:r>
              <a:rPr lang="en-US" altLang="zh-CN" dirty="0" smtClean="0"/>
              <a:t>Tree based model: DOM</a:t>
            </a:r>
          </a:p>
          <a:p>
            <a:pPr lvl="1"/>
            <a:endParaRPr lang="en-US" altLang="zh-CN" dirty="0" smtClean="0"/>
          </a:p>
          <a:p>
            <a:pPr lvl="2">
              <a:buFont typeface="Wingdings 2" panose="05020102010507070707" pitchFamily="18" charset="2"/>
              <a:buNone/>
            </a:pPr>
            <a:endParaRPr lang="en-US" altLang="zh-CN" dirty="0" smtClean="0"/>
          </a:p>
        </p:txBody>
      </p:sp>
    </p:spTree>
    <p:extLst>
      <p:ext uri="{BB962C8B-B14F-4D97-AF65-F5344CB8AC3E}">
        <p14:creationId xmlns:p14="http://schemas.microsoft.com/office/powerpoint/2010/main" val="100289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Structure of XML </a:t>
            </a:r>
            <a:r>
              <a:rPr lang="en-US" altLang="zh-CN" dirty="0" smtClean="0"/>
              <a:t>:Attributes</a:t>
            </a:r>
          </a:p>
        </p:txBody>
      </p:sp>
      <p:sp>
        <p:nvSpPr>
          <p:cNvPr id="23554" name="Rectangle 3"/>
          <p:cNvSpPr>
            <a:spLocks noGrp="1" noChangeArrowheads="1"/>
          </p:cNvSpPr>
          <p:nvPr>
            <p:ph type="body" idx="4294967295"/>
          </p:nvPr>
        </p:nvSpPr>
        <p:spPr>
          <a:xfrm>
            <a:off x="908901" y="1500433"/>
            <a:ext cx="10874604" cy="5029200"/>
          </a:xfrm>
        </p:spPr>
        <p:txBody>
          <a:bodyPr/>
          <a:lstStyle/>
          <a:p>
            <a:r>
              <a:rPr lang="en-US" altLang="zh-CN" dirty="0" smtClean="0"/>
              <a:t>Elements can have </a:t>
            </a:r>
            <a:r>
              <a:rPr lang="en-US" altLang="zh-CN" b="1" dirty="0" smtClean="0"/>
              <a:t>attributes</a:t>
            </a:r>
          </a:p>
          <a:p>
            <a:pPr lvl="1"/>
            <a:r>
              <a:rPr lang="en-US" altLang="zh-CN" dirty="0" smtClean="0">
                <a:solidFill>
                  <a:srgbClr val="993300"/>
                </a:solidFill>
              </a:rPr>
              <a:t>&lt;</a:t>
            </a:r>
            <a:r>
              <a:rPr lang="en-US" altLang="zh-CN" dirty="0">
                <a:solidFill>
                  <a:srgbClr val="993300"/>
                </a:solidFill>
              </a:rPr>
              <a:t>account </a:t>
            </a:r>
            <a:r>
              <a:rPr lang="en-US" altLang="zh-CN" dirty="0"/>
              <a:t>acct-type = </a:t>
            </a:r>
            <a:r>
              <a:rPr lang="ja-JP" altLang="en-US" dirty="0"/>
              <a:t>“</a:t>
            </a:r>
            <a:r>
              <a:rPr lang="en-US" altLang="ja-JP" dirty="0"/>
              <a:t>checking</a:t>
            </a:r>
            <a:r>
              <a:rPr lang="ja-JP" altLang="en-US" dirty="0"/>
              <a:t>”</a:t>
            </a:r>
            <a:r>
              <a:rPr lang="en-US" altLang="ja-JP" dirty="0">
                <a:solidFill>
                  <a:srgbClr val="993300"/>
                </a:solidFill>
              </a:rPr>
              <a:t> &gt;</a:t>
            </a:r>
          </a:p>
          <a:p>
            <a:pPr lvl="1">
              <a:lnSpc>
                <a:spcPct val="70000"/>
              </a:lnSpc>
              <a:buFont typeface="Wingdings" panose="05000000000000000000" pitchFamily="2" charset="2"/>
              <a:buNone/>
            </a:pPr>
            <a:r>
              <a:rPr lang="en-US" altLang="zh-CN" dirty="0">
                <a:solidFill>
                  <a:srgbClr val="993300"/>
                </a:solidFill>
              </a:rPr>
              <a:t> </a:t>
            </a:r>
            <a:r>
              <a:rPr lang="en-US" altLang="zh-CN" dirty="0" smtClean="0">
                <a:solidFill>
                  <a:srgbClr val="993300"/>
                </a:solidFill>
              </a:rPr>
              <a:t> &lt;account-number&gt; A-102 &lt;/account-number&gt;</a:t>
            </a:r>
          </a:p>
          <a:p>
            <a:pPr lvl="1">
              <a:lnSpc>
                <a:spcPct val="70000"/>
              </a:lnSpc>
              <a:buFont typeface="Wingdings" panose="05000000000000000000" pitchFamily="2" charset="2"/>
              <a:buNone/>
            </a:pPr>
            <a:r>
              <a:rPr lang="en-US" altLang="zh-CN" dirty="0">
                <a:solidFill>
                  <a:srgbClr val="993300"/>
                </a:solidFill>
              </a:rPr>
              <a:t> </a:t>
            </a:r>
            <a:r>
              <a:rPr lang="en-US" altLang="zh-CN" dirty="0" smtClean="0">
                <a:solidFill>
                  <a:srgbClr val="993300"/>
                </a:solidFill>
              </a:rPr>
              <a:t> &lt;branch-name&gt; </a:t>
            </a:r>
            <a:r>
              <a:rPr lang="en-US" altLang="zh-CN" dirty="0" err="1" smtClean="0">
                <a:solidFill>
                  <a:srgbClr val="993300"/>
                </a:solidFill>
              </a:rPr>
              <a:t>Perryridge</a:t>
            </a:r>
            <a:r>
              <a:rPr lang="en-US" altLang="zh-CN" dirty="0" smtClean="0">
                <a:solidFill>
                  <a:srgbClr val="993300"/>
                </a:solidFill>
              </a:rPr>
              <a:t> &lt;/branch-name&gt;</a:t>
            </a:r>
          </a:p>
          <a:p>
            <a:pPr lvl="1">
              <a:lnSpc>
                <a:spcPct val="70000"/>
              </a:lnSpc>
              <a:buFont typeface="Wingdings" panose="05000000000000000000" pitchFamily="2" charset="2"/>
              <a:buNone/>
            </a:pPr>
            <a:r>
              <a:rPr lang="en-US" altLang="zh-CN" dirty="0">
                <a:solidFill>
                  <a:srgbClr val="993300"/>
                </a:solidFill>
              </a:rPr>
              <a:t> </a:t>
            </a:r>
            <a:r>
              <a:rPr lang="en-US" altLang="zh-CN" dirty="0" smtClean="0">
                <a:solidFill>
                  <a:srgbClr val="993300"/>
                </a:solidFill>
              </a:rPr>
              <a:t> &lt;balance&gt; 400 &lt;/balance&gt;</a:t>
            </a:r>
          </a:p>
          <a:p>
            <a:r>
              <a:rPr lang="en-US" altLang="zh-CN" dirty="0" smtClean="0"/>
              <a:t>Attributes are specified by  </a:t>
            </a:r>
            <a:r>
              <a:rPr lang="en-US" altLang="zh-CN" i="1" dirty="0" smtClean="0"/>
              <a:t>name=value</a:t>
            </a:r>
            <a:r>
              <a:rPr lang="en-US" altLang="zh-CN" dirty="0" smtClean="0"/>
              <a:t> pairs inside the starting tag of an element</a:t>
            </a:r>
          </a:p>
          <a:p>
            <a:r>
              <a:rPr lang="en-US" altLang="zh-CN" dirty="0" smtClean="0"/>
              <a:t>An element may have several attributes, but each attribute name can only occur once</a:t>
            </a:r>
          </a:p>
          <a:p>
            <a:pPr lvl="2"/>
            <a:r>
              <a:rPr lang="en-US" altLang="zh-CN" sz="2400" dirty="0">
                <a:solidFill>
                  <a:srgbClr val="993300"/>
                </a:solidFill>
              </a:rPr>
              <a:t>&lt;account  acct-type = </a:t>
            </a:r>
            <a:r>
              <a:rPr lang="ja-JP" altLang="en-US" sz="2400" dirty="0">
                <a:solidFill>
                  <a:srgbClr val="993300"/>
                </a:solidFill>
              </a:rPr>
              <a:t>“</a:t>
            </a:r>
            <a:r>
              <a:rPr lang="en-US" altLang="ja-JP" sz="2400" dirty="0">
                <a:solidFill>
                  <a:srgbClr val="993300"/>
                </a:solidFill>
              </a:rPr>
              <a:t>checking</a:t>
            </a:r>
            <a:r>
              <a:rPr lang="ja-JP" altLang="en-US" sz="2400" dirty="0">
                <a:solidFill>
                  <a:srgbClr val="993300"/>
                </a:solidFill>
              </a:rPr>
              <a:t>”</a:t>
            </a:r>
            <a:r>
              <a:rPr lang="en-US" altLang="ja-JP" sz="2400" dirty="0">
                <a:solidFill>
                  <a:srgbClr val="993300"/>
                </a:solidFill>
              </a:rPr>
              <a:t>  monthly-fee=</a:t>
            </a:r>
            <a:r>
              <a:rPr lang="ja-JP" altLang="en-US" sz="2400" dirty="0">
                <a:solidFill>
                  <a:srgbClr val="993300"/>
                </a:solidFill>
              </a:rPr>
              <a:t>“</a:t>
            </a:r>
            <a:r>
              <a:rPr lang="en-US" altLang="ja-JP" sz="2400" dirty="0">
                <a:solidFill>
                  <a:srgbClr val="993300"/>
                </a:solidFill>
              </a:rPr>
              <a:t>5</a:t>
            </a:r>
            <a:r>
              <a:rPr lang="ja-JP" altLang="en-US" sz="2400" dirty="0">
                <a:solidFill>
                  <a:srgbClr val="993300"/>
                </a:solidFill>
              </a:rPr>
              <a:t>”</a:t>
            </a:r>
            <a:r>
              <a:rPr lang="en-US" altLang="ja-JP" sz="2400" dirty="0">
                <a:solidFill>
                  <a:srgbClr val="993300"/>
                </a:solidFill>
              </a:rPr>
              <a:t>&gt;</a:t>
            </a:r>
            <a:endParaRPr lang="en-US" altLang="zh-CN" sz="2400" dirty="0">
              <a:solidFill>
                <a:srgbClr val="993300"/>
              </a:solidFill>
            </a:endParaRPr>
          </a:p>
        </p:txBody>
      </p:sp>
    </p:spTree>
    <p:extLst>
      <p:ext uri="{BB962C8B-B14F-4D97-AF65-F5344CB8AC3E}">
        <p14:creationId xmlns:p14="http://schemas.microsoft.com/office/powerpoint/2010/main" val="1939438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smtClean="0"/>
              <a:t>Namespaces</a:t>
            </a:r>
          </a:p>
        </p:txBody>
      </p:sp>
      <p:sp>
        <p:nvSpPr>
          <p:cNvPr id="26626" name="Rectangle 3"/>
          <p:cNvSpPr>
            <a:spLocks noGrp="1" noChangeArrowheads="1"/>
          </p:cNvSpPr>
          <p:nvPr>
            <p:ph type="body" idx="1"/>
          </p:nvPr>
        </p:nvSpPr>
        <p:spPr>
          <a:xfrm>
            <a:off x="926576" y="1510352"/>
            <a:ext cx="10960623" cy="5210175"/>
          </a:xfrm>
        </p:spPr>
        <p:txBody>
          <a:bodyPr>
            <a:normAutofit fontScale="92500" lnSpcReduction="10000"/>
          </a:bodyPr>
          <a:lstStyle/>
          <a:p>
            <a:r>
              <a:rPr lang="en-US" altLang="zh-CN" dirty="0" smtClean="0"/>
              <a:t>XML data has to be exchanged between organizations</a:t>
            </a:r>
          </a:p>
          <a:p>
            <a:r>
              <a:rPr lang="en-US" altLang="zh-CN" dirty="0" smtClean="0"/>
              <a:t>Same tag name may have different meaning in different organizations, causing confusion on exchanged documents</a:t>
            </a:r>
          </a:p>
          <a:p>
            <a:r>
              <a:rPr lang="en-US" altLang="zh-CN" dirty="0" smtClean="0"/>
              <a:t>Specifying a unique string as an element name avoids confusion</a:t>
            </a:r>
          </a:p>
          <a:p>
            <a:r>
              <a:rPr lang="en-US" altLang="zh-CN" dirty="0" smtClean="0"/>
              <a:t>Better solution: use  </a:t>
            </a:r>
            <a:r>
              <a:rPr lang="en-US" altLang="zh-CN" dirty="0" err="1" smtClean="0">
                <a:solidFill>
                  <a:srgbClr val="008000"/>
                </a:solidFill>
              </a:rPr>
              <a:t>unique-name:element-name</a:t>
            </a:r>
            <a:endParaRPr lang="en-US" altLang="zh-CN" dirty="0" smtClean="0">
              <a:solidFill>
                <a:srgbClr val="008000"/>
              </a:solidFill>
            </a:endParaRPr>
          </a:p>
          <a:p>
            <a:r>
              <a:rPr lang="en-US" altLang="zh-CN" dirty="0" smtClean="0"/>
              <a:t>Avoid using long unique names all over document by using XML Namespaces</a:t>
            </a:r>
          </a:p>
          <a:p>
            <a:pPr>
              <a:buFont typeface="Monotype Sorts" charset="2"/>
              <a:buNone/>
            </a:pPr>
            <a:r>
              <a:rPr lang="en-US" altLang="zh-CN" dirty="0" smtClean="0"/>
              <a:t>     </a:t>
            </a:r>
            <a:r>
              <a:rPr lang="en-US" altLang="zh-CN" dirty="0" smtClean="0">
                <a:solidFill>
                  <a:srgbClr val="993300"/>
                </a:solidFill>
              </a:rPr>
              <a:t>&lt;bank </a:t>
            </a:r>
            <a:r>
              <a:rPr lang="en-US" altLang="zh-CN" dirty="0" err="1" smtClean="0">
                <a:solidFill>
                  <a:srgbClr val="993300"/>
                </a:solidFill>
              </a:rPr>
              <a:t>Xmlns:FB</a:t>
            </a:r>
            <a:r>
              <a:rPr lang="en-US" altLang="zh-CN" dirty="0" smtClean="0">
                <a:solidFill>
                  <a:srgbClr val="993300"/>
                </a:solidFill>
              </a:rPr>
              <a:t>=</a:t>
            </a:r>
            <a:r>
              <a:rPr lang="ja-JP" altLang="en-US" dirty="0" smtClean="0">
                <a:solidFill>
                  <a:srgbClr val="993300"/>
                </a:solidFill>
              </a:rPr>
              <a:t>‘</a:t>
            </a:r>
            <a:r>
              <a:rPr lang="en-US" altLang="ja-JP" dirty="0" smtClean="0">
                <a:solidFill>
                  <a:srgbClr val="993300"/>
                </a:solidFill>
                <a:hlinkClick r:id="rId2"/>
              </a:rPr>
              <a:t>http://www.FirstBank.com</a:t>
            </a:r>
            <a:r>
              <a:rPr lang="ja-JP" altLang="en-US" dirty="0" smtClean="0">
                <a:solidFill>
                  <a:srgbClr val="993300"/>
                </a:solidFill>
              </a:rPr>
              <a:t>’</a:t>
            </a:r>
            <a:r>
              <a:rPr lang="en-US" altLang="ja-JP" dirty="0" smtClean="0">
                <a:solidFill>
                  <a:srgbClr val="993300"/>
                </a:solidFill>
              </a:rPr>
              <a:t>&gt;</a:t>
            </a:r>
            <a:br>
              <a:rPr lang="en-US" altLang="ja-JP" dirty="0" smtClean="0">
                <a:solidFill>
                  <a:srgbClr val="993300"/>
                </a:solidFill>
              </a:rPr>
            </a:br>
            <a:r>
              <a:rPr lang="en-US" altLang="ja-JP" dirty="0" smtClean="0">
                <a:solidFill>
                  <a:srgbClr val="993300"/>
                </a:solidFill>
              </a:rPr>
              <a:t>      …</a:t>
            </a:r>
          </a:p>
          <a:p>
            <a:pPr lvl="1">
              <a:lnSpc>
                <a:spcPct val="50000"/>
              </a:lnSpc>
              <a:buFont typeface="Wingdings" panose="05000000000000000000" pitchFamily="2" charset="2"/>
              <a:buNone/>
            </a:pPr>
            <a:r>
              <a:rPr lang="en-US" altLang="zh-CN" dirty="0" smtClean="0">
                <a:solidFill>
                  <a:srgbClr val="993300"/>
                </a:solidFill>
              </a:rPr>
              <a:t>	 </a:t>
            </a:r>
            <a:r>
              <a:rPr lang="en-US" altLang="zh-CN" sz="2000" dirty="0">
                <a:solidFill>
                  <a:srgbClr val="993300"/>
                </a:solidFill>
              </a:rPr>
              <a:t>&lt;</a:t>
            </a:r>
            <a:r>
              <a:rPr lang="en-US" altLang="zh-CN" sz="2000" dirty="0" err="1">
                <a:solidFill>
                  <a:srgbClr val="993300"/>
                </a:solidFill>
              </a:rPr>
              <a:t>FB:branch</a:t>
            </a:r>
            <a:r>
              <a:rPr lang="en-US" altLang="zh-CN" sz="2000" dirty="0">
                <a:solidFill>
                  <a:srgbClr val="993300"/>
                </a:solidFill>
              </a:rPr>
              <a:t>&gt;</a:t>
            </a:r>
          </a:p>
          <a:p>
            <a:pPr lvl="1">
              <a:lnSpc>
                <a:spcPct val="80000"/>
              </a:lnSpc>
              <a:buFont typeface="Wingdings" panose="05000000000000000000" pitchFamily="2" charset="2"/>
              <a:buNone/>
            </a:pPr>
            <a:r>
              <a:rPr lang="en-US" altLang="zh-CN" sz="2000" dirty="0">
                <a:solidFill>
                  <a:srgbClr val="993300"/>
                </a:solidFill>
              </a:rPr>
              <a:t>		    &lt;</a:t>
            </a:r>
            <a:r>
              <a:rPr lang="en-US" altLang="zh-CN" sz="2000" dirty="0" err="1">
                <a:solidFill>
                  <a:srgbClr val="993300"/>
                </a:solidFill>
              </a:rPr>
              <a:t>FB:branchname</a:t>
            </a:r>
            <a:r>
              <a:rPr lang="en-US" altLang="zh-CN" sz="2000" dirty="0">
                <a:solidFill>
                  <a:srgbClr val="993300"/>
                </a:solidFill>
              </a:rPr>
              <a:t>&gt;Downtown&lt;/</a:t>
            </a:r>
            <a:r>
              <a:rPr lang="en-US" altLang="zh-CN" sz="2000" dirty="0" err="1">
                <a:solidFill>
                  <a:srgbClr val="993300"/>
                </a:solidFill>
              </a:rPr>
              <a:t>FB:branchname</a:t>
            </a:r>
            <a:r>
              <a:rPr lang="en-US" altLang="zh-CN" sz="2000" dirty="0">
                <a:solidFill>
                  <a:srgbClr val="993300"/>
                </a:solidFill>
              </a:rPr>
              <a:t>&gt;</a:t>
            </a:r>
          </a:p>
          <a:p>
            <a:pPr lvl="2">
              <a:lnSpc>
                <a:spcPct val="80000"/>
              </a:lnSpc>
              <a:buFont typeface="Wingdings 2" panose="05020102010507070707" pitchFamily="18" charset="2"/>
              <a:buNone/>
            </a:pPr>
            <a:r>
              <a:rPr lang="en-US" altLang="zh-CN" dirty="0">
                <a:solidFill>
                  <a:srgbClr val="993300"/>
                </a:solidFill>
              </a:rPr>
              <a:t>	 &lt;</a:t>
            </a:r>
            <a:r>
              <a:rPr lang="en-US" altLang="zh-CN" dirty="0" err="1">
                <a:solidFill>
                  <a:srgbClr val="993300"/>
                </a:solidFill>
              </a:rPr>
              <a:t>FB:branchcity</a:t>
            </a:r>
            <a:r>
              <a:rPr lang="en-US" altLang="zh-CN" dirty="0">
                <a:solidFill>
                  <a:srgbClr val="993300"/>
                </a:solidFill>
              </a:rPr>
              <a:t>&gt; Brooklyn&lt;/</a:t>
            </a:r>
            <a:r>
              <a:rPr lang="en-US" altLang="zh-CN" dirty="0" err="1">
                <a:solidFill>
                  <a:srgbClr val="993300"/>
                </a:solidFill>
              </a:rPr>
              <a:t>FB:branchcity</a:t>
            </a:r>
            <a:r>
              <a:rPr lang="en-US" altLang="zh-CN" dirty="0">
                <a:solidFill>
                  <a:srgbClr val="993300"/>
                </a:solidFill>
              </a:rPr>
              <a:t>&gt;</a:t>
            </a:r>
          </a:p>
          <a:p>
            <a:pPr lvl="1">
              <a:lnSpc>
                <a:spcPct val="80000"/>
              </a:lnSpc>
              <a:buFont typeface="Wingdings" panose="05000000000000000000" pitchFamily="2" charset="2"/>
              <a:buNone/>
            </a:pPr>
            <a:r>
              <a:rPr lang="en-US" altLang="zh-CN" sz="2000" dirty="0">
                <a:solidFill>
                  <a:srgbClr val="993300"/>
                </a:solidFill>
              </a:rPr>
              <a:t>	 &lt;/</a:t>
            </a:r>
            <a:r>
              <a:rPr lang="en-US" altLang="zh-CN" sz="2000" dirty="0" err="1">
                <a:solidFill>
                  <a:srgbClr val="993300"/>
                </a:solidFill>
              </a:rPr>
              <a:t>FB:branch</a:t>
            </a:r>
            <a:r>
              <a:rPr lang="en-US" altLang="zh-CN" sz="2000" dirty="0">
                <a:solidFill>
                  <a:srgbClr val="993300"/>
                </a:solidFill>
              </a:rPr>
              <a:t>&gt;</a:t>
            </a:r>
            <a:br>
              <a:rPr lang="en-US" altLang="zh-CN" sz="2000" dirty="0">
                <a:solidFill>
                  <a:srgbClr val="993300"/>
                </a:solidFill>
              </a:rPr>
            </a:br>
            <a:r>
              <a:rPr lang="en-US" altLang="zh-CN" dirty="0" smtClean="0">
                <a:solidFill>
                  <a:srgbClr val="993300"/>
                </a:solidFill>
              </a:rPr>
              <a:t>…</a:t>
            </a:r>
          </a:p>
          <a:p>
            <a:pPr>
              <a:lnSpc>
                <a:spcPct val="50000"/>
              </a:lnSpc>
              <a:buFont typeface="Monotype Sorts" charset="2"/>
              <a:buNone/>
            </a:pPr>
            <a:r>
              <a:rPr lang="en-US" altLang="zh-CN" dirty="0" smtClean="0">
                <a:solidFill>
                  <a:srgbClr val="993300"/>
                </a:solidFill>
              </a:rPr>
              <a:t>	&lt;/bank&gt;</a:t>
            </a:r>
          </a:p>
          <a:p>
            <a:endParaRPr lang="en-US" altLang="zh-CN" dirty="0" smtClean="0">
              <a:solidFill>
                <a:srgbClr val="993300"/>
              </a:solidFill>
            </a:endParaRPr>
          </a:p>
        </p:txBody>
      </p:sp>
    </p:spTree>
    <p:extLst>
      <p:ext uri="{BB962C8B-B14F-4D97-AF65-F5344CB8AC3E}">
        <p14:creationId xmlns:p14="http://schemas.microsoft.com/office/powerpoint/2010/main" val="1642209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smtClean="0"/>
              <a:t>Document Type Definition (DTD)</a:t>
            </a:r>
          </a:p>
        </p:txBody>
      </p:sp>
      <p:sp>
        <p:nvSpPr>
          <p:cNvPr id="28674" name="Rectangle 3"/>
          <p:cNvSpPr>
            <a:spLocks noGrp="1" noChangeArrowheads="1"/>
          </p:cNvSpPr>
          <p:nvPr>
            <p:ph type="body" idx="1"/>
          </p:nvPr>
        </p:nvSpPr>
        <p:spPr/>
        <p:txBody>
          <a:bodyPr>
            <a:normAutofit lnSpcReduction="10000"/>
          </a:bodyPr>
          <a:lstStyle/>
          <a:p>
            <a:r>
              <a:rPr lang="en-US" altLang="zh-CN" dirty="0" smtClean="0"/>
              <a:t>The type of an XML document can be specified using a DTD</a:t>
            </a:r>
          </a:p>
          <a:p>
            <a:r>
              <a:rPr lang="en-US" altLang="zh-CN" dirty="0" smtClean="0"/>
              <a:t>DTD constraints structure of XML data</a:t>
            </a:r>
          </a:p>
          <a:p>
            <a:r>
              <a:rPr lang="en-US" altLang="zh-CN" dirty="0" smtClean="0"/>
              <a:t>DTD does not constrain data types</a:t>
            </a:r>
          </a:p>
          <a:p>
            <a:r>
              <a:rPr lang="en-US" altLang="zh-CN" dirty="0" smtClean="0"/>
              <a:t>DTD syntax</a:t>
            </a:r>
          </a:p>
          <a:p>
            <a:pPr lvl="1"/>
            <a:r>
              <a:rPr lang="en-US" altLang="zh-CN" dirty="0" smtClean="0"/>
              <a:t>&lt;!ELEMENT </a:t>
            </a:r>
            <a:r>
              <a:rPr lang="en-US" altLang="zh-CN" dirty="0" err="1" smtClean="0"/>
              <a:t>element</a:t>
            </a:r>
            <a:r>
              <a:rPr lang="en-US" altLang="zh-CN" dirty="0" smtClean="0"/>
              <a:t> (</a:t>
            </a:r>
            <a:r>
              <a:rPr lang="en-US" altLang="zh-CN" dirty="0" err="1" smtClean="0"/>
              <a:t>subelements</a:t>
            </a:r>
            <a:r>
              <a:rPr lang="en-US" altLang="zh-CN" dirty="0" smtClean="0"/>
              <a:t>-specification) &gt;</a:t>
            </a:r>
          </a:p>
          <a:p>
            <a:pPr lvl="1"/>
            <a:r>
              <a:rPr lang="en-US" altLang="zh-CN" dirty="0" smtClean="0"/>
              <a:t>&lt;!ATTLIST   element (attributes)  &gt;</a:t>
            </a:r>
          </a:p>
          <a:p>
            <a:r>
              <a:rPr lang="en-US" altLang="zh-CN" dirty="0" err="1"/>
              <a:t>Subelements</a:t>
            </a:r>
            <a:r>
              <a:rPr lang="en-US" altLang="zh-CN" dirty="0"/>
              <a:t> can be specified as</a:t>
            </a:r>
          </a:p>
          <a:p>
            <a:pPr lvl="1"/>
            <a:r>
              <a:rPr lang="en-US" altLang="zh-CN" dirty="0"/>
              <a:t>names of elements, or</a:t>
            </a:r>
          </a:p>
          <a:p>
            <a:pPr lvl="1"/>
            <a:r>
              <a:rPr lang="en-US" altLang="zh-CN" dirty="0"/>
              <a:t>#PCDATA (parsed character data), i.e., character strings</a:t>
            </a:r>
          </a:p>
          <a:p>
            <a:pPr lvl="1"/>
            <a:r>
              <a:rPr lang="en-US" altLang="zh-CN" dirty="0"/>
              <a:t>EMPTY (no </a:t>
            </a:r>
            <a:r>
              <a:rPr lang="en-US" altLang="zh-CN" dirty="0" err="1"/>
              <a:t>subelements</a:t>
            </a:r>
            <a:r>
              <a:rPr lang="en-US" altLang="zh-CN" dirty="0"/>
              <a:t>) or ANY (anything can be a </a:t>
            </a:r>
            <a:r>
              <a:rPr lang="en-US" altLang="zh-CN" dirty="0" err="1"/>
              <a:t>subelement</a:t>
            </a:r>
            <a:r>
              <a:rPr lang="en-US" altLang="zh-CN" dirty="0"/>
              <a:t>)</a:t>
            </a:r>
          </a:p>
          <a:p>
            <a:pPr marL="457200" lvl="1" indent="0">
              <a:buNone/>
            </a:pPr>
            <a:endParaRPr lang="en-US" altLang="zh-CN" dirty="0" smtClean="0"/>
          </a:p>
        </p:txBody>
      </p:sp>
    </p:spTree>
    <p:extLst>
      <p:ext uri="{BB962C8B-B14F-4D97-AF65-F5344CB8AC3E}">
        <p14:creationId xmlns:p14="http://schemas.microsoft.com/office/powerpoint/2010/main" val="1161773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smtClean="0"/>
              <a:t>XPath</a:t>
            </a:r>
          </a:p>
        </p:txBody>
      </p:sp>
      <p:sp>
        <p:nvSpPr>
          <p:cNvPr id="20482" name="Rectangle 3"/>
          <p:cNvSpPr>
            <a:spLocks noGrp="1" noChangeArrowheads="1"/>
          </p:cNvSpPr>
          <p:nvPr>
            <p:ph type="body" idx="1"/>
          </p:nvPr>
        </p:nvSpPr>
        <p:spPr/>
        <p:txBody>
          <a:bodyPr/>
          <a:lstStyle/>
          <a:p>
            <a:r>
              <a:rPr lang="en-US" altLang="zh-CN" dirty="0" err="1" smtClean="0"/>
              <a:t>XPath</a:t>
            </a:r>
            <a:r>
              <a:rPr lang="en-US" altLang="zh-CN" dirty="0" smtClean="0"/>
              <a:t> is used to address (select) parts of documents using</a:t>
            </a:r>
            <a:br>
              <a:rPr lang="en-US" altLang="zh-CN" dirty="0" smtClean="0"/>
            </a:br>
            <a:r>
              <a:rPr lang="en-US" altLang="zh-CN" dirty="0" smtClean="0"/>
              <a:t> </a:t>
            </a:r>
            <a:r>
              <a:rPr lang="en-US" altLang="zh-CN" b="1" dirty="0" smtClean="0"/>
              <a:t>path expressions</a:t>
            </a:r>
          </a:p>
          <a:p>
            <a:r>
              <a:rPr lang="en-US" altLang="zh-CN" dirty="0" smtClean="0"/>
              <a:t>A path expression is a sequence of steps separated by </a:t>
            </a:r>
            <a:r>
              <a:rPr lang="ja-JP" altLang="en-US" dirty="0" smtClean="0"/>
              <a:t>“</a:t>
            </a:r>
            <a:r>
              <a:rPr lang="en-US" altLang="ja-JP" dirty="0" smtClean="0"/>
              <a:t>/</a:t>
            </a:r>
            <a:r>
              <a:rPr lang="ja-JP" altLang="en-US" dirty="0" smtClean="0"/>
              <a:t>”</a:t>
            </a:r>
            <a:endParaRPr lang="en-US" altLang="ja-JP" dirty="0" smtClean="0"/>
          </a:p>
          <a:p>
            <a:pPr lvl="1"/>
            <a:r>
              <a:rPr lang="en-US" altLang="zh-CN" dirty="0" smtClean="0"/>
              <a:t>Think of file names in a directory hierarchy</a:t>
            </a:r>
          </a:p>
          <a:p>
            <a:r>
              <a:rPr lang="en-US" altLang="zh-CN" dirty="0" smtClean="0"/>
              <a:t>Result of path expression:  set of values that along with their containing elements/attributes match the specified path </a:t>
            </a:r>
          </a:p>
          <a:p>
            <a:r>
              <a:rPr lang="en-US" altLang="zh-CN" dirty="0" smtClean="0"/>
              <a:t>The initial </a:t>
            </a:r>
            <a:r>
              <a:rPr lang="ja-JP" altLang="en-US" dirty="0" smtClean="0"/>
              <a:t>“</a:t>
            </a:r>
            <a:r>
              <a:rPr lang="en-US" altLang="ja-JP" dirty="0" smtClean="0"/>
              <a:t>/</a:t>
            </a:r>
            <a:r>
              <a:rPr lang="ja-JP" altLang="en-US" dirty="0" smtClean="0"/>
              <a:t>”</a:t>
            </a:r>
            <a:r>
              <a:rPr lang="en-US" altLang="ja-JP" dirty="0" smtClean="0"/>
              <a:t> denotes root of the document (above the top-level tag)</a:t>
            </a:r>
          </a:p>
          <a:p>
            <a:pPr>
              <a:buFont typeface="Monotype Sorts" charset="2"/>
              <a:buNone/>
            </a:pPr>
            <a:endParaRPr lang="en-US" altLang="zh-CN" dirty="0" smtClean="0"/>
          </a:p>
        </p:txBody>
      </p:sp>
    </p:spTree>
    <p:extLst>
      <p:ext uri="{BB962C8B-B14F-4D97-AF65-F5344CB8AC3E}">
        <p14:creationId xmlns:p14="http://schemas.microsoft.com/office/powerpoint/2010/main" val="1000500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dirty="0" err="1" smtClean="0"/>
              <a:t>XPath</a:t>
            </a:r>
            <a:r>
              <a:rPr lang="en-US" altLang="zh-CN" dirty="0" smtClean="0"/>
              <a:t> (Cont.)</a:t>
            </a:r>
          </a:p>
        </p:txBody>
      </p:sp>
      <p:sp>
        <p:nvSpPr>
          <p:cNvPr id="24578" name="Rectangle 3"/>
          <p:cNvSpPr>
            <a:spLocks noGrp="1" noChangeArrowheads="1"/>
          </p:cNvSpPr>
          <p:nvPr>
            <p:ph type="body" idx="4294967295"/>
          </p:nvPr>
        </p:nvSpPr>
        <p:spPr>
          <a:xfrm>
            <a:off x="653592" y="1524786"/>
            <a:ext cx="10700208" cy="5257800"/>
          </a:xfrm>
        </p:spPr>
        <p:txBody>
          <a:bodyPr>
            <a:normAutofit/>
          </a:bodyPr>
          <a:lstStyle/>
          <a:p>
            <a:r>
              <a:rPr lang="en-US" altLang="zh-CN" dirty="0" smtClean="0"/>
              <a:t>Path expressions are evaluated left to right</a:t>
            </a:r>
          </a:p>
          <a:p>
            <a:pPr lvl="1"/>
            <a:r>
              <a:rPr lang="en-US" altLang="zh-CN" dirty="0" smtClean="0"/>
              <a:t>Each step operates on the set of instances produced by the previous step</a:t>
            </a:r>
          </a:p>
          <a:p>
            <a:r>
              <a:rPr lang="en-US" altLang="zh-CN" dirty="0" smtClean="0"/>
              <a:t>Selection predicates may follow any step in a path, in </a:t>
            </a:r>
            <a:r>
              <a:rPr lang="en-US" altLang="zh-CN" b="1" dirty="0" smtClean="0"/>
              <a:t>[  ]</a:t>
            </a:r>
          </a:p>
          <a:p>
            <a:pPr lvl="1"/>
            <a:r>
              <a:rPr lang="en-US" altLang="zh-CN" dirty="0" smtClean="0"/>
              <a:t>E.g.    </a:t>
            </a:r>
            <a:r>
              <a:rPr lang="en-US" altLang="zh-CN" dirty="0" smtClean="0">
                <a:solidFill>
                  <a:srgbClr val="993300"/>
                </a:solidFill>
              </a:rPr>
              <a:t>/bank-2/account[balance &gt; 400] </a:t>
            </a:r>
          </a:p>
          <a:p>
            <a:pPr lvl="2"/>
            <a:r>
              <a:rPr lang="en-US" altLang="zh-CN" dirty="0" smtClean="0"/>
              <a:t>returns account elements with a balance value greater than 400</a:t>
            </a:r>
          </a:p>
          <a:p>
            <a:pPr lvl="2"/>
            <a:r>
              <a:rPr lang="en-US" altLang="zh-CN" dirty="0" smtClean="0">
                <a:solidFill>
                  <a:srgbClr val="993300"/>
                </a:solidFill>
              </a:rPr>
              <a:t>/bank-2/account[balance]  </a:t>
            </a:r>
            <a:r>
              <a:rPr lang="en-US" altLang="zh-CN" dirty="0" smtClean="0"/>
              <a:t>returns account elements containing a balance </a:t>
            </a:r>
            <a:r>
              <a:rPr lang="en-US" altLang="zh-CN" dirty="0" err="1" smtClean="0"/>
              <a:t>subelement</a:t>
            </a:r>
            <a:endParaRPr lang="en-US" altLang="zh-CN" dirty="0" smtClean="0"/>
          </a:p>
          <a:p>
            <a:r>
              <a:rPr lang="en-US" altLang="zh-CN" dirty="0" smtClean="0"/>
              <a:t>Attributes are accessed using </a:t>
            </a:r>
            <a:r>
              <a:rPr lang="ja-JP" altLang="en-US" dirty="0" smtClean="0"/>
              <a:t>“</a:t>
            </a:r>
            <a:r>
              <a:rPr lang="en-US" altLang="ja-JP" dirty="0" smtClean="0"/>
              <a:t>@</a:t>
            </a:r>
            <a:r>
              <a:rPr lang="ja-JP" altLang="en-US" dirty="0" smtClean="0"/>
              <a:t>”</a:t>
            </a:r>
            <a:endParaRPr lang="en-US" altLang="ja-JP" dirty="0" smtClean="0"/>
          </a:p>
          <a:p>
            <a:pPr lvl="1"/>
            <a:r>
              <a:rPr lang="en-US" altLang="zh-CN" dirty="0" smtClean="0"/>
              <a:t>E.g.  </a:t>
            </a:r>
            <a:r>
              <a:rPr lang="en-US" altLang="zh-CN" dirty="0" smtClean="0">
                <a:solidFill>
                  <a:srgbClr val="993300"/>
                </a:solidFill>
              </a:rPr>
              <a:t>/bank-2/account[balance &gt; 400]/@account-number</a:t>
            </a:r>
          </a:p>
          <a:p>
            <a:pPr lvl="2"/>
            <a:r>
              <a:rPr lang="en-US" altLang="zh-CN" dirty="0" smtClean="0"/>
              <a:t>returns the account numbers of those accounts with balance &gt; 400</a:t>
            </a:r>
          </a:p>
          <a:p>
            <a:pPr lvl="1"/>
            <a:r>
              <a:rPr lang="en-US" altLang="zh-CN" dirty="0" smtClean="0"/>
              <a:t>IDREF attributes are not dereferenced automatically (more on this later)</a:t>
            </a:r>
          </a:p>
        </p:txBody>
      </p:sp>
    </p:spTree>
    <p:extLst>
      <p:ext uri="{BB962C8B-B14F-4D97-AF65-F5344CB8AC3E}">
        <p14:creationId xmlns:p14="http://schemas.microsoft.com/office/powerpoint/2010/main" val="506469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Information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Final Exam</a:t>
            </a:r>
          </a:p>
          <a:p>
            <a:pPr lvl="1"/>
            <a:r>
              <a:rPr lang="en-US" altLang="zh-CN" dirty="0" smtClean="0"/>
              <a:t>Time: 11:30 a.m. – 2:30 </a:t>
            </a:r>
            <a:r>
              <a:rPr lang="en-US" altLang="zh-CN" dirty="0"/>
              <a:t>p</a:t>
            </a:r>
            <a:r>
              <a:rPr lang="en-US" altLang="zh-CN" dirty="0" smtClean="0"/>
              <a:t>.m</a:t>
            </a:r>
            <a:r>
              <a:rPr lang="en-US" altLang="zh-CN" dirty="0"/>
              <a:t>.</a:t>
            </a:r>
            <a:r>
              <a:rPr lang="en-US" altLang="zh-CN" dirty="0" smtClean="0"/>
              <a:t> </a:t>
            </a:r>
            <a:r>
              <a:rPr lang="en-US" altLang="zh-CN" dirty="0"/>
              <a:t>March </a:t>
            </a:r>
            <a:r>
              <a:rPr lang="en-US" altLang="zh-CN" dirty="0" smtClean="0"/>
              <a:t>19</a:t>
            </a:r>
            <a:r>
              <a:rPr lang="en-US" altLang="zh-CN" baseline="30000" dirty="0" smtClean="0"/>
              <a:t>th</a:t>
            </a:r>
            <a:endParaRPr lang="en-US" altLang="zh-CN" dirty="0" smtClean="0"/>
          </a:p>
          <a:p>
            <a:pPr lvl="1"/>
            <a:r>
              <a:rPr lang="en-US" altLang="zh-CN" dirty="0" smtClean="0"/>
              <a:t>Location: BH 3400</a:t>
            </a:r>
          </a:p>
          <a:p>
            <a:r>
              <a:rPr lang="en-US" altLang="zh-CN" dirty="0" smtClean="0"/>
              <a:t>Rules</a:t>
            </a:r>
          </a:p>
          <a:p>
            <a:pPr lvl="1"/>
            <a:r>
              <a:rPr lang="en-US" altLang="zh-CN" dirty="0" smtClean="0"/>
              <a:t>Similar format with sample final</a:t>
            </a:r>
            <a:endParaRPr lang="en-US" altLang="zh-CN" dirty="0"/>
          </a:p>
          <a:p>
            <a:pPr lvl="1"/>
            <a:r>
              <a:rPr lang="en-US" altLang="zh-CN" dirty="0"/>
              <a:t>Close book, close notes</a:t>
            </a:r>
          </a:p>
          <a:p>
            <a:pPr lvl="1"/>
            <a:r>
              <a:rPr lang="en-US" altLang="zh-CN" dirty="0"/>
              <a:t>Allow bring two double-sided cheat </a:t>
            </a:r>
            <a:r>
              <a:rPr lang="en-US" altLang="zh-CN" dirty="0" smtClean="0"/>
              <a:t>sheets</a:t>
            </a:r>
          </a:p>
          <a:p>
            <a:r>
              <a:rPr lang="en-US" altLang="zh-CN" dirty="0" smtClean="0"/>
              <a:t>Programming languages (HTML, CSS, JavaScript etc.)</a:t>
            </a:r>
          </a:p>
          <a:p>
            <a:pPr lvl="1"/>
            <a:r>
              <a:rPr lang="en-US" altLang="zh-CN" dirty="0" smtClean="0"/>
              <a:t>Know basic ideas and simple structured program</a:t>
            </a:r>
          </a:p>
          <a:p>
            <a:pPr lvl="1"/>
            <a:r>
              <a:rPr lang="en-US" altLang="zh-CN" dirty="0"/>
              <a:t>No need to </a:t>
            </a:r>
            <a:r>
              <a:rPr lang="en-US" altLang="zh-CN" dirty="0" smtClean="0"/>
              <a:t>recite the detailed concepts</a:t>
            </a:r>
          </a:p>
          <a:p>
            <a:r>
              <a:rPr lang="en-US" altLang="zh-CN" dirty="0" smtClean="0"/>
              <a:t>Scope: contents through week 1 to 9 in lectures</a:t>
            </a:r>
          </a:p>
          <a:p>
            <a:r>
              <a:rPr lang="en-US" altLang="zh-CN" dirty="0" smtClean="0"/>
              <a:t>Only the </a:t>
            </a:r>
            <a:r>
              <a:rPr lang="en-US" altLang="zh-CN" b="1" dirty="0" smtClean="0">
                <a:solidFill>
                  <a:srgbClr val="FF0000"/>
                </a:solidFill>
              </a:rPr>
              <a:t>handouts provided by the instructor </a:t>
            </a:r>
            <a:r>
              <a:rPr lang="en-US" altLang="zh-CN" dirty="0" smtClean="0"/>
              <a:t>are official materials!</a:t>
            </a:r>
          </a:p>
        </p:txBody>
      </p:sp>
    </p:spTree>
    <p:extLst>
      <p:ext uri="{BB962C8B-B14F-4D97-AF65-F5344CB8AC3E}">
        <p14:creationId xmlns:p14="http://schemas.microsoft.com/office/powerpoint/2010/main" val="4125775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1</a:t>
            </a:r>
            <a:endParaRPr lang="zh-CN" altLang="en-US" dirty="0"/>
          </a:p>
        </p:txBody>
      </p:sp>
      <p:pic>
        <p:nvPicPr>
          <p:cNvPr id="4" name="内容占位符 3">
            <a:extLst>
              <a:ext uri="{FF2B5EF4-FFF2-40B4-BE49-F238E27FC236}">
                <a16:creationId xmlns:a16="http://schemas.microsoft.com/office/drawing/2014/main" xmlns="" id="{E24007B0-6C49-415E-9EE0-CD637E4985E2}"/>
              </a:ext>
            </a:extLst>
          </p:cNvPr>
          <p:cNvPicPr>
            <a:picLocks noGrp="1" noChangeAspect="1"/>
          </p:cNvPicPr>
          <p:nvPr>
            <p:ph idx="1"/>
          </p:nvPr>
        </p:nvPicPr>
        <p:blipFill>
          <a:blip r:embed="rId2"/>
          <a:stretch>
            <a:fillRect/>
          </a:stretch>
        </p:blipFill>
        <p:spPr>
          <a:xfrm>
            <a:off x="838200" y="1690688"/>
            <a:ext cx="7676016" cy="4697977"/>
          </a:xfrm>
          <a:prstGeom prst="rect">
            <a:avLst/>
          </a:prstGeom>
        </p:spPr>
      </p:pic>
    </p:spTree>
    <p:extLst>
      <p:ext uri="{BB962C8B-B14F-4D97-AF65-F5344CB8AC3E}">
        <p14:creationId xmlns:p14="http://schemas.microsoft.com/office/powerpoint/2010/main" val="1244033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Final: Problem 1</a:t>
            </a:r>
            <a:endParaRPr lang="zh-CN" altLang="en-US" dirty="0"/>
          </a:p>
        </p:txBody>
      </p:sp>
      <p:sp>
        <p:nvSpPr>
          <p:cNvPr id="5" name="内容占位符 4">
            <a:extLst>
              <a:ext uri="{FF2B5EF4-FFF2-40B4-BE49-F238E27FC236}">
                <a16:creationId xmlns:a16="http://schemas.microsoft.com/office/drawing/2014/main" xmlns="" id="{71B8755A-8B30-4387-82A0-528E4CC15DE1}"/>
              </a:ext>
            </a:extLst>
          </p:cNvPr>
          <p:cNvSpPr>
            <a:spLocks noGrp="1"/>
          </p:cNvSpPr>
          <p:nvPr>
            <p:ph idx="1"/>
          </p:nvPr>
        </p:nvSpPr>
        <p:spPr>
          <a:xfrm>
            <a:off x="838199" y="1825624"/>
            <a:ext cx="11167534" cy="5167843"/>
          </a:xfrm>
        </p:spPr>
        <p:txBody>
          <a:bodyPr>
            <a:normAutofit lnSpcReduction="10000"/>
          </a:bodyPr>
          <a:lstStyle/>
          <a:p>
            <a:r>
              <a:rPr lang="en-US" altLang="zh-CN" dirty="0"/>
              <a:t>DOM Tree</a:t>
            </a:r>
          </a:p>
          <a:p>
            <a:pPr lvl="1"/>
            <a:r>
              <a:rPr lang="en-US" altLang="zh-CN" dirty="0"/>
              <a:t>An HTML element on a page becomes an element node</a:t>
            </a:r>
          </a:p>
          <a:p>
            <a:pPr lvl="1"/>
            <a:r>
              <a:rPr lang="en-US" altLang="zh-CN" dirty="0"/>
              <a:t>Text inside an HTML element becomes a text node</a:t>
            </a:r>
          </a:p>
          <a:p>
            <a:pPr lvl="2"/>
            <a:r>
              <a:rPr lang="en-US" altLang="zh-CN" dirty="0"/>
              <a:t>As a child of the element node</a:t>
            </a:r>
          </a:p>
          <a:p>
            <a:pPr lvl="1"/>
            <a:r>
              <a:rPr lang="en-US" altLang="zh-CN" dirty="0"/>
              <a:t>An attribute of an HTML element becomes an attribute node</a:t>
            </a:r>
          </a:p>
          <a:p>
            <a:pPr lvl="2"/>
            <a:r>
              <a:rPr lang="en-US" altLang="zh-CN" dirty="0"/>
              <a:t> associated with the element node, but is not a child node</a:t>
            </a:r>
          </a:p>
          <a:p>
            <a:pPr lvl="1"/>
            <a:r>
              <a:rPr lang="en-US" altLang="zh-CN" dirty="0" err="1"/>
              <a:t>nodeType</a:t>
            </a:r>
            <a:r>
              <a:rPr lang="en-US" altLang="zh-CN" dirty="0"/>
              <a:t>: element, attribute, text, comment . . .</a:t>
            </a:r>
          </a:p>
          <a:p>
            <a:pPr lvl="1"/>
            <a:r>
              <a:rPr lang="en-US" altLang="zh-CN" dirty="0" err="1"/>
              <a:t>nodeName</a:t>
            </a:r>
            <a:r>
              <a:rPr lang="en-US" altLang="zh-CN" dirty="0"/>
              <a:t>: </a:t>
            </a:r>
          </a:p>
          <a:p>
            <a:pPr lvl="2"/>
            <a:r>
              <a:rPr lang="en-US" altLang="zh-CN" dirty="0"/>
              <a:t>Element and attribute nodes: tag and attribute names</a:t>
            </a:r>
          </a:p>
          <a:p>
            <a:pPr lvl="2"/>
            <a:r>
              <a:rPr lang="en-US" altLang="zh-CN" dirty="0"/>
              <a:t>Text nodes: text</a:t>
            </a:r>
          </a:p>
          <a:p>
            <a:pPr lvl="1"/>
            <a:r>
              <a:rPr lang="en-US" altLang="zh-CN" dirty="0" err="1"/>
              <a:t>nodeValue</a:t>
            </a:r>
            <a:r>
              <a:rPr lang="en-US" altLang="zh-CN" dirty="0"/>
              <a:t>: </a:t>
            </a:r>
          </a:p>
          <a:p>
            <a:pPr lvl="2"/>
            <a:r>
              <a:rPr lang="en-US" altLang="zh-CN" dirty="0"/>
              <a:t>Text and comment nodes: inside text</a:t>
            </a:r>
          </a:p>
          <a:p>
            <a:pPr lvl="2"/>
            <a:r>
              <a:rPr lang="en-US" altLang="zh-CN" dirty="0"/>
              <a:t>Attribute nodes: attribute value </a:t>
            </a:r>
          </a:p>
          <a:p>
            <a:pPr lvl="2"/>
            <a:r>
              <a:rPr lang="en-US" altLang="zh-CN" dirty="0"/>
              <a:t>null otherwise</a:t>
            </a:r>
            <a:endParaRPr lang="zh-CN" altLang="en-US" dirty="0"/>
          </a:p>
        </p:txBody>
      </p:sp>
    </p:spTree>
    <p:extLst>
      <p:ext uri="{BB962C8B-B14F-4D97-AF65-F5344CB8AC3E}">
        <p14:creationId xmlns:p14="http://schemas.microsoft.com/office/powerpoint/2010/main" val="572364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1</a:t>
            </a:r>
            <a:endParaRPr lang="zh-CN" altLang="en-US" dirty="0"/>
          </a:p>
        </p:txBody>
      </p:sp>
      <p:pic>
        <p:nvPicPr>
          <p:cNvPr id="3" name="图片 2">
            <a:extLst>
              <a:ext uri="{FF2B5EF4-FFF2-40B4-BE49-F238E27FC236}">
                <a16:creationId xmlns:a16="http://schemas.microsoft.com/office/drawing/2014/main" xmlns="" id="{F5CA59FC-9A02-4DB6-8096-4A864DB6541A}"/>
              </a:ext>
            </a:extLst>
          </p:cNvPr>
          <p:cNvPicPr>
            <a:picLocks noChangeAspect="1"/>
          </p:cNvPicPr>
          <p:nvPr/>
        </p:nvPicPr>
        <p:blipFill>
          <a:blip r:embed="rId2"/>
          <a:stretch>
            <a:fillRect/>
          </a:stretch>
        </p:blipFill>
        <p:spPr>
          <a:xfrm>
            <a:off x="838200" y="1424341"/>
            <a:ext cx="7412691" cy="5433659"/>
          </a:xfrm>
          <a:prstGeom prst="rect">
            <a:avLst/>
          </a:prstGeom>
        </p:spPr>
      </p:pic>
    </p:spTree>
    <p:extLst>
      <p:ext uri="{BB962C8B-B14F-4D97-AF65-F5344CB8AC3E}">
        <p14:creationId xmlns:p14="http://schemas.microsoft.com/office/powerpoint/2010/main" val="1159132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2</a:t>
            </a:r>
            <a:endParaRPr lang="zh-CN" altLang="en-US" dirty="0"/>
          </a:p>
        </p:txBody>
      </p:sp>
      <p:sp>
        <p:nvSpPr>
          <p:cNvPr id="5" name="内容占位符 4">
            <a:extLst>
              <a:ext uri="{FF2B5EF4-FFF2-40B4-BE49-F238E27FC236}">
                <a16:creationId xmlns:a16="http://schemas.microsoft.com/office/drawing/2014/main" xmlns="" id="{BAB6ACC3-A836-4629-9406-4238954ACB25}"/>
              </a:ext>
            </a:extLst>
          </p:cNvPr>
          <p:cNvSpPr>
            <a:spLocks noGrp="1"/>
          </p:cNvSpPr>
          <p:nvPr>
            <p:ph idx="1"/>
          </p:nvPr>
        </p:nvSpPr>
        <p:spPr>
          <a:xfrm>
            <a:off x="838199" y="1825624"/>
            <a:ext cx="10731759" cy="4491199"/>
          </a:xfrm>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HTML Forms</a:t>
            </a:r>
          </a:p>
          <a:p>
            <a:pPr lvl="1"/>
            <a:r>
              <a:rPr lang="en-US" altLang="zh-CN" dirty="0"/>
              <a:t>Action</a:t>
            </a:r>
          </a:p>
          <a:p>
            <a:pPr lvl="1"/>
            <a:r>
              <a:rPr lang="en-US" altLang="zh-CN" dirty="0"/>
              <a:t>Method</a:t>
            </a:r>
          </a:p>
          <a:p>
            <a:pPr lvl="1"/>
            <a:r>
              <a:rPr lang="en-US" altLang="zh-CN" dirty="0"/>
              <a:t>&lt;input type=“” value=“” name=“” /&gt;</a:t>
            </a:r>
            <a:endParaRPr lang="zh-CN" altLang="en-US" dirty="0"/>
          </a:p>
        </p:txBody>
      </p:sp>
      <p:pic>
        <p:nvPicPr>
          <p:cNvPr id="7" name="图片 6">
            <a:extLst>
              <a:ext uri="{FF2B5EF4-FFF2-40B4-BE49-F238E27FC236}">
                <a16:creationId xmlns:a16="http://schemas.microsoft.com/office/drawing/2014/main" xmlns="" id="{03FA7A2C-49AD-4E98-8B1D-E07EDEEACB40}"/>
              </a:ext>
            </a:extLst>
          </p:cNvPr>
          <p:cNvPicPr>
            <a:picLocks noChangeAspect="1"/>
          </p:cNvPicPr>
          <p:nvPr/>
        </p:nvPicPr>
        <p:blipFill>
          <a:blip r:embed="rId2"/>
          <a:stretch>
            <a:fillRect/>
          </a:stretch>
        </p:blipFill>
        <p:spPr>
          <a:xfrm>
            <a:off x="838200" y="1690688"/>
            <a:ext cx="9296400" cy="2419350"/>
          </a:xfrm>
          <a:prstGeom prst="rect">
            <a:avLst/>
          </a:prstGeom>
        </p:spPr>
      </p:pic>
    </p:spTree>
    <p:extLst>
      <p:ext uri="{BB962C8B-B14F-4D97-AF65-F5344CB8AC3E}">
        <p14:creationId xmlns:p14="http://schemas.microsoft.com/office/powerpoint/2010/main" val="1707647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3</a:t>
            </a:r>
            <a:endParaRPr lang="zh-CN" altLang="en-US" dirty="0"/>
          </a:p>
        </p:txBody>
      </p:sp>
      <p:pic>
        <p:nvPicPr>
          <p:cNvPr id="4" name="图片 3">
            <a:extLst>
              <a:ext uri="{FF2B5EF4-FFF2-40B4-BE49-F238E27FC236}">
                <a16:creationId xmlns:a16="http://schemas.microsoft.com/office/drawing/2014/main" xmlns="" id="{F5BB43E1-E1A9-4DBD-B913-B50E860B72A5}"/>
              </a:ext>
            </a:extLst>
          </p:cNvPr>
          <p:cNvPicPr>
            <a:picLocks noChangeAspect="1"/>
          </p:cNvPicPr>
          <p:nvPr/>
        </p:nvPicPr>
        <p:blipFill>
          <a:blip r:embed="rId2"/>
          <a:stretch>
            <a:fillRect/>
          </a:stretch>
        </p:blipFill>
        <p:spPr>
          <a:xfrm>
            <a:off x="685800" y="1294780"/>
            <a:ext cx="9381067" cy="5702796"/>
          </a:xfrm>
          <a:prstGeom prst="rect">
            <a:avLst/>
          </a:prstGeom>
        </p:spPr>
      </p:pic>
    </p:spTree>
    <p:extLst>
      <p:ext uri="{BB962C8B-B14F-4D97-AF65-F5344CB8AC3E}">
        <p14:creationId xmlns:p14="http://schemas.microsoft.com/office/powerpoint/2010/main" val="1464813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3</a:t>
            </a:r>
            <a:endParaRPr lang="zh-CN" altLang="en-US" dirty="0"/>
          </a:p>
        </p:txBody>
      </p:sp>
      <p:pic>
        <p:nvPicPr>
          <p:cNvPr id="4" name="图片 3">
            <a:extLst>
              <a:ext uri="{FF2B5EF4-FFF2-40B4-BE49-F238E27FC236}">
                <a16:creationId xmlns:a16="http://schemas.microsoft.com/office/drawing/2014/main" xmlns="" id="{3FBCE454-B55F-4531-BCA5-C9D4564529DF}"/>
              </a:ext>
            </a:extLst>
          </p:cNvPr>
          <p:cNvPicPr>
            <a:picLocks noChangeAspect="1"/>
          </p:cNvPicPr>
          <p:nvPr/>
        </p:nvPicPr>
        <p:blipFill>
          <a:blip r:embed="rId2"/>
          <a:stretch>
            <a:fillRect/>
          </a:stretch>
        </p:blipFill>
        <p:spPr>
          <a:xfrm>
            <a:off x="698435" y="1690687"/>
            <a:ext cx="6006253" cy="3186113"/>
          </a:xfrm>
          <a:prstGeom prst="rect">
            <a:avLst/>
          </a:prstGeom>
        </p:spPr>
      </p:pic>
      <p:sp>
        <p:nvSpPr>
          <p:cNvPr id="5" name="矩形 4">
            <a:extLst>
              <a:ext uri="{FF2B5EF4-FFF2-40B4-BE49-F238E27FC236}">
                <a16:creationId xmlns:a16="http://schemas.microsoft.com/office/drawing/2014/main" xmlns="" id="{138D6277-C69E-49DB-AC13-F9FA8E688DAF}"/>
              </a:ext>
            </a:extLst>
          </p:cNvPr>
          <p:cNvSpPr/>
          <p:nvPr/>
        </p:nvSpPr>
        <p:spPr>
          <a:xfrm>
            <a:off x="872067" y="5167313"/>
            <a:ext cx="10100733" cy="1200329"/>
          </a:xfrm>
          <a:prstGeom prst="rect">
            <a:avLst/>
          </a:prstGeom>
        </p:spPr>
        <p:txBody>
          <a:bodyPr wrap="square">
            <a:spAutoFit/>
          </a:bodyPr>
          <a:lstStyle/>
          <a:p>
            <a:r>
              <a:rPr lang="en-US" altLang="zh-CN" sz="2400" dirty="0"/>
              <a:t>Once the page is fully loaded, the body has class ‘‘t2’’ and id ‘‘b1’’. Therefore, the body’s padding is 40px, margin is 20px and height is 100px, which means that its width is 1080 − (40 × 2 + 20 × 2) = 960px and its height is 100px.</a:t>
            </a:r>
            <a:endParaRPr lang="zh-CN" altLang="en-US" sz="2400" dirty="0"/>
          </a:p>
        </p:txBody>
      </p:sp>
    </p:spTree>
    <p:extLst>
      <p:ext uri="{BB962C8B-B14F-4D97-AF65-F5344CB8AC3E}">
        <p14:creationId xmlns:p14="http://schemas.microsoft.com/office/powerpoint/2010/main" val="369074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5</a:t>
            </a:r>
            <a:endParaRPr lang="zh-CN" altLang="en-US" dirty="0"/>
          </a:p>
        </p:txBody>
      </p:sp>
      <p:pic>
        <p:nvPicPr>
          <p:cNvPr id="4" name="图片 3">
            <a:extLst>
              <a:ext uri="{FF2B5EF4-FFF2-40B4-BE49-F238E27FC236}">
                <a16:creationId xmlns:a16="http://schemas.microsoft.com/office/drawing/2014/main" xmlns="" id="{3CFD5BC6-0369-40BD-9FA7-0A8E2D7249DC}"/>
              </a:ext>
            </a:extLst>
          </p:cNvPr>
          <p:cNvPicPr>
            <a:picLocks noChangeAspect="1"/>
          </p:cNvPicPr>
          <p:nvPr/>
        </p:nvPicPr>
        <p:blipFill>
          <a:blip r:embed="rId2"/>
          <a:stretch>
            <a:fillRect/>
          </a:stretch>
        </p:blipFill>
        <p:spPr>
          <a:xfrm>
            <a:off x="838200" y="1682750"/>
            <a:ext cx="8324850" cy="4810125"/>
          </a:xfrm>
          <a:prstGeom prst="rect">
            <a:avLst/>
          </a:prstGeom>
        </p:spPr>
      </p:pic>
      <p:sp>
        <p:nvSpPr>
          <p:cNvPr id="5" name="矩形 4">
            <a:extLst>
              <a:ext uri="{FF2B5EF4-FFF2-40B4-BE49-F238E27FC236}">
                <a16:creationId xmlns:a16="http://schemas.microsoft.com/office/drawing/2014/main" xmlns="" id="{496A7C20-61DE-45CB-AFD8-3F8A060C4D1E}"/>
              </a:ext>
            </a:extLst>
          </p:cNvPr>
          <p:cNvSpPr/>
          <p:nvPr/>
        </p:nvSpPr>
        <p:spPr>
          <a:xfrm>
            <a:off x="8494961" y="6308209"/>
            <a:ext cx="3526928" cy="369332"/>
          </a:xfrm>
          <a:prstGeom prst="rect">
            <a:avLst/>
          </a:prstGeom>
        </p:spPr>
        <p:txBody>
          <a:bodyPr wrap="none">
            <a:spAutoFit/>
          </a:bodyPr>
          <a:lstStyle/>
          <a:p>
            <a:r>
              <a:rPr lang="pt-BR" altLang="zh-CN" dirty="0"/>
              <a:t>a: 110, b: 120, c: 410, d: 420, e: 610</a:t>
            </a:r>
            <a:endParaRPr lang="zh-CN" altLang="en-US" dirty="0"/>
          </a:p>
        </p:txBody>
      </p:sp>
    </p:spTree>
    <p:extLst>
      <p:ext uri="{BB962C8B-B14F-4D97-AF65-F5344CB8AC3E}">
        <p14:creationId xmlns:p14="http://schemas.microsoft.com/office/powerpoint/2010/main" val="1103256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6</a:t>
            </a:r>
            <a:endParaRPr lang="zh-CN" altLang="en-US" dirty="0"/>
          </a:p>
        </p:txBody>
      </p:sp>
      <p:pic>
        <p:nvPicPr>
          <p:cNvPr id="4" name="图片 3">
            <a:extLst>
              <a:ext uri="{FF2B5EF4-FFF2-40B4-BE49-F238E27FC236}">
                <a16:creationId xmlns:a16="http://schemas.microsoft.com/office/drawing/2014/main" xmlns="" id="{59CD71C0-A51B-4B93-A29F-6A105A275038}"/>
              </a:ext>
            </a:extLst>
          </p:cNvPr>
          <p:cNvPicPr>
            <a:picLocks noChangeAspect="1"/>
          </p:cNvPicPr>
          <p:nvPr/>
        </p:nvPicPr>
        <p:blipFill>
          <a:blip r:embed="rId2"/>
          <a:stretch>
            <a:fillRect/>
          </a:stretch>
        </p:blipFill>
        <p:spPr>
          <a:xfrm>
            <a:off x="759862" y="1519141"/>
            <a:ext cx="9881152" cy="4973734"/>
          </a:xfrm>
          <a:prstGeom prst="rect">
            <a:avLst/>
          </a:prstGeom>
        </p:spPr>
      </p:pic>
    </p:spTree>
    <p:extLst>
      <p:ext uri="{BB962C8B-B14F-4D97-AF65-F5344CB8AC3E}">
        <p14:creationId xmlns:p14="http://schemas.microsoft.com/office/powerpoint/2010/main" val="1058893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0C9C6E-4409-4B84-A7EF-816BD5A16D5D}"/>
              </a:ext>
            </a:extLst>
          </p:cNvPr>
          <p:cNvSpPr>
            <a:spLocks noGrp="1"/>
          </p:cNvSpPr>
          <p:nvPr>
            <p:ph type="title"/>
          </p:nvPr>
        </p:nvSpPr>
        <p:spPr>
          <a:xfrm>
            <a:off x="838200" y="365125"/>
            <a:ext cx="10515600" cy="1325563"/>
          </a:xfrm>
        </p:spPr>
        <p:txBody>
          <a:bodyPr/>
          <a:lstStyle/>
          <a:p>
            <a:r>
              <a:rPr lang="en-US" altLang="zh-CN" dirty="0"/>
              <a:t>2017 </a:t>
            </a:r>
            <a:r>
              <a:rPr lang="en-US" altLang="zh-CN" dirty="0" smtClean="0"/>
              <a:t>Final: Problem 6</a:t>
            </a:r>
            <a:endParaRPr lang="zh-CN" altLang="en-US" dirty="0"/>
          </a:p>
        </p:txBody>
      </p:sp>
      <p:pic>
        <p:nvPicPr>
          <p:cNvPr id="4" name="图片 3">
            <a:extLst>
              <a:ext uri="{FF2B5EF4-FFF2-40B4-BE49-F238E27FC236}">
                <a16:creationId xmlns:a16="http://schemas.microsoft.com/office/drawing/2014/main" xmlns="" id="{2D4E02B4-72EB-4938-B307-5647AACFF546}"/>
              </a:ext>
            </a:extLst>
          </p:cNvPr>
          <p:cNvPicPr>
            <a:picLocks noChangeAspect="1"/>
          </p:cNvPicPr>
          <p:nvPr/>
        </p:nvPicPr>
        <p:blipFill>
          <a:blip r:embed="rId3"/>
          <a:stretch>
            <a:fillRect/>
          </a:stretch>
        </p:blipFill>
        <p:spPr>
          <a:xfrm>
            <a:off x="392274" y="1428749"/>
            <a:ext cx="10159715" cy="4318907"/>
          </a:xfrm>
          <a:prstGeom prst="rect">
            <a:avLst/>
          </a:prstGeom>
        </p:spPr>
      </p:pic>
    </p:spTree>
    <p:extLst>
      <p:ext uri="{BB962C8B-B14F-4D97-AF65-F5344CB8AC3E}">
        <p14:creationId xmlns:p14="http://schemas.microsoft.com/office/powerpoint/2010/main" val="620962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a:t>
            </a:r>
            <a:r>
              <a:rPr lang="zh-CN" altLang="en-US" dirty="0" smtClean="0"/>
              <a:t> </a:t>
            </a:r>
            <a:r>
              <a:rPr lang="en-US" altLang="zh-CN" dirty="0" smtClean="0"/>
              <a:t>basic</a:t>
            </a:r>
            <a:r>
              <a:rPr lang="zh-CN" altLang="en-US" dirty="0" smtClean="0"/>
              <a:t> </a:t>
            </a:r>
            <a:r>
              <a:rPr lang="en-US" altLang="zh-CN" dirty="0" smtClean="0"/>
              <a:t>issues</a:t>
            </a:r>
            <a:endParaRPr lang="en-US" dirty="0"/>
          </a:p>
        </p:txBody>
      </p:sp>
      <p:sp>
        <p:nvSpPr>
          <p:cNvPr id="3" name="Content Placeholder 2"/>
          <p:cNvSpPr>
            <a:spLocks noGrp="1"/>
          </p:cNvSpPr>
          <p:nvPr>
            <p:ph idx="1"/>
          </p:nvPr>
        </p:nvSpPr>
        <p:spPr/>
        <p:txBody>
          <a:bodyPr>
            <a:normAutofit lnSpcReduction="10000"/>
          </a:bodyPr>
          <a:lstStyle/>
          <a:p>
            <a:r>
              <a:rPr lang="en-US" dirty="0" smtClean="0"/>
              <a:t>Keywords and syntax</a:t>
            </a:r>
          </a:p>
          <a:p>
            <a:pPr lvl="1"/>
            <a:r>
              <a:rPr lang="en-US" dirty="0" smtClean="0"/>
              <a:t>Case sensitive</a:t>
            </a:r>
          </a:p>
          <a:p>
            <a:r>
              <a:rPr lang="en-US" dirty="0" smtClean="0"/>
              <a:t>Variables and identifiers</a:t>
            </a:r>
          </a:p>
          <a:p>
            <a:r>
              <a:rPr lang="en-US" dirty="0" smtClean="0"/>
              <a:t>Primitive Types</a:t>
            </a:r>
          </a:p>
          <a:p>
            <a:pPr lvl="1"/>
            <a:r>
              <a:rPr lang="en-US" dirty="0"/>
              <a:t>n</a:t>
            </a:r>
            <a:r>
              <a:rPr lang="en-US" dirty="0" smtClean="0"/>
              <a:t>umber, string, </a:t>
            </a:r>
            <a:r>
              <a:rPr lang="en-US" dirty="0" err="1" smtClean="0"/>
              <a:t>boolean</a:t>
            </a:r>
            <a:endParaRPr lang="en-US" dirty="0" smtClean="0"/>
          </a:p>
          <a:p>
            <a:pPr lvl="1"/>
            <a:r>
              <a:rPr lang="en-US" dirty="0">
                <a:solidFill>
                  <a:srgbClr val="FF0000"/>
                </a:solidFill>
              </a:rPr>
              <a:t>u</a:t>
            </a:r>
            <a:r>
              <a:rPr lang="en-US" dirty="0" smtClean="0">
                <a:solidFill>
                  <a:srgbClr val="FF0000"/>
                </a:solidFill>
              </a:rPr>
              <a:t>ndefined and null</a:t>
            </a:r>
          </a:p>
          <a:p>
            <a:r>
              <a:rPr lang="en-US" dirty="0" smtClean="0"/>
              <a:t>Object Type</a:t>
            </a:r>
          </a:p>
          <a:p>
            <a:pPr lvl="1"/>
            <a:r>
              <a:rPr lang="en-US" dirty="0" smtClean="0"/>
              <a:t>Properties</a:t>
            </a:r>
          </a:p>
          <a:p>
            <a:pPr lvl="1"/>
            <a:r>
              <a:rPr lang="en-US" dirty="0" smtClean="0"/>
              <a:t>Object assignment</a:t>
            </a:r>
          </a:p>
          <a:p>
            <a:r>
              <a:rPr lang="en-US" dirty="0" smtClean="0"/>
              <a:t>Array</a:t>
            </a:r>
            <a:endParaRPr lang="en-US" dirty="0"/>
          </a:p>
        </p:txBody>
      </p:sp>
    </p:spTree>
    <p:extLst>
      <p:ext uri="{BB962C8B-B14F-4D97-AF65-F5344CB8AC3E}">
        <p14:creationId xmlns:p14="http://schemas.microsoft.com/office/powerpoint/2010/main" val="935270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JavaScript</a:t>
            </a:r>
            <a:r>
              <a:rPr lang="en-US" altLang="zh-CN" dirty="0" smtClean="0"/>
              <a:t>:</a:t>
            </a:r>
            <a:r>
              <a:rPr lang="zh-CN" altLang="en-US" dirty="0" smtClean="0"/>
              <a:t> </a:t>
            </a:r>
            <a:r>
              <a:rPr lang="en-US" altLang="zh-CN" dirty="0" smtClean="0"/>
              <a:t>Function</a:t>
            </a:r>
            <a:r>
              <a:rPr lang="zh-CN" altLang="en-US" dirty="0" smtClean="0"/>
              <a:t> </a:t>
            </a:r>
            <a:r>
              <a:rPr lang="en-US" altLang="zh-CN" dirty="0" smtClean="0"/>
              <a:t>and</a:t>
            </a:r>
            <a:r>
              <a:rPr lang="zh-CN" altLang="en-US" dirty="0" smtClean="0"/>
              <a:t> </a:t>
            </a:r>
            <a:r>
              <a:rPr lang="en-US" altLang="zh-CN" dirty="0" smtClean="0"/>
              <a:t>Scope</a:t>
            </a:r>
            <a:endParaRPr lang="en-US" dirty="0"/>
          </a:p>
        </p:txBody>
      </p:sp>
      <p:sp>
        <p:nvSpPr>
          <p:cNvPr id="3" name="Content Placeholder 2"/>
          <p:cNvSpPr>
            <a:spLocks noGrp="1"/>
          </p:cNvSpPr>
          <p:nvPr>
            <p:ph idx="1"/>
          </p:nvPr>
        </p:nvSpPr>
        <p:spPr/>
        <p:txBody>
          <a:bodyPr/>
          <a:lstStyle/>
          <a:p>
            <a:r>
              <a:rPr lang="en-US" altLang="zh-CN" dirty="0" smtClean="0"/>
              <a:t>Functions</a:t>
            </a:r>
            <a:r>
              <a:rPr lang="zh-CN" altLang="en-US" dirty="0" smtClean="0"/>
              <a:t> </a:t>
            </a:r>
            <a:r>
              <a:rPr lang="en-US" altLang="zh-CN" dirty="0" smtClean="0"/>
              <a:t>are</a:t>
            </a:r>
            <a:r>
              <a:rPr lang="zh-CN" altLang="en-US" dirty="0" smtClean="0"/>
              <a:t> </a:t>
            </a:r>
            <a:r>
              <a:rPr lang="en-US" altLang="zh-CN" dirty="0" smtClean="0"/>
              <a:t>objects</a:t>
            </a:r>
          </a:p>
          <a:p>
            <a:pPr lvl="1"/>
            <a:r>
              <a:rPr lang="en-US" altLang="zh-CN" dirty="0" smtClean="0"/>
              <a:t>Can</a:t>
            </a:r>
            <a:r>
              <a:rPr lang="zh-CN" altLang="en-US" dirty="0" smtClean="0"/>
              <a:t> </a:t>
            </a:r>
            <a:r>
              <a:rPr lang="en-US" altLang="zh-CN" dirty="0" smtClean="0"/>
              <a:t>be</a:t>
            </a:r>
            <a:r>
              <a:rPr lang="zh-CN" altLang="en-US" dirty="0" smtClean="0"/>
              <a:t> </a:t>
            </a:r>
            <a:r>
              <a:rPr lang="en-US" altLang="zh-CN" dirty="0" smtClean="0"/>
              <a:t>assigned</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variable/passed</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parameter</a:t>
            </a:r>
          </a:p>
          <a:p>
            <a:pPr lvl="1"/>
            <a:r>
              <a:rPr lang="en-US" altLang="zh-CN" dirty="0" smtClean="0"/>
              <a:t>Can</a:t>
            </a:r>
            <a:r>
              <a:rPr lang="zh-CN" altLang="en-US" dirty="0" smtClean="0"/>
              <a:t> </a:t>
            </a:r>
            <a:r>
              <a:rPr lang="en-US" altLang="zh-CN" dirty="0" smtClean="0"/>
              <a:t>have</a:t>
            </a:r>
            <a:r>
              <a:rPr lang="zh-CN" altLang="en-US" dirty="0" smtClean="0"/>
              <a:t> </a:t>
            </a:r>
            <a:r>
              <a:rPr lang="en-US" altLang="zh-CN" dirty="0" smtClean="0"/>
              <a:t>properties</a:t>
            </a:r>
          </a:p>
          <a:p>
            <a:r>
              <a:rPr lang="en-US" dirty="0" smtClean="0"/>
              <a:t>Arrow Function</a:t>
            </a:r>
          </a:p>
          <a:p>
            <a:pPr lvl="1"/>
            <a:r>
              <a:rPr lang="en-US" altLang="zh-CN" dirty="0" smtClean="0"/>
              <a:t>Do</a:t>
            </a:r>
            <a:r>
              <a:rPr lang="zh-CN" altLang="en-US" dirty="0" smtClean="0"/>
              <a:t> </a:t>
            </a:r>
            <a:r>
              <a:rPr lang="en-US" altLang="zh-CN" dirty="0" smtClean="0"/>
              <a:t>not</a:t>
            </a:r>
            <a:r>
              <a:rPr lang="zh-CN" altLang="en-US" dirty="0" smtClean="0"/>
              <a:t> </a:t>
            </a:r>
            <a:r>
              <a:rPr lang="en-US" altLang="zh-CN" dirty="0" smtClean="0"/>
              <a:t>have</a:t>
            </a:r>
            <a:r>
              <a:rPr lang="zh-CN" altLang="en-US" dirty="0" smtClean="0"/>
              <a:t> </a:t>
            </a:r>
            <a:r>
              <a:rPr lang="en-US" altLang="zh-CN" dirty="0" smtClean="0"/>
              <a:t>its</a:t>
            </a:r>
            <a:r>
              <a:rPr lang="zh-CN" altLang="en-US" dirty="0" smtClean="0"/>
              <a:t> </a:t>
            </a:r>
            <a:r>
              <a:rPr lang="en-US" altLang="zh-CN" dirty="0" smtClean="0"/>
              <a:t>own</a:t>
            </a:r>
            <a:r>
              <a:rPr lang="zh-CN" altLang="en-US" dirty="0" smtClean="0"/>
              <a:t> </a:t>
            </a:r>
            <a:r>
              <a:rPr lang="en-US" altLang="zh-CN" dirty="0" smtClean="0"/>
              <a:t>this</a:t>
            </a:r>
            <a:endParaRPr lang="en-US" dirty="0"/>
          </a:p>
          <a:p>
            <a:pPr lvl="1"/>
            <a:r>
              <a:rPr lang="en-US" altLang="zh-CN" dirty="0" smtClean="0"/>
              <a:t>Cannot</a:t>
            </a:r>
            <a:r>
              <a:rPr lang="zh-CN" altLang="en-US" dirty="0" smtClean="0"/>
              <a:t> </a:t>
            </a:r>
            <a:r>
              <a:rPr lang="en-US" altLang="zh-CN" dirty="0" smtClean="0"/>
              <a:t>serve</a:t>
            </a:r>
            <a:r>
              <a:rPr lang="zh-CN" altLang="en-US" dirty="0" smtClean="0"/>
              <a:t> </a:t>
            </a:r>
            <a:r>
              <a:rPr lang="en-US" altLang="zh-CN" dirty="0" smtClean="0"/>
              <a:t>as</a:t>
            </a:r>
            <a:r>
              <a:rPr lang="zh-CN" altLang="en-US" dirty="0" smtClean="0"/>
              <a:t> </a:t>
            </a:r>
            <a:r>
              <a:rPr lang="en-US" altLang="zh-CN" dirty="0" smtClean="0"/>
              <a:t>constructor</a:t>
            </a:r>
            <a:r>
              <a:rPr lang="zh-CN" altLang="en-US" dirty="0"/>
              <a:t> </a:t>
            </a:r>
            <a:r>
              <a:rPr lang="en-US" altLang="zh-CN" dirty="0" smtClean="0"/>
              <a:t>in</a:t>
            </a:r>
            <a:r>
              <a:rPr lang="zh-CN" altLang="en-US" dirty="0" smtClean="0"/>
              <a:t> </a:t>
            </a:r>
            <a:r>
              <a:rPr lang="en-US" altLang="zh-CN" dirty="0" smtClean="0"/>
              <a:t>OOP</a:t>
            </a:r>
            <a:endParaRPr lang="en-US" dirty="0" smtClean="0"/>
          </a:p>
          <a:p>
            <a:r>
              <a:rPr lang="en-US" altLang="zh-CN" dirty="0" smtClean="0"/>
              <a:t>Parameter</a:t>
            </a:r>
          </a:p>
          <a:p>
            <a:pPr lvl="1"/>
            <a:r>
              <a:rPr lang="en-US" altLang="zh-CN" dirty="0" smtClean="0"/>
              <a:t>Do</a:t>
            </a:r>
            <a:r>
              <a:rPr lang="zh-CN" altLang="en-US" dirty="0" smtClean="0"/>
              <a:t> </a:t>
            </a:r>
            <a:r>
              <a:rPr lang="en-US" altLang="zh-CN" dirty="0"/>
              <a:t>not</a:t>
            </a:r>
            <a:r>
              <a:rPr lang="zh-CN" altLang="en-US" dirty="0"/>
              <a:t> </a:t>
            </a:r>
            <a:r>
              <a:rPr lang="en-US" altLang="zh-CN" dirty="0"/>
              <a:t>check</a:t>
            </a:r>
            <a:r>
              <a:rPr lang="zh-CN" altLang="en-US" dirty="0"/>
              <a:t> </a:t>
            </a:r>
            <a:r>
              <a:rPr lang="en-US" altLang="zh-CN" dirty="0"/>
              <a:t>the</a:t>
            </a:r>
            <a:r>
              <a:rPr lang="zh-CN" altLang="en-US" dirty="0"/>
              <a:t> </a:t>
            </a:r>
            <a:r>
              <a:rPr lang="en-US" altLang="zh-CN" dirty="0"/>
              <a:t>type</a:t>
            </a:r>
            <a:r>
              <a:rPr lang="zh-CN" altLang="en-US" dirty="0"/>
              <a:t> </a:t>
            </a:r>
            <a:r>
              <a:rPr lang="en-US" altLang="zh-CN" dirty="0"/>
              <a:t>and</a:t>
            </a:r>
            <a:r>
              <a:rPr lang="zh-CN" altLang="en-US" dirty="0"/>
              <a:t> </a:t>
            </a:r>
            <a:r>
              <a:rPr lang="en-US" altLang="zh-CN" dirty="0"/>
              <a:t>number</a:t>
            </a:r>
            <a:r>
              <a:rPr lang="zh-CN" altLang="en-US" dirty="0"/>
              <a:t> </a:t>
            </a:r>
            <a:r>
              <a:rPr lang="en-US" altLang="zh-CN" dirty="0"/>
              <a:t>of</a:t>
            </a:r>
            <a:r>
              <a:rPr lang="zh-CN" altLang="en-US" dirty="0"/>
              <a:t> </a:t>
            </a:r>
            <a:r>
              <a:rPr lang="en-US" altLang="zh-CN" dirty="0" smtClean="0"/>
              <a:t>parameters</a:t>
            </a:r>
          </a:p>
          <a:p>
            <a:pPr lvl="1"/>
            <a:r>
              <a:rPr lang="en-US" altLang="zh-CN" dirty="0" smtClean="0"/>
              <a:t>When</a:t>
            </a:r>
            <a:r>
              <a:rPr lang="zh-CN" altLang="en-US" dirty="0" smtClean="0"/>
              <a:t> </a:t>
            </a:r>
            <a:r>
              <a:rPr lang="en-US" altLang="zh-CN" dirty="0" smtClean="0"/>
              <a:t>there</a:t>
            </a:r>
            <a:r>
              <a:rPr lang="zh-CN" altLang="en-US" dirty="0" smtClean="0"/>
              <a:t> </a:t>
            </a:r>
            <a:r>
              <a:rPr lang="en-US" altLang="zh-CN" dirty="0" smtClean="0"/>
              <a:t>are</a:t>
            </a:r>
            <a:r>
              <a:rPr lang="zh-CN" altLang="en-US" dirty="0" smtClean="0"/>
              <a:t> </a:t>
            </a:r>
            <a:r>
              <a:rPr lang="en-US" altLang="zh-CN" dirty="0" smtClean="0"/>
              <a:t>fewer</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arguments:</a:t>
            </a:r>
            <a:r>
              <a:rPr lang="zh-CN" altLang="en-US" dirty="0" smtClean="0"/>
              <a:t> </a:t>
            </a:r>
            <a:r>
              <a:rPr lang="en-US" altLang="zh-CN" dirty="0" smtClean="0"/>
              <a:t>initialized</a:t>
            </a:r>
            <a:r>
              <a:rPr lang="zh-CN" altLang="en-US" dirty="0" smtClean="0"/>
              <a:t> </a:t>
            </a:r>
            <a:r>
              <a:rPr lang="en-US" altLang="zh-CN" dirty="0" smtClean="0"/>
              <a:t>as</a:t>
            </a:r>
            <a:r>
              <a:rPr lang="zh-CN" altLang="en-US" dirty="0" smtClean="0"/>
              <a:t> </a:t>
            </a:r>
            <a:r>
              <a:rPr lang="en-US" altLang="zh-CN" dirty="0" smtClean="0"/>
              <a:t>undefined</a:t>
            </a:r>
            <a:endParaRPr lang="en-US" altLang="zh-CN" dirty="0"/>
          </a:p>
          <a:p>
            <a:pPr lvl="1"/>
            <a:endParaRPr lang="en-US" dirty="0" smtClean="0"/>
          </a:p>
          <a:p>
            <a:endParaRPr lang="en-US" dirty="0"/>
          </a:p>
        </p:txBody>
      </p:sp>
      <p:pic>
        <p:nvPicPr>
          <p:cNvPr id="5" name="Picture 4"/>
          <p:cNvPicPr>
            <a:picLocks noChangeAspect="1"/>
          </p:cNvPicPr>
          <p:nvPr/>
        </p:nvPicPr>
        <p:blipFill>
          <a:blip r:embed="rId2"/>
          <a:stretch>
            <a:fillRect/>
          </a:stretch>
        </p:blipFill>
        <p:spPr>
          <a:xfrm>
            <a:off x="2815854" y="5784850"/>
            <a:ext cx="3187700" cy="1054100"/>
          </a:xfrm>
          <a:prstGeom prst="rect">
            <a:avLst/>
          </a:prstGeom>
        </p:spPr>
      </p:pic>
    </p:spTree>
    <p:extLst>
      <p:ext uri="{BB962C8B-B14F-4D97-AF65-F5344CB8AC3E}">
        <p14:creationId xmlns:p14="http://schemas.microsoft.com/office/powerpoint/2010/main" val="1072238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altLang="zh-CN" dirty="0"/>
              <a:t>Function</a:t>
            </a:r>
            <a:r>
              <a:rPr lang="zh-CN" altLang="en-US" dirty="0"/>
              <a:t> </a:t>
            </a:r>
            <a:r>
              <a:rPr lang="en-US" altLang="zh-CN" dirty="0"/>
              <a:t>and</a:t>
            </a:r>
            <a:r>
              <a:rPr lang="zh-CN" altLang="en-US" dirty="0"/>
              <a:t> </a:t>
            </a:r>
            <a:r>
              <a:rPr lang="en-US" altLang="zh-CN" dirty="0"/>
              <a:t>Scope</a:t>
            </a:r>
            <a:endParaRPr lang="en-US" dirty="0"/>
          </a:p>
        </p:txBody>
      </p:sp>
      <p:sp>
        <p:nvSpPr>
          <p:cNvPr id="3" name="Content Placeholder 2"/>
          <p:cNvSpPr>
            <a:spLocks noGrp="1"/>
          </p:cNvSpPr>
          <p:nvPr>
            <p:ph idx="1"/>
          </p:nvPr>
        </p:nvSpPr>
        <p:spPr/>
        <p:txBody>
          <a:bodyPr/>
          <a:lstStyle/>
          <a:p>
            <a:r>
              <a:rPr lang="en-US" altLang="zh-CN" dirty="0" smtClean="0"/>
              <a:t>Nested</a:t>
            </a:r>
            <a:r>
              <a:rPr lang="zh-CN" altLang="en-US" dirty="0" smtClean="0"/>
              <a:t> </a:t>
            </a:r>
            <a:r>
              <a:rPr lang="en-US" altLang="zh-CN" dirty="0" smtClean="0"/>
              <a:t>Function</a:t>
            </a:r>
            <a:r>
              <a:rPr lang="zh-CN" altLang="en-US" dirty="0" smtClean="0"/>
              <a:t> </a:t>
            </a:r>
            <a:endParaRPr lang="en-US" altLang="zh-CN" dirty="0" smtClean="0"/>
          </a:p>
          <a:p>
            <a:pPr lvl="1"/>
            <a:r>
              <a:rPr lang="en-US" altLang="zh-CN" dirty="0" smtClean="0"/>
              <a:t>Closure:</a:t>
            </a:r>
            <a:r>
              <a:rPr lang="zh-CN" altLang="en-US" dirty="0" smtClean="0"/>
              <a:t> </a:t>
            </a:r>
            <a:r>
              <a:rPr lang="en-US" altLang="zh-CN" dirty="0" smtClean="0"/>
              <a:t>the</a:t>
            </a:r>
            <a:r>
              <a:rPr lang="zh-CN" altLang="en-US" dirty="0" smtClean="0"/>
              <a:t> </a:t>
            </a:r>
            <a:r>
              <a:rPr lang="en-US" altLang="zh-CN" dirty="0" smtClean="0"/>
              <a:t>nested</a:t>
            </a:r>
            <a:r>
              <a:rPr lang="zh-CN" altLang="en-US" dirty="0" smtClean="0"/>
              <a:t> </a:t>
            </a:r>
            <a:r>
              <a:rPr lang="en-US" altLang="zh-CN" dirty="0" smtClean="0"/>
              <a:t>function</a:t>
            </a:r>
            <a:r>
              <a:rPr lang="zh-CN" altLang="en-US" dirty="0" smtClean="0"/>
              <a:t> </a:t>
            </a:r>
            <a:r>
              <a:rPr lang="en-US" altLang="zh-CN" dirty="0" smtClean="0"/>
              <a:t>will</a:t>
            </a:r>
            <a:r>
              <a:rPr lang="zh-CN" altLang="en-US" dirty="0" smtClean="0"/>
              <a:t> </a:t>
            </a:r>
            <a:r>
              <a:rPr lang="en-US" altLang="zh-CN" dirty="0" smtClean="0"/>
              <a:t>return</a:t>
            </a:r>
            <a:r>
              <a:rPr lang="zh-CN" altLang="en-US" dirty="0" smtClean="0"/>
              <a:t> </a:t>
            </a:r>
            <a:r>
              <a:rPr lang="en-US" altLang="zh-CN" dirty="0" smtClean="0"/>
              <a:t>its</a:t>
            </a:r>
            <a:r>
              <a:rPr lang="zh-CN" altLang="en-US" dirty="0" smtClean="0"/>
              <a:t> </a:t>
            </a:r>
            <a:r>
              <a:rPr lang="en-US" altLang="zh-CN" dirty="0" smtClean="0"/>
              <a:t>context</a:t>
            </a:r>
            <a:r>
              <a:rPr lang="zh-CN" altLang="en-US" dirty="0" smtClean="0"/>
              <a:t> </a:t>
            </a:r>
            <a:r>
              <a:rPr lang="en-US" altLang="zh-CN" dirty="0" smtClean="0"/>
              <a:t>as</a:t>
            </a:r>
            <a:r>
              <a:rPr lang="zh-CN" altLang="en-US" dirty="0" smtClean="0"/>
              <a:t> </a:t>
            </a:r>
            <a:r>
              <a:rPr lang="en-US" altLang="zh-CN" dirty="0" smtClean="0"/>
              <a:t>well.</a:t>
            </a:r>
            <a:endParaRPr lang="en-US" dirty="0" smtClean="0"/>
          </a:p>
          <a:p>
            <a:r>
              <a:rPr lang="en-US" dirty="0" smtClean="0"/>
              <a:t>Global parameter</a:t>
            </a:r>
          </a:p>
          <a:p>
            <a:pPr lvl="1"/>
            <a:r>
              <a:rPr lang="en-US" dirty="0" smtClean="0"/>
              <a:t>Declared out of a function, whether use let or not.</a:t>
            </a:r>
          </a:p>
          <a:p>
            <a:pPr lvl="1"/>
            <a:r>
              <a:rPr lang="en-US" dirty="0"/>
              <a:t>Declared </a:t>
            </a:r>
            <a:r>
              <a:rPr lang="en-US" dirty="0" smtClean="0"/>
              <a:t>inside a </a:t>
            </a:r>
            <a:r>
              <a:rPr lang="en-US" dirty="0"/>
              <a:t>function, </a:t>
            </a:r>
            <a:r>
              <a:rPr lang="en-US" dirty="0" smtClean="0"/>
              <a:t>not use let. [not recommended!]</a:t>
            </a:r>
          </a:p>
          <a:p>
            <a:r>
              <a:rPr lang="en-US" dirty="0" smtClean="0"/>
              <a:t>Local parameter</a:t>
            </a:r>
          </a:p>
          <a:p>
            <a:pPr lvl="1"/>
            <a:r>
              <a:rPr lang="en-US" dirty="0" smtClean="0"/>
              <a:t>Declared inside a function, use let</a:t>
            </a:r>
          </a:p>
        </p:txBody>
      </p:sp>
    </p:spTree>
    <p:extLst>
      <p:ext uri="{BB962C8B-B14F-4D97-AF65-F5344CB8AC3E}">
        <p14:creationId xmlns:p14="http://schemas.microsoft.com/office/powerpoint/2010/main" val="1105905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Example 1</a:t>
            </a:r>
            <a:endParaRPr lang="en-US" dirty="0"/>
          </a:p>
        </p:txBody>
      </p:sp>
      <p:sp>
        <p:nvSpPr>
          <p:cNvPr id="3" name="Content Placeholder 2"/>
          <p:cNvSpPr>
            <a:spLocks noGrp="1"/>
          </p:cNvSpPr>
          <p:nvPr>
            <p:ph idx="1"/>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following</a:t>
            </a:r>
            <a:r>
              <a:rPr lang="zh-CN" altLang="en-US" dirty="0"/>
              <a:t> </a:t>
            </a:r>
            <a:r>
              <a:rPr lang="en-US" altLang="zh-CN" dirty="0"/>
              <a:t>program</a:t>
            </a:r>
            <a:r>
              <a:rPr lang="en-US" altLang="zh-CN" dirty="0" smtClean="0"/>
              <a:t>?</a:t>
            </a:r>
            <a:endParaRPr lang="en-US" dirty="0"/>
          </a:p>
        </p:txBody>
      </p:sp>
      <p:pic>
        <p:nvPicPr>
          <p:cNvPr id="4" name="Picture 3"/>
          <p:cNvPicPr>
            <a:picLocks noChangeAspect="1"/>
          </p:cNvPicPr>
          <p:nvPr/>
        </p:nvPicPr>
        <p:blipFill>
          <a:blip r:embed="rId2"/>
          <a:stretch>
            <a:fillRect/>
          </a:stretch>
        </p:blipFill>
        <p:spPr>
          <a:xfrm>
            <a:off x="945776" y="2690041"/>
            <a:ext cx="5190638" cy="2984617"/>
          </a:xfrm>
          <a:prstGeom prst="rect">
            <a:avLst/>
          </a:prstGeom>
        </p:spPr>
      </p:pic>
      <p:pic>
        <p:nvPicPr>
          <p:cNvPr id="5" name="Picture 4"/>
          <p:cNvPicPr>
            <a:picLocks noChangeAspect="1"/>
          </p:cNvPicPr>
          <p:nvPr/>
        </p:nvPicPr>
        <p:blipFill>
          <a:blip r:embed="rId3"/>
          <a:stretch>
            <a:fillRect/>
          </a:stretch>
        </p:blipFill>
        <p:spPr>
          <a:xfrm>
            <a:off x="6599516" y="2690041"/>
            <a:ext cx="4090895" cy="1655198"/>
          </a:xfrm>
          <a:prstGeom prst="rect">
            <a:avLst/>
          </a:prstGeom>
        </p:spPr>
      </p:pic>
    </p:spTree>
    <p:extLst>
      <p:ext uri="{BB962C8B-B14F-4D97-AF65-F5344CB8AC3E}">
        <p14:creationId xmlns:p14="http://schemas.microsoft.com/office/powerpoint/2010/main" val="14777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575"/>
            <a:ext cx="10515600" cy="1325563"/>
          </a:xfrm>
        </p:spPr>
        <p:txBody>
          <a:bodyPr/>
          <a:lstStyle/>
          <a:p>
            <a:r>
              <a:rPr lang="en-US" dirty="0"/>
              <a:t>JavaScript: Example </a:t>
            </a:r>
            <a:r>
              <a:rPr lang="en-US" dirty="0" smtClean="0"/>
              <a:t>1 Follow-up</a:t>
            </a:r>
            <a:endParaRPr lang="en-US" dirty="0"/>
          </a:p>
        </p:txBody>
      </p:sp>
      <p:sp>
        <p:nvSpPr>
          <p:cNvPr id="3" name="Content Placeholder 2"/>
          <p:cNvSpPr>
            <a:spLocks noGrp="1"/>
          </p:cNvSpPr>
          <p:nvPr>
            <p:ph idx="1"/>
          </p:nvPr>
        </p:nvSpPr>
        <p:spPr/>
        <p:txBody>
          <a:bodyPr/>
          <a:lstStyle/>
          <a:p>
            <a:r>
              <a:rPr lang="en-US" dirty="0" smtClean="0"/>
              <a:t>What about these?</a:t>
            </a:r>
            <a:endParaRPr lang="en-US" dirty="0"/>
          </a:p>
        </p:txBody>
      </p:sp>
      <p:pic>
        <p:nvPicPr>
          <p:cNvPr id="4" name="Picture 3"/>
          <p:cNvPicPr>
            <a:picLocks noChangeAspect="1"/>
          </p:cNvPicPr>
          <p:nvPr/>
        </p:nvPicPr>
        <p:blipFill>
          <a:blip r:embed="rId2"/>
          <a:stretch>
            <a:fillRect/>
          </a:stretch>
        </p:blipFill>
        <p:spPr>
          <a:xfrm>
            <a:off x="838200" y="2467160"/>
            <a:ext cx="4664587" cy="2615827"/>
          </a:xfrm>
          <a:prstGeom prst="rect">
            <a:avLst/>
          </a:prstGeom>
        </p:spPr>
      </p:pic>
      <p:pic>
        <p:nvPicPr>
          <p:cNvPr id="7" name="Picture 6"/>
          <p:cNvPicPr>
            <a:picLocks noChangeAspect="1"/>
          </p:cNvPicPr>
          <p:nvPr/>
        </p:nvPicPr>
        <p:blipFill>
          <a:blip r:embed="rId3"/>
          <a:stretch>
            <a:fillRect/>
          </a:stretch>
        </p:blipFill>
        <p:spPr>
          <a:xfrm>
            <a:off x="6096000" y="1466864"/>
            <a:ext cx="4580965" cy="3376408"/>
          </a:xfrm>
          <a:prstGeom prst="rect">
            <a:avLst/>
          </a:prstGeom>
        </p:spPr>
      </p:pic>
      <p:pic>
        <p:nvPicPr>
          <p:cNvPr id="8" name="Picture 7"/>
          <p:cNvPicPr>
            <a:picLocks noChangeAspect="1"/>
          </p:cNvPicPr>
          <p:nvPr/>
        </p:nvPicPr>
        <p:blipFill>
          <a:blip r:embed="rId4"/>
          <a:stretch>
            <a:fillRect/>
          </a:stretch>
        </p:blipFill>
        <p:spPr>
          <a:xfrm>
            <a:off x="6096000" y="4920917"/>
            <a:ext cx="4013200" cy="1790700"/>
          </a:xfrm>
          <a:prstGeom prst="rect">
            <a:avLst/>
          </a:prstGeom>
        </p:spPr>
      </p:pic>
      <p:pic>
        <p:nvPicPr>
          <p:cNvPr id="9" name="Picture 8"/>
          <p:cNvPicPr>
            <a:picLocks noChangeAspect="1"/>
          </p:cNvPicPr>
          <p:nvPr/>
        </p:nvPicPr>
        <p:blipFill>
          <a:blip r:embed="rId5"/>
          <a:stretch>
            <a:fillRect/>
          </a:stretch>
        </p:blipFill>
        <p:spPr>
          <a:xfrm>
            <a:off x="838200" y="5152550"/>
            <a:ext cx="3924300" cy="1409700"/>
          </a:xfrm>
          <a:prstGeom prst="rect">
            <a:avLst/>
          </a:prstGeom>
        </p:spPr>
      </p:pic>
    </p:spTree>
    <p:extLst>
      <p:ext uri="{BB962C8B-B14F-4D97-AF65-F5344CB8AC3E}">
        <p14:creationId xmlns:p14="http://schemas.microsoft.com/office/powerpoint/2010/main" val="68609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Example 2</a:t>
            </a:r>
            <a:endParaRPr lang="en-US" dirty="0"/>
          </a:p>
        </p:txBody>
      </p:sp>
      <p:sp>
        <p:nvSpPr>
          <p:cNvPr id="3" name="Content Placeholder 2"/>
          <p:cNvSpPr>
            <a:spLocks noGrp="1"/>
          </p:cNvSpPr>
          <p:nvPr>
            <p:ph idx="1"/>
          </p:nvPr>
        </p:nvSpPr>
        <p:spPr>
          <a:xfrm>
            <a:off x="838200" y="1849376"/>
            <a:ext cx="10515600" cy="4351338"/>
          </a:xfrm>
        </p:spPr>
        <p:txBody>
          <a:bodyPr/>
          <a:lstStyle/>
          <a:p>
            <a:r>
              <a:rPr lang="en-US" altLang="zh-CN" dirty="0" smtClean="0"/>
              <a:t>What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output</a:t>
            </a:r>
            <a:r>
              <a:rPr lang="zh-CN" altLang="en-US" dirty="0" smtClean="0"/>
              <a:t> </a:t>
            </a:r>
            <a:r>
              <a:rPr lang="en-US" altLang="zh-CN" dirty="0" smtClean="0"/>
              <a:t>of</a:t>
            </a:r>
            <a:r>
              <a:rPr lang="zh-CN" altLang="en-US" dirty="0" smtClean="0"/>
              <a:t> </a:t>
            </a:r>
            <a:r>
              <a:rPr lang="en-US" altLang="zh-CN" dirty="0" smtClean="0"/>
              <a:t>following</a:t>
            </a:r>
            <a:r>
              <a:rPr lang="zh-CN" altLang="en-US" dirty="0" smtClean="0"/>
              <a:t> </a:t>
            </a:r>
            <a:r>
              <a:rPr lang="en-US" altLang="zh-CN" dirty="0" smtClean="0"/>
              <a:t>program?</a:t>
            </a:r>
            <a:endParaRPr lang="en-US" dirty="0"/>
          </a:p>
        </p:txBody>
      </p:sp>
      <p:pic>
        <p:nvPicPr>
          <p:cNvPr id="4" name="Picture 3"/>
          <p:cNvPicPr>
            <a:picLocks noChangeAspect="1"/>
          </p:cNvPicPr>
          <p:nvPr/>
        </p:nvPicPr>
        <p:blipFill>
          <a:blip r:embed="rId2"/>
          <a:stretch>
            <a:fillRect/>
          </a:stretch>
        </p:blipFill>
        <p:spPr>
          <a:xfrm>
            <a:off x="999486" y="2367789"/>
            <a:ext cx="4441992" cy="4369568"/>
          </a:xfrm>
          <a:prstGeom prst="rect">
            <a:avLst/>
          </a:prstGeom>
        </p:spPr>
      </p:pic>
      <p:pic>
        <p:nvPicPr>
          <p:cNvPr id="6" name="Picture 5"/>
          <p:cNvPicPr>
            <a:picLocks noChangeAspect="1"/>
          </p:cNvPicPr>
          <p:nvPr/>
        </p:nvPicPr>
        <p:blipFill>
          <a:blip r:embed="rId3"/>
          <a:stretch>
            <a:fillRect/>
          </a:stretch>
        </p:blipFill>
        <p:spPr>
          <a:xfrm>
            <a:off x="5602764" y="2561876"/>
            <a:ext cx="6250431" cy="1463169"/>
          </a:xfrm>
          <a:prstGeom prst="rect">
            <a:avLst/>
          </a:prstGeom>
        </p:spPr>
      </p:pic>
    </p:spTree>
    <p:extLst>
      <p:ext uri="{BB962C8B-B14F-4D97-AF65-F5344CB8AC3E}">
        <p14:creationId xmlns:p14="http://schemas.microsoft.com/office/powerpoint/2010/main" val="1245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1561</Words>
  <Application>Microsoft Macintosh PowerPoint</Application>
  <PresentationFormat>Widescreen</PresentationFormat>
  <Paragraphs>280</Paragraphs>
  <Slides>38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Monotype Sorts</vt:lpstr>
      <vt:lpstr>MS PGothic</vt:lpstr>
      <vt:lpstr>ＭＳ Ｐゴシック</vt:lpstr>
      <vt:lpstr>Times New Roman</vt:lpstr>
      <vt:lpstr>Wingdings</vt:lpstr>
      <vt:lpstr>Wingdings 2</vt:lpstr>
      <vt:lpstr>宋体</vt:lpstr>
      <vt:lpstr>Office 主题</vt:lpstr>
      <vt:lpstr>Final Review </vt:lpstr>
      <vt:lpstr>Outline</vt:lpstr>
      <vt:lpstr>General Information</vt:lpstr>
      <vt:lpstr>JavaScript: basic issues</vt:lpstr>
      <vt:lpstr>JavaScript: Function and Scope</vt:lpstr>
      <vt:lpstr>JavaScript: Function and Scope</vt:lpstr>
      <vt:lpstr>JavaScript: Example 1</vt:lpstr>
      <vt:lpstr>JavaScript: Example 1 Follow-up</vt:lpstr>
      <vt:lpstr>JavaScript: Example 2</vt:lpstr>
      <vt:lpstr>Explanation of Example 2</vt:lpstr>
      <vt:lpstr>MEAN Stack</vt:lpstr>
      <vt:lpstr>TypeScript</vt:lpstr>
      <vt:lpstr>Angular</vt:lpstr>
      <vt:lpstr>Node.js</vt:lpstr>
      <vt:lpstr>Express</vt:lpstr>
      <vt:lpstr>MongoDB</vt:lpstr>
      <vt:lpstr>Scalability</vt:lpstr>
      <vt:lpstr>Other Topics</vt:lpstr>
      <vt:lpstr>Principles to Answer Questions</vt:lpstr>
      <vt:lpstr>Example: Problem 7 in Sample Final</vt:lpstr>
      <vt:lpstr>General Grading Rubrics</vt:lpstr>
      <vt:lpstr>PowerPoint Presentation</vt:lpstr>
      <vt:lpstr>XML</vt:lpstr>
      <vt:lpstr>Structure of XML: Tag and Element </vt:lpstr>
      <vt:lpstr>Structure of XML :Attributes</vt:lpstr>
      <vt:lpstr>Namespaces</vt:lpstr>
      <vt:lpstr>Document Type Definition (DTD)</vt:lpstr>
      <vt:lpstr>XPath</vt:lpstr>
      <vt:lpstr>XPath (Cont.)</vt:lpstr>
      <vt:lpstr>2017 Final: Problem 1</vt:lpstr>
      <vt:lpstr>2017 Final: Problem 1</vt:lpstr>
      <vt:lpstr>2017 Final: Problem 1</vt:lpstr>
      <vt:lpstr>2017 Final: Problem 2</vt:lpstr>
      <vt:lpstr>2017 Final: Problem 3</vt:lpstr>
      <vt:lpstr>2017 Final: Problem 3</vt:lpstr>
      <vt:lpstr>2017 Final: Problem 5</vt:lpstr>
      <vt:lpstr>2017 Final: Problem 6</vt:lpstr>
      <vt:lpstr>2017 Final: Problem 6</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144 Web Applications </dc:title>
  <dc:creator>Wang Jin</dc:creator>
  <cp:lastModifiedBy>Microsoft Office User</cp:lastModifiedBy>
  <cp:revision>97</cp:revision>
  <dcterms:created xsi:type="dcterms:W3CDTF">2017-01-11T20:04:16Z</dcterms:created>
  <dcterms:modified xsi:type="dcterms:W3CDTF">2018-03-16T23:06:56Z</dcterms:modified>
</cp:coreProperties>
</file>