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79" r:id="rId4"/>
    <p:sldId id="280" r:id="rId5"/>
    <p:sldId id="281" r:id="rId6"/>
    <p:sldId id="282" r:id="rId7"/>
    <p:sldId id="283" r:id="rId8"/>
    <p:sldId id="284" r:id="rId9"/>
    <p:sldId id="275" r:id="rId10"/>
    <p:sldId id="259" r:id="rId11"/>
    <p:sldId id="260" r:id="rId12"/>
    <p:sldId id="261" r:id="rId13"/>
    <p:sldId id="262" r:id="rId14"/>
    <p:sldId id="276" r:id="rId15"/>
    <p:sldId id="277" r:id="rId16"/>
    <p:sldId id="263" r:id="rId17"/>
    <p:sldId id="264" r:id="rId18"/>
    <p:sldId id="265" r:id="rId19"/>
    <p:sldId id="266" r:id="rId20"/>
    <p:sldId id="267" r:id="rId21"/>
    <p:sldId id="268" r:id="rId22"/>
    <p:sldId id="278" r:id="rId23"/>
    <p:sldId id="269" r:id="rId24"/>
    <p:sldId id="270" r:id="rId25"/>
    <p:sldId id="271" r:id="rId26"/>
    <p:sldId id="272" r:id="rId27"/>
    <p:sldId id="273" r:id="rId28"/>
    <p:sldId id="274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73A7D-340D-409C-A343-A4A8A9866129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63C3-3232-4A59-9441-E46E10C08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7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Mention local mode and pseudo-distributed mode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DD46D4-739C-4756-B138-83630AB56DB3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3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6F3DA20-E6D9-4095-AD9E-4ED3F1F41F1F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9084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F6D3A7-18F4-49EB-A3C5-91FCFE0C3E7F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7576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13378C-ABDB-45C5-B850-18AA5123F54D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30147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A3795CD-162F-44D9-AEE7-6272E25C08D9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5958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FCE209-6812-48FE-995C-0E4DC86F5DEF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197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1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8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1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3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14BF-11FA-41A1-826D-54AFFBB4175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373F-70E2-4F19-832D-073AE7DA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core" TargetMode="External"/><Relationship Id="rId4" Type="http://schemas.openxmlformats.org/officeDocument/2006/relationships/hyperlink" Target="http://hadoop.apache.org/common/docs/curr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Scalability and Map Reduce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 144 Web Application</a:t>
            </a:r>
          </a:p>
          <a:p>
            <a:r>
              <a:rPr lang="en-US" altLang="zh-CN" dirty="0" smtClean="0"/>
              <a:t>TA: Jin Wang</a:t>
            </a:r>
          </a:p>
          <a:p>
            <a:r>
              <a:rPr lang="en-US" altLang="zh-CN" dirty="0" smtClean="0"/>
              <a:t>03/02/2018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20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Typical Hadoop Cluster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81200" y="4618038"/>
            <a:ext cx="8229600" cy="1858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700"/>
              <a:t>40 nodes/rack, 1000-4000 nodes in cluster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700"/>
              <a:t>1 Gbps bandwidth in rack, 8 Gbps out of rack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700"/>
              <a:t>Node specs (Facebook):</a:t>
            </a:r>
            <a:br>
              <a:rPr lang="en-US" altLang="zh-CN" sz="2700"/>
            </a:br>
            <a:r>
              <a:rPr lang="en-US" altLang="zh-CN" sz="2700"/>
              <a:t>8-16 cores, 32 GB RAM, 8×1.5 TB disks, no RAID</a:t>
            </a:r>
          </a:p>
        </p:txBody>
      </p:sp>
      <p:grpSp>
        <p:nvGrpSpPr>
          <p:cNvPr id="27651" name="Group 11"/>
          <p:cNvGrpSpPr>
            <a:grpSpLocks/>
          </p:cNvGrpSpPr>
          <p:nvPr/>
        </p:nvGrpSpPr>
        <p:grpSpPr bwMode="auto">
          <a:xfrm>
            <a:off x="2362200" y="1600200"/>
            <a:ext cx="7239000" cy="2692400"/>
            <a:chOff x="1001010" y="1447800"/>
            <a:chExt cx="7239000" cy="2692003"/>
          </a:xfrm>
        </p:grpSpPr>
        <p:pic>
          <p:nvPicPr>
            <p:cNvPr id="27652" name="Picture 3" descr="Picture 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010" y="1447800"/>
              <a:ext cx="7239000" cy="2692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3" name="TextBox 4"/>
            <p:cNvSpPr txBox="1">
              <a:spLocks noChangeArrowheads="1"/>
            </p:cNvSpPr>
            <p:nvPr/>
          </p:nvSpPr>
          <p:spPr bwMode="auto">
            <a:xfrm>
              <a:off x="3688830" y="1496091"/>
              <a:ext cx="1841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/>
                <a:t>Aggregation switch</a:t>
              </a:r>
            </a:p>
          </p:txBody>
        </p:sp>
        <p:sp>
          <p:nvSpPr>
            <p:cNvPr id="27654" name="TextBox 5"/>
            <p:cNvSpPr txBox="1">
              <a:spLocks noChangeArrowheads="1"/>
            </p:cNvSpPr>
            <p:nvPr/>
          </p:nvSpPr>
          <p:spPr bwMode="auto">
            <a:xfrm>
              <a:off x="2286000" y="2071135"/>
              <a:ext cx="12138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/>
                <a:t>Rack 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Typical Hadoop Cluster</a:t>
            </a:r>
          </a:p>
        </p:txBody>
      </p:sp>
      <p:pic>
        <p:nvPicPr>
          <p:cNvPr id="4" name="Picture 3" descr="Picture 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1"/>
            <a:ext cx="7239000" cy="5338763"/>
          </a:xfrm>
          <a:prstGeom prst="rect">
            <a:avLst/>
          </a:prstGeom>
          <a:noFill/>
          <a:ln>
            <a:noFill/>
          </a:ln>
          <a:effectLst>
            <a:outerShdw blurRad="63500" dist="38100" dir="2700000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5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Hadoop Components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Distributed file system (HDFS)</a:t>
            </a:r>
          </a:p>
          <a:p>
            <a:pPr lvl="1" eaLnBrk="1" hangingPunct="1"/>
            <a:r>
              <a:rPr lang="en-US" altLang="zh-CN" dirty="0" smtClean="0"/>
              <a:t>Single namespace for entire cluster</a:t>
            </a:r>
          </a:p>
          <a:p>
            <a:pPr lvl="1" eaLnBrk="1" hangingPunct="1"/>
            <a:r>
              <a:rPr lang="en-US" altLang="zh-CN" dirty="0" smtClean="0"/>
              <a:t>Replicates data 3x for fault-tolerance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dirty="0" err="1" smtClean="0"/>
              <a:t>MapReduce</a:t>
            </a:r>
            <a:r>
              <a:rPr lang="en-US" altLang="zh-CN" dirty="0" smtClean="0"/>
              <a:t> framework</a:t>
            </a:r>
          </a:p>
          <a:p>
            <a:pPr lvl="1" eaLnBrk="1" hangingPunct="1"/>
            <a:r>
              <a:rPr lang="en-US" altLang="zh-CN" dirty="0" smtClean="0"/>
              <a:t>Runs jobs submitted by users</a:t>
            </a:r>
          </a:p>
          <a:p>
            <a:pPr lvl="1" eaLnBrk="1" hangingPunct="1"/>
            <a:r>
              <a:rPr lang="en-US" altLang="zh-CN" dirty="0" smtClean="0"/>
              <a:t>Manages work distribution &amp; fault-tolerance</a:t>
            </a:r>
          </a:p>
          <a:p>
            <a:pPr lvl="1" eaLnBrk="1" hangingPunct="1"/>
            <a:r>
              <a:rPr lang="en-US" altLang="zh-CN" dirty="0" err="1" smtClean="0"/>
              <a:t>Colocated</a:t>
            </a:r>
            <a:r>
              <a:rPr lang="en-US" altLang="zh-CN" dirty="0" smtClean="0"/>
              <a:t> with file system</a:t>
            </a:r>
          </a:p>
        </p:txBody>
      </p:sp>
      <p:pic>
        <p:nvPicPr>
          <p:cNvPr id="31747" name="Picture 4" descr="hadoop+elephant_rg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90605"/>
            <a:ext cx="41148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3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Hadoop Distributed File System (HDFS)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034293" y="1560512"/>
            <a:ext cx="4724400" cy="4525963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Files split into 128MB blocks</a:t>
            </a:r>
          </a:p>
          <a:p>
            <a:pPr eaLnBrk="1" hangingPunct="1"/>
            <a:r>
              <a:rPr lang="en-US" altLang="zh-CN" sz="2600" dirty="0"/>
              <a:t>Blocks replicated across several </a:t>
            </a:r>
            <a:r>
              <a:rPr lang="en-US" altLang="zh-CN" sz="2600" dirty="0" err="1"/>
              <a:t>datanodes</a:t>
            </a:r>
            <a:r>
              <a:rPr lang="en-US" altLang="zh-CN" sz="2600" dirty="0"/>
              <a:t> (often 3)</a:t>
            </a:r>
          </a:p>
          <a:p>
            <a:pPr eaLnBrk="1" hangingPunct="1"/>
            <a:r>
              <a:rPr lang="en-US" altLang="zh-CN" sz="2600" dirty="0" err="1"/>
              <a:t>Namenode</a:t>
            </a:r>
            <a:r>
              <a:rPr lang="en-US" altLang="zh-CN" sz="2600" dirty="0"/>
              <a:t> stores metadata (file names, locations, </a:t>
            </a:r>
            <a:r>
              <a:rPr lang="en-US" altLang="zh-CN" sz="2600" dirty="0" err="1"/>
              <a:t>etc</a:t>
            </a:r>
            <a:r>
              <a:rPr lang="en-US" altLang="zh-CN" sz="2600" dirty="0"/>
              <a:t>)</a:t>
            </a:r>
          </a:p>
          <a:p>
            <a:pPr eaLnBrk="1" hangingPunct="1"/>
            <a:r>
              <a:rPr lang="en-US" altLang="zh-CN" sz="2600" dirty="0"/>
              <a:t>Optimized for large files, sequential reads</a:t>
            </a:r>
          </a:p>
          <a:p>
            <a:pPr eaLnBrk="1" hangingPunct="1"/>
            <a:r>
              <a:rPr lang="en-US" altLang="zh-CN" sz="2600" dirty="0"/>
              <a:t>Files are append-only</a:t>
            </a:r>
          </a:p>
        </p:txBody>
      </p:sp>
      <p:sp>
        <p:nvSpPr>
          <p:cNvPr id="170" name="Cloud Callout 169"/>
          <p:cNvSpPr>
            <a:spLocks noChangeArrowheads="1"/>
          </p:cNvSpPr>
          <p:nvPr/>
        </p:nvSpPr>
        <p:spPr bwMode="auto">
          <a:xfrm rot="5582684">
            <a:off x="8442381" y="1997894"/>
            <a:ext cx="1455737" cy="898525"/>
          </a:xfrm>
          <a:prstGeom prst="cloudCallout">
            <a:avLst>
              <a:gd name="adj1" fmla="val -15972"/>
              <a:gd name="adj2" fmla="val 95903"/>
            </a:avLst>
          </a:prstGeom>
          <a:solidFill>
            <a:srgbClr val="FFFFFF"/>
          </a:solidFill>
          <a:ln w="9525">
            <a:solidFill>
              <a:srgbClr val="484848"/>
            </a:solidFill>
            <a:round/>
            <a:headEnd/>
            <a:tailEnd/>
          </a:ln>
          <a:effectLst>
            <a:outerShdw blurRad="63500" dist="20320" dir="20099927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600">
              <a:cs typeface="Arial" panose="020B0604020202020204" pitchFamily="34" charset="0"/>
            </a:endParaRPr>
          </a:p>
        </p:txBody>
      </p:sp>
      <p:pic>
        <p:nvPicPr>
          <p:cNvPr id="32772" name="Picture 91" descr="j04316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1" y="2103463"/>
            <a:ext cx="104775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3" name="Group 10"/>
          <p:cNvGrpSpPr>
            <a:grpSpLocks/>
          </p:cNvGrpSpPr>
          <p:nvPr/>
        </p:nvGrpSpPr>
        <p:grpSpPr bwMode="auto">
          <a:xfrm>
            <a:off x="8720987" y="4043388"/>
            <a:ext cx="798513" cy="746125"/>
            <a:chOff x="7391400" y="3581400"/>
            <a:chExt cx="1258782" cy="1158425"/>
          </a:xfrm>
        </p:grpSpPr>
        <p:pic>
          <p:nvPicPr>
            <p:cNvPr id="32806" name="Picture 93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Can 173"/>
            <p:cNvSpPr>
              <a:spLocks noChangeArrowheads="1"/>
            </p:cNvSpPr>
            <p:nvPr/>
          </p:nvSpPr>
          <p:spPr bwMode="auto">
            <a:xfrm>
              <a:off x="8064586" y="4278919"/>
              <a:ext cx="430438" cy="41407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C800"/>
                </a:gs>
                <a:gs pos="100000">
                  <a:srgbClr val="94FF94"/>
                </a:gs>
              </a:gsLst>
              <a:lin ang="162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180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2774" name="Group 16"/>
          <p:cNvGrpSpPr>
            <a:grpSpLocks/>
          </p:cNvGrpSpPr>
          <p:nvPr/>
        </p:nvGrpSpPr>
        <p:grpSpPr bwMode="auto">
          <a:xfrm>
            <a:off x="7922474" y="4029100"/>
            <a:ext cx="798512" cy="746125"/>
            <a:chOff x="7391400" y="3581400"/>
            <a:chExt cx="1258782" cy="1158425"/>
          </a:xfrm>
        </p:grpSpPr>
        <p:pic>
          <p:nvPicPr>
            <p:cNvPr id="32804" name="Picture 93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Can 176"/>
            <p:cNvSpPr>
              <a:spLocks noChangeArrowheads="1"/>
            </p:cNvSpPr>
            <p:nvPr/>
          </p:nvSpPr>
          <p:spPr bwMode="auto">
            <a:xfrm>
              <a:off x="8064585" y="4278921"/>
              <a:ext cx="430439" cy="41407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C800"/>
                </a:gs>
                <a:gs pos="100000">
                  <a:srgbClr val="94FF94"/>
                </a:gs>
              </a:gsLst>
              <a:lin ang="162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180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2775" name="Group 19"/>
          <p:cNvGrpSpPr>
            <a:grpSpLocks/>
          </p:cNvGrpSpPr>
          <p:nvPr/>
        </p:nvGrpSpPr>
        <p:grpSpPr bwMode="auto">
          <a:xfrm>
            <a:off x="7122374" y="4035450"/>
            <a:ext cx="800100" cy="747713"/>
            <a:chOff x="7391400" y="3581400"/>
            <a:chExt cx="1258782" cy="1158425"/>
          </a:xfrm>
        </p:grpSpPr>
        <p:pic>
          <p:nvPicPr>
            <p:cNvPr id="32802" name="Picture 93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" name="Can 179"/>
            <p:cNvSpPr>
              <a:spLocks noChangeArrowheads="1"/>
            </p:cNvSpPr>
            <p:nvPr/>
          </p:nvSpPr>
          <p:spPr bwMode="auto">
            <a:xfrm>
              <a:off x="8065747" y="4279898"/>
              <a:ext cx="429584" cy="41319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C800"/>
                </a:gs>
                <a:gs pos="100000">
                  <a:srgbClr val="94FF94"/>
                </a:gs>
              </a:gsLst>
              <a:lin ang="162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180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2776" name="Group 22"/>
          <p:cNvGrpSpPr>
            <a:grpSpLocks/>
          </p:cNvGrpSpPr>
          <p:nvPr/>
        </p:nvGrpSpPr>
        <p:grpSpPr bwMode="auto">
          <a:xfrm>
            <a:off x="6323862" y="4029100"/>
            <a:ext cx="798513" cy="746125"/>
            <a:chOff x="7391400" y="3581400"/>
            <a:chExt cx="1258782" cy="1158425"/>
          </a:xfrm>
        </p:grpSpPr>
        <p:pic>
          <p:nvPicPr>
            <p:cNvPr id="32800" name="Picture 93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Can 182"/>
            <p:cNvSpPr>
              <a:spLocks noChangeArrowheads="1"/>
            </p:cNvSpPr>
            <p:nvPr/>
          </p:nvSpPr>
          <p:spPr bwMode="auto">
            <a:xfrm>
              <a:off x="8064586" y="4278921"/>
              <a:ext cx="430438" cy="41407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C800"/>
                </a:gs>
                <a:gs pos="100000">
                  <a:srgbClr val="94FF94"/>
                </a:gs>
              </a:gsLst>
              <a:lin ang="162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1800">
                <a:solidFill>
                  <a:srgbClr val="FFFF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84" name="TextBox 25"/>
          <p:cNvSpPr txBox="1">
            <a:spLocks noChangeArrowheads="1"/>
          </p:cNvSpPr>
          <p:nvPr/>
        </p:nvSpPr>
        <p:spPr bwMode="auto">
          <a:xfrm>
            <a:off x="7085861" y="1581174"/>
            <a:ext cx="1474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Palatino Linotype"/>
                <a:cs typeface="Palatino Linotype"/>
              </a:rPr>
              <a:t>Namenode</a:t>
            </a:r>
            <a:endParaRPr lang="en-US" sz="20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185" name="TextBox 26"/>
          <p:cNvSpPr txBox="1">
            <a:spLocks noChangeArrowheads="1"/>
          </p:cNvSpPr>
          <p:nvPr/>
        </p:nvSpPr>
        <p:spPr bwMode="auto">
          <a:xfrm>
            <a:off x="7166824" y="5715024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Palatino Linotype"/>
                <a:cs typeface="Palatino Linotype"/>
              </a:rPr>
              <a:t>Datanodes</a:t>
            </a:r>
            <a:endParaRPr lang="en-US" sz="2000" kern="0" dirty="0">
              <a:solidFill>
                <a:sysClr val="windowText" lastClr="000000"/>
              </a:solidFill>
              <a:latin typeface="Palatino Linotype"/>
              <a:cs typeface="Palatino Linotype"/>
            </a:endParaRPr>
          </a:p>
        </p:txBody>
      </p:sp>
      <p:cxnSp>
        <p:nvCxnSpPr>
          <p:cNvPr id="32779" name="Straight Connector 185"/>
          <p:cNvCxnSpPr>
            <a:cxnSpLocks noChangeShapeType="1"/>
          </p:cNvCxnSpPr>
          <p:nvPr/>
        </p:nvCxnSpPr>
        <p:spPr bwMode="auto">
          <a:xfrm rot="5400000">
            <a:off x="6825512" y="3248050"/>
            <a:ext cx="754063" cy="639763"/>
          </a:xfrm>
          <a:prstGeom prst="line">
            <a:avLst/>
          </a:prstGeom>
          <a:noFill/>
          <a:ln w="19050">
            <a:solidFill>
              <a:srgbClr val="91919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Straight Connector 186"/>
          <p:cNvCxnSpPr>
            <a:cxnSpLocks noChangeShapeType="1"/>
          </p:cNvCxnSpPr>
          <p:nvPr/>
        </p:nvCxnSpPr>
        <p:spPr bwMode="auto">
          <a:xfrm rot="5400000">
            <a:off x="7225562" y="3487763"/>
            <a:ext cx="754063" cy="160337"/>
          </a:xfrm>
          <a:prstGeom prst="line">
            <a:avLst/>
          </a:prstGeom>
          <a:noFill/>
          <a:ln w="19050">
            <a:solidFill>
              <a:srgbClr val="91919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Straight Connector 187"/>
          <p:cNvCxnSpPr>
            <a:cxnSpLocks noChangeShapeType="1"/>
          </p:cNvCxnSpPr>
          <p:nvPr/>
        </p:nvCxnSpPr>
        <p:spPr bwMode="auto">
          <a:xfrm rot="16200000" flipH="1">
            <a:off x="7624818" y="3488556"/>
            <a:ext cx="754063" cy="158750"/>
          </a:xfrm>
          <a:prstGeom prst="line">
            <a:avLst/>
          </a:prstGeom>
          <a:noFill/>
          <a:ln w="19050">
            <a:solidFill>
              <a:srgbClr val="91919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Straight Connector 188"/>
          <p:cNvCxnSpPr>
            <a:cxnSpLocks noChangeShapeType="1"/>
          </p:cNvCxnSpPr>
          <p:nvPr/>
        </p:nvCxnSpPr>
        <p:spPr bwMode="auto">
          <a:xfrm>
            <a:off x="8081225" y="3108350"/>
            <a:ext cx="879475" cy="836613"/>
          </a:xfrm>
          <a:prstGeom prst="line">
            <a:avLst/>
          </a:prstGeom>
          <a:noFill/>
          <a:ln w="19050">
            <a:solidFill>
              <a:srgbClr val="91919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Rounded Rectangle 189"/>
          <p:cNvSpPr>
            <a:spLocks noChangeArrowheads="1"/>
          </p:cNvSpPr>
          <p:nvPr/>
        </p:nvSpPr>
        <p:spPr bwMode="auto">
          <a:xfrm>
            <a:off x="9049600" y="2119337"/>
            <a:ext cx="320675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1</a:t>
            </a:r>
          </a:p>
        </p:txBody>
      </p:sp>
      <p:sp>
        <p:nvSpPr>
          <p:cNvPr id="191" name="Rounded Rectangle 190"/>
          <p:cNvSpPr>
            <a:spLocks noChangeArrowheads="1"/>
          </p:cNvSpPr>
          <p:nvPr/>
        </p:nvSpPr>
        <p:spPr bwMode="auto">
          <a:xfrm>
            <a:off x="9049600" y="2343174"/>
            <a:ext cx="320675" cy="204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2</a:t>
            </a:r>
          </a:p>
        </p:txBody>
      </p:sp>
      <p:sp>
        <p:nvSpPr>
          <p:cNvPr id="192" name="Rounded Rectangle 191"/>
          <p:cNvSpPr>
            <a:spLocks noChangeArrowheads="1"/>
          </p:cNvSpPr>
          <p:nvPr/>
        </p:nvSpPr>
        <p:spPr bwMode="auto">
          <a:xfrm>
            <a:off x="9049600" y="2570188"/>
            <a:ext cx="320675" cy="204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3</a:t>
            </a:r>
          </a:p>
        </p:txBody>
      </p:sp>
      <p:sp>
        <p:nvSpPr>
          <p:cNvPr id="193" name="Rounded Rectangle 192"/>
          <p:cNvSpPr>
            <a:spLocks noChangeArrowheads="1"/>
          </p:cNvSpPr>
          <p:nvPr/>
        </p:nvSpPr>
        <p:spPr bwMode="auto">
          <a:xfrm>
            <a:off x="9049600" y="2795613"/>
            <a:ext cx="320675" cy="204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4</a:t>
            </a:r>
          </a:p>
        </p:txBody>
      </p:sp>
      <p:sp>
        <p:nvSpPr>
          <p:cNvPr id="194" name="Rounded Rectangle 193"/>
          <p:cNvSpPr>
            <a:spLocks noChangeArrowheads="1"/>
          </p:cNvSpPr>
          <p:nvPr/>
        </p:nvSpPr>
        <p:spPr bwMode="auto">
          <a:xfrm>
            <a:off x="6563575" y="4892699"/>
            <a:ext cx="319087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1</a:t>
            </a:r>
          </a:p>
        </p:txBody>
      </p:sp>
      <p:sp>
        <p:nvSpPr>
          <p:cNvPr id="195" name="Rounded Rectangle 194"/>
          <p:cNvSpPr>
            <a:spLocks noChangeArrowheads="1"/>
          </p:cNvSpPr>
          <p:nvPr/>
        </p:nvSpPr>
        <p:spPr bwMode="auto">
          <a:xfrm>
            <a:off x="6563575" y="5129238"/>
            <a:ext cx="319087" cy="204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2</a:t>
            </a:r>
          </a:p>
        </p:txBody>
      </p:sp>
      <p:sp>
        <p:nvSpPr>
          <p:cNvPr id="196" name="Rounded Rectangle 195"/>
          <p:cNvSpPr>
            <a:spLocks noChangeArrowheads="1"/>
          </p:cNvSpPr>
          <p:nvPr/>
        </p:nvSpPr>
        <p:spPr bwMode="auto">
          <a:xfrm>
            <a:off x="6563575" y="5368949"/>
            <a:ext cx="319087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4</a:t>
            </a:r>
          </a:p>
        </p:txBody>
      </p:sp>
      <p:sp>
        <p:nvSpPr>
          <p:cNvPr id="197" name="Rounded Rectangle 196"/>
          <p:cNvSpPr>
            <a:spLocks noChangeArrowheads="1"/>
          </p:cNvSpPr>
          <p:nvPr/>
        </p:nvSpPr>
        <p:spPr bwMode="auto">
          <a:xfrm>
            <a:off x="7362087" y="4892699"/>
            <a:ext cx="320675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2</a:t>
            </a:r>
          </a:p>
        </p:txBody>
      </p: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7362087" y="5129238"/>
            <a:ext cx="320675" cy="204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1</a:t>
            </a:r>
          </a:p>
        </p:txBody>
      </p:sp>
      <p:sp>
        <p:nvSpPr>
          <p:cNvPr id="199" name="Rounded Rectangle 198"/>
          <p:cNvSpPr>
            <a:spLocks noChangeArrowheads="1"/>
          </p:cNvSpPr>
          <p:nvPr/>
        </p:nvSpPr>
        <p:spPr bwMode="auto">
          <a:xfrm>
            <a:off x="7362087" y="5368949"/>
            <a:ext cx="320675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3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8162186" y="4892699"/>
            <a:ext cx="319088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1</a:t>
            </a: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8162186" y="5129238"/>
            <a:ext cx="319088" cy="204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4</a:t>
            </a:r>
          </a:p>
        </p:txBody>
      </p:sp>
      <p:sp>
        <p:nvSpPr>
          <p:cNvPr id="202" name="Rounded Rectangle 201"/>
          <p:cNvSpPr>
            <a:spLocks noChangeArrowheads="1"/>
          </p:cNvSpPr>
          <p:nvPr/>
        </p:nvSpPr>
        <p:spPr bwMode="auto">
          <a:xfrm>
            <a:off x="8162186" y="5368949"/>
            <a:ext cx="319088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3</a:t>
            </a:r>
          </a:p>
        </p:txBody>
      </p:sp>
      <p:sp>
        <p:nvSpPr>
          <p:cNvPr id="203" name="Rounded Rectangle 202"/>
          <p:cNvSpPr>
            <a:spLocks noChangeArrowheads="1"/>
          </p:cNvSpPr>
          <p:nvPr/>
        </p:nvSpPr>
        <p:spPr bwMode="auto">
          <a:xfrm>
            <a:off x="8960700" y="4892699"/>
            <a:ext cx="319087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3</a:t>
            </a:r>
          </a:p>
        </p:txBody>
      </p:sp>
      <p:sp>
        <p:nvSpPr>
          <p:cNvPr id="204" name="Rounded Rectangle 203"/>
          <p:cNvSpPr>
            <a:spLocks noChangeArrowheads="1"/>
          </p:cNvSpPr>
          <p:nvPr/>
        </p:nvSpPr>
        <p:spPr bwMode="auto">
          <a:xfrm>
            <a:off x="8960700" y="5129238"/>
            <a:ext cx="319087" cy="204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2</a:t>
            </a:r>
          </a:p>
        </p:txBody>
      </p:sp>
      <p:sp>
        <p:nvSpPr>
          <p:cNvPr id="205" name="Rounded Rectangle 204"/>
          <p:cNvSpPr>
            <a:spLocks noChangeArrowheads="1"/>
          </p:cNvSpPr>
          <p:nvPr/>
        </p:nvSpPr>
        <p:spPr bwMode="auto">
          <a:xfrm>
            <a:off x="8960700" y="5368949"/>
            <a:ext cx="319087" cy="20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162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rgbClr val="000000"/>
                </a:solidFill>
                <a:latin typeface="Palatino Linotype"/>
                <a:ea typeface="ＭＳ Ｐゴシック" pitchFamily="-105" charset="-128"/>
                <a:cs typeface="Palatino Linotype"/>
              </a:rPr>
              <a:t>4</a:t>
            </a:r>
          </a:p>
        </p:txBody>
      </p:sp>
      <p:sp>
        <p:nvSpPr>
          <p:cNvPr id="206" name="TextBox 78"/>
          <p:cNvSpPr txBox="1">
            <a:spLocks noChangeArrowheads="1"/>
          </p:cNvSpPr>
          <p:nvPr/>
        </p:nvSpPr>
        <p:spPr bwMode="auto">
          <a:xfrm>
            <a:off x="8854336" y="1808188"/>
            <a:ext cx="692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Palatino Linotype"/>
                <a:cs typeface="Palatino Linotype"/>
              </a:rPr>
              <a:t>File1</a:t>
            </a:r>
          </a:p>
        </p:txBody>
      </p:sp>
    </p:spTree>
    <p:extLst>
      <p:ext uri="{BB962C8B-B14F-4D97-AF65-F5344CB8AC3E}">
        <p14:creationId xmlns:p14="http://schemas.microsoft.com/office/powerpoint/2010/main" val="36486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MapReduce?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Programming model for data-intensive computing on commodity clusters</a:t>
            </a:r>
          </a:p>
          <a:p>
            <a:pPr eaLnBrk="1" hangingPunct="1"/>
            <a:r>
              <a:rPr lang="en-US" altLang="zh-CN" dirty="0" smtClean="0"/>
              <a:t>Pioneered by Google</a:t>
            </a:r>
          </a:p>
          <a:p>
            <a:pPr lvl="1" eaLnBrk="1" hangingPunct="1"/>
            <a:r>
              <a:rPr lang="en-US" altLang="zh-CN" dirty="0" smtClean="0"/>
              <a:t>Processes 20 PB of data per day</a:t>
            </a:r>
          </a:p>
          <a:p>
            <a:pPr eaLnBrk="1" hangingPunct="1"/>
            <a:r>
              <a:rPr lang="en-US" altLang="zh-CN" dirty="0" smtClean="0"/>
              <a:t>Popularized by Apache Hadoop project</a:t>
            </a:r>
          </a:p>
          <a:p>
            <a:pPr lvl="1" eaLnBrk="1" hangingPunct="1"/>
            <a:r>
              <a:rPr lang="en-US" altLang="zh-CN" dirty="0" smtClean="0"/>
              <a:t>Used by Facebook, Amazon, …</a:t>
            </a:r>
          </a:p>
        </p:txBody>
      </p:sp>
    </p:spTree>
    <p:extLst>
      <p:ext uri="{BB962C8B-B14F-4D97-AF65-F5344CB8AC3E}">
        <p14:creationId xmlns:p14="http://schemas.microsoft.com/office/powerpoint/2010/main" val="15533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MapReduce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700" dirty="0"/>
              <a:t>At Google: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Originally: Index building for Google Search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Article clustering for Google News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Statistical machine translation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700" dirty="0" smtClean="0"/>
              <a:t>At </a:t>
            </a:r>
            <a:r>
              <a:rPr lang="en-US" altLang="zh-CN" sz="2700" dirty="0"/>
              <a:t>Facebook: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Ad optimization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Spam detection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2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/>
              <a:t>MapReduce Programming Model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Data type: key-value</a:t>
            </a:r>
            <a:r>
              <a:rPr lang="en-US" altLang="zh-CN" i="1" dirty="0" smtClean="0">
                <a:solidFill>
                  <a:srgbClr val="000000"/>
                </a:solidFill>
              </a:rPr>
              <a:t> records</a:t>
            </a:r>
          </a:p>
          <a:p>
            <a:pPr eaLnBrk="1" hangingPunct="1"/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Map function: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                 (K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in</a:t>
            </a:r>
            <a:r>
              <a:rPr lang="en-US" altLang="zh-CN" dirty="0" smtClean="0">
                <a:solidFill>
                  <a:srgbClr val="000000"/>
                </a:solidFill>
              </a:rPr>
              <a:t> , V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in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000000"/>
                </a:solidFill>
              </a:rPr>
              <a:t> list(</a:t>
            </a:r>
            <a:r>
              <a:rPr lang="en-US" altLang="zh-CN" dirty="0" err="1" smtClean="0">
                <a:solidFill>
                  <a:srgbClr val="000000"/>
                </a:solidFill>
              </a:rPr>
              <a:t>K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inter</a:t>
            </a:r>
            <a:r>
              <a:rPr lang="en-US" altLang="zh-CN" dirty="0" smtClean="0">
                <a:solidFill>
                  <a:srgbClr val="000000"/>
                </a:solidFill>
              </a:rPr>
              <a:t> , </a:t>
            </a:r>
            <a:r>
              <a:rPr lang="en-US" altLang="zh-CN" dirty="0" err="1" smtClean="0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inter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marL="0" indent="0" eaLnBrk="1" hangingPunct="1"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Reduce function: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                 (</a:t>
            </a:r>
            <a:r>
              <a:rPr lang="en-US" altLang="zh-CN" dirty="0" err="1" smtClean="0">
                <a:solidFill>
                  <a:srgbClr val="000000"/>
                </a:solidFill>
              </a:rPr>
              <a:t>K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inter</a:t>
            </a:r>
            <a:r>
              <a:rPr lang="en-US" altLang="zh-CN" dirty="0" smtClean="0">
                <a:solidFill>
                  <a:srgbClr val="000000"/>
                </a:solidFill>
              </a:rPr>
              <a:t> , list(</a:t>
            </a:r>
            <a:r>
              <a:rPr lang="en-US" altLang="zh-CN" dirty="0" err="1" smtClean="0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inter</a:t>
            </a:r>
            <a:r>
              <a:rPr lang="en-US" altLang="zh-CN" dirty="0" smtClean="0">
                <a:solidFill>
                  <a:srgbClr val="000000"/>
                </a:solidFill>
              </a:rPr>
              <a:t>)) </a:t>
            </a:r>
            <a:r>
              <a:rPr lang="en-US" altLang="zh-CN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000000"/>
                </a:solidFill>
              </a:rPr>
              <a:t> list(</a:t>
            </a:r>
            <a:r>
              <a:rPr lang="en-US" altLang="zh-CN" dirty="0" err="1" smtClean="0">
                <a:solidFill>
                  <a:srgbClr val="000000"/>
                </a:solidFill>
              </a:rPr>
              <a:t>K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out</a:t>
            </a:r>
            <a:r>
              <a:rPr lang="en-US" altLang="zh-CN" dirty="0" smtClean="0">
                <a:solidFill>
                  <a:srgbClr val="000000"/>
                </a:solidFill>
              </a:rPr>
              <a:t> , </a:t>
            </a:r>
            <a:r>
              <a:rPr lang="en-US" altLang="zh-CN" dirty="0" err="1" smtClean="0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out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Word Count</a:t>
            </a: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077157" y="1944211"/>
            <a:ext cx="8001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  <a:cs typeface="Consolas" panose="020B0609020204030204" pitchFamily="49" charset="0"/>
              </a:rPr>
              <a:t>mapper(line):</a:t>
            </a:r>
          </a:p>
          <a:p>
            <a:pPr eaLnBrk="1" hangingPunct="1"/>
            <a:r>
              <a:rPr lang="en-US" altLang="zh-CN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zh-CN" sz="2600" dirty="0">
                <a:latin typeface="Consolas" panose="020B0609020204030204" pitchFamily="49" charset="0"/>
                <a:cs typeface="Consolas" panose="020B0609020204030204" pitchFamily="49" charset="0"/>
              </a:rPr>
              <a:t> word 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zh-CN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altLang="zh-CN" sz="2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eaLnBrk="1" hangingPunct="1"/>
            <a:r>
              <a:rPr lang="en-US" altLang="zh-CN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output(word, 1)</a:t>
            </a:r>
          </a:p>
          <a:p>
            <a:pPr eaLnBrk="1" hangingPunct="1"/>
            <a:endParaRPr lang="en-US" altLang="zh-CN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zh-CN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CN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  <a:cs typeface="Consolas" panose="020B0609020204030204" pitchFamily="49" charset="0"/>
              </a:rPr>
              <a:t>reducer(key, values):</a:t>
            </a:r>
          </a:p>
          <a:p>
            <a:pPr eaLnBrk="1" hangingPunct="1"/>
            <a:r>
              <a:rPr lang="en-US" altLang="zh-CN" sz="2600" dirty="0">
                <a:latin typeface="Consolas" panose="020B0609020204030204" pitchFamily="49" charset="0"/>
                <a:cs typeface="Consolas" panose="020B0609020204030204" pitchFamily="49" charset="0"/>
              </a:rPr>
              <a:t>    output(key, sum(values))</a:t>
            </a:r>
          </a:p>
          <a:p>
            <a:pPr eaLnBrk="1" hangingPunct="1"/>
            <a:endParaRPr lang="en-US" altLang="zh-CN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Word Count Execution</a:t>
            </a:r>
          </a:p>
        </p:txBody>
      </p:sp>
      <p:sp>
        <p:nvSpPr>
          <p:cNvPr id="128" name="Folded Corner 127"/>
          <p:cNvSpPr>
            <a:spLocks noChangeArrowheads="1"/>
          </p:cNvSpPr>
          <p:nvPr/>
        </p:nvSpPr>
        <p:spPr bwMode="auto">
          <a:xfrm rot="10800000">
            <a:off x="1905000" y="1981200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36867" name="Straight Arrow Connector 454"/>
          <p:cNvCxnSpPr>
            <a:cxnSpLocks noChangeShapeType="1"/>
            <a:stCxn id="116" idx="2"/>
            <a:endCxn id="127" idx="1"/>
          </p:cNvCxnSpPr>
          <p:nvPr/>
        </p:nvCxnSpPr>
        <p:spPr bwMode="auto">
          <a:xfrm rot="10800000" flipH="1" flipV="1">
            <a:off x="3200400" y="2755900"/>
            <a:ext cx="6096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8" name="TextBox 108"/>
          <p:cNvSpPr txBox="1">
            <a:spLocks noChangeArrowheads="1"/>
          </p:cNvSpPr>
          <p:nvPr/>
        </p:nvSpPr>
        <p:spPr bwMode="auto">
          <a:xfrm>
            <a:off x="1905000" y="2325689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the quick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brown fox</a:t>
            </a:r>
          </a:p>
        </p:txBody>
      </p:sp>
      <p:sp>
        <p:nvSpPr>
          <p:cNvPr id="36869" name="TextBox 109"/>
          <p:cNvSpPr txBox="1">
            <a:spLocks noChangeArrowheads="1"/>
          </p:cNvSpPr>
          <p:nvPr/>
        </p:nvSpPr>
        <p:spPr bwMode="auto">
          <a:xfrm>
            <a:off x="1882776" y="3898901"/>
            <a:ext cx="119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the fox ate the mouse</a:t>
            </a:r>
          </a:p>
        </p:txBody>
      </p:sp>
      <p:sp>
        <p:nvSpPr>
          <p:cNvPr id="36870" name="TextBox 110"/>
          <p:cNvSpPr txBox="1">
            <a:spLocks noChangeArrowheads="1"/>
          </p:cNvSpPr>
          <p:nvPr/>
        </p:nvSpPr>
        <p:spPr bwMode="auto">
          <a:xfrm>
            <a:off x="1898650" y="5424489"/>
            <a:ext cx="1149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how now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brown cow</a:t>
            </a:r>
          </a:p>
        </p:txBody>
      </p:sp>
      <p:sp>
        <p:nvSpPr>
          <p:cNvPr id="116" name="Right Bracket 115"/>
          <p:cNvSpPr/>
          <p:nvPr/>
        </p:nvSpPr>
        <p:spPr bwMode="auto">
          <a:xfrm>
            <a:off x="3048000" y="19812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sp>
        <p:nvSpPr>
          <p:cNvPr id="120" name="Right Bracket 119"/>
          <p:cNvSpPr/>
          <p:nvPr/>
        </p:nvSpPr>
        <p:spPr bwMode="auto">
          <a:xfrm>
            <a:off x="3048000" y="35306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sp>
        <p:nvSpPr>
          <p:cNvPr id="121" name="Right Bracket 120"/>
          <p:cNvSpPr/>
          <p:nvPr/>
        </p:nvSpPr>
        <p:spPr bwMode="auto">
          <a:xfrm>
            <a:off x="3048000" y="50800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cxnSp>
        <p:nvCxnSpPr>
          <p:cNvPr id="36874" name="Straight Arrow Connector 124"/>
          <p:cNvCxnSpPr>
            <a:cxnSpLocks noChangeShapeType="1"/>
            <a:stCxn id="120" idx="2"/>
            <a:endCxn id="133" idx="1"/>
          </p:cNvCxnSpPr>
          <p:nvPr/>
        </p:nvCxnSpPr>
        <p:spPr bwMode="auto">
          <a:xfrm rot="10800000" flipH="1" flipV="1">
            <a:off x="3200400" y="4305301"/>
            <a:ext cx="609600" cy="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3810000" y="2528888"/>
            <a:ext cx="8382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Map</a:t>
            </a:r>
          </a:p>
        </p:txBody>
      </p:sp>
      <p:sp>
        <p:nvSpPr>
          <p:cNvPr id="133" name="Rounded Rectangle 132"/>
          <p:cNvSpPr>
            <a:spLocks noChangeArrowheads="1"/>
          </p:cNvSpPr>
          <p:nvPr/>
        </p:nvSpPr>
        <p:spPr bwMode="auto">
          <a:xfrm>
            <a:off x="3810000" y="4078288"/>
            <a:ext cx="838200" cy="463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Map</a:t>
            </a:r>
          </a:p>
        </p:txBody>
      </p:sp>
      <p:sp>
        <p:nvSpPr>
          <p:cNvPr id="135" name="Rounded Rectangle 134"/>
          <p:cNvSpPr>
            <a:spLocks noChangeArrowheads="1"/>
          </p:cNvSpPr>
          <p:nvPr/>
        </p:nvSpPr>
        <p:spPr bwMode="auto">
          <a:xfrm>
            <a:off x="3810000" y="5629275"/>
            <a:ext cx="838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Map</a:t>
            </a:r>
          </a:p>
        </p:txBody>
      </p:sp>
      <p:cxnSp>
        <p:nvCxnSpPr>
          <p:cNvPr id="36878" name="Straight Arrow Connector 135"/>
          <p:cNvCxnSpPr>
            <a:cxnSpLocks noChangeShapeType="1"/>
            <a:stCxn id="121" idx="2"/>
            <a:endCxn id="135" idx="1"/>
          </p:cNvCxnSpPr>
          <p:nvPr/>
        </p:nvCxnSpPr>
        <p:spPr bwMode="auto">
          <a:xfrm rot="10800000" flipH="1" flipV="1">
            <a:off x="3200400" y="5854701"/>
            <a:ext cx="6096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7315200" y="2887663"/>
            <a:ext cx="10668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1403C"/>
              </a:gs>
              <a:gs pos="100000">
                <a:srgbClr val="FF9A99"/>
              </a:gs>
            </a:gsLst>
            <a:lin ang="162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Reduce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7315200" y="5224463"/>
            <a:ext cx="10668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1403C"/>
              </a:gs>
              <a:gs pos="100000">
                <a:srgbClr val="FF9A99"/>
              </a:gs>
            </a:gsLst>
            <a:lin ang="162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Reduce</a:t>
            </a:r>
          </a:p>
        </p:txBody>
      </p:sp>
      <p:cxnSp>
        <p:nvCxnSpPr>
          <p:cNvPr id="36881" name="Straight Arrow Connector 155"/>
          <p:cNvCxnSpPr>
            <a:cxnSpLocks noChangeShapeType="1"/>
            <a:stCxn id="127" idx="3"/>
          </p:cNvCxnSpPr>
          <p:nvPr/>
        </p:nvCxnSpPr>
        <p:spPr bwMode="auto">
          <a:xfrm>
            <a:off x="4648200" y="2755901"/>
            <a:ext cx="2667000" cy="258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Straight Arrow Connector 158"/>
          <p:cNvCxnSpPr>
            <a:cxnSpLocks noChangeShapeType="1"/>
            <a:stCxn id="127" idx="3"/>
          </p:cNvCxnSpPr>
          <p:nvPr/>
        </p:nvCxnSpPr>
        <p:spPr bwMode="auto">
          <a:xfrm>
            <a:off x="4648200" y="2755901"/>
            <a:ext cx="2667000" cy="254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Straight Arrow Connector 161"/>
          <p:cNvCxnSpPr>
            <a:cxnSpLocks noChangeShapeType="1"/>
          </p:cNvCxnSpPr>
          <p:nvPr/>
        </p:nvCxnSpPr>
        <p:spPr bwMode="auto">
          <a:xfrm flipV="1">
            <a:off x="4802189" y="3089816"/>
            <a:ext cx="2667000" cy="26225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Straight Arrow Connector 162"/>
          <p:cNvCxnSpPr>
            <a:cxnSpLocks noChangeShapeType="1"/>
            <a:stCxn id="133" idx="3"/>
            <a:endCxn id="155" idx="1"/>
          </p:cNvCxnSpPr>
          <p:nvPr/>
        </p:nvCxnSpPr>
        <p:spPr bwMode="auto">
          <a:xfrm>
            <a:off x="4648200" y="4310063"/>
            <a:ext cx="2667000" cy="11414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Straight Arrow Connector 163"/>
          <p:cNvCxnSpPr>
            <a:cxnSpLocks noChangeShapeType="1"/>
            <a:stCxn id="133" idx="3"/>
            <a:endCxn id="154" idx="1"/>
          </p:cNvCxnSpPr>
          <p:nvPr/>
        </p:nvCxnSpPr>
        <p:spPr bwMode="auto">
          <a:xfrm flipV="1">
            <a:off x="4648200" y="3116263"/>
            <a:ext cx="2667000" cy="1193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Straight Arrow Connector 164"/>
          <p:cNvCxnSpPr>
            <a:cxnSpLocks noChangeShapeType="1"/>
            <a:stCxn id="135" idx="3"/>
          </p:cNvCxnSpPr>
          <p:nvPr/>
        </p:nvCxnSpPr>
        <p:spPr bwMode="auto">
          <a:xfrm flipV="1">
            <a:off x="4648200" y="5595939"/>
            <a:ext cx="2667000" cy="261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Straight Arrow Connector 182"/>
          <p:cNvCxnSpPr>
            <a:cxnSpLocks noChangeShapeType="1"/>
            <a:stCxn id="154" idx="3"/>
            <a:endCxn id="188" idx="2"/>
          </p:cNvCxnSpPr>
          <p:nvPr/>
        </p:nvCxnSpPr>
        <p:spPr bwMode="auto">
          <a:xfrm>
            <a:off x="8382000" y="3116264"/>
            <a:ext cx="533400" cy="7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Straight Arrow Connector 183"/>
          <p:cNvCxnSpPr>
            <a:cxnSpLocks noChangeShapeType="1"/>
            <a:stCxn id="155" idx="3"/>
            <a:endCxn id="189" idx="2"/>
          </p:cNvCxnSpPr>
          <p:nvPr/>
        </p:nvCxnSpPr>
        <p:spPr bwMode="auto">
          <a:xfrm flipV="1">
            <a:off x="8382000" y="5448301"/>
            <a:ext cx="5334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Folded Corner 184"/>
          <p:cNvSpPr>
            <a:spLocks noChangeArrowheads="1"/>
          </p:cNvSpPr>
          <p:nvPr/>
        </p:nvSpPr>
        <p:spPr bwMode="auto">
          <a:xfrm rot="10800000">
            <a:off x="9067800" y="1981200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6890" name="TextBox 185"/>
          <p:cNvSpPr txBox="1">
            <a:spLocks noChangeArrowheads="1"/>
          </p:cNvSpPr>
          <p:nvPr/>
        </p:nvSpPr>
        <p:spPr bwMode="auto">
          <a:xfrm>
            <a:off x="9067800" y="2373314"/>
            <a:ext cx="1143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brown, 2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fox, 2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how,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now,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the, 3</a:t>
            </a:r>
          </a:p>
        </p:txBody>
      </p:sp>
      <p:sp>
        <p:nvSpPr>
          <p:cNvPr id="36891" name="TextBox 186"/>
          <p:cNvSpPr txBox="1">
            <a:spLocks noChangeArrowheads="1"/>
          </p:cNvSpPr>
          <p:nvPr/>
        </p:nvSpPr>
        <p:spPr bwMode="auto">
          <a:xfrm>
            <a:off x="9067800" y="4824413"/>
            <a:ext cx="114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ate,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cow,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mouse,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quick, 1</a:t>
            </a:r>
          </a:p>
        </p:txBody>
      </p:sp>
      <p:sp>
        <p:nvSpPr>
          <p:cNvPr id="188" name="Right Bracket 187"/>
          <p:cNvSpPr/>
          <p:nvPr/>
        </p:nvSpPr>
        <p:spPr bwMode="auto">
          <a:xfrm flipH="1">
            <a:off x="8915400" y="1981200"/>
            <a:ext cx="152400" cy="2287588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sp>
        <p:nvSpPr>
          <p:cNvPr id="189" name="Right Bracket 188"/>
          <p:cNvSpPr/>
          <p:nvPr/>
        </p:nvSpPr>
        <p:spPr bwMode="auto">
          <a:xfrm flipH="1">
            <a:off x="8915400" y="4268788"/>
            <a:ext cx="152400" cy="2360612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sp>
        <p:nvSpPr>
          <p:cNvPr id="36894" name="TextBox 205"/>
          <p:cNvSpPr txBox="1">
            <a:spLocks noChangeArrowheads="1"/>
          </p:cNvSpPr>
          <p:nvPr/>
        </p:nvSpPr>
        <p:spPr bwMode="auto">
          <a:xfrm>
            <a:off x="4759326" y="1966913"/>
            <a:ext cx="98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the,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brown,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fox, 1</a:t>
            </a:r>
          </a:p>
        </p:txBody>
      </p:sp>
      <p:sp>
        <p:nvSpPr>
          <p:cNvPr id="36895" name="TextBox 206"/>
          <p:cNvSpPr txBox="1">
            <a:spLocks noChangeArrowheads="1"/>
          </p:cNvSpPr>
          <p:nvPr/>
        </p:nvSpPr>
        <p:spPr bwMode="auto">
          <a:xfrm>
            <a:off x="6575426" y="4348164"/>
            <a:ext cx="893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quick, 1</a:t>
            </a:r>
          </a:p>
        </p:txBody>
      </p:sp>
      <p:sp>
        <p:nvSpPr>
          <p:cNvPr id="36896" name="TextBox 208"/>
          <p:cNvSpPr txBox="1">
            <a:spLocks noChangeArrowheads="1"/>
          </p:cNvSpPr>
          <p:nvPr/>
        </p:nvSpPr>
        <p:spPr bwMode="auto">
          <a:xfrm>
            <a:off x="4522789" y="3303588"/>
            <a:ext cx="676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the,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fox,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the, 1</a:t>
            </a:r>
          </a:p>
        </p:txBody>
      </p:sp>
      <p:sp>
        <p:nvSpPr>
          <p:cNvPr id="36897" name="TextBox 209"/>
          <p:cNvSpPr txBox="1">
            <a:spLocks noChangeArrowheads="1"/>
          </p:cNvSpPr>
          <p:nvPr/>
        </p:nvSpPr>
        <p:spPr bwMode="auto">
          <a:xfrm>
            <a:off x="4076701" y="4741863"/>
            <a:ext cx="98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how,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now,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brown, 1</a:t>
            </a:r>
          </a:p>
        </p:txBody>
      </p:sp>
      <p:sp>
        <p:nvSpPr>
          <p:cNvPr id="36898" name="TextBox 210"/>
          <p:cNvSpPr txBox="1">
            <a:spLocks noChangeArrowheads="1"/>
          </p:cNvSpPr>
          <p:nvPr/>
        </p:nvSpPr>
        <p:spPr bwMode="auto">
          <a:xfrm>
            <a:off x="5724525" y="5006975"/>
            <a:ext cx="992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ate,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mouse, 1</a:t>
            </a:r>
          </a:p>
        </p:txBody>
      </p:sp>
      <p:sp>
        <p:nvSpPr>
          <p:cNvPr id="36899" name="TextBox 211"/>
          <p:cNvSpPr txBox="1">
            <a:spLocks noChangeArrowheads="1"/>
          </p:cNvSpPr>
          <p:nvPr/>
        </p:nvSpPr>
        <p:spPr bwMode="auto">
          <a:xfrm>
            <a:off x="5684839" y="5703889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cow, 1</a:t>
            </a:r>
          </a:p>
        </p:txBody>
      </p:sp>
      <p:sp>
        <p:nvSpPr>
          <p:cNvPr id="36900" name="TextBox 217"/>
          <p:cNvSpPr txBox="1">
            <a:spLocks noChangeArrowheads="1"/>
          </p:cNvSpPr>
          <p:nvPr/>
        </p:nvSpPr>
        <p:spPr bwMode="auto">
          <a:xfrm>
            <a:off x="2133600" y="1458913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Input</a:t>
            </a:r>
          </a:p>
        </p:txBody>
      </p:sp>
      <p:sp>
        <p:nvSpPr>
          <p:cNvPr id="36901" name="TextBox 218"/>
          <p:cNvSpPr txBox="1">
            <a:spLocks noChangeArrowheads="1"/>
          </p:cNvSpPr>
          <p:nvPr/>
        </p:nvSpPr>
        <p:spPr bwMode="auto">
          <a:xfrm>
            <a:off x="3886201" y="1458913"/>
            <a:ext cx="70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Map</a:t>
            </a:r>
          </a:p>
        </p:txBody>
      </p:sp>
      <p:sp>
        <p:nvSpPr>
          <p:cNvPr id="36902" name="TextBox 219"/>
          <p:cNvSpPr txBox="1">
            <a:spLocks noChangeArrowheads="1"/>
          </p:cNvSpPr>
          <p:nvPr/>
        </p:nvSpPr>
        <p:spPr bwMode="auto">
          <a:xfrm>
            <a:off x="5194301" y="1458913"/>
            <a:ext cx="177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Shuffle &amp; Sort</a:t>
            </a:r>
          </a:p>
        </p:txBody>
      </p:sp>
      <p:sp>
        <p:nvSpPr>
          <p:cNvPr id="36903" name="TextBox 220"/>
          <p:cNvSpPr txBox="1">
            <a:spLocks noChangeArrowheads="1"/>
          </p:cNvSpPr>
          <p:nvPr/>
        </p:nvSpPr>
        <p:spPr bwMode="auto">
          <a:xfrm>
            <a:off x="7315201" y="1458913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Reduce</a:t>
            </a:r>
          </a:p>
        </p:txBody>
      </p:sp>
      <p:sp>
        <p:nvSpPr>
          <p:cNvPr id="36904" name="TextBox 221"/>
          <p:cNvSpPr txBox="1">
            <a:spLocks noChangeArrowheads="1"/>
          </p:cNvSpPr>
          <p:nvPr/>
        </p:nvSpPr>
        <p:spPr bwMode="auto">
          <a:xfrm>
            <a:off x="9256714" y="1458913"/>
            <a:ext cx="1017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Output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10800000">
            <a:off x="1905000" y="3533775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905000" y="5080000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9067800" y="4267200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Optimization: The Combiner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Local reduce function for repeated keys produced by same map</a:t>
            </a:r>
          </a:p>
          <a:p>
            <a:pPr eaLnBrk="1" hangingPunct="1"/>
            <a:r>
              <a:rPr lang="en-US" altLang="zh-CN" dirty="0" smtClean="0"/>
              <a:t>For associative ops. like sum, count, max</a:t>
            </a:r>
          </a:p>
          <a:p>
            <a:pPr eaLnBrk="1" hangingPunct="1"/>
            <a:r>
              <a:rPr lang="en-US" altLang="zh-CN" dirty="0" smtClean="0"/>
              <a:t>Decreases amount of intermediate data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dirty="0" smtClean="0"/>
              <a:t>Example: local counting for Word Count: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271838" y="4953001"/>
            <a:ext cx="57150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600" b="1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sz="2600">
                <a:latin typeface="Consolas" panose="020B0609020204030204" pitchFamily="49" charset="0"/>
                <a:cs typeface="Consolas" panose="020B0609020204030204" pitchFamily="49" charset="0"/>
              </a:rPr>
              <a:t>combiner(key, values):</a:t>
            </a:r>
          </a:p>
          <a:p>
            <a:pPr eaLnBrk="1" hangingPunct="1"/>
            <a:r>
              <a:rPr lang="en-US" altLang="zh-CN" sz="2600">
                <a:latin typeface="Consolas" panose="020B0609020204030204" pitchFamily="49" charset="0"/>
                <a:cs typeface="Consolas" panose="020B0609020204030204" pitchFamily="49" charset="0"/>
              </a:rPr>
              <a:t>    output(key, sum(values))</a:t>
            </a:r>
          </a:p>
          <a:p>
            <a:pPr eaLnBrk="1" hangingPunct="1"/>
            <a:endParaRPr lang="en-US" altLang="zh-CN" sz="2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 of foundations about scalability</a:t>
            </a:r>
          </a:p>
          <a:p>
            <a:r>
              <a:rPr lang="en-US" altLang="zh-CN" dirty="0" smtClean="0"/>
              <a:t>The Hadoop platform</a:t>
            </a:r>
          </a:p>
          <a:p>
            <a:r>
              <a:rPr lang="en-US" altLang="zh-CN" b="1" dirty="0" smtClean="0"/>
              <a:t>Map Reduce Programming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63881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Word Count with Combiner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552950" y="3527426"/>
            <a:ext cx="712788" cy="576263"/>
          </a:xfrm>
          <a:prstGeom prst="roundRect">
            <a:avLst/>
          </a:prstGeom>
          <a:noFill/>
          <a:ln w="317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rot="10800000">
            <a:off x="1905000" y="3533775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1905000" y="5080000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>
            <a:off x="9067800" y="4267200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olded Corner 47"/>
          <p:cNvSpPr>
            <a:spLocks noChangeArrowheads="1"/>
          </p:cNvSpPr>
          <p:nvPr/>
        </p:nvSpPr>
        <p:spPr bwMode="auto">
          <a:xfrm rot="10800000">
            <a:off x="2057400" y="2133600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39943" name="Straight Arrow Connector 454"/>
          <p:cNvCxnSpPr>
            <a:cxnSpLocks noChangeShapeType="1"/>
            <a:stCxn id="59" idx="2"/>
            <a:endCxn id="65" idx="1"/>
          </p:cNvCxnSpPr>
          <p:nvPr/>
        </p:nvCxnSpPr>
        <p:spPr bwMode="auto">
          <a:xfrm rot="10800000" flipH="1" flipV="1">
            <a:off x="3352800" y="2908300"/>
            <a:ext cx="6096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TextBox 108"/>
          <p:cNvSpPr txBox="1">
            <a:spLocks noChangeArrowheads="1"/>
          </p:cNvSpPr>
          <p:nvPr/>
        </p:nvSpPr>
        <p:spPr bwMode="auto">
          <a:xfrm>
            <a:off x="2057400" y="2478089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the quick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brown fox</a:t>
            </a:r>
          </a:p>
        </p:txBody>
      </p:sp>
      <p:sp>
        <p:nvSpPr>
          <p:cNvPr id="39945" name="TextBox 109"/>
          <p:cNvSpPr txBox="1">
            <a:spLocks noChangeArrowheads="1"/>
          </p:cNvSpPr>
          <p:nvPr/>
        </p:nvSpPr>
        <p:spPr bwMode="auto">
          <a:xfrm>
            <a:off x="2035176" y="4051301"/>
            <a:ext cx="119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the fox ate the mouse</a:t>
            </a:r>
          </a:p>
        </p:txBody>
      </p:sp>
      <p:sp>
        <p:nvSpPr>
          <p:cNvPr id="39946" name="TextBox 110"/>
          <p:cNvSpPr txBox="1">
            <a:spLocks noChangeArrowheads="1"/>
          </p:cNvSpPr>
          <p:nvPr/>
        </p:nvSpPr>
        <p:spPr bwMode="auto">
          <a:xfrm>
            <a:off x="2051050" y="5576889"/>
            <a:ext cx="1149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how now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brown cow</a:t>
            </a:r>
          </a:p>
        </p:txBody>
      </p:sp>
      <p:sp>
        <p:nvSpPr>
          <p:cNvPr id="59" name="Right Bracket 58"/>
          <p:cNvSpPr/>
          <p:nvPr/>
        </p:nvSpPr>
        <p:spPr bwMode="auto">
          <a:xfrm>
            <a:off x="3200400" y="21336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sp>
        <p:nvSpPr>
          <p:cNvPr id="62" name="Right Bracket 61"/>
          <p:cNvSpPr/>
          <p:nvPr/>
        </p:nvSpPr>
        <p:spPr bwMode="auto">
          <a:xfrm>
            <a:off x="3200400" y="36830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sp>
        <p:nvSpPr>
          <p:cNvPr id="63" name="Right Bracket 62"/>
          <p:cNvSpPr/>
          <p:nvPr/>
        </p:nvSpPr>
        <p:spPr bwMode="auto">
          <a:xfrm>
            <a:off x="3200400" y="52324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cxnSp>
        <p:nvCxnSpPr>
          <p:cNvPr id="39950" name="Straight Arrow Connector 124"/>
          <p:cNvCxnSpPr>
            <a:cxnSpLocks noChangeShapeType="1"/>
            <a:stCxn id="62" idx="2"/>
            <a:endCxn id="66" idx="1"/>
          </p:cNvCxnSpPr>
          <p:nvPr/>
        </p:nvCxnSpPr>
        <p:spPr bwMode="auto">
          <a:xfrm rot="10800000" flipH="1" flipV="1">
            <a:off x="3352800" y="4457701"/>
            <a:ext cx="609600" cy="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3962400" y="2681288"/>
            <a:ext cx="8382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Map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3962400" y="4230688"/>
            <a:ext cx="838200" cy="463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Map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3962400" y="5781675"/>
            <a:ext cx="838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Map</a:t>
            </a:r>
          </a:p>
        </p:txBody>
      </p:sp>
      <p:cxnSp>
        <p:nvCxnSpPr>
          <p:cNvPr id="39954" name="Straight Arrow Connector 135"/>
          <p:cNvCxnSpPr>
            <a:cxnSpLocks noChangeShapeType="1"/>
            <a:stCxn id="63" idx="2"/>
            <a:endCxn id="67" idx="1"/>
          </p:cNvCxnSpPr>
          <p:nvPr/>
        </p:nvCxnSpPr>
        <p:spPr bwMode="auto">
          <a:xfrm rot="10800000" flipH="1" flipV="1">
            <a:off x="3352800" y="6007101"/>
            <a:ext cx="6096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7467600" y="3040063"/>
            <a:ext cx="10668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1403C"/>
              </a:gs>
              <a:gs pos="100000">
                <a:srgbClr val="FF9A99"/>
              </a:gs>
            </a:gsLst>
            <a:lin ang="162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Reduce</a:t>
            </a:r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7467600" y="5376863"/>
            <a:ext cx="10668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1403C"/>
              </a:gs>
              <a:gs pos="100000">
                <a:srgbClr val="FF9A99"/>
              </a:gs>
            </a:gsLst>
            <a:lin ang="162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Reduce</a:t>
            </a:r>
          </a:p>
        </p:txBody>
      </p:sp>
      <p:cxnSp>
        <p:nvCxnSpPr>
          <p:cNvPr id="39957" name="Straight Arrow Connector 155"/>
          <p:cNvCxnSpPr>
            <a:cxnSpLocks noChangeShapeType="1"/>
            <a:stCxn id="65" idx="3"/>
          </p:cNvCxnSpPr>
          <p:nvPr/>
        </p:nvCxnSpPr>
        <p:spPr bwMode="auto">
          <a:xfrm>
            <a:off x="4800600" y="2908301"/>
            <a:ext cx="2667000" cy="258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Straight Arrow Connector 158"/>
          <p:cNvCxnSpPr>
            <a:cxnSpLocks noChangeShapeType="1"/>
            <a:stCxn id="65" idx="3"/>
          </p:cNvCxnSpPr>
          <p:nvPr/>
        </p:nvCxnSpPr>
        <p:spPr bwMode="auto">
          <a:xfrm>
            <a:off x="4800600" y="2908301"/>
            <a:ext cx="2667000" cy="254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Straight Arrow Connector 161"/>
          <p:cNvCxnSpPr>
            <a:cxnSpLocks noChangeShapeType="1"/>
            <a:stCxn id="67" idx="3"/>
          </p:cNvCxnSpPr>
          <p:nvPr/>
        </p:nvCxnSpPr>
        <p:spPr bwMode="auto">
          <a:xfrm flipV="1">
            <a:off x="4800600" y="3387725"/>
            <a:ext cx="2667000" cy="26225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Straight Arrow Connector 162"/>
          <p:cNvCxnSpPr>
            <a:cxnSpLocks noChangeShapeType="1"/>
            <a:stCxn id="66" idx="3"/>
            <a:endCxn id="71" idx="1"/>
          </p:cNvCxnSpPr>
          <p:nvPr/>
        </p:nvCxnSpPr>
        <p:spPr bwMode="auto">
          <a:xfrm>
            <a:off x="4800600" y="4462463"/>
            <a:ext cx="2667000" cy="11414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Straight Arrow Connector 163"/>
          <p:cNvCxnSpPr>
            <a:cxnSpLocks noChangeShapeType="1"/>
            <a:stCxn id="66" idx="3"/>
            <a:endCxn id="69" idx="1"/>
          </p:cNvCxnSpPr>
          <p:nvPr/>
        </p:nvCxnSpPr>
        <p:spPr bwMode="auto">
          <a:xfrm flipV="1">
            <a:off x="4800600" y="3268663"/>
            <a:ext cx="2667000" cy="1193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2" name="Straight Arrow Connector 164"/>
          <p:cNvCxnSpPr>
            <a:cxnSpLocks noChangeShapeType="1"/>
            <a:stCxn id="67" idx="3"/>
          </p:cNvCxnSpPr>
          <p:nvPr/>
        </p:nvCxnSpPr>
        <p:spPr bwMode="auto">
          <a:xfrm flipV="1">
            <a:off x="4800600" y="5748339"/>
            <a:ext cx="2667000" cy="261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3" name="Straight Arrow Connector 182"/>
          <p:cNvCxnSpPr>
            <a:cxnSpLocks noChangeShapeType="1"/>
            <a:stCxn id="69" idx="3"/>
            <a:endCxn id="86" idx="2"/>
          </p:cNvCxnSpPr>
          <p:nvPr/>
        </p:nvCxnSpPr>
        <p:spPr bwMode="auto">
          <a:xfrm>
            <a:off x="8534400" y="3268664"/>
            <a:ext cx="533400" cy="7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4" name="Straight Arrow Connector 183"/>
          <p:cNvCxnSpPr>
            <a:cxnSpLocks noChangeShapeType="1"/>
            <a:stCxn id="71" idx="3"/>
            <a:endCxn id="87" idx="2"/>
          </p:cNvCxnSpPr>
          <p:nvPr/>
        </p:nvCxnSpPr>
        <p:spPr bwMode="auto">
          <a:xfrm flipV="1">
            <a:off x="8534400" y="5600701"/>
            <a:ext cx="5334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Folded Corner 82"/>
          <p:cNvSpPr>
            <a:spLocks noChangeArrowheads="1"/>
          </p:cNvSpPr>
          <p:nvPr/>
        </p:nvSpPr>
        <p:spPr bwMode="auto">
          <a:xfrm rot="10800000">
            <a:off x="9220200" y="2133600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966" name="TextBox 185"/>
          <p:cNvSpPr txBox="1">
            <a:spLocks noChangeArrowheads="1"/>
          </p:cNvSpPr>
          <p:nvPr/>
        </p:nvSpPr>
        <p:spPr bwMode="auto">
          <a:xfrm>
            <a:off x="9220200" y="2525714"/>
            <a:ext cx="1143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brown, 2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fox, 2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how,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now,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the, 3</a:t>
            </a:r>
          </a:p>
        </p:txBody>
      </p:sp>
      <p:sp>
        <p:nvSpPr>
          <p:cNvPr id="39967" name="TextBox 186"/>
          <p:cNvSpPr txBox="1">
            <a:spLocks noChangeArrowheads="1"/>
          </p:cNvSpPr>
          <p:nvPr/>
        </p:nvSpPr>
        <p:spPr bwMode="auto">
          <a:xfrm>
            <a:off x="9220200" y="4976813"/>
            <a:ext cx="114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ate,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cow,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mouse, 1</a:t>
            </a:r>
          </a:p>
          <a:p>
            <a:pPr algn="ctr" eaLnBrk="1" hangingPunct="1"/>
            <a:r>
              <a:rPr lang="en-US" altLang="zh-CN" sz="1800">
                <a:latin typeface="Palatino Linotype" panose="02040502050505030304" pitchFamily="18" charset="0"/>
              </a:rPr>
              <a:t>quick, 1</a:t>
            </a:r>
          </a:p>
        </p:txBody>
      </p:sp>
      <p:sp>
        <p:nvSpPr>
          <p:cNvPr id="86" name="Right Bracket 85"/>
          <p:cNvSpPr/>
          <p:nvPr/>
        </p:nvSpPr>
        <p:spPr bwMode="auto">
          <a:xfrm flipH="1">
            <a:off x="9067800" y="2133600"/>
            <a:ext cx="152400" cy="2287588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sp>
        <p:nvSpPr>
          <p:cNvPr id="87" name="Right Bracket 86"/>
          <p:cNvSpPr/>
          <p:nvPr/>
        </p:nvSpPr>
        <p:spPr bwMode="auto">
          <a:xfrm flipH="1">
            <a:off x="9067800" y="4421188"/>
            <a:ext cx="152400" cy="2360612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Palatino Linotype" panose="02040502050505030304" pitchFamily="18" charset="0"/>
            </a:endParaRPr>
          </a:p>
        </p:txBody>
      </p:sp>
      <p:sp>
        <p:nvSpPr>
          <p:cNvPr id="39970" name="TextBox 205"/>
          <p:cNvSpPr txBox="1">
            <a:spLocks noChangeArrowheads="1"/>
          </p:cNvSpPr>
          <p:nvPr/>
        </p:nvSpPr>
        <p:spPr bwMode="auto">
          <a:xfrm>
            <a:off x="4911726" y="2119313"/>
            <a:ext cx="98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the,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brown,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fox, 1</a:t>
            </a:r>
          </a:p>
        </p:txBody>
      </p:sp>
      <p:sp>
        <p:nvSpPr>
          <p:cNvPr id="39971" name="TextBox 206"/>
          <p:cNvSpPr txBox="1">
            <a:spLocks noChangeArrowheads="1"/>
          </p:cNvSpPr>
          <p:nvPr/>
        </p:nvSpPr>
        <p:spPr bwMode="auto">
          <a:xfrm>
            <a:off x="6727826" y="4500564"/>
            <a:ext cx="893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quick, 1</a:t>
            </a:r>
          </a:p>
        </p:txBody>
      </p:sp>
      <p:sp>
        <p:nvSpPr>
          <p:cNvPr id="39972" name="TextBox 208"/>
          <p:cNvSpPr txBox="1">
            <a:spLocks noChangeArrowheads="1"/>
          </p:cNvSpPr>
          <p:nvPr/>
        </p:nvSpPr>
        <p:spPr bwMode="auto">
          <a:xfrm>
            <a:off x="4567238" y="3505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 b="1">
                <a:latin typeface="Palatino Linotype" panose="02040502050505030304" pitchFamily="18" charset="0"/>
              </a:rPr>
              <a:t>the, 2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fox, 1</a:t>
            </a:r>
          </a:p>
        </p:txBody>
      </p:sp>
      <p:sp>
        <p:nvSpPr>
          <p:cNvPr id="39973" name="TextBox 209"/>
          <p:cNvSpPr txBox="1">
            <a:spLocks noChangeArrowheads="1"/>
          </p:cNvSpPr>
          <p:nvPr/>
        </p:nvSpPr>
        <p:spPr bwMode="auto">
          <a:xfrm>
            <a:off x="4229101" y="4894263"/>
            <a:ext cx="98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how,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now,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brown, 1</a:t>
            </a:r>
          </a:p>
        </p:txBody>
      </p:sp>
      <p:sp>
        <p:nvSpPr>
          <p:cNvPr id="39974" name="TextBox 210"/>
          <p:cNvSpPr txBox="1">
            <a:spLocks noChangeArrowheads="1"/>
          </p:cNvSpPr>
          <p:nvPr/>
        </p:nvSpPr>
        <p:spPr bwMode="auto">
          <a:xfrm>
            <a:off x="5876925" y="5159375"/>
            <a:ext cx="992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ate, 1</a:t>
            </a:r>
          </a:p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mouse, 1</a:t>
            </a:r>
          </a:p>
        </p:txBody>
      </p:sp>
      <p:sp>
        <p:nvSpPr>
          <p:cNvPr id="39975" name="TextBox 211"/>
          <p:cNvSpPr txBox="1">
            <a:spLocks noChangeArrowheads="1"/>
          </p:cNvSpPr>
          <p:nvPr/>
        </p:nvSpPr>
        <p:spPr bwMode="auto">
          <a:xfrm>
            <a:off x="5837239" y="5856289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latin typeface="Palatino Linotype" panose="02040502050505030304" pitchFamily="18" charset="0"/>
              </a:rPr>
              <a:t>cow, 1</a:t>
            </a:r>
          </a:p>
        </p:txBody>
      </p:sp>
      <p:sp>
        <p:nvSpPr>
          <p:cNvPr id="39976" name="TextBox 217"/>
          <p:cNvSpPr txBox="1">
            <a:spLocks noChangeArrowheads="1"/>
          </p:cNvSpPr>
          <p:nvPr/>
        </p:nvSpPr>
        <p:spPr bwMode="auto">
          <a:xfrm>
            <a:off x="2286000" y="1611313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Input</a:t>
            </a:r>
          </a:p>
        </p:txBody>
      </p:sp>
      <p:sp>
        <p:nvSpPr>
          <p:cNvPr id="39977" name="TextBox 218"/>
          <p:cNvSpPr txBox="1">
            <a:spLocks noChangeArrowheads="1"/>
          </p:cNvSpPr>
          <p:nvPr/>
        </p:nvSpPr>
        <p:spPr bwMode="auto">
          <a:xfrm>
            <a:off x="4038601" y="1611313"/>
            <a:ext cx="70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Map</a:t>
            </a:r>
          </a:p>
        </p:txBody>
      </p:sp>
      <p:sp>
        <p:nvSpPr>
          <p:cNvPr id="39978" name="TextBox 219"/>
          <p:cNvSpPr txBox="1">
            <a:spLocks noChangeArrowheads="1"/>
          </p:cNvSpPr>
          <p:nvPr/>
        </p:nvSpPr>
        <p:spPr bwMode="auto">
          <a:xfrm>
            <a:off x="5346701" y="1611313"/>
            <a:ext cx="177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Shuffle &amp; Sort</a:t>
            </a:r>
          </a:p>
        </p:txBody>
      </p:sp>
      <p:sp>
        <p:nvSpPr>
          <p:cNvPr id="39979" name="TextBox 220"/>
          <p:cNvSpPr txBox="1">
            <a:spLocks noChangeArrowheads="1"/>
          </p:cNvSpPr>
          <p:nvPr/>
        </p:nvSpPr>
        <p:spPr bwMode="auto">
          <a:xfrm>
            <a:off x="7467601" y="1611313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Reduce</a:t>
            </a:r>
          </a:p>
        </p:txBody>
      </p:sp>
      <p:sp>
        <p:nvSpPr>
          <p:cNvPr id="39980" name="TextBox 221"/>
          <p:cNvSpPr txBox="1">
            <a:spLocks noChangeArrowheads="1"/>
          </p:cNvSpPr>
          <p:nvPr/>
        </p:nvSpPr>
        <p:spPr bwMode="auto">
          <a:xfrm>
            <a:off x="9409114" y="1611313"/>
            <a:ext cx="1017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>
                <a:latin typeface="Palatino Linotype" panose="02040502050505030304" pitchFamily="18" charset="0"/>
              </a:rPr>
              <a:t>Output</a:t>
            </a:r>
          </a:p>
        </p:txBody>
      </p:sp>
      <p:cxnSp>
        <p:nvCxnSpPr>
          <p:cNvPr id="99" name="Straight Connector 98"/>
          <p:cNvCxnSpPr/>
          <p:nvPr/>
        </p:nvCxnSpPr>
        <p:spPr>
          <a:xfrm rot="10800000">
            <a:off x="2057400" y="3686175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2057400" y="5232400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9220200" y="4419600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MapReduce Execution Details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933635" y="1690688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Mappers preferentially scheduled on same node or same rack as their input block</a:t>
            </a:r>
          </a:p>
          <a:p>
            <a:pPr lvl="1" eaLnBrk="1" hangingPunct="1"/>
            <a:r>
              <a:rPr lang="en-US" altLang="zh-CN" dirty="0" smtClean="0"/>
              <a:t>Minimize network use to improve performance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Mappers save outputs to local disk before serving to reducers</a:t>
            </a:r>
          </a:p>
          <a:p>
            <a:pPr lvl="1" eaLnBrk="1" hangingPunct="1"/>
            <a:r>
              <a:rPr lang="en-US" altLang="zh-CN" dirty="0" smtClean="0"/>
              <a:t>Allows recovery if a reducer crashes</a:t>
            </a:r>
          </a:p>
          <a:p>
            <a:pPr lvl="1" eaLnBrk="1" hangingPunct="1"/>
            <a:r>
              <a:rPr lang="en-US" altLang="zh-CN" dirty="0" smtClean="0"/>
              <a:t>Allows running more reducers than # of nodes</a:t>
            </a:r>
          </a:p>
        </p:txBody>
      </p:sp>
    </p:spTree>
    <p:extLst>
      <p:ext uri="{BB962C8B-B14F-4D97-AF65-F5344CB8AC3E}">
        <p14:creationId xmlns:p14="http://schemas.microsoft.com/office/powerpoint/2010/main" val="41504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761" y="1718615"/>
            <a:ext cx="8019187" cy="2852737"/>
          </a:xfrm>
        </p:spPr>
        <p:txBody>
          <a:bodyPr/>
          <a:lstStyle/>
          <a:p>
            <a:r>
              <a:rPr lang="en-US" altLang="zh-CN" dirty="0" smtClean="0"/>
              <a:t>Examples of Map Reduce    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488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09" y="1465555"/>
            <a:ext cx="82296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smtClean="0"/>
              <a:t>Input: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lineNumber</a:t>
            </a:r>
            <a:r>
              <a:rPr lang="en-US" altLang="zh-CN" dirty="0" smtClean="0"/>
              <a:t>, line) records, a given pattern</a:t>
            </a:r>
          </a:p>
          <a:p>
            <a:pPr eaLnBrk="1" hangingPunct="1"/>
            <a:r>
              <a:rPr lang="en-US" altLang="zh-CN" b="1" dirty="0" smtClean="0"/>
              <a:t>Output:</a:t>
            </a:r>
            <a:r>
              <a:rPr lang="en-US" altLang="zh-CN" dirty="0" smtClean="0"/>
              <a:t> lines matching the pattern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Map: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2700" dirty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zh-CN" sz="27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2700" dirty="0">
                <a:latin typeface="Consolas" panose="020B0609020204030204" pitchFamily="49" charset="0"/>
                <a:cs typeface="Consolas" panose="020B0609020204030204" pitchFamily="49" charset="0"/>
              </a:rPr>
              <a:t>(line matches pattern):</a:t>
            </a:r>
            <a:br>
              <a:rPr lang="en-US" altLang="zh-CN" sz="2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700" dirty="0">
                <a:latin typeface="Consolas" panose="020B0609020204030204" pitchFamily="49" charset="0"/>
                <a:cs typeface="Consolas" panose="020B0609020204030204" pitchFamily="49" charset="0"/>
              </a:rPr>
              <a:t>		      output(line)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Reduce:</a:t>
            </a:r>
            <a:r>
              <a:rPr lang="en-US" altLang="zh-CN" dirty="0" smtClean="0"/>
              <a:t> identity function</a:t>
            </a:r>
          </a:p>
          <a:p>
            <a:pPr lvl="1" eaLnBrk="1" hangingPunct="1"/>
            <a:r>
              <a:rPr lang="en-US" altLang="zh-CN" dirty="0" smtClean="0"/>
              <a:t>Alternative: no reducer (map-only job)</a:t>
            </a:r>
          </a:p>
        </p:txBody>
      </p:sp>
    </p:spTree>
    <p:extLst>
      <p:ext uri="{BB962C8B-B14F-4D97-AF65-F5344CB8AC3E}">
        <p14:creationId xmlns:p14="http://schemas.microsoft.com/office/powerpoint/2010/main" val="41807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Sort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1828800" y="1382713"/>
            <a:ext cx="7315200" cy="4953000"/>
          </a:xfrm>
        </p:spPr>
        <p:txBody>
          <a:bodyPr/>
          <a:lstStyle/>
          <a:p>
            <a:pPr eaLnBrk="1" hangingPunct="1"/>
            <a:r>
              <a:rPr lang="en-US" altLang="zh-CN" sz="2900" b="1"/>
              <a:t>Input:</a:t>
            </a:r>
            <a:r>
              <a:rPr lang="en-US" altLang="zh-CN" sz="2900"/>
              <a:t> (key, value) records</a:t>
            </a:r>
          </a:p>
          <a:p>
            <a:pPr eaLnBrk="1" hangingPunct="1"/>
            <a:r>
              <a:rPr lang="en-US" altLang="zh-CN" sz="2900" b="1"/>
              <a:t>Output:</a:t>
            </a:r>
            <a:r>
              <a:rPr lang="en-US" altLang="zh-CN" sz="2900"/>
              <a:t> same records, sorted by key</a:t>
            </a:r>
          </a:p>
          <a:p>
            <a:pPr eaLnBrk="1" hangingPunct="1"/>
            <a:endParaRPr lang="en-US" altLang="zh-CN" sz="2900"/>
          </a:p>
          <a:p>
            <a:pPr eaLnBrk="1" hangingPunct="1"/>
            <a:r>
              <a:rPr lang="en-US" altLang="zh-CN" sz="2900" b="1"/>
              <a:t>Map:</a:t>
            </a:r>
            <a:r>
              <a:rPr lang="en-US" altLang="zh-CN" sz="2900"/>
              <a:t> identity function</a:t>
            </a:r>
          </a:p>
          <a:p>
            <a:pPr eaLnBrk="1" hangingPunct="1"/>
            <a:r>
              <a:rPr lang="en-US" altLang="zh-CN" sz="2900" b="1"/>
              <a:t>Reduce:</a:t>
            </a:r>
            <a:r>
              <a:rPr lang="en-US" altLang="zh-CN" sz="2900"/>
              <a:t> identify function</a:t>
            </a:r>
          </a:p>
          <a:p>
            <a:pPr eaLnBrk="1" hangingPunct="1"/>
            <a:endParaRPr lang="en-US" altLang="zh-CN" sz="2900" b="1"/>
          </a:p>
          <a:p>
            <a:pPr eaLnBrk="1" hangingPunct="1"/>
            <a:r>
              <a:rPr lang="en-US" altLang="zh-CN" sz="2900" b="1"/>
              <a:t>Trick:</a:t>
            </a:r>
            <a:r>
              <a:rPr lang="en-US" altLang="zh-CN" sz="2900"/>
              <a:t> Pick partitioning</a:t>
            </a:r>
            <a:br>
              <a:rPr lang="en-US" altLang="zh-CN" sz="2900"/>
            </a:br>
            <a:r>
              <a:rPr lang="en-US" altLang="zh-CN" sz="2900"/>
              <a:t>function </a:t>
            </a:r>
            <a:r>
              <a:rPr lang="en-US" altLang="zh-CN" sz="2900" i="1"/>
              <a:t>p</a:t>
            </a:r>
            <a:r>
              <a:rPr lang="en-US" altLang="zh-CN" sz="2900"/>
              <a:t> such that</a:t>
            </a:r>
            <a:br>
              <a:rPr lang="en-US" altLang="zh-CN" sz="2900"/>
            </a:br>
            <a:r>
              <a:rPr lang="en-US" altLang="zh-CN" sz="2900" i="1"/>
              <a:t>k</a:t>
            </a:r>
            <a:r>
              <a:rPr lang="en-US" altLang="zh-CN" sz="2900" baseline="-25000"/>
              <a:t>1 </a:t>
            </a:r>
            <a:r>
              <a:rPr lang="en-US" altLang="zh-CN" sz="2900"/>
              <a:t>&lt; </a:t>
            </a:r>
            <a:r>
              <a:rPr lang="en-US" altLang="zh-CN" sz="2900" i="1"/>
              <a:t>k</a:t>
            </a:r>
            <a:r>
              <a:rPr lang="en-US" altLang="zh-CN" sz="2900" baseline="-25000"/>
              <a:t>2</a:t>
            </a:r>
            <a:r>
              <a:rPr lang="en-US" altLang="zh-CN" sz="2900"/>
              <a:t> =&gt; </a:t>
            </a:r>
            <a:r>
              <a:rPr lang="en-US" altLang="zh-CN" sz="2900" i="1"/>
              <a:t>p</a:t>
            </a:r>
            <a:r>
              <a:rPr lang="en-US" altLang="zh-CN" sz="2900"/>
              <a:t>(</a:t>
            </a:r>
            <a:r>
              <a:rPr lang="en-US" altLang="zh-CN" sz="2900" i="1"/>
              <a:t>k</a:t>
            </a:r>
            <a:r>
              <a:rPr lang="en-US" altLang="zh-CN" sz="2900" baseline="-25000"/>
              <a:t>1</a:t>
            </a:r>
            <a:r>
              <a:rPr lang="en-US" altLang="zh-CN" sz="2900"/>
              <a:t>) &lt; </a:t>
            </a:r>
            <a:r>
              <a:rPr lang="en-US" altLang="zh-CN" sz="2900" i="1"/>
              <a:t>p</a:t>
            </a:r>
            <a:r>
              <a:rPr lang="en-US" altLang="zh-CN" sz="2900"/>
              <a:t>(</a:t>
            </a:r>
            <a:r>
              <a:rPr lang="en-US" altLang="zh-CN" sz="2900" i="1"/>
              <a:t>k</a:t>
            </a:r>
            <a:r>
              <a:rPr lang="en-US" altLang="zh-CN" sz="2900" baseline="-25000"/>
              <a:t>2</a:t>
            </a:r>
            <a:r>
              <a:rPr lang="en-US" altLang="zh-CN" sz="2900"/>
              <a:t>)</a:t>
            </a:r>
          </a:p>
        </p:txBody>
      </p:sp>
      <p:grpSp>
        <p:nvGrpSpPr>
          <p:cNvPr id="49155" name="Group 26"/>
          <p:cNvGrpSpPr>
            <a:grpSpLocks/>
          </p:cNvGrpSpPr>
          <p:nvPr/>
        </p:nvGrpSpPr>
        <p:grpSpPr bwMode="auto">
          <a:xfrm>
            <a:off x="6746875" y="2708275"/>
            <a:ext cx="3676552" cy="3355638"/>
            <a:chOff x="5356225" y="2850240"/>
            <a:chExt cx="3676428" cy="3189863"/>
          </a:xfrm>
        </p:grpSpPr>
        <p:sp>
          <p:nvSpPr>
            <p:cNvPr id="66" name="TextBox 65"/>
            <p:cNvSpPr txBox="1"/>
            <p:nvPr/>
          </p:nvSpPr>
          <p:spPr>
            <a:xfrm>
              <a:off x="7715170" y="5074616"/>
              <a:ext cx="925482" cy="96548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500" dirty="0">
                  <a:cs typeface="Palatino Linotype"/>
                </a:rPr>
                <a:t>pig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sheep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yak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zebra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83422" y="3440289"/>
              <a:ext cx="878544" cy="118491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00" dirty="0" smtClean="0">
                  <a:cs typeface="Palatino Linotype"/>
                </a:rPr>
                <a:t>Aardvark</a:t>
              </a:r>
            </a:p>
            <a:p>
              <a:pPr>
                <a:defRPr/>
              </a:pPr>
              <a:r>
                <a:rPr lang="en-US" sz="1500" dirty="0" smtClean="0">
                  <a:cs typeface="Palatino Linotype"/>
                </a:rPr>
                <a:t>ant</a:t>
              </a:r>
              <a:endParaRPr lang="en-US" sz="1500" dirty="0">
                <a:cs typeface="Palatino Linotype"/>
              </a:endParaRP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bee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cow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elephant</a:t>
              </a:r>
            </a:p>
          </p:txBody>
        </p:sp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5356225" y="2949839"/>
              <a:ext cx="738163" cy="37274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Map</a:t>
              </a: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5356225" y="4220479"/>
              <a:ext cx="738163" cy="37877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Map</a:t>
              </a: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5356225" y="5465466"/>
              <a:ext cx="738163" cy="3757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F80CD"/>
                </a:gs>
                <a:gs pos="100000">
                  <a:srgbClr val="9BC1FF"/>
                </a:gs>
              </a:gsLst>
              <a:lin ang="162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Map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7313547" y="3144510"/>
              <a:ext cx="958818" cy="37274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403C"/>
                </a:gs>
                <a:gs pos="100000">
                  <a:srgbClr val="FF9A99"/>
                </a:gs>
              </a:gsLst>
              <a:lin ang="162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Reduce</a:t>
              </a: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7313547" y="4775819"/>
              <a:ext cx="958818" cy="3742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403C"/>
                </a:gs>
                <a:gs pos="100000">
                  <a:srgbClr val="FF9A99"/>
                </a:gs>
              </a:gsLst>
              <a:lin ang="162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Reduce</a:t>
              </a:r>
            </a:p>
          </p:txBody>
        </p:sp>
        <p:cxnSp>
          <p:nvCxnSpPr>
            <p:cNvPr id="49163" name="Straight Arrow Connector 9"/>
            <p:cNvCxnSpPr>
              <a:cxnSpLocks noChangeShapeType="1"/>
              <a:stCxn id="5" idx="3"/>
            </p:cNvCxnSpPr>
            <p:nvPr/>
          </p:nvCxnSpPr>
          <p:spPr bwMode="auto">
            <a:xfrm>
              <a:off x="6094413" y="3135903"/>
              <a:ext cx="1219200" cy="10373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4" name="Straight Arrow Connector 10"/>
            <p:cNvCxnSpPr>
              <a:cxnSpLocks noChangeShapeType="1"/>
              <a:stCxn id="5" idx="3"/>
            </p:cNvCxnSpPr>
            <p:nvPr/>
          </p:nvCxnSpPr>
          <p:spPr bwMode="auto">
            <a:xfrm>
              <a:off x="6094413" y="3135903"/>
              <a:ext cx="1219983" cy="17110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5" name="Straight Arrow Connector 11"/>
            <p:cNvCxnSpPr>
              <a:cxnSpLocks noChangeShapeType="1"/>
              <a:stCxn id="7" idx="3"/>
            </p:cNvCxnSpPr>
            <p:nvPr/>
          </p:nvCxnSpPr>
          <p:spPr bwMode="auto">
            <a:xfrm flipV="1">
              <a:off x="6094413" y="3449184"/>
              <a:ext cx="1219200" cy="220376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6" name="Straight Arrow Connector 12"/>
            <p:cNvCxnSpPr>
              <a:cxnSpLocks noChangeShapeType="1"/>
              <a:stCxn id="6" idx="3"/>
              <a:endCxn id="9" idx="1"/>
            </p:cNvCxnSpPr>
            <p:nvPr/>
          </p:nvCxnSpPr>
          <p:spPr bwMode="auto">
            <a:xfrm>
              <a:off x="6094413" y="4410073"/>
              <a:ext cx="1219199" cy="55326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7" name="Straight Arrow Connector 13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 flipV="1">
              <a:off x="6094413" y="3331166"/>
              <a:ext cx="1219199" cy="107890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8" name="Straight Arrow Connector 14"/>
            <p:cNvCxnSpPr>
              <a:cxnSpLocks noChangeShapeType="1"/>
              <a:stCxn id="7" idx="3"/>
            </p:cNvCxnSpPr>
            <p:nvPr/>
          </p:nvCxnSpPr>
          <p:spPr bwMode="auto">
            <a:xfrm flipV="1">
              <a:off x="6094413" y="5105400"/>
              <a:ext cx="1220787" cy="54755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9" name="TextBox 58"/>
            <p:cNvSpPr txBox="1">
              <a:spLocks noChangeArrowheads="1"/>
            </p:cNvSpPr>
            <p:nvPr/>
          </p:nvSpPr>
          <p:spPr bwMode="auto">
            <a:xfrm>
              <a:off x="6286500" y="2850240"/>
              <a:ext cx="840267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500">
                  <a:latin typeface="Palatino Linotype" panose="02040502050505030304" pitchFamily="18" charset="0"/>
                </a:rPr>
                <a:t>ant, bee</a:t>
              </a:r>
            </a:p>
          </p:txBody>
        </p:sp>
        <p:sp>
          <p:nvSpPr>
            <p:cNvPr id="49170" name="TextBox 59"/>
            <p:cNvSpPr txBox="1">
              <a:spLocks noChangeArrowheads="1"/>
            </p:cNvSpPr>
            <p:nvPr/>
          </p:nvSpPr>
          <p:spPr bwMode="auto">
            <a:xfrm>
              <a:off x="5762055" y="3362663"/>
              <a:ext cx="649515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500">
                  <a:latin typeface="Palatino Linotype" panose="02040502050505030304" pitchFamily="18" charset="0"/>
                </a:rPr>
                <a:t>zebra</a:t>
              </a:r>
            </a:p>
          </p:txBody>
        </p:sp>
        <p:sp>
          <p:nvSpPr>
            <p:cNvPr id="49171" name="TextBox 60"/>
            <p:cNvSpPr txBox="1">
              <a:spLocks noChangeArrowheads="1"/>
            </p:cNvSpPr>
            <p:nvPr/>
          </p:nvSpPr>
          <p:spPr bwMode="auto">
            <a:xfrm>
              <a:off x="5381823" y="4897888"/>
              <a:ext cx="1000176" cy="52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500">
                  <a:latin typeface="Palatino Linotype" panose="02040502050505030304" pitchFamily="18" charset="0"/>
                </a:rPr>
                <a:t>aardvark,</a:t>
              </a:r>
            </a:p>
            <a:p>
              <a:pPr eaLnBrk="1" hangingPunct="1"/>
              <a:r>
                <a:rPr lang="en-US" altLang="zh-CN" sz="1500">
                  <a:latin typeface="Palatino Linotype" panose="02040502050505030304" pitchFamily="18" charset="0"/>
                </a:rPr>
                <a:t>elephant</a:t>
              </a:r>
            </a:p>
          </p:txBody>
        </p:sp>
        <p:sp>
          <p:nvSpPr>
            <p:cNvPr id="49172" name="TextBox 61"/>
            <p:cNvSpPr txBox="1">
              <a:spLocks noChangeArrowheads="1"/>
            </p:cNvSpPr>
            <p:nvPr/>
          </p:nvSpPr>
          <p:spPr bwMode="auto">
            <a:xfrm>
              <a:off x="5926900" y="3886275"/>
              <a:ext cx="535706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500">
                  <a:latin typeface="Palatino Linotype" panose="02040502050505030304" pitchFamily="18" charset="0"/>
                </a:rPr>
                <a:t>cow</a:t>
              </a:r>
            </a:p>
          </p:txBody>
        </p:sp>
        <p:sp>
          <p:nvSpPr>
            <p:cNvPr id="49173" name="TextBox 62"/>
            <p:cNvSpPr txBox="1">
              <a:spLocks noChangeArrowheads="1"/>
            </p:cNvSpPr>
            <p:nvPr/>
          </p:nvSpPr>
          <p:spPr bwMode="auto">
            <a:xfrm>
              <a:off x="6047184" y="4477435"/>
              <a:ext cx="463572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500">
                  <a:latin typeface="Palatino Linotype" panose="02040502050505030304" pitchFamily="18" charset="0"/>
                </a:rPr>
                <a:t>pig</a:t>
              </a:r>
            </a:p>
          </p:txBody>
        </p:sp>
        <p:sp>
          <p:nvSpPr>
            <p:cNvPr id="49174" name="TextBox 63"/>
            <p:cNvSpPr txBox="1">
              <a:spLocks noChangeArrowheads="1"/>
            </p:cNvSpPr>
            <p:nvPr/>
          </p:nvSpPr>
          <p:spPr bwMode="auto">
            <a:xfrm>
              <a:off x="6235700" y="5486400"/>
              <a:ext cx="1078721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500">
                  <a:latin typeface="Palatino Linotype" panose="02040502050505030304" pitchFamily="18" charset="0"/>
                </a:rPr>
                <a:t>sheep, yak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254902" y="3067547"/>
              <a:ext cx="777751" cy="3364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700" dirty="0">
                  <a:solidFill>
                    <a:schemeClr val="accent2">
                      <a:lumMod val="75000"/>
                    </a:schemeClr>
                  </a:solidFill>
                  <a:latin typeface="Palatino Linotype"/>
                  <a:cs typeface="Palatino Linotype"/>
                </a:rPr>
                <a:t>[A-M]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54902" y="4692820"/>
              <a:ext cx="728059" cy="3364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700" dirty="0">
                  <a:solidFill>
                    <a:schemeClr val="accent2">
                      <a:lumMod val="75000"/>
                    </a:schemeClr>
                  </a:solidFill>
                  <a:latin typeface="Palatino Linotype"/>
                  <a:cs typeface="Palatino Linotype"/>
                </a:rPr>
                <a:t>[N-Z]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6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 Inverted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412" y="1474433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3000" b="1" dirty="0"/>
              <a:t>Input:</a:t>
            </a:r>
            <a:r>
              <a:rPr lang="en-US" altLang="zh-CN" sz="3000" dirty="0"/>
              <a:t> (filename, text) records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b="1" dirty="0"/>
              <a:t>Output:</a:t>
            </a:r>
            <a:r>
              <a:rPr lang="en-US" altLang="zh-CN" sz="3000" dirty="0"/>
              <a:t> list of files containing each word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3000" b="1" dirty="0"/>
              <a:t>Map:</a:t>
            </a:r>
            <a:r>
              <a:rPr lang="en-US" altLang="zh-CN" sz="3000" dirty="0"/>
              <a:t> </a:t>
            </a:r>
            <a:br>
              <a:rPr lang="en-US" altLang="zh-CN" sz="3000" dirty="0"/>
            </a:br>
            <a:r>
              <a:rPr lang="en-US" altLang="zh-CN" sz="2500" dirty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zh-CN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zh-CN" sz="2500" dirty="0">
                <a:latin typeface="Consolas" panose="020B0609020204030204" pitchFamily="49" charset="0"/>
                <a:cs typeface="Consolas" panose="020B0609020204030204" pitchFamily="49" charset="0"/>
              </a:rPr>
              <a:t> word </a:t>
            </a:r>
            <a:r>
              <a:rPr lang="en-US" altLang="zh-CN" sz="25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zh-CN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text.split</a:t>
            </a:r>
            <a:r>
              <a:rPr lang="en-US" altLang="zh-CN" sz="25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altLang="zh-CN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500" dirty="0">
                <a:latin typeface="Consolas" panose="020B0609020204030204" pitchFamily="49" charset="0"/>
                <a:cs typeface="Consolas" panose="020B0609020204030204" pitchFamily="49" charset="0"/>
              </a:rPr>
              <a:t>		      output(word, filename)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3000" b="1" dirty="0"/>
              <a:t>Combine:</a:t>
            </a:r>
            <a:r>
              <a:rPr lang="en-US" altLang="zh-CN" sz="3000" dirty="0"/>
              <a:t> </a:t>
            </a:r>
            <a:r>
              <a:rPr lang="en-US" altLang="zh-CN" sz="3000" dirty="0" err="1" smtClean="0"/>
              <a:t>uniquify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filenames for each word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3000" b="1" dirty="0"/>
              <a:t>Reduce:</a:t>
            </a:r>
            <a:r>
              <a:rPr lang="en-US" altLang="zh-CN" sz="3000" dirty="0"/>
              <a:t/>
            </a:r>
            <a:br>
              <a:rPr lang="en-US" altLang="zh-CN" sz="3000" dirty="0"/>
            </a:br>
            <a:r>
              <a:rPr lang="en-US" altLang="zh-CN" sz="30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altLang="zh-CN" sz="2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500" dirty="0">
                <a:latin typeface="Consolas" panose="020B0609020204030204" pitchFamily="49" charset="0"/>
                <a:cs typeface="Consolas" panose="020B0609020204030204" pitchFamily="49" charset="0"/>
              </a:rPr>
              <a:t> reduce(word, filenames):  </a:t>
            </a:r>
            <a:br>
              <a:rPr lang="en-US" altLang="zh-CN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500" dirty="0">
                <a:latin typeface="Consolas" panose="020B0609020204030204" pitchFamily="49" charset="0"/>
                <a:cs typeface="Consolas" panose="020B0609020204030204" pitchFamily="49" charset="0"/>
              </a:rPr>
              <a:t>		    output(word, sort(filenames))</a:t>
            </a:r>
            <a:endParaRPr lang="en-US" altLang="zh-CN" sz="2500" b="1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406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Inverted Index Example</a:t>
            </a:r>
          </a:p>
        </p:txBody>
      </p:sp>
      <p:cxnSp>
        <p:nvCxnSpPr>
          <p:cNvPr id="51202" name="Straight Arrow Connector 454"/>
          <p:cNvCxnSpPr>
            <a:cxnSpLocks noChangeShapeType="1"/>
          </p:cNvCxnSpPr>
          <p:nvPr/>
        </p:nvCxnSpPr>
        <p:spPr bwMode="auto">
          <a:xfrm rot="10800000" flipH="1" flipV="1">
            <a:off x="3529013" y="2597150"/>
            <a:ext cx="4572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3" name="Straight Arrow Connector 124"/>
          <p:cNvCxnSpPr>
            <a:cxnSpLocks noChangeShapeType="1"/>
          </p:cNvCxnSpPr>
          <p:nvPr/>
        </p:nvCxnSpPr>
        <p:spPr bwMode="auto">
          <a:xfrm rot="10800000" flipH="1" flipV="1">
            <a:off x="3529013" y="4648201"/>
            <a:ext cx="4572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04" name="Group 65"/>
          <p:cNvGrpSpPr>
            <a:grpSpLocks/>
          </p:cNvGrpSpPr>
          <p:nvPr/>
        </p:nvGrpSpPr>
        <p:grpSpPr bwMode="auto">
          <a:xfrm>
            <a:off x="5711825" y="2549525"/>
            <a:ext cx="1347788" cy="2000250"/>
            <a:chOff x="3962400" y="2884460"/>
            <a:chExt cx="2133600" cy="1958920"/>
          </a:xfrm>
        </p:grpSpPr>
        <p:cxnSp>
          <p:nvCxnSpPr>
            <p:cNvPr id="51215" name="Straight Arrow Connector 155"/>
            <p:cNvCxnSpPr>
              <a:cxnSpLocks noChangeShapeType="1"/>
            </p:cNvCxnSpPr>
            <p:nvPr/>
          </p:nvCxnSpPr>
          <p:spPr bwMode="auto">
            <a:xfrm>
              <a:off x="3962400" y="2884460"/>
              <a:ext cx="2133600" cy="3159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6" name="Straight Arrow Connector 158"/>
            <p:cNvCxnSpPr>
              <a:cxnSpLocks noChangeShapeType="1"/>
            </p:cNvCxnSpPr>
            <p:nvPr/>
          </p:nvCxnSpPr>
          <p:spPr bwMode="auto">
            <a:xfrm>
              <a:off x="3962400" y="2938380"/>
              <a:ext cx="2133600" cy="152400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7" name="Straight Arrow Connector 162"/>
            <p:cNvCxnSpPr>
              <a:cxnSpLocks noChangeShapeType="1"/>
            </p:cNvCxnSpPr>
            <p:nvPr/>
          </p:nvCxnSpPr>
          <p:spPr bwMode="auto">
            <a:xfrm flipV="1">
              <a:off x="3962400" y="4597760"/>
              <a:ext cx="2133600" cy="24562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Straight Arrow Connector 163"/>
            <p:cNvCxnSpPr>
              <a:cxnSpLocks noChangeShapeType="1"/>
            </p:cNvCxnSpPr>
            <p:nvPr/>
          </p:nvCxnSpPr>
          <p:spPr bwMode="auto">
            <a:xfrm flipV="1">
              <a:off x="3962400" y="3338694"/>
              <a:ext cx="2133600" cy="145076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5" name="Folded Corner 184"/>
          <p:cNvSpPr>
            <a:spLocks noChangeArrowheads="1"/>
          </p:cNvSpPr>
          <p:nvPr/>
        </p:nvSpPr>
        <p:spPr bwMode="auto">
          <a:xfrm rot="10800000">
            <a:off x="7224714" y="2362200"/>
            <a:ext cx="2854325" cy="2362200"/>
          </a:xfrm>
          <a:prstGeom prst="foldedCorner">
            <a:avLst>
              <a:gd name="adj" fmla="val 8921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9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06" name="TextBox 185"/>
          <p:cNvSpPr txBox="1">
            <a:spLocks noChangeArrowheads="1"/>
          </p:cNvSpPr>
          <p:nvPr/>
        </p:nvSpPr>
        <p:spPr bwMode="auto">
          <a:xfrm>
            <a:off x="7229475" y="2560638"/>
            <a:ext cx="2871788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afraid, (12th.txt)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be, (12th.txt, hamlet.txt)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greatness, (12th.txt)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not, (12th.txt, hamlet.txt)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of, (12th.txt)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or, (hamlet.txt)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to, (hamlet.txt)</a:t>
            </a:r>
          </a:p>
        </p:txBody>
      </p:sp>
      <p:sp>
        <p:nvSpPr>
          <p:cNvPr id="128" name="Folded Corner 127"/>
          <p:cNvSpPr>
            <a:spLocks noChangeArrowheads="1"/>
          </p:cNvSpPr>
          <p:nvPr/>
        </p:nvSpPr>
        <p:spPr bwMode="auto">
          <a:xfrm rot="10800000">
            <a:off x="2132013" y="1828800"/>
            <a:ext cx="1293812" cy="1447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9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08" name="TextBox 108"/>
          <p:cNvSpPr txBox="1">
            <a:spLocks noChangeArrowheads="1"/>
          </p:cNvSpPr>
          <p:nvPr/>
        </p:nvSpPr>
        <p:spPr bwMode="auto">
          <a:xfrm>
            <a:off x="2212975" y="2332038"/>
            <a:ext cx="12128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900">
                <a:latin typeface="Palatino Linotype" panose="02040502050505030304" pitchFamily="18" charset="0"/>
              </a:rPr>
              <a:t>to be or not to be</a:t>
            </a:r>
          </a:p>
        </p:txBody>
      </p:sp>
      <p:sp>
        <p:nvSpPr>
          <p:cNvPr id="51209" name="TextBox 42"/>
          <p:cNvSpPr txBox="1">
            <a:spLocks noChangeArrowheads="1"/>
          </p:cNvSpPr>
          <p:nvPr/>
        </p:nvSpPr>
        <p:spPr bwMode="auto">
          <a:xfrm>
            <a:off x="2095501" y="1885951"/>
            <a:ext cx="13684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900" b="1">
                <a:latin typeface="Palatino Linotype" panose="02040502050505030304" pitchFamily="18" charset="0"/>
              </a:rPr>
              <a:t>hamlet.txt</a:t>
            </a:r>
          </a:p>
        </p:txBody>
      </p:sp>
      <p:sp>
        <p:nvSpPr>
          <p:cNvPr id="44" name="Folded Corner 43"/>
          <p:cNvSpPr>
            <a:spLocks noChangeArrowheads="1"/>
          </p:cNvSpPr>
          <p:nvPr/>
        </p:nvSpPr>
        <p:spPr bwMode="auto">
          <a:xfrm rot="10800000">
            <a:off x="2132013" y="4000500"/>
            <a:ext cx="1293812" cy="1447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 sz="19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211" name="TextBox 44"/>
          <p:cNvSpPr txBox="1">
            <a:spLocks noChangeArrowheads="1"/>
          </p:cNvSpPr>
          <p:nvPr/>
        </p:nvSpPr>
        <p:spPr bwMode="auto">
          <a:xfrm>
            <a:off x="2132013" y="4381501"/>
            <a:ext cx="129381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900">
                <a:latin typeface="Palatino Linotype" panose="02040502050505030304" pitchFamily="18" charset="0"/>
              </a:rPr>
              <a:t>be not afraid of greatness</a:t>
            </a:r>
          </a:p>
        </p:txBody>
      </p:sp>
      <p:sp>
        <p:nvSpPr>
          <p:cNvPr id="51212" name="TextBox 45"/>
          <p:cNvSpPr txBox="1">
            <a:spLocks noChangeArrowheads="1"/>
          </p:cNvSpPr>
          <p:nvPr/>
        </p:nvSpPr>
        <p:spPr bwMode="auto">
          <a:xfrm>
            <a:off x="2132013" y="3997326"/>
            <a:ext cx="129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900" b="1">
                <a:latin typeface="Palatino Linotype" panose="02040502050505030304" pitchFamily="18" charset="0"/>
              </a:rPr>
              <a:t>12th.txt</a:t>
            </a:r>
          </a:p>
        </p:txBody>
      </p:sp>
      <p:sp>
        <p:nvSpPr>
          <p:cNvPr id="51213" name="TextBox 50"/>
          <p:cNvSpPr txBox="1">
            <a:spLocks noChangeArrowheads="1"/>
          </p:cNvSpPr>
          <p:nvPr/>
        </p:nvSpPr>
        <p:spPr bwMode="auto">
          <a:xfrm>
            <a:off x="3984625" y="2005013"/>
            <a:ext cx="1828800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to, hamlet.txt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be, hamlet.txt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or, hamlet.txt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not, hamlet.txt</a:t>
            </a:r>
          </a:p>
          <a:p>
            <a:pPr eaLnBrk="1" hangingPunct="1"/>
            <a:endParaRPr lang="en-US" altLang="zh-CN" sz="1900">
              <a:latin typeface="Palatino Linotype" panose="02040502050505030304" pitchFamily="18" charset="0"/>
            </a:endParaRPr>
          </a:p>
          <a:p>
            <a:pPr eaLnBrk="1" hangingPunct="1"/>
            <a:endParaRPr lang="en-US" altLang="zh-CN" sz="1900">
              <a:latin typeface="Palatino Linotype" panose="02040502050505030304" pitchFamily="18" charset="0"/>
            </a:endParaRPr>
          </a:p>
        </p:txBody>
      </p:sp>
      <p:sp>
        <p:nvSpPr>
          <p:cNvPr id="51214" name="TextBox 52"/>
          <p:cNvSpPr txBox="1">
            <a:spLocks noChangeArrowheads="1"/>
          </p:cNvSpPr>
          <p:nvPr/>
        </p:nvSpPr>
        <p:spPr bwMode="auto">
          <a:xfrm>
            <a:off x="3984625" y="3892551"/>
            <a:ext cx="2598738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be, 12th.txt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not, 12th.txt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afraid, 12th.txt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of, 12th.txt</a:t>
            </a:r>
          </a:p>
          <a:p>
            <a:pPr eaLnBrk="1" hangingPunct="1"/>
            <a:r>
              <a:rPr lang="en-US" altLang="zh-CN" sz="1900">
                <a:latin typeface="Palatino Linotype" panose="02040502050505030304" pitchFamily="18" charset="0"/>
              </a:rPr>
              <a:t>greatness, 12th.txt</a:t>
            </a:r>
          </a:p>
          <a:p>
            <a:pPr eaLnBrk="1" hangingPunct="1"/>
            <a:endParaRPr lang="en-US" altLang="zh-CN" sz="1900">
              <a:latin typeface="Palatino Linotype" panose="02040502050505030304" pitchFamily="18" charset="0"/>
            </a:endParaRPr>
          </a:p>
          <a:p>
            <a:pPr eaLnBrk="1" hangingPunct="1"/>
            <a:endParaRPr lang="en-US" altLang="zh-CN" sz="19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 Most Popular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268" y="1518821"/>
            <a:ext cx="83820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Input:</a:t>
            </a:r>
            <a:r>
              <a:rPr lang="en-US" altLang="zh-CN" dirty="0" smtClean="0"/>
              <a:t> (filename, text) records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Output:</a:t>
            </a:r>
            <a:r>
              <a:rPr lang="en-US" altLang="zh-CN" dirty="0" smtClean="0"/>
              <a:t> the 100 words occurring in most files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Two-stage 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Job 1: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Create inverted index, giving (word, list(file))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Job 2: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Map each (word, list(file)) to (count, word)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Sort these records by count as in sort job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70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5. Numerical Integration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986901" y="1474433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zh-CN" sz="2600" b="1" dirty="0"/>
              <a:t>Input:</a:t>
            </a:r>
            <a:r>
              <a:rPr lang="en-US" altLang="zh-CN" sz="2600" dirty="0"/>
              <a:t> (start, end) records for sub-ranges to integrate</a:t>
            </a:r>
          </a:p>
          <a:p>
            <a:pPr lvl="1" eaLnBrk="1" hangingPunct="1"/>
            <a:r>
              <a:rPr lang="en-US" altLang="zh-CN" sz="2600" dirty="0"/>
              <a:t>Can implement using custom </a:t>
            </a:r>
            <a:r>
              <a:rPr lang="en-US" altLang="zh-CN" sz="2600" dirty="0" err="1"/>
              <a:t>InputFormat</a:t>
            </a:r>
            <a:endParaRPr lang="en-US" altLang="zh-CN" sz="2600" dirty="0"/>
          </a:p>
          <a:p>
            <a:pPr eaLnBrk="1" hangingPunct="1"/>
            <a:r>
              <a:rPr lang="en-US" altLang="zh-CN" sz="2600" b="1" dirty="0"/>
              <a:t>Output:</a:t>
            </a:r>
            <a:r>
              <a:rPr lang="en-US" altLang="zh-CN" sz="2600" dirty="0"/>
              <a:t> integral of </a:t>
            </a:r>
            <a:r>
              <a:rPr lang="en-US" altLang="zh-CN" sz="2600" i="1" dirty="0"/>
              <a:t>f</a:t>
            </a:r>
            <a:r>
              <a:rPr lang="en-US" altLang="zh-CN" sz="2600" dirty="0"/>
              <a:t>(</a:t>
            </a:r>
            <a:r>
              <a:rPr lang="en-US" altLang="zh-CN" sz="2600" i="1" dirty="0"/>
              <a:t>x</a:t>
            </a:r>
            <a:r>
              <a:rPr lang="en-US" altLang="zh-CN" sz="2600" dirty="0"/>
              <a:t>) over entire range</a:t>
            </a:r>
            <a:endParaRPr lang="en-US" altLang="zh-CN" sz="2600" b="1" dirty="0"/>
          </a:p>
          <a:p>
            <a:pPr eaLnBrk="1" hangingPunct="1"/>
            <a:endParaRPr lang="en-US" altLang="zh-CN" sz="2600" b="1" dirty="0"/>
          </a:p>
          <a:p>
            <a:pPr eaLnBrk="1" hangingPunct="1"/>
            <a:r>
              <a:rPr lang="en-US" altLang="zh-CN" sz="2600" b="1" dirty="0"/>
              <a:t>Map: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000" dirty="0"/>
              <a:t>	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map(start, end):</a:t>
            </a:r>
            <a:b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  sum = 0</a:t>
            </a:r>
            <a:b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(x = start; x &lt; end; x += step):</a:t>
            </a:r>
            <a:b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     sum += f(x) * step</a:t>
            </a:r>
            <a:b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  output(</a:t>
            </a:r>
            <a:r>
              <a:rPr lang="ja-JP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, sum)</a:t>
            </a:r>
            <a:endParaRPr lang="en-US" altLang="ja-JP" sz="2000" b="1" dirty="0"/>
          </a:p>
          <a:p>
            <a:pPr eaLnBrk="1" hangingPunct="1"/>
            <a:r>
              <a:rPr lang="en-US" altLang="zh-CN" sz="2600" b="1" dirty="0"/>
              <a:t>Reduce: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reduce(key, values):  </a:t>
            </a:r>
            <a:b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	    output(key, sum(values))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178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Hints for Map Reduce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Decide the way to partition the original data</a:t>
            </a:r>
          </a:p>
          <a:p>
            <a:r>
              <a:rPr lang="en-US" altLang="zh-CN" dirty="0" smtClean="0"/>
              <a:t>Avoid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kewness</a:t>
            </a:r>
            <a:endParaRPr lang="en-US" altLang="zh-CN" dirty="0" smtClean="0"/>
          </a:p>
          <a:p>
            <a:r>
              <a:rPr lang="en-US" altLang="zh-CN" dirty="0" smtClean="0"/>
              <a:t>Try to reduce the workload of network transmission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21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Scalability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4" y="1575277"/>
            <a:ext cx="9419694" cy="4914623"/>
          </a:xfrm>
        </p:spPr>
      </p:pic>
    </p:spTree>
    <p:extLst>
      <p:ext uri="{BB962C8B-B14F-4D97-AF65-F5344CB8AC3E}">
        <p14:creationId xmlns:p14="http://schemas.microsoft.com/office/powerpoint/2010/main" val="358355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Web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Scale out</a:t>
            </a:r>
          </a:p>
          <a:p>
            <a:r>
              <a:rPr lang="en-US" altLang="zh-CN" dirty="0" smtClean="0"/>
              <a:t>Scale up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26" y="2778464"/>
            <a:ext cx="8268347" cy="339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8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Web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Load </a:t>
            </a:r>
            <a:r>
              <a:rPr lang="en-US" altLang="zh-CN" dirty="0" smtClean="0"/>
              <a:t>Balancer</a:t>
            </a:r>
          </a:p>
          <a:p>
            <a:pPr lvl="1"/>
            <a:r>
              <a:rPr lang="en-US" altLang="zh-CN" dirty="0"/>
              <a:t>TCP-NAT Request </a:t>
            </a:r>
            <a:r>
              <a:rPr lang="en-US" altLang="zh-CN" dirty="0" smtClean="0"/>
              <a:t>Distributor:</a:t>
            </a:r>
          </a:p>
          <a:p>
            <a:pPr marL="457200" lvl="1" indent="0">
              <a:buNone/>
            </a:pPr>
            <a:r>
              <a:rPr lang="en-US" altLang="zh-CN" dirty="0"/>
              <a:t>DNS Round Robin, or software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In our </a:t>
            </a:r>
            <a:r>
              <a:rPr lang="en-US" altLang="zh-CN" dirty="0" smtClean="0"/>
              <a:t>projects, </a:t>
            </a:r>
            <a:r>
              <a:rPr lang="en-US" altLang="zh-CN" dirty="0"/>
              <a:t>Apache Tomcat is both in the application </a:t>
            </a:r>
            <a:r>
              <a:rPr lang="en-US" altLang="zh-CN" dirty="0" smtClean="0"/>
              <a:t>and HTTP </a:t>
            </a:r>
            <a:r>
              <a:rPr lang="en-US" altLang="zh-CN" dirty="0"/>
              <a:t>layers.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87" y="1522011"/>
            <a:ext cx="5298505" cy="37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the Storage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 1: Read </a:t>
            </a:r>
            <a:r>
              <a:rPr lang="en-US" altLang="zh-CN" dirty="0" smtClean="0"/>
              <a:t>Only</a:t>
            </a:r>
          </a:p>
          <a:p>
            <a:pPr lvl="1"/>
            <a:r>
              <a:rPr lang="en-US" altLang="zh-CN" dirty="0"/>
              <a:t>Information doesn’t change. Clients only read data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b="1" dirty="0"/>
              <a:t>replication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37" y="3138634"/>
            <a:ext cx="5514198" cy="31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3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the Storage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Scenario 2</a:t>
            </a:r>
            <a:r>
              <a:rPr lang="en-US" altLang="zh-CN" dirty="0"/>
              <a:t>: Local </a:t>
            </a:r>
            <a:r>
              <a:rPr lang="en-US" altLang="zh-CN" dirty="0" smtClean="0"/>
              <a:t>Read/Write</a:t>
            </a:r>
          </a:p>
          <a:p>
            <a:pPr lvl="1"/>
            <a:r>
              <a:rPr lang="en-US" altLang="zh-CN" dirty="0"/>
              <a:t>Reads and writes are scoped to individual </a:t>
            </a:r>
            <a:r>
              <a:rPr lang="en-US" altLang="zh-CN" dirty="0" smtClean="0"/>
              <a:t>users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b="1" dirty="0"/>
              <a:t>shard </a:t>
            </a:r>
            <a:r>
              <a:rPr lang="en-US" altLang="zh-CN" dirty="0"/>
              <a:t>or </a:t>
            </a:r>
            <a:r>
              <a:rPr lang="en-US" altLang="zh-CN" b="1" dirty="0"/>
              <a:t>partitioning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65" y="3416300"/>
            <a:ext cx="7981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2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the Storage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Scenario 3</a:t>
            </a:r>
            <a:r>
              <a:rPr lang="en-US" altLang="zh-CN" dirty="0"/>
              <a:t>: Global </a:t>
            </a:r>
            <a:r>
              <a:rPr lang="en-US" altLang="zh-CN" dirty="0" smtClean="0"/>
              <a:t>Read/Write</a:t>
            </a:r>
          </a:p>
          <a:p>
            <a:pPr lvl="1"/>
            <a:r>
              <a:rPr lang="en-US" altLang="zh-CN" dirty="0"/>
              <a:t>Reads and writes are global, and all users can see </a:t>
            </a:r>
            <a:r>
              <a:rPr lang="en-US" altLang="zh-CN" dirty="0" smtClean="0"/>
              <a:t>everyone updates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b="1" dirty="0"/>
              <a:t>partitioning </a:t>
            </a:r>
            <a:r>
              <a:rPr lang="en-US" altLang="zh-CN" dirty="0"/>
              <a:t>and </a:t>
            </a:r>
            <a:r>
              <a:rPr lang="en-US" altLang="zh-CN" b="1" dirty="0"/>
              <a:t>replication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9" y="3379886"/>
            <a:ext cx="7696941" cy="28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Introduction to Hadoop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838200" y="1759999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Download from </a:t>
            </a:r>
            <a:r>
              <a:rPr lang="en-US" altLang="zh-CN" dirty="0" smtClean="0">
                <a:hlinkClick r:id="rId3"/>
              </a:rPr>
              <a:t>hadoop.apache.org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To install locally, unzip and set </a:t>
            </a:r>
            <a:r>
              <a:rPr lang="en-US" altLang="zh-CN" sz="2900" dirty="0">
                <a:latin typeface="Consolas" panose="020B0609020204030204" pitchFamily="49" charset="0"/>
                <a:cs typeface="Consolas" panose="020B0609020204030204" pitchFamily="49" charset="0"/>
              </a:rPr>
              <a:t>JAVA_HOME</a:t>
            </a:r>
          </a:p>
          <a:p>
            <a:pPr eaLnBrk="1" hangingPunct="1"/>
            <a:r>
              <a:rPr lang="en-US" altLang="zh-CN" dirty="0" smtClean="0"/>
              <a:t>Docs: </a:t>
            </a:r>
            <a:r>
              <a:rPr lang="en-US" altLang="zh-CN" dirty="0">
                <a:hlinkClick r:id="rId4"/>
              </a:rPr>
              <a:t>hadoop.apache.org/common/docs/current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Three ways to write jobs:</a:t>
            </a:r>
          </a:p>
          <a:p>
            <a:pPr lvl="1" eaLnBrk="1" hangingPunct="1"/>
            <a:r>
              <a:rPr lang="en-US" altLang="zh-CN" dirty="0" smtClean="0"/>
              <a:t>Java API</a:t>
            </a:r>
          </a:p>
          <a:p>
            <a:pPr lvl="1" eaLnBrk="1" hangingPunct="1"/>
            <a:r>
              <a:rPr lang="en-US" altLang="zh-CN" dirty="0" smtClean="0"/>
              <a:t>Hadoop Streaming (for Python, Perl,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Pipes API (C++)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6170607"/>
            <a:ext cx="616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Note: The following slides are borrowed from Prof. Tyson </a:t>
            </a:r>
            <a:r>
              <a:rPr lang="en-US" altLang="zh-CN" dirty="0" err="1" smtClean="0"/>
              <a:t>Condie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7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1049</Words>
  <Application>Microsoft Macintosh PowerPoint</Application>
  <PresentationFormat>Widescreen</PresentationFormat>
  <Paragraphs>305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Calibri</vt:lpstr>
      <vt:lpstr>Calibri Light</vt:lpstr>
      <vt:lpstr>Comic Sans MS</vt:lpstr>
      <vt:lpstr>Consolas</vt:lpstr>
      <vt:lpstr>MS PGothic</vt:lpstr>
      <vt:lpstr>ＭＳ Ｐゴシック</vt:lpstr>
      <vt:lpstr>Palatino Linotype</vt:lpstr>
      <vt:lpstr>Wingdings</vt:lpstr>
      <vt:lpstr>宋体</vt:lpstr>
      <vt:lpstr>Arial</vt:lpstr>
      <vt:lpstr>Office 主题</vt:lpstr>
      <vt:lpstr>Scalability and Map Reduce Programming</vt:lpstr>
      <vt:lpstr>Overview</vt:lpstr>
      <vt:lpstr>Scalability</vt:lpstr>
      <vt:lpstr>Scaling Web Applications</vt:lpstr>
      <vt:lpstr>Scaling Web Applications</vt:lpstr>
      <vt:lpstr>Scaling the Storage Layer</vt:lpstr>
      <vt:lpstr>Scaling the Storage Layer</vt:lpstr>
      <vt:lpstr>Scaling the Storage Layer</vt:lpstr>
      <vt:lpstr>Introduction to Hadoop</vt:lpstr>
      <vt:lpstr>Typical Hadoop Cluster</vt:lpstr>
      <vt:lpstr>Typical Hadoop Cluster</vt:lpstr>
      <vt:lpstr>Hadoop Components</vt:lpstr>
      <vt:lpstr>Hadoop Distributed File System (HDFS)</vt:lpstr>
      <vt:lpstr>What is MapReduce?</vt:lpstr>
      <vt:lpstr>What is MapReduce Used For?</vt:lpstr>
      <vt:lpstr>MapReduce Programming Model</vt:lpstr>
      <vt:lpstr>Example: Word Count</vt:lpstr>
      <vt:lpstr>Word Count Execution</vt:lpstr>
      <vt:lpstr>An Optimization: The Combiner</vt:lpstr>
      <vt:lpstr>Word Count with Combiner</vt:lpstr>
      <vt:lpstr>MapReduce Execution Details</vt:lpstr>
      <vt:lpstr>Examples of Map Reduce     Programming</vt:lpstr>
      <vt:lpstr>1. Search</vt:lpstr>
      <vt:lpstr>2. Sort</vt:lpstr>
      <vt:lpstr>3. Inverted Index</vt:lpstr>
      <vt:lpstr>Inverted Index Example</vt:lpstr>
      <vt:lpstr>4. Most Popular Words</vt:lpstr>
      <vt:lpstr>5. Numerical Integration</vt:lpstr>
      <vt:lpstr>Hints for Map Reduce Programming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 and Map Reduce Programming</dc:title>
  <dc:creator>Wang Jin</dc:creator>
  <cp:lastModifiedBy>Microsoft Office User</cp:lastModifiedBy>
  <cp:revision>27</cp:revision>
  <dcterms:created xsi:type="dcterms:W3CDTF">2017-02-27T21:46:32Z</dcterms:created>
  <dcterms:modified xsi:type="dcterms:W3CDTF">2018-02-25T23:28:30Z</dcterms:modified>
</cp:coreProperties>
</file>