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E27E-E4AA-4989-9022-CB07389882C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5289-E030-41D3-B692-38D4DA5C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323528" y="341948"/>
            <a:ext cx="8611855" cy="1659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643131" y="665984"/>
            <a:ext cx="5580620" cy="612068"/>
            <a:chOff x="1547664" y="2276872"/>
            <a:chExt cx="6084676" cy="864096"/>
          </a:xfrm>
        </p:grpSpPr>
        <p:sp>
          <p:nvSpPr>
            <p:cNvPr id="105" name="Cube 104"/>
            <p:cNvSpPr/>
            <p:nvPr/>
          </p:nvSpPr>
          <p:spPr>
            <a:xfrm>
              <a:off x="1799692" y="2465193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ube 106"/>
            <p:cNvSpPr/>
            <p:nvPr/>
          </p:nvSpPr>
          <p:spPr>
            <a:xfrm>
              <a:off x="1943708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Cube 107"/>
            <p:cNvSpPr/>
            <p:nvPr/>
          </p:nvSpPr>
          <p:spPr>
            <a:xfrm>
              <a:off x="1547664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9" name="Cube 108"/>
            <p:cNvSpPr/>
            <p:nvPr/>
          </p:nvSpPr>
          <p:spPr>
            <a:xfrm>
              <a:off x="1691680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0" name="Cube 109"/>
            <p:cNvSpPr/>
            <p:nvPr/>
          </p:nvSpPr>
          <p:spPr>
            <a:xfrm>
              <a:off x="2051720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1" name="Cube 110"/>
            <p:cNvSpPr/>
            <p:nvPr/>
          </p:nvSpPr>
          <p:spPr>
            <a:xfrm>
              <a:off x="1655676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2" name="Cube 111"/>
            <p:cNvSpPr/>
            <p:nvPr/>
          </p:nvSpPr>
          <p:spPr>
            <a:xfrm>
              <a:off x="1799692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3" name="Cube 112"/>
            <p:cNvSpPr/>
            <p:nvPr/>
          </p:nvSpPr>
          <p:spPr>
            <a:xfrm>
              <a:off x="2159732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ube 113"/>
            <p:cNvSpPr/>
            <p:nvPr/>
          </p:nvSpPr>
          <p:spPr>
            <a:xfrm>
              <a:off x="1763688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ube 114"/>
            <p:cNvSpPr/>
            <p:nvPr/>
          </p:nvSpPr>
          <p:spPr>
            <a:xfrm>
              <a:off x="1907704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ube 115"/>
            <p:cNvSpPr/>
            <p:nvPr/>
          </p:nvSpPr>
          <p:spPr>
            <a:xfrm>
              <a:off x="226774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be 116"/>
            <p:cNvSpPr/>
            <p:nvPr/>
          </p:nvSpPr>
          <p:spPr>
            <a:xfrm>
              <a:off x="187170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ube 117"/>
            <p:cNvSpPr/>
            <p:nvPr/>
          </p:nvSpPr>
          <p:spPr>
            <a:xfrm>
              <a:off x="201571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Cube 118"/>
            <p:cNvSpPr/>
            <p:nvPr/>
          </p:nvSpPr>
          <p:spPr>
            <a:xfrm>
              <a:off x="237575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ube 119"/>
            <p:cNvSpPr/>
            <p:nvPr/>
          </p:nvSpPr>
          <p:spPr>
            <a:xfrm>
              <a:off x="197971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Cube 120"/>
            <p:cNvSpPr/>
            <p:nvPr/>
          </p:nvSpPr>
          <p:spPr>
            <a:xfrm>
              <a:off x="212372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ube 121"/>
            <p:cNvSpPr/>
            <p:nvPr/>
          </p:nvSpPr>
          <p:spPr>
            <a:xfrm>
              <a:off x="244776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ube 122"/>
            <p:cNvSpPr/>
            <p:nvPr/>
          </p:nvSpPr>
          <p:spPr>
            <a:xfrm>
              <a:off x="205172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ube 123"/>
            <p:cNvSpPr/>
            <p:nvPr/>
          </p:nvSpPr>
          <p:spPr>
            <a:xfrm>
              <a:off x="219573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Cube 124"/>
            <p:cNvSpPr/>
            <p:nvPr/>
          </p:nvSpPr>
          <p:spPr>
            <a:xfrm>
              <a:off x="2519772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ube 125"/>
            <p:cNvSpPr/>
            <p:nvPr/>
          </p:nvSpPr>
          <p:spPr>
            <a:xfrm>
              <a:off x="2123728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be 126"/>
            <p:cNvSpPr/>
            <p:nvPr/>
          </p:nvSpPr>
          <p:spPr>
            <a:xfrm>
              <a:off x="2267744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ube 127"/>
            <p:cNvSpPr/>
            <p:nvPr/>
          </p:nvSpPr>
          <p:spPr>
            <a:xfrm>
              <a:off x="2591780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/>
            <p:cNvSpPr/>
            <p:nvPr/>
          </p:nvSpPr>
          <p:spPr>
            <a:xfrm>
              <a:off x="2195736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2339752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2699792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2303748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2447764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ube 133"/>
            <p:cNvSpPr/>
            <p:nvPr/>
          </p:nvSpPr>
          <p:spPr>
            <a:xfrm>
              <a:off x="280780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241176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ube 135"/>
            <p:cNvSpPr/>
            <p:nvPr/>
          </p:nvSpPr>
          <p:spPr>
            <a:xfrm>
              <a:off x="255577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ube 136"/>
            <p:cNvSpPr/>
            <p:nvPr/>
          </p:nvSpPr>
          <p:spPr>
            <a:xfrm>
              <a:off x="2951820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ube 137"/>
            <p:cNvSpPr/>
            <p:nvPr/>
          </p:nvSpPr>
          <p:spPr>
            <a:xfrm>
              <a:off x="2555776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Cube 138"/>
            <p:cNvSpPr/>
            <p:nvPr/>
          </p:nvSpPr>
          <p:spPr>
            <a:xfrm>
              <a:off x="2699792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ube 139"/>
            <p:cNvSpPr/>
            <p:nvPr/>
          </p:nvSpPr>
          <p:spPr>
            <a:xfrm>
              <a:off x="309583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269979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ube 141"/>
            <p:cNvSpPr/>
            <p:nvPr/>
          </p:nvSpPr>
          <p:spPr>
            <a:xfrm>
              <a:off x="284380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ube 142"/>
            <p:cNvSpPr/>
            <p:nvPr/>
          </p:nvSpPr>
          <p:spPr>
            <a:xfrm>
              <a:off x="3239852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2843808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2987824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ube 145"/>
            <p:cNvSpPr/>
            <p:nvPr/>
          </p:nvSpPr>
          <p:spPr>
            <a:xfrm>
              <a:off x="352788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313184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ube 147"/>
            <p:cNvSpPr/>
            <p:nvPr/>
          </p:nvSpPr>
          <p:spPr>
            <a:xfrm>
              <a:off x="327585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ube 148"/>
            <p:cNvSpPr/>
            <p:nvPr/>
          </p:nvSpPr>
          <p:spPr>
            <a:xfrm>
              <a:off x="3851920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be 149"/>
            <p:cNvSpPr/>
            <p:nvPr/>
          </p:nvSpPr>
          <p:spPr>
            <a:xfrm>
              <a:off x="3455876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ube 150"/>
            <p:cNvSpPr/>
            <p:nvPr/>
          </p:nvSpPr>
          <p:spPr>
            <a:xfrm>
              <a:off x="3599892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ube 151"/>
            <p:cNvSpPr/>
            <p:nvPr/>
          </p:nvSpPr>
          <p:spPr>
            <a:xfrm>
              <a:off x="417595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ube 152"/>
            <p:cNvSpPr/>
            <p:nvPr/>
          </p:nvSpPr>
          <p:spPr>
            <a:xfrm>
              <a:off x="377991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ube 153"/>
            <p:cNvSpPr/>
            <p:nvPr/>
          </p:nvSpPr>
          <p:spPr>
            <a:xfrm>
              <a:off x="392392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be 154"/>
            <p:cNvSpPr/>
            <p:nvPr/>
          </p:nvSpPr>
          <p:spPr>
            <a:xfrm>
              <a:off x="453599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ube 155"/>
            <p:cNvSpPr/>
            <p:nvPr/>
          </p:nvSpPr>
          <p:spPr>
            <a:xfrm>
              <a:off x="413995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Cube 156"/>
            <p:cNvSpPr/>
            <p:nvPr/>
          </p:nvSpPr>
          <p:spPr>
            <a:xfrm>
              <a:off x="428396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Cube 157"/>
            <p:cNvSpPr/>
            <p:nvPr/>
          </p:nvSpPr>
          <p:spPr>
            <a:xfrm>
              <a:off x="496804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457200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471601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ube 160"/>
            <p:cNvSpPr/>
            <p:nvPr/>
          </p:nvSpPr>
          <p:spPr>
            <a:xfrm>
              <a:off x="543609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ube 161"/>
            <p:cNvSpPr/>
            <p:nvPr/>
          </p:nvSpPr>
          <p:spPr>
            <a:xfrm>
              <a:off x="504005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ube 162"/>
            <p:cNvSpPr/>
            <p:nvPr/>
          </p:nvSpPr>
          <p:spPr>
            <a:xfrm>
              <a:off x="518406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ube 163"/>
            <p:cNvSpPr/>
            <p:nvPr/>
          </p:nvSpPr>
          <p:spPr>
            <a:xfrm>
              <a:off x="5976156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ube 164"/>
            <p:cNvSpPr/>
            <p:nvPr/>
          </p:nvSpPr>
          <p:spPr>
            <a:xfrm>
              <a:off x="5580112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ube 165"/>
            <p:cNvSpPr/>
            <p:nvPr/>
          </p:nvSpPr>
          <p:spPr>
            <a:xfrm>
              <a:off x="5724128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ube 166"/>
            <p:cNvSpPr/>
            <p:nvPr/>
          </p:nvSpPr>
          <p:spPr>
            <a:xfrm>
              <a:off x="6552220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be 167"/>
            <p:cNvSpPr/>
            <p:nvPr/>
          </p:nvSpPr>
          <p:spPr>
            <a:xfrm>
              <a:off x="6156176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6300192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7128284" y="2537201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ube 170"/>
            <p:cNvSpPr/>
            <p:nvPr/>
          </p:nvSpPr>
          <p:spPr>
            <a:xfrm>
              <a:off x="6732240" y="263691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be 171"/>
            <p:cNvSpPr/>
            <p:nvPr/>
          </p:nvSpPr>
          <p:spPr>
            <a:xfrm>
              <a:off x="6876256" y="2276872"/>
              <a:ext cx="504056" cy="50405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ounded Rectangle 177"/>
          <p:cNvSpPr/>
          <p:nvPr/>
        </p:nvSpPr>
        <p:spPr>
          <a:xfrm>
            <a:off x="5352771" y="5589240"/>
            <a:ext cx="2378345" cy="615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Output</a:t>
            </a:r>
          </a:p>
          <a:p>
            <a:pPr algn="ctr"/>
            <a:r>
              <a:rPr lang="en-CA" sz="1400" dirty="0"/>
              <a:t>Data +  verify ID +  %accuracy</a:t>
            </a:r>
            <a:endParaRPr lang="en-US" sz="1400" dirty="0"/>
          </a:p>
        </p:txBody>
      </p:sp>
      <p:sp>
        <p:nvSpPr>
          <p:cNvPr id="180" name="Curved Right Arrow 179"/>
          <p:cNvSpPr/>
          <p:nvPr/>
        </p:nvSpPr>
        <p:spPr>
          <a:xfrm rot="7364971">
            <a:off x="5609178" y="1135693"/>
            <a:ext cx="564240" cy="14655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3995936" y="1350060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Smart Contract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-1737623" y="1501718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/>
              <a:t>gas rate </a:t>
            </a:r>
            <a:r>
              <a:rPr lang="en-CA" sz="2000" b="1" dirty="0"/>
              <a:t>$</a:t>
            </a:r>
            <a:endParaRPr lang="en-US" sz="2000" b="1" dirty="0"/>
          </a:p>
        </p:txBody>
      </p:sp>
      <p:sp>
        <p:nvSpPr>
          <p:cNvPr id="188" name="Rounded Rectangle 187"/>
          <p:cNvSpPr/>
          <p:nvPr/>
        </p:nvSpPr>
        <p:spPr>
          <a:xfrm>
            <a:off x="1877903" y="5686496"/>
            <a:ext cx="115212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906139" y="5654221"/>
            <a:ext cx="1446632" cy="1008112"/>
            <a:chOff x="4499992" y="116632"/>
            <a:chExt cx="2555112" cy="1368152"/>
          </a:xfrm>
        </p:grpSpPr>
        <p:sp>
          <p:nvSpPr>
            <p:cNvPr id="189" name="Oval 188"/>
            <p:cNvSpPr/>
            <p:nvPr/>
          </p:nvSpPr>
          <p:spPr>
            <a:xfrm>
              <a:off x="4795907" y="116632"/>
              <a:ext cx="2080349" cy="108277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4499992" y="265959"/>
              <a:ext cx="610896" cy="570753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x</a:t>
              </a:r>
              <a:endParaRPr lang="en-US" dirty="0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6444208" y="337967"/>
              <a:ext cx="610896" cy="570753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5473272" y="914031"/>
              <a:ext cx="610896" cy="570753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z</a:t>
              </a:r>
              <a:endParaRPr lang="en-US" dirty="0"/>
            </a:p>
          </p:txBody>
        </p:sp>
      </p:grpSp>
      <p:sp>
        <p:nvSpPr>
          <p:cNvPr id="224" name="Curved Left Arrow 223"/>
          <p:cNvSpPr/>
          <p:nvPr/>
        </p:nvSpPr>
        <p:spPr>
          <a:xfrm rot="13966449">
            <a:off x="2951702" y="1166780"/>
            <a:ext cx="571911" cy="1470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28076" y="44624"/>
            <a:ext cx="27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Technology</a:t>
            </a:r>
            <a:endParaRPr lang="en-US" b="1" dirty="0"/>
          </a:p>
        </p:txBody>
      </p:sp>
      <p:sp>
        <p:nvSpPr>
          <p:cNvPr id="2" name="Curved Right Arrow 1"/>
          <p:cNvSpPr/>
          <p:nvPr/>
        </p:nvSpPr>
        <p:spPr>
          <a:xfrm rot="16545066">
            <a:off x="3175774" y="6040015"/>
            <a:ext cx="462300" cy="11207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urved Right Arrow 172"/>
          <p:cNvSpPr/>
          <p:nvPr/>
        </p:nvSpPr>
        <p:spPr>
          <a:xfrm rot="15380120">
            <a:off x="5660148" y="6040014"/>
            <a:ext cx="462300" cy="11207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27784" y="1412776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/>
              <a:t>gas rate </a:t>
            </a:r>
            <a:r>
              <a:rPr lang="en-CA" sz="2000" b="1" dirty="0"/>
              <a:t>$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5732" y="5798976"/>
            <a:ext cx="113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Web3 UI?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832977" y="5849501"/>
            <a:ext cx="113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Web3 UI?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6233" y="2280045"/>
            <a:ext cx="4098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u="sng" dirty="0"/>
              <a:t>Contract A</a:t>
            </a:r>
          </a:p>
          <a:p>
            <a:r>
              <a:rPr lang="en-CA" sz="1400" dirty="0"/>
              <a:t>Captures parameters;</a:t>
            </a:r>
          </a:p>
          <a:p>
            <a:r>
              <a:rPr lang="en-CA" sz="1400" b="1" dirty="0"/>
              <a:t>Model ID: </a:t>
            </a:r>
            <a:r>
              <a:rPr lang="en-CA" sz="1400" dirty="0"/>
              <a:t>(ML model to use)</a:t>
            </a:r>
          </a:p>
          <a:p>
            <a:r>
              <a:rPr lang="en-CA" sz="1400" b="1" dirty="0" err="1"/>
              <a:t>Cust</a:t>
            </a:r>
            <a:r>
              <a:rPr lang="en-CA" sz="1400" b="1" dirty="0"/>
              <a:t> ID: </a:t>
            </a:r>
            <a:r>
              <a:rPr lang="en-CA" sz="1400" dirty="0"/>
              <a:t>(identifies </a:t>
            </a:r>
            <a:r>
              <a:rPr lang="en-CA" sz="1400" dirty="0" err="1"/>
              <a:t>cust</a:t>
            </a:r>
            <a:r>
              <a:rPr lang="en-CA" sz="1400" dirty="0"/>
              <a:t>)</a:t>
            </a:r>
          </a:p>
          <a:p>
            <a:r>
              <a:rPr lang="en-CA" sz="1400" b="1" dirty="0"/>
              <a:t>contract SLA: </a:t>
            </a:r>
            <a:r>
              <a:rPr lang="en-CA" sz="1400" dirty="0"/>
              <a:t>(</a:t>
            </a:r>
            <a:r>
              <a:rPr lang="en-CA" sz="1400" dirty="0" err="1"/>
              <a:t>reqd</a:t>
            </a:r>
            <a:r>
              <a:rPr lang="en-CA" sz="1400" dirty="0"/>
              <a:t> min % accuracy or effectiveness)</a:t>
            </a:r>
          </a:p>
          <a:p>
            <a:r>
              <a:rPr lang="en-CA" sz="1400" b="1" dirty="0"/>
              <a:t>Contract price:  </a:t>
            </a:r>
            <a:r>
              <a:rPr lang="en-CA" sz="1400" dirty="0"/>
              <a:t>(value sent by </a:t>
            </a:r>
            <a:r>
              <a:rPr lang="en-CA" sz="1400" dirty="0" err="1"/>
              <a:t>cust</a:t>
            </a:r>
            <a:r>
              <a:rPr lang="en-CA" sz="1400" dirty="0"/>
              <a:t> to pay for service) – to be held in escrow</a:t>
            </a:r>
          </a:p>
          <a:p>
            <a:endParaRPr lang="en-CA" sz="1400" dirty="0"/>
          </a:p>
          <a:p>
            <a:r>
              <a:rPr lang="en-CA" sz="1400" b="1" dirty="0"/>
              <a:t>Returns: </a:t>
            </a:r>
            <a:r>
              <a:rPr lang="en-CA" sz="1400" dirty="0"/>
              <a:t>Contract  A ID</a:t>
            </a:r>
          </a:p>
          <a:p>
            <a:endParaRPr lang="en-CA" sz="1400" dirty="0"/>
          </a:p>
          <a:p>
            <a:r>
              <a:rPr lang="en-CA" sz="1400" dirty="0"/>
              <a:t>*initiated outside chain by “input” interface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846209" y="2204864"/>
            <a:ext cx="4098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u="sng" dirty="0"/>
              <a:t>Contract B</a:t>
            </a:r>
          </a:p>
          <a:p>
            <a:r>
              <a:rPr lang="en-CA" sz="1400" dirty="0"/>
              <a:t>Captures parameters;</a:t>
            </a:r>
          </a:p>
          <a:p>
            <a:r>
              <a:rPr lang="en-CA" sz="1400" b="1" dirty="0"/>
              <a:t>Verify ID + output data: </a:t>
            </a:r>
            <a:r>
              <a:rPr lang="en-CA" sz="1400" dirty="0"/>
              <a:t>(Contract A ID + result)</a:t>
            </a:r>
          </a:p>
          <a:p>
            <a:r>
              <a:rPr lang="en-CA" sz="1400" b="1" dirty="0"/>
              <a:t>Input from contract A: </a:t>
            </a:r>
            <a:r>
              <a:rPr lang="en-CA" sz="1400" dirty="0"/>
              <a:t>(Contract A ID)</a:t>
            </a:r>
          </a:p>
          <a:p>
            <a:r>
              <a:rPr lang="en-CA" sz="1400" b="1" dirty="0"/>
              <a:t>ML % accuracy/effectiveness: </a:t>
            </a:r>
            <a:r>
              <a:rPr lang="en-CA" sz="1400" dirty="0"/>
              <a:t>(from output)</a:t>
            </a:r>
          </a:p>
          <a:p>
            <a:endParaRPr lang="en-CA" sz="1400" dirty="0"/>
          </a:p>
          <a:p>
            <a:r>
              <a:rPr lang="en-CA" sz="1400" b="1" dirty="0"/>
              <a:t>Event</a:t>
            </a:r>
            <a:r>
              <a:rPr lang="en-CA" sz="1400" dirty="0"/>
              <a:t>: compare Verify ID &amp; Contract A ID to see if they match  + compare if ML % accuracy &gt;=  then SLA accuracy =&gt; if everything matches, release funds to recipient, if not a match, release funds to sender</a:t>
            </a:r>
          </a:p>
          <a:p>
            <a:endParaRPr lang="en-CA" sz="1400" dirty="0"/>
          </a:p>
          <a:p>
            <a:r>
              <a:rPr lang="en-CA" sz="1400" b="1" dirty="0"/>
              <a:t>Returns</a:t>
            </a:r>
            <a:r>
              <a:rPr lang="en-CA" sz="1400" dirty="0"/>
              <a:t>: command to Contract A to release funds (if conditions met) &amp; string to indicate result</a:t>
            </a:r>
          </a:p>
          <a:p>
            <a:r>
              <a:rPr lang="en-CA" sz="1400" dirty="0"/>
              <a:t>*initiated outside chain by “output” interface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8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178" grpId="0" animBg="1"/>
      <p:bldP spid="180" grpId="0" animBg="1"/>
      <p:bldP spid="182" grpId="0" animBg="1"/>
      <p:bldP spid="186" grpId="0"/>
      <p:bldP spid="188" grpId="0" animBg="1"/>
      <p:bldP spid="224" grpId="0" animBg="1"/>
      <p:bldP spid="260" grpId="0"/>
      <p:bldP spid="2" grpId="0" animBg="1"/>
      <p:bldP spid="173" grpId="0" animBg="1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1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201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</dc:creator>
  <cp:lastModifiedBy>Donald Hagell</cp:lastModifiedBy>
  <cp:revision>36</cp:revision>
  <dcterms:created xsi:type="dcterms:W3CDTF">2017-11-19T19:45:58Z</dcterms:created>
  <dcterms:modified xsi:type="dcterms:W3CDTF">2017-12-12T22:09:23Z</dcterms:modified>
</cp:coreProperties>
</file>