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dice44/titanic" TargetMode="External"/><Relationship Id="rId3" Type="http://schemas.openxmlformats.org/officeDocument/2006/relationships/hyperlink" Target="https://redice44.github.io/titanic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RMS Titanic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through the data of the RMS Titanic.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0319" y="596928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Matt Thomson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7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focuses on predicting the survival of the RMS Titanic's 2224 passengers. Unfortunately 1502 (67.54%) of the passengers did not survive. This project explores the data of the passengers and builds a predictive model whose goal is to most accurately predict the outcome of survival based on the known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50478" y="2181226"/>
          <a:ext cx="7291043" cy="3678235"/>
        </p:xfrm>
        <a:graphic>
          <a:graphicData uri="http://schemas.openxmlformats.org/drawingml/2006/table">
            <a:tbl>
              <a:tblPr/>
              <a:tblGrid>
                <a:gridCol w="1612442"/>
                <a:gridCol w="1390439"/>
                <a:gridCol w="4288162"/>
              </a:tblGrid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Feature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 Type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PassengerId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Unique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 ID of the passenger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Survived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Binary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Survival (0 = No, 1 = Yes)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1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Pclass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Ordinal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Class of the Ticket (1 = 1st class (upper), 2 = 2nd class (middle), 3 = 3rd class (lower))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Unique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Name of the passenger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Sex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Binary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Sex of the passenger (female, male)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Age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Continuous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Age of the passenger in years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SibSp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Discrete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 of siblings and spouses on the Titanic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Parch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Discrete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 of parents and children on the Titanic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Ticket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Discrete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Ticket Number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Fare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Continuous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Cost of the ticket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Cabin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Discrete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Cabin Number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Embarked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Nominal</a:t>
                      </a:r>
                      <a:endParaRPr lang="en-US" sz="170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Port the passenger embarked from.</a:t>
                      </a:r>
                      <a:endParaRPr lang="en-US" sz="1700" dirty="0">
                        <a:effectLst/>
                      </a:endParaRPr>
                    </a:p>
                  </a:txBody>
                  <a:tcPr marL="58422" marR="58422" marT="58422" marB="5842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51100" y="2181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6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Reconstruction</a:t>
            </a:r>
          </a:p>
          <a:p>
            <a:pPr lvl="1"/>
            <a:r>
              <a:rPr lang="en-US" dirty="0"/>
              <a:t>most accurately complete missing values</a:t>
            </a:r>
            <a:endParaRPr lang="en-US" dirty="0" smtClean="0"/>
          </a:p>
          <a:p>
            <a:r>
              <a:rPr lang="en-US" dirty="0" smtClean="0"/>
              <a:t>Feature Transformation</a:t>
            </a:r>
          </a:p>
          <a:p>
            <a:pPr lvl="1"/>
            <a:r>
              <a:rPr lang="en-US" dirty="0"/>
              <a:t>map the current values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dirty="0" smtClean="0"/>
              <a:t>set </a:t>
            </a:r>
            <a:r>
              <a:rPr lang="en-US" dirty="0"/>
              <a:t>of values that are able to be handled by the classifiers</a:t>
            </a:r>
            <a:endParaRPr lang="en-US" dirty="0" smtClean="0"/>
          </a:p>
          <a:p>
            <a:r>
              <a:rPr lang="en-US" dirty="0" smtClean="0"/>
              <a:t>Feature Generation</a:t>
            </a:r>
          </a:p>
          <a:p>
            <a:pPr lvl="1"/>
            <a:r>
              <a:rPr lang="en-US" dirty="0"/>
              <a:t>take one or more features and combine them in such a way that they create one impactful feature</a:t>
            </a:r>
            <a:endParaRPr lang="en-US" dirty="0" smtClean="0"/>
          </a:p>
          <a:p>
            <a:r>
              <a:rPr lang="en-US" dirty="0" smtClean="0"/>
              <a:t>Feature Reduction</a:t>
            </a:r>
          </a:p>
          <a:p>
            <a:pPr lvl="1"/>
            <a:r>
              <a:rPr lang="en-US" dirty="0"/>
              <a:t>reduce the dimensionality of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Sex-Class</a:t>
            </a:r>
          </a:p>
          <a:p>
            <a:r>
              <a:rPr lang="en-US" dirty="0" smtClean="0"/>
              <a:t>Age Frequency</a:t>
            </a:r>
          </a:p>
          <a:p>
            <a:r>
              <a:rPr lang="en-US" dirty="0" smtClean="0"/>
              <a:t>Fare Frequency</a:t>
            </a:r>
          </a:p>
          <a:p>
            <a:r>
              <a:rPr lang="en-US" dirty="0" smtClean="0"/>
              <a:t>Family Size</a:t>
            </a:r>
          </a:p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674182"/>
              </p:ext>
            </p:extLst>
          </p:nvPr>
        </p:nvGraphicFramePr>
        <p:xfrm>
          <a:off x="3617004" y="2181224"/>
          <a:ext cx="4957991" cy="3678241"/>
        </p:xfrm>
        <a:graphic>
          <a:graphicData uri="http://schemas.openxmlformats.org/drawingml/2006/table">
            <a:tbl>
              <a:tblPr/>
              <a:tblGrid>
                <a:gridCol w="1037189"/>
                <a:gridCol w="750014"/>
                <a:gridCol w="667820"/>
                <a:gridCol w="657546"/>
                <a:gridCol w="647272"/>
                <a:gridCol w="585627"/>
                <a:gridCol w="612523"/>
              </a:tblGrid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Classifier</a:t>
                      </a:r>
                      <a:endParaRPr lang="en-US" sz="1500" dirty="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Exp 1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Exp 2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Exp 3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Exp 4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Exp 5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Exp 6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Decision Tree</a:t>
                      </a:r>
                      <a:endParaRPr lang="en-US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90.57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90.57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90.57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89.79</a:t>
                      </a:r>
                      <a:endParaRPr lang="fi-FI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89.34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88.44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Random Forest</a:t>
                      </a:r>
                      <a:endParaRPr lang="en-US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90.24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89.90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90.12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89.56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89.23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87.99</a:t>
                      </a:r>
                      <a:endParaRPr lang="fi-FI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KNN-3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87.32</a:t>
                      </a:r>
                      <a:endParaRPr lang="fi-FI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87.32</a:t>
                      </a:r>
                      <a:endParaRPr lang="fi-FI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87.43</a:t>
                      </a:r>
                      <a:endParaRPr lang="fi-FI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86.42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86.08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83.95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KNN-4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85.86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85.86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85.86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85.97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85.07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85.19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KNN-5</a:t>
                      </a:r>
                      <a:endParaRPr lang="nl-NL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85.82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85.52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85.63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84.85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84.06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85.86</a:t>
                      </a:r>
                      <a:endParaRPr lang="nb-NO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SVM</a:t>
                      </a:r>
                      <a:endParaRPr lang="en-US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84.62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84.51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84.51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84.62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83.73</a:t>
                      </a:r>
                      <a:endParaRPr lang="hr-HR" sz="150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84.62</a:t>
                      </a:r>
                      <a:endParaRPr lang="hr-HR" sz="1500" dirty="0">
                        <a:effectLst/>
                      </a:endParaRPr>
                    </a:p>
                  </a:txBody>
                  <a:tcPr marL="52970" marR="52970" marT="52970" marB="529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2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461342"/>
              </p:ext>
            </p:extLst>
          </p:nvPr>
        </p:nvGraphicFramePr>
        <p:xfrm>
          <a:off x="1851741" y="2126753"/>
          <a:ext cx="9162156" cy="4093686"/>
        </p:xfrm>
        <a:graphic>
          <a:graphicData uri="http://schemas.openxmlformats.org/drawingml/2006/table">
            <a:tbl>
              <a:tblPr/>
              <a:tblGrid>
                <a:gridCol w="3054052"/>
                <a:gridCol w="3054052"/>
                <a:gridCol w="3054052"/>
              </a:tblGrid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Classifier</a:t>
                      </a:r>
                      <a:endParaRPr lang="en-U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</a:t>
                      </a:r>
                      <a:endParaRPr lang="en-U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Cross Validation</a:t>
                      </a:r>
                      <a:endParaRPr lang="en-U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Decision Tree</a:t>
                      </a:r>
                      <a:endParaRPr lang="en-U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90.57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91.86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Random Forest</a:t>
                      </a:r>
                      <a:endParaRPr lang="en-U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90.24</a:t>
                      </a:r>
                      <a:endParaRPr lang="hr-HR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91.41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KNN-3</a:t>
                      </a:r>
                      <a:endParaRPr lang="nl-NL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87.32</a:t>
                      </a:r>
                      <a:endParaRPr lang="fi-FI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86.532</a:t>
                      </a:r>
                      <a:endParaRPr lang="hr-HR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KNN-4</a:t>
                      </a:r>
                      <a:endParaRPr lang="nl-NL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85.86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85.686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KNN-5</a:t>
                      </a:r>
                      <a:endParaRPr lang="nl-NL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85.82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85.50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SVM</a:t>
                      </a:r>
                      <a:endParaRPr lang="en-U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84.62</a:t>
                      </a:r>
                      <a:endParaRPr lang="hr-HR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85.08</a:t>
                      </a:r>
                      <a:endParaRPr lang="nb-NO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KNN-7</a:t>
                      </a:r>
                      <a:endParaRPr lang="nl-NL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84.62</a:t>
                      </a:r>
                      <a:endParaRPr lang="hr-HR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84.76</a:t>
                      </a:r>
                      <a:endParaRPr lang="hr-HR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NN (15, 2)</a:t>
                      </a:r>
                      <a:endParaRPr lang="is-IS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83.50</a:t>
                      </a:r>
                      <a:endParaRPr lang="hr-HR" sz="280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84.28</a:t>
                      </a:r>
                      <a:endParaRPr lang="hr-HR" sz="2800" dirty="0">
                        <a:effectLst/>
                      </a:endParaRPr>
                    </a:p>
                  </a:txBody>
                  <a:tcPr marL="97887" marR="97887" marT="97887" marB="978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610187" y="-157501"/>
            <a:ext cx="187941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2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the Decision Tree and Random Forest classifiers did consistently well because of the very high survival rate given Female and first or second class. </a:t>
            </a:r>
            <a:endParaRPr lang="en-US" dirty="0" smtClean="0"/>
          </a:p>
          <a:p>
            <a:r>
              <a:rPr lang="en-US" dirty="0"/>
              <a:t>It is important to note that this is subject to overfitting</a:t>
            </a:r>
            <a:r>
              <a:rPr lang="en-US" dirty="0" smtClean="0"/>
              <a:t>.</a:t>
            </a:r>
          </a:p>
          <a:p>
            <a:r>
              <a:rPr lang="en-US" dirty="0"/>
              <a:t>Cabin was one feature that I wish there were more </a:t>
            </a:r>
            <a:r>
              <a:rPr lang="en-US" dirty="0" err="1"/>
              <a:t>datapoints</a:t>
            </a:r>
            <a:r>
              <a:rPr lang="en-US" dirty="0"/>
              <a:t>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source code can be </a:t>
            </a:r>
            <a:r>
              <a:rPr lang="en-US" dirty="0" smtClean="0"/>
              <a:t>found </a:t>
            </a:r>
            <a:r>
              <a:rPr lang="en-US" dirty="0"/>
              <a:t>at </a:t>
            </a:r>
            <a:r>
              <a:rPr lang="en-US" u="sng" dirty="0">
                <a:hlinkClick r:id="rId2"/>
              </a:rPr>
              <a:t>https://github.com/redice44/titanic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Visit </a:t>
            </a:r>
            <a:r>
              <a:rPr lang="en-US" dirty="0"/>
              <a:t>the website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redice44.github.io/titanic/index.html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231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</TotalTime>
  <Words>427</Words>
  <Application>Microsoft Macintosh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 2</vt:lpstr>
      <vt:lpstr>Arial</vt:lpstr>
      <vt:lpstr>Dividend</vt:lpstr>
      <vt:lpstr>RMS Titanic </vt:lpstr>
      <vt:lpstr>Introduction</vt:lpstr>
      <vt:lpstr>Data Description</vt:lpstr>
      <vt:lpstr>Preprocessing</vt:lpstr>
      <vt:lpstr>Interesting Features</vt:lpstr>
      <vt:lpstr>experiments</vt:lpstr>
      <vt:lpstr>results</vt:lpstr>
      <vt:lpstr>Closing thoughts</vt:lpstr>
      <vt:lpstr>Source code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 Titanic </dc:title>
  <dc:creator>Matthew Thomson</dc:creator>
  <cp:lastModifiedBy>Matthew Thomson</cp:lastModifiedBy>
  <cp:revision>6</cp:revision>
  <dcterms:created xsi:type="dcterms:W3CDTF">2017-04-27T05:29:20Z</dcterms:created>
  <dcterms:modified xsi:type="dcterms:W3CDTF">2017-04-27T06:23:30Z</dcterms:modified>
</cp:coreProperties>
</file>