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6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u\Desktop\SDProject\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Cum </a:t>
            </a:r>
            <a:r>
              <a:rPr lang="en-US" dirty="0" err="1"/>
              <a:t>afecteaza</a:t>
            </a:r>
            <a:r>
              <a:rPr lang="en-US" dirty="0"/>
              <a:t> </a:t>
            </a:r>
            <a:r>
              <a:rPr lang="en-US" dirty="0" err="1"/>
              <a:t>marimea</a:t>
            </a:r>
            <a:r>
              <a:rPr lang="en-US" dirty="0"/>
              <a:t> </a:t>
            </a:r>
            <a:r>
              <a:rPr lang="en-US" dirty="0" err="1"/>
              <a:t>numerelor</a:t>
            </a:r>
            <a:r>
              <a:rPr lang="en-US" dirty="0"/>
              <a:t> </a:t>
            </a:r>
            <a:r>
              <a:rPr lang="en-US" dirty="0" err="1"/>
              <a:t>algoritmii</a:t>
            </a:r>
            <a:endParaRPr lang="en-US" dirty="0"/>
          </a:p>
        </c:rich>
      </c:tx>
      <c:layout>
        <c:manualLayout>
          <c:xMode val="edge"/>
          <c:yMode val="edge"/>
          <c:x val="0.33534700994171329"/>
          <c:y val="2.486795008868469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2"/>
          <c:order val="2"/>
          <c:tx>
            <c:strRef>
              <c:f>average1!$D$17</c:f>
              <c:strCache>
                <c:ptCount val="1"/>
                <c:pt idx="0">
                  <c:v>Teste pentru un vector de 1e6 elemente intre -1e4 si 1e4</c:v>
                </c:pt>
              </c:strCache>
            </c:strRef>
          </c:tx>
          <c:spPr>
            <a:solidFill>
              <a:schemeClr val="accent6">
                <a:tint val="72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(average1!$A$19,average1!$A$22,average1!$A$25,average1!$A$27)</c:f>
              <c:strCache>
                <c:ptCount val="4"/>
                <c:pt idx="0">
                  <c:v>merge</c:v>
                </c:pt>
                <c:pt idx="1">
                  <c:v>radix256</c:v>
                </c:pt>
                <c:pt idx="2">
                  <c:v>quick3</c:v>
                </c:pt>
                <c:pt idx="3">
                  <c:v>stl</c:v>
                </c:pt>
              </c:strCache>
            </c:strRef>
          </c:cat>
          <c:val>
            <c:numRef>
              <c:f>(average1!$D$19,average1!$D$22,average1!$D$25,average1!$D$27)</c:f>
              <c:numCache>
                <c:formatCode>0.000000</c:formatCode>
                <c:ptCount val="4"/>
                <c:pt idx="0">
                  <c:v>0.55316100000000001</c:v>
                </c:pt>
                <c:pt idx="1">
                  <c:v>0.15121399999999999</c:v>
                </c:pt>
                <c:pt idx="2">
                  <c:v>0.21809999999999999</c:v>
                </c:pt>
                <c:pt idx="3">
                  <c:v>0.21890499999999999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AC-4B29-938B-6E05C0840AAE}"/>
            </c:ext>
          </c:extLst>
        </c:ser>
        <c:ser>
          <c:idx val="3"/>
          <c:order val="3"/>
          <c:tx>
            <c:strRef>
              <c:f>average1!$E$17</c:f>
              <c:strCache>
                <c:ptCount val="1"/>
                <c:pt idx="0">
                  <c:v>Teste pentru un vector de 1e6 elemente intre -1e8 si 1e8</c:v>
                </c:pt>
              </c:strCache>
            </c:strRef>
          </c:tx>
          <c:spPr>
            <a:solidFill>
              <a:schemeClr val="accent6">
                <a:tint val="86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(average1!$A$19,average1!$A$22,average1!$A$25,average1!$A$27)</c:f>
              <c:strCache>
                <c:ptCount val="4"/>
                <c:pt idx="0">
                  <c:v>merge</c:v>
                </c:pt>
                <c:pt idx="1">
                  <c:v>radix256</c:v>
                </c:pt>
                <c:pt idx="2">
                  <c:v>quick3</c:v>
                </c:pt>
                <c:pt idx="3">
                  <c:v>stl</c:v>
                </c:pt>
              </c:strCache>
            </c:strRef>
          </c:cat>
          <c:val>
            <c:numRef>
              <c:f>(average1!$E$19,average1!$E$22,average1!$E$25,average1!$E$27)</c:f>
              <c:numCache>
                <c:formatCode>0.000000</c:formatCode>
                <c:ptCount val="4"/>
                <c:pt idx="0">
                  <c:v>0.55947599999999997</c:v>
                </c:pt>
                <c:pt idx="1">
                  <c:v>0.264436</c:v>
                </c:pt>
                <c:pt idx="2">
                  <c:v>0.20394200000000001</c:v>
                </c:pt>
                <c:pt idx="3">
                  <c:v>0.24152100000000001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AC-4B29-938B-6E05C0840AAE}"/>
            </c:ext>
          </c:extLst>
        </c:ser>
        <c:ser>
          <c:idx val="4"/>
          <c:order val="4"/>
          <c:tx>
            <c:strRef>
              <c:f>average1!$F$17</c:f>
              <c:strCache>
                <c:ptCount val="1"/>
                <c:pt idx="0">
                  <c:v>Teste pentru un vector de 1e6 elemente intre -1e16 si 1e16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(average1!$A$19,average1!$A$22,average1!$A$25,average1!$A$27)</c:f>
              <c:strCache>
                <c:ptCount val="4"/>
                <c:pt idx="0">
                  <c:v>merge</c:v>
                </c:pt>
                <c:pt idx="1">
                  <c:v>radix256</c:v>
                </c:pt>
                <c:pt idx="2">
                  <c:v>quick3</c:v>
                </c:pt>
                <c:pt idx="3">
                  <c:v>stl</c:v>
                </c:pt>
              </c:strCache>
            </c:strRef>
          </c:cat>
          <c:val>
            <c:numRef>
              <c:f>(average1!$F$19,average1!$F$22,average1!$F$25,average1!$F$27)</c:f>
              <c:numCache>
                <c:formatCode>0.000000</c:formatCode>
                <c:ptCount val="4"/>
                <c:pt idx="0">
                  <c:v>0.55615999999999999</c:v>
                </c:pt>
                <c:pt idx="1">
                  <c:v>0.43914599999999998</c:v>
                </c:pt>
                <c:pt idx="2">
                  <c:v>0.206098</c:v>
                </c:pt>
                <c:pt idx="3">
                  <c:v>0.24655299999999999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AC-4B29-938B-6E05C0840A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306974208"/>
        <c:axId val="1306966720"/>
        <c:axId val="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average1!$B$17</c15:sqref>
                        </c15:formulaRef>
                      </c:ext>
                    </c:extLst>
                    <c:strCache>
                      <c:ptCount val="1"/>
                      <c:pt idx="0">
                        <c:v>Teste pentru un vector de 1e4 elemente intre -1e8 si 1e8</c:v>
                      </c:pt>
                    </c:strCache>
                  </c:strRef>
                </c:tx>
                <c:spPr>
                  <a:solidFill>
                    <a:schemeClr val="accent6">
                      <a:tint val="44000"/>
                    </a:schemeClr>
                  </a:solidFill>
                  <a:ln>
                    <a:noFill/>
                  </a:ln>
                  <a:effectLst/>
                  <a:sp3d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(average1!$A$19,average1!$A$22,average1!$A$25,average1!$A$27)</c15:sqref>
                        </c15:formulaRef>
                      </c:ext>
                    </c:extLst>
                    <c:strCache>
                      <c:ptCount val="4"/>
                      <c:pt idx="0">
                        <c:v>merge</c:v>
                      </c:pt>
                      <c:pt idx="1">
                        <c:v>radix256</c:v>
                      </c:pt>
                      <c:pt idx="2">
                        <c:v>quick3</c:v>
                      </c:pt>
                      <c:pt idx="3">
                        <c:v>stl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(average1!$B$19,average1!$B$22,average1!$B$25,average1!$B$27)</c15:sqref>
                        </c15:formulaRef>
                      </c:ext>
                    </c:extLst>
                    <c:numCache>
                      <c:formatCode>0.000000</c:formatCode>
                      <c:ptCount val="4"/>
                      <c:pt idx="0">
                        <c:v>5.0099999999999997E-3</c:v>
                      </c:pt>
                      <c:pt idx="1">
                        <c:v>2.398E-3</c:v>
                      </c:pt>
                      <c:pt idx="2">
                        <c:v>1.606E-3</c:v>
                      </c:pt>
                      <c:pt idx="3">
                        <c:v>1.4120000000000001E-3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59AC-4B29-938B-6E05C0840AAE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average1!$C$17</c15:sqref>
                        </c15:formulaRef>
                      </c:ext>
                    </c:extLst>
                    <c:strCache>
                      <c:ptCount val="1"/>
                      <c:pt idx="0">
                        <c:v>Teste pentru un vector de 1e4 elemente intre -1e16 si 1e16</c:v>
                      </c:pt>
                    </c:strCache>
                  </c:strRef>
                </c:tx>
                <c:spPr>
                  <a:solidFill>
                    <a:schemeClr val="accent6">
                      <a:tint val="58000"/>
                    </a:schemeClr>
                  </a:solidFill>
                  <a:ln>
                    <a:noFill/>
                  </a:ln>
                  <a:effectLst/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(average1!$A$19,average1!$A$22,average1!$A$25,average1!$A$27)</c15:sqref>
                        </c15:formulaRef>
                      </c:ext>
                    </c:extLst>
                    <c:strCache>
                      <c:ptCount val="4"/>
                      <c:pt idx="0">
                        <c:v>merge</c:v>
                      </c:pt>
                      <c:pt idx="1">
                        <c:v>radix256</c:v>
                      </c:pt>
                      <c:pt idx="2">
                        <c:v>quick3</c:v>
                      </c:pt>
                      <c:pt idx="3">
                        <c:v>stl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(average1!$C$19,average1!$C$22,average1!$C$25,average1!$C$27)</c15:sqref>
                        </c15:formulaRef>
                      </c:ext>
                    </c:extLst>
                    <c:numCache>
                      <c:formatCode>0.000000</c:formatCode>
                      <c:ptCount val="4"/>
                      <c:pt idx="0">
                        <c:v>4.9769999999999997E-3</c:v>
                      </c:pt>
                      <c:pt idx="1">
                        <c:v>4.4050000000000001E-3</c:v>
                      </c:pt>
                      <c:pt idx="2">
                        <c:v>1.4059999999999999E-3</c:v>
                      </c:pt>
                      <c:pt idx="3">
                        <c:v>1.9989999999999999E-3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59AC-4B29-938B-6E05C0840AAE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average1!$G$17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6">
                      <a:shade val="86000"/>
                    </a:schemeClr>
                  </a:solidFill>
                  <a:ln>
                    <a:noFill/>
                  </a:ln>
                  <a:effectLst/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(average1!$A$19,average1!$A$22,average1!$A$25,average1!$A$27)</c15:sqref>
                        </c15:formulaRef>
                      </c:ext>
                    </c:extLst>
                    <c:strCache>
                      <c:ptCount val="4"/>
                      <c:pt idx="0">
                        <c:v>merge</c:v>
                      </c:pt>
                      <c:pt idx="1">
                        <c:v>radix256</c:v>
                      </c:pt>
                      <c:pt idx="2">
                        <c:v>quick3</c:v>
                      </c:pt>
                      <c:pt idx="3">
                        <c:v>stl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(average1!$G$19,average1!$G$22,average1!$G$25,average1!$G$27)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59AC-4B29-938B-6E05C0840AAE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average1!$H$17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6">
                      <a:shade val="72000"/>
                    </a:schemeClr>
                  </a:solidFill>
                  <a:ln>
                    <a:noFill/>
                  </a:ln>
                  <a:effectLst/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(average1!$A$19,average1!$A$22,average1!$A$25,average1!$A$27)</c15:sqref>
                        </c15:formulaRef>
                      </c:ext>
                    </c:extLst>
                    <c:strCache>
                      <c:ptCount val="4"/>
                      <c:pt idx="0">
                        <c:v>merge</c:v>
                      </c:pt>
                      <c:pt idx="1">
                        <c:v>radix256</c:v>
                      </c:pt>
                      <c:pt idx="2">
                        <c:v>quick3</c:v>
                      </c:pt>
                      <c:pt idx="3">
                        <c:v>stl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(average1!$H$19,average1!$H$22,average1!$H$25,average1!$H$27)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6-59AC-4B29-938B-6E05C0840AAE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average1!$I$17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6">
                      <a:shade val="58000"/>
                    </a:schemeClr>
                  </a:solidFill>
                  <a:ln>
                    <a:noFill/>
                  </a:ln>
                  <a:effectLst/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(average1!$A$19,average1!$A$22,average1!$A$25,average1!$A$27)</c15:sqref>
                        </c15:formulaRef>
                      </c:ext>
                    </c:extLst>
                    <c:strCache>
                      <c:ptCount val="4"/>
                      <c:pt idx="0">
                        <c:v>merge</c:v>
                      </c:pt>
                      <c:pt idx="1">
                        <c:v>radix256</c:v>
                      </c:pt>
                      <c:pt idx="2">
                        <c:v>quick3</c:v>
                      </c:pt>
                      <c:pt idx="3">
                        <c:v>stl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(average1!$I$19,average1!$I$22,average1!$I$25,average1!$I$27)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7-59AC-4B29-938B-6E05C0840AAE}"/>
                  </c:ext>
                </c:extLst>
              </c15:ser>
            </c15:filteredBarSeries>
            <c15:filteredBa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average1!$J$17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6">
                      <a:shade val="44000"/>
                    </a:schemeClr>
                  </a:solidFill>
                  <a:ln>
                    <a:noFill/>
                  </a:ln>
                  <a:effectLst/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(average1!$A$19,average1!$A$22,average1!$A$25,average1!$A$27)</c15:sqref>
                        </c15:formulaRef>
                      </c:ext>
                    </c:extLst>
                    <c:strCache>
                      <c:ptCount val="4"/>
                      <c:pt idx="0">
                        <c:v>merge</c:v>
                      </c:pt>
                      <c:pt idx="1">
                        <c:v>radix256</c:v>
                      </c:pt>
                      <c:pt idx="2">
                        <c:v>quick3</c:v>
                      </c:pt>
                      <c:pt idx="3">
                        <c:v>stl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(average1!$J$19,average1!$J$22,average1!$J$25,average1!$J$27)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8-59AC-4B29-938B-6E05C0840AAE}"/>
                  </c:ext>
                </c:extLst>
              </c15:ser>
            </c15:filteredBarSeries>
          </c:ext>
        </c:extLst>
      </c:bar3DChart>
      <c:catAx>
        <c:axId val="1306974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6966720"/>
        <c:crosses val="autoZero"/>
        <c:auto val="1"/>
        <c:lblAlgn val="ctr"/>
        <c:lblOffset val="100"/>
        <c:noMultiLvlLbl val="0"/>
      </c:catAx>
      <c:valAx>
        <c:axId val="1306966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697420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CEF9-D65F-4C1F-9D78-DAE9C76E439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8A80-1627-482C-8346-5EE71E90D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1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CEF9-D65F-4C1F-9D78-DAE9C76E439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8A80-1627-482C-8346-5EE71E90D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7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CEF9-D65F-4C1F-9D78-DAE9C76E439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8A80-1627-482C-8346-5EE71E90D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93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CEF9-D65F-4C1F-9D78-DAE9C76E439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8A80-1627-482C-8346-5EE71E90D0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3043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CEF9-D65F-4C1F-9D78-DAE9C76E439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8A80-1627-482C-8346-5EE71E90D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79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CEF9-D65F-4C1F-9D78-DAE9C76E439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8A80-1627-482C-8346-5EE71E90D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92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CEF9-D65F-4C1F-9D78-DAE9C76E439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8A80-1627-482C-8346-5EE71E90D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74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CEF9-D65F-4C1F-9D78-DAE9C76E439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8A80-1627-482C-8346-5EE71E90D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93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CEF9-D65F-4C1F-9D78-DAE9C76E439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8A80-1627-482C-8346-5EE71E90D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0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CEF9-D65F-4C1F-9D78-DAE9C76E439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8A80-1627-482C-8346-5EE71E90D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0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CEF9-D65F-4C1F-9D78-DAE9C76E439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8A80-1627-482C-8346-5EE71E90D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93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CEF9-D65F-4C1F-9D78-DAE9C76E439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8A80-1627-482C-8346-5EE71E90D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8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CEF9-D65F-4C1F-9D78-DAE9C76E439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8A80-1627-482C-8346-5EE71E90D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0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CEF9-D65F-4C1F-9D78-DAE9C76E439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8A80-1627-482C-8346-5EE71E90D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3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CEF9-D65F-4C1F-9D78-DAE9C76E439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8A80-1627-482C-8346-5EE71E90D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CEF9-D65F-4C1F-9D78-DAE9C76E439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8A80-1627-482C-8346-5EE71E90D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9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CEF9-D65F-4C1F-9D78-DAE9C76E439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8A80-1627-482C-8346-5EE71E90D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2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8ACCEF9-D65F-4C1F-9D78-DAE9C76E439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38A80-1627-482C-8346-5EE71E90D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99E6-BB71-431C-8480-87AE13C524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Concluzii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17D8E-FD9F-4E82-A920-5BD5CF910D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Tiganus</a:t>
            </a:r>
            <a:r>
              <a:rPr lang="en-US" dirty="0"/>
              <a:t> </a:t>
            </a:r>
            <a:r>
              <a:rPr lang="en-US" dirty="0" err="1"/>
              <a:t>Alexandru</a:t>
            </a:r>
            <a:r>
              <a:rPr lang="en-US" dirty="0"/>
              <a:t>-Daniel</a:t>
            </a:r>
          </a:p>
        </p:txBody>
      </p:sp>
    </p:spTree>
    <p:extLst>
      <p:ext uri="{BB962C8B-B14F-4D97-AF65-F5344CB8AC3E}">
        <p14:creationId xmlns:p14="http://schemas.microsoft.com/office/powerpoint/2010/main" val="264004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C06D-68E6-41B6-A7CC-5B219B6C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Quicksort </a:t>
            </a:r>
            <a:r>
              <a:rPr lang="en-US" dirty="0" err="1"/>
              <a:t>implementat</a:t>
            </a:r>
            <a:r>
              <a:rPr lang="en-US" dirty="0"/>
              <a:t> cu </a:t>
            </a:r>
            <a:r>
              <a:rPr lang="en-US" dirty="0" err="1"/>
              <a:t>mediana</a:t>
            </a:r>
            <a:r>
              <a:rPr lang="en-US" dirty="0"/>
              <a:t> din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E0E39-A770-43FC-A980-31EEBC7BC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Este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rapid pe </a:t>
            </a:r>
            <a:r>
              <a:rPr lang="en-US" dirty="0" err="1"/>
              <a:t>majoritatea</a:t>
            </a:r>
            <a:r>
              <a:rPr lang="en-US" dirty="0"/>
              <a:t> </a:t>
            </a:r>
            <a:r>
              <a:rPr lang="en-US" dirty="0" err="1"/>
              <a:t>testelor</a:t>
            </a:r>
            <a:r>
              <a:rPr lang="en-US" dirty="0"/>
              <a:t> </a:t>
            </a:r>
            <a:r>
              <a:rPr lang="en-US" dirty="0" err="1"/>
              <a:t>rulate</a:t>
            </a:r>
            <a:r>
              <a:rPr lang="en-US" dirty="0"/>
              <a:t>.</a:t>
            </a:r>
          </a:p>
          <a:p>
            <a:r>
              <a:rPr lang="en-US" dirty="0"/>
              <a:t>Cand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rapid,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aproape</a:t>
            </a:r>
            <a:r>
              <a:rPr lang="en-US" dirty="0"/>
              <a:t>.</a:t>
            </a:r>
          </a:p>
          <a:p>
            <a:r>
              <a:rPr lang="en-US" dirty="0" err="1"/>
              <a:t>Exceptie</a:t>
            </a:r>
            <a:r>
              <a:rPr lang="en-US" dirty="0"/>
              <a:t> face </a:t>
            </a:r>
            <a:r>
              <a:rPr lang="en-US" dirty="0" err="1"/>
              <a:t>sortarea</a:t>
            </a:r>
            <a:r>
              <a:rPr lang="en-US" dirty="0"/>
              <a:t> pe vector constant, </a:t>
            </a:r>
            <a:r>
              <a:rPr lang="en-US" dirty="0" err="1"/>
              <a:t>unde</a:t>
            </a:r>
            <a:r>
              <a:rPr lang="en-US" dirty="0"/>
              <a:t> se </a:t>
            </a:r>
            <a:r>
              <a:rPr lang="en-US" dirty="0" err="1"/>
              <a:t>descurca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slab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celelalte</a:t>
            </a:r>
            <a:r>
              <a:rPr lang="en-US" dirty="0"/>
              <a:t> </a:t>
            </a:r>
            <a:r>
              <a:rPr lang="en-US" dirty="0" err="1"/>
              <a:t>variante</a:t>
            </a:r>
            <a:r>
              <a:rPr lang="en-US" dirty="0"/>
              <a:t> de quicksort.</a:t>
            </a:r>
          </a:p>
          <a:p>
            <a:r>
              <a:rPr lang="en-US" dirty="0" err="1"/>
              <a:t>Singurul</a:t>
            </a:r>
            <a:r>
              <a:rPr lang="en-US" dirty="0"/>
              <a:t> </a:t>
            </a:r>
            <a:r>
              <a:rPr lang="en-US" dirty="0" err="1"/>
              <a:t>algoritm</a:t>
            </a:r>
            <a:r>
              <a:rPr lang="en-US" dirty="0"/>
              <a:t>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rapid pe </a:t>
            </a:r>
            <a:r>
              <a:rPr lang="en-US" dirty="0" err="1"/>
              <a:t>unele</a:t>
            </a:r>
            <a:r>
              <a:rPr lang="en-US" dirty="0"/>
              <a:t> </a:t>
            </a:r>
            <a:r>
              <a:rPr lang="en-US" dirty="0" err="1"/>
              <a:t>cazuri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count </a:t>
            </a:r>
            <a:r>
              <a:rPr lang="en-US" dirty="0" err="1"/>
              <a:t>sortul</a:t>
            </a:r>
            <a:r>
              <a:rPr lang="en-US" dirty="0"/>
              <a:t> pe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1819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FE55-7012-4EDB-8BA5-63D3F8D31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Concluzii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87ADA-6BD2-48F3-8EFD-0EF50F68D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concluzie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vectori</a:t>
            </a:r>
            <a:r>
              <a:rPr lang="en-US" dirty="0"/>
              <a:t> cu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bun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quicksortul</a:t>
            </a:r>
            <a:r>
              <a:rPr lang="en-US" dirty="0"/>
              <a:t> cu pivot </a:t>
            </a:r>
            <a:r>
              <a:rPr lang="en-US" dirty="0" err="1"/>
              <a:t>mediana</a:t>
            </a:r>
            <a:r>
              <a:rPr lang="en-US" dirty="0"/>
              <a:t> de 3.</a:t>
            </a:r>
          </a:p>
          <a:p>
            <a:r>
              <a:rPr lang="en-US" dirty="0" err="1"/>
              <a:t>Pentru</a:t>
            </a:r>
            <a:r>
              <a:rPr lang="en-US" dirty="0"/>
              <a:t> vector cu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bun </a:t>
            </a:r>
            <a:r>
              <a:rPr lang="en-US" dirty="0" err="1"/>
              <a:t>este</a:t>
            </a:r>
            <a:r>
              <a:rPr lang="en-US" dirty="0"/>
              <a:t> count </a:t>
            </a:r>
            <a:r>
              <a:rPr lang="en-US" dirty="0" err="1"/>
              <a:t>sortul</a:t>
            </a:r>
            <a:r>
              <a:rPr lang="en-US" dirty="0"/>
              <a:t>.</a:t>
            </a:r>
          </a:p>
          <a:p>
            <a:r>
              <a:rPr lang="en-US" dirty="0"/>
              <a:t>O </a:t>
            </a:r>
            <a:r>
              <a:rPr lang="en-US" dirty="0" err="1"/>
              <a:t>varianta</a:t>
            </a:r>
            <a:r>
              <a:rPr lang="en-US" dirty="0"/>
              <a:t> de </a:t>
            </a:r>
            <a:r>
              <a:rPr lang="en-US" dirty="0" err="1"/>
              <a:t>mijloc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cei</a:t>
            </a:r>
            <a:r>
              <a:rPr lang="en-US" dirty="0"/>
              <a:t> </a:t>
            </a:r>
            <a:r>
              <a:rPr lang="en-US" dirty="0" err="1"/>
              <a:t>doi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a-</a:t>
            </a:r>
            <a:r>
              <a:rPr lang="en-US" dirty="0" err="1"/>
              <a:t>i</a:t>
            </a:r>
            <a:r>
              <a:rPr lang="en-US" dirty="0"/>
              <a:t> nu </a:t>
            </a:r>
            <a:r>
              <a:rPr lang="en-US" dirty="0" err="1"/>
              <a:t>implementa</a:t>
            </a:r>
            <a:r>
              <a:rPr lang="en-US" dirty="0"/>
              <a:t> pe </a:t>
            </a:r>
            <a:r>
              <a:rPr lang="en-US" dirty="0" err="1"/>
              <a:t>amandoi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stl</a:t>
            </a:r>
            <a:r>
              <a:rPr lang="en-US" dirty="0"/>
              <a:t> sort, care se </a:t>
            </a:r>
            <a:r>
              <a:rPr lang="en-US" dirty="0" err="1"/>
              <a:t>descurca</a:t>
            </a:r>
            <a:r>
              <a:rPr lang="en-US" dirty="0"/>
              <a:t> bine pe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cazurile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345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1963592-D716-49CF-B234-7924DDEC7A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2410603"/>
              </p:ext>
            </p:extLst>
          </p:nvPr>
        </p:nvGraphicFramePr>
        <p:xfrm>
          <a:off x="646111" y="1171852"/>
          <a:ext cx="9918316" cy="5039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3555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D902-8263-410C-9534-4EA48837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750" y="381697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Teste </a:t>
            </a:r>
            <a:r>
              <a:rPr lang="en-US" dirty="0" err="1"/>
              <a:t>rulate</a:t>
            </a:r>
            <a:r>
              <a:rPr lang="en-US" dirty="0"/>
              <a:t>: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A3BF1BC-C992-4583-A944-247285C89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" b="3900"/>
          <a:stretch/>
        </p:blipFill>
        <p:spPr>
          <a:xfrm>
            <a:off x="398337" y="1615723"/>
            <a:ext cx="11147552" cy="42532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5B08C0-AD82-4881-A483-8E2C6FF30638}"/>
              </a:ext>
            </a:extLst>
          </p:cNvPr>
          <p:cNvSpPr txBox="1"/>
          <p:nvPr/>
        </p:nvSpPr>
        <p:spPr>
          <a:xfrm>
            <a:off x="3799883" y="6035950"/>
            <a:ext cx="434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vedea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bine in </a:t>
            </a:r>
            <a:r>
              <a:rPr lang="en-US" dirty="0" err="1"/>
              <a:t>data.xlsx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4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51BDF-0C12-4F3F-9E8B-81307D0AA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Observatii</a:t>
            </a:r>
            <a:r>
              <a:rPr lang="en-US" dirty="0"/>
              <a:t> teste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8DB77-5D5E-4398-93DE-D5359C94E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S-au </a:t>
            </a:r>
            <a:r>
              <a:rPr lang="en-US" dirty="0" err="1"/>
              <a:t>rulat</a:t>
            </a:r>
            <a:r>
              <a:rPr lang="en-US" dirty="0"/>
              <a:t> 5 teste,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timpii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sortare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pusi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</a:t>
            </a:r>
            <a:r>
              <a:rPr lang="en-US" dirty="0" err="1"/>
              <a:t>fisier</a:t>
            </a:r>
            <a:r>
              <a:rPr lang="en-US" dirty="0"/>
              <a:t> </a:t>
            </a:r>
            <a:r>
              <a:rPr lang="en-US" dirty="0" err="1"/>
              <a:t>test.out</a:t>
            </a:r>
            <a:r>
              <a:rPr lang="en-US" dirty="0"/>
              <a:t> in </a:t>
            </a:r>
            <a:r>
              <a:rPr lang="en-US" dirty="0" err="1"/>
              <a:t>folderul</a:t>
            </a:r>
            <a:r>
              <a:rPr lang="en-US" dirty="0"/>
              <a:t> </a:t>
            </a:r>
            <a:r>
              <a:rPr lang="en-US" dirty="0" err="1"/>
              <a:t>date_medie_teste</a:t>
            </a:r>
            <a:endParaRPr lang="en-US" dirty="0"/>
          </a:p>
          <a:p>
            <a:r>
              <a:rPr lang="en-US" dirty="0" err="1"/>
              <a:t>average_Maker.py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citi</a:t>
            </a:r>
            <a:r>
              <a:rPr lang="en-US" dirty="0"/>
              <a:t> un </a:t>
            </a:r>
            <a:r>
              <a:rPr lang="en-US" dirty="0" err="1"/>
              <a:t>numar</a:t>
            </a:r>
            <a:r>
              <a:rPr lang="en-US" dirty="0"/>
              <a:t> de </a:t>
            </a:r>
            <a:r>
              <a:rPr lang="en-US" dirty="0" err="1"/>
              <a:t>fisiere</a:t>
            </a:r>
            <a:r>
              <a:rPr lang="en-US" dirty="0"/>
              <a:t> .out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returna</a:t>
            </a:r>
            <a:r>
              <a:rPr lang="en-US" dirty="0"/>
              <a:t> </a:t>
            </a:r>
            <a:r>
              <a:rPr lang="en-US" dirty="0" err="1"/>
              <a:t>averageul</a:t>
            </a:r>
            <a:r>
              <a:rPr lang="en-US" dirty="0"/>
              <a:t> </a:t>
            </a:r>
            <a:r>
              <a:rPr lang="en-US" dirty="0" err="1"/>
              <a:t>testelor</a:t>
            </a:r>
            <a:r>
              <a:rPr lang="en-US" dirty="0"/>
              <a:t> in </a:t>
            </a:r>
            <a:r>
              <a:rPr lang="en-US" dirty="0" err="1"/>
              <a:t>average.out</a:t>
            </a:r>
            <a:r>
              <a:rPr lang="en-US" dirty="0"/>
              <a:t>.</a:t>
            </a:r>
          </a:p>
          <a:p>
            <a:r>
              <a:rPr lang="en-US" dirty="0" err="1"/>
              <a:t>Datele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luate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puse</a:t>
            </a:r>
            <a:r>
              <a:rPr lang="en-US" dirty="0"/>
              <a:t> in excel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fi </a:t>
            </a:r>
            <a:r>
              <a:rPr lang="en-US" dirty="0" err="1"/>
              <a:t>vazute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bine.</a:t>
            </a:r>
          </a:p>
        </p:txBody>
      </p:sp>
    </p:spTree>
    <p:extLst>
      <p:ext uri="{BB962C8B-B14F-4D97-AF65-F5344CB8AC3E}">
        <p14:creationId xmlns:p14="http://schemas.microsoft.com/office/powerpoint/2010/main" val="3377631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9003E-EA5E-4271-A3B0-5EA6CD65A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BubbleSort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4E6DA-19CF-4A69-8B65-605A2EE38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 </a:t>
            </a:r>
            <a:r>
              <a:rPr lang="en-US" dirty="0" err="1"/>
              <a:t>vectori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sortati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rapid(vector constant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crescator</a:t>
            </a:r>
            <a:r>
              <a:rPr lang="en-US" dirty="0"/>
              <a:t>).</a:t>
            </a:r>
          </a:p>
          <a:p>
            <a:r>
              <a:rPr lang="en-US" dirty="0"/>
              <a:t>Pe </a:t>
            </a:r>
            <a:r>
              <a:rPr lang="en-US" dirty="0" err="1"/>
              <a:t>orice</a:t>
            </a:r>
            <a:r>
              <a:rPr lang="en-US" dirty="0"/>
              <a:t> alt tip de vector,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lent.</a:t>
            </a:r>
          </a:p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1e5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76 de </a:t>
            </a:r>
            <a:r>
              <a:rPr lang="en-US" dirty="0" err="1"/>
              <a:t>secunde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aproximativ</a:t>
            </a:r>
            <a:r>
              <a:rPr lang="en-US" dirty="0"/>
              <a:t> de 1266 de </a:t>
            </a:r>
            <a:r>
              <a:rPr lang="en-US" dirty="0" err="1"/>
              <a:t>ori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lent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alt </a:t>
            </a:r>
            <a:r>
              <a:rPr lang="en-US" dirty="0" err="1"/>
              <a:t>algoritm</a:t>
            </a:r>
            <a:r>
              <a:rPr lang="en-US" dirty="0"/>
              <a:t>. Al </a:t>
            </a:r>
            <a:r>
              <a:rPr lang="en-US" dirty="0" err="1"/>
              <a:t>doilea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prost </a:t>
            </a:r>
            <a:r>
              <a:rPr lang="en-US" dirty="0" err="1"/>
              <a:t>ia</a:t>
            </a:r>
            <a:r>
              <a:rPr lang="en-US" dirty="0"/>
              <a:t> 0.06 </a:t>
            </a:r>
            <a:r>
              <a:rPr lang="en-US" dirty="0" err="1"/>
              <a:t>secunde</a:t>
            </a:r>
            <a:r>
              <a:rPr lang="en-US" dirty="0"/>
              <a:t>.</a:t>
            </a:r>
          </a:p>
          <a:p>
            <a:r>
              <a:rPr lang="en-US" dirty="0"/>
              <a:t>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influentat</a:t>
            </a:r>
            <a:r>
              <a:rPr lang="en-US" dirty="0"/>
              <a:t> de </a:t>
            </a:r>
            <a:r>
              <a:rPr lang="en-US" dirty="0" err="1"/>
              <a:t>semnul</a:t>
            </a:r>
            <a:r>
              <a:rPr lang="en-US" dirty="0"/>
              <a:t> </a:t>
            </a:r>
            <a:r>
              <a:rPr lang="en-US" dirty="0" err="1"/>
              <a:t>elementelor</a:t>
            </a:r>
            <a:r>
              <a:rPr lang="en-US" dirty="0"/>
              <a:t> din vector.</a:t>
            </a:r>
          </a:p>
          <a:p>
            <a:r>
              <a:rPr lang="en-US" dirty="0"/>
              <a:t>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influentat</a:t>
            </a:r>
            <a:r>
              <a:rPr lang="en-US" dirty="0"/>
              <a:t> de cat de </a:t>
            </a:r>
            <a:r>
              <a:rPr lang="en-US" dirty="0" err="1"/>
              <a:t>mari</a:t>
            </a:r>
            <a:r>
              <a:rPr lang="en-US" dirty="0"/>
              <a:t> sunt </a:t>
            </a:r>
            <a:r>
              <a:rPr lang="en-US" dirty="0" err="1"/>
              <a:t>elementele</a:t>
            </a:r>
            <a:r>
              <a:rPr lang="en-US" dirty="0"/>
              <a:t> din vector.</a:t>
            </a:r>
          </a:p>
        </p:txBody>
      </p:sp>
    </p:spTree>
    <p:extLst>
      <p:ext uri="{BB962C8B-B14F-4D97-AF65-F5344CB8AC3E}">
        <p14:creationId xmlns:p14="http://schemas.microsoft.com/office/powerpoint/2010/main" val="429371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38A7-D352-4C37-BC53-F5E8DEBF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C1170-A772-45A6-883F-21FDD5C36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descurca</a:t>
            </a:r>
            <a:r>
              <a:rPr lang="en-US" dirty="0"/>
              <a:t> in </a:t>
            </a:r>
            <a:r>
              <a:rPr lang="en-US" dirty="0" err="1"/>
              <a:t>regula</a:t>
            </a:r>
            <a:r>
              <a:rPr lang="en-US" dirty="0"/>
              <a:t> pe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testele</a:t>
            </a:r>
            <a:r>
              <a:rPr lang="en-US" dirty="0"/>
              <a:t> </a:t>
            </a:r>
            <a:r>
              <a:rPr lang="en-US" dirty="0" err="1"/>
              <a:t>facute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nu e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bun pe </a:t>
            </a:r>
            <a:r>
              <a:rPr lang="en-US" dirty="0" err="1"/>
              <a:t>niciunul</a:t>
            </a:r>
            <a:endParaRPr lang="en-US" dirty="0"/>
          </a:p>
          <a:p>
            <a:r>
              <a:rPr lang="en-US" dirty="0"/>
              <a:t>Este </a:t>
            </a:r>
            <a:r>
              <a:rPr lang="en-US" dirty="0" err="1"/>
              <a:t>mai</a:t>
            </a:r>
            <a:r>
              <a:rPr lang="en-US" dirty="0"/>
              <a:t> lent </a:t>
            </a:r>
            <a:r>
              <a:rPr lang="en-US" dirty="0" err="1"/>
              <a:t>decat</a:t>
            </a:r>
            <a:r>
              <a:rPr lang="en-US" dirty="0"/>
              <a:t> radix in </a:t>
            </a:r>
            <a:r>
              <a:rPr lang="en-US" dirty="0" err="1"/>
              <a:t>baza</a:t>
            </a:r>
            <a:r>
              <a:rPr lang="en-US" dirty="0"/>
              <a:t> 256, quicksort cu pivot </a:t>
            </a:r>
            <a:r>
              <a:rPr lang="en-US" dirty="0" err="1"/>
              <a:t>mediana</a:t>
            </a:r>
            <a:r>
              <a:rPr lang="en-US" dirty="0"/>
              <a:t> de 3, </a:t>
            </a:r>
            <a:r>
              <a:rPr lang="en-US" dirty="0" err="1"/>
              <a:t>countsort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stl</a:t>
            </a:r>
            <a:r>
              <a:rPr lang="en-US" dirty="0"/>
              <a:t> sort. In rest,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semnificativ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rapid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.</a:t>
            </a:r>
          </a:p>
          <a:p>
            <a:r>
              <a:rPr lang="en-US" dirty="0"/>
              <a:t>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influentat</a:t>
            </a:r>
            <a:r>
              <a:rPr lang="en-US" dirty="0"/>
              <a:t> de </a:t>
            </a:r>
            <a:r>
              <a:rPr lang="en-US" dirty="0" err="1"/>
              <a:t>semnul</a:t>
            </a:r>
            <a:r>
              <a:rPr lang="en-US" dirty="0"/>
              <a:t> </a:t>
            </a:r>
            <a:r>
              <a:rPr lang="en-US" dirty="0" err="1"/>
              <a:t>elementelor</a:t>
            </a:r>
            <a:r>
              <a:rPr lang="en-US" dirty="0"/>
              <a:t> din vector.</a:t>
            </a:r>
          </a:p>
          <a:p>
            <a:r>
              <a:rPr lang="en-US" dirty="0"/>
              <a:t>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influentat</a:t>
            </a:r>
            <a:r>
              <a:rPr lang="en-US" dirty="0"/>
              <a:t> de cat de </a:t>
            </a:r>
            <a:r>
              <a:rPr lang="en-US" dirty="0" err="1"/>
              <a:t>mari</a:t>
            </a:r>
            <a:r>
              <a:rPr lang="en-US" dirty="0"/>
              <a:t> sunt </a:t>
            </a:r>
            <a:r>
              <a:rPr lang="en-US" dirty="0" err="1"/>
              <a:t>elementele</a:t>
            </a:r>
            <a:r>
              <a:rPr lang="en-US" dirty="0"/>
              <a:t> din vector.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799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CC2E-8D82-4194-9377-008B5B2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Countsort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0BF76-2649-4A61-B60C-8305084AD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97982"/>
            <a:ext cx="8946541" cy="4650418"/>
          </a:xfrm>
        </p:spPr>
        <p:txBody>
          <a:bodyPr/>
          <a:lstStyle/>
          <a:p>
            <a:r>
              <a:rPr lang="en-US" dirty="0" err="1"/>
              <a:t>Ruleaza</a:t>
            </a:r>
            <a:r>
              <a:rPr lang="en-US" dirty="0"/>
              <a:t> pe teste in care </a:t>
            </a:r>
            <a:r>
              <a:rPr lang="en-US" dirty="0" err="1"/>
              <a:t>diferenta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minimul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maximul</a:t>
            </a:r>
            <a:r>
              <a:rPr lang="en-US" dirty="0"/>
              <a:t> din vector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mica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egala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1e8</a:t>
            </a:r>
            <a:r>
              <a:rPr lang="en-US" dirty="0"/>
              <a:t>. Se </a:t>
            </a:r>
            <a:r>
              <a:rPr lang="en-US" dirty="0" err="1"/>
              <a:t>asigura</a:t>
            </a:r>
            <a:r>
              <a:rPr lang="en-US" dirty="0"/>
              <a:t> </a:t>
            </a:r>
            <a:r>
              <a:rPr lang="en-US" dirty="0" err="1"/>
              <a:t>faptul</a:t>
            </a:r>
            <a:r>
              <a:rPr lang="en-US" dirty="0"/>
              <a:t> ca un vector cu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un minim </a:t>
            </a:r>
            <a:r>
              <a:rPr lang="en-US" dirty="0" err="1"/>
              <a:t>si</a:t>
            </a:r>
            <a:r>
              <a:rPr lang="en-US" dirty="0"/>
              <a:t> un maxim are present </a:t>
            </a:r>
            <a:r>
              <a:rPr lang="en-US" dirty="0" err="1"/>
              <a:t>minimul</a:t>
            </a:r>
            <a:r>
              <a:rPr lang="en-US" dirty="0"/>
              <a:t> +1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maximul</a:t>
            </a:r>
            <a:r>
              <a:rPr lang="en-US" dirty="0"/>
              <a:t> -1 in el,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incat</a:t>
            </a:r>
            <a:r>
              <a:rPr lang="en-US" dirty="0"/>
              <a:t> count </a:t>
            </a:r>
            <a:r>
              <a:rPr lang="en-US" dirty="0" err="1"/>
              <a:t>sortul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ruleze</a:t>
            </a:r>
            <a:r>
              <a:rPr lang="en-US" dirty="0"/>
              <a:t> </a:t>
            </a:r>
            <a:r>
              <a:rPr lang="en-US" dirty="0" err="1"/>
              <a:t>numai</a:t>
            </a:r>
            <a:r>
              <a:rPr lang="en-US" dirty="0"/>
              <a:t> pe </a:t>
            </a:r>
            <a:r>
              <a:rPr lang="en-US" dirty="0" err="1"/>
              <a:t>testele</a:t>
            </a:r>
            <a:r>
              <a:rPr lang="en-US" dirty="0"/>
              <a:t> care </a:t>
            </a:r>
            <a:r>
              <a:rPr lang="en-US" dirty="0" err="1"/>
              <a:t>trebuie</a:t>
            </a:r>
            <a:r>
              <a:rPr lang="en-US" dirty="0"/>
              <a:t>.</a:t>
            </a:r>
          </a:p>
          <a:p>
            <a:r>
              <a:rPr lang="en-US" dirty="0" err="1"/>
              <a:t>Ruleaza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rapid pe </a:t>
            </a:r>
            <a:r>
              <a:rPr lang="en-US" dirty="0" err="1"/>
              <a:t>intervale</a:t>
            </a:r>
            <a:r>
              <a:rPr lang="en-US" dirty="0"/>
              <a:t> care </a:t>
            </a:r>
            <a:r>
              <a:rPr lang="en-US" dirty="0" err="1"/>
              <a:t>contin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negative 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exemplu</a:t>
            </a:r>
            <a:r>
              <a:rPr lang="en-US" dirty="0"/>
              <a:t> -</a:t>
            </a:r>
            <a:r>
              <a:rPr lang="en-US" dirty="0" err="1"/>
              <a:t>1e4</a:t>
            </a:r>
            <a:r>
              <a:rPr lang="en-US" dirty="0"/>
              <a:t>, </a:t>
            </a:r>
            <a:r>
              <a:rPr lang="en-US" dirty="0" err="1"/>
              <a:t>1e4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pe </a:t>
            </a:r>
            <a:r>
              <a:rPr lang="en-US" dirty="0" err="1"/>
              <a:t>intervale</a:t>
            </a:r>
            <a:r>
              <a:rPr lang="en-US" dirty="0"/>
              <a:t> de </a:t>
            </a:r>
            <a:r>
              <a:rPr lang="en-US" dirty="0" err="1"/>
              <a:t>aceeasi</a:t>
            </a:r>
            <a:r>
              <a:rPr lang="en-US" dirty="0"/>
              <a:t> </a:t>
            </a:r>
            <a:r>
              <a:rPr lang="en-US" dirty="0" err="1"/>
              <a:t>marime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cu </a:t>
            </a:r>
            <a:r>
              <a:rPr lang="en-US" dirty="0" err="1"/>
              <a:t>pozitive</a:t>
            </a:r>
            <a:r>
              <a:rPr lang="en-US" dirty="0"/>
              <a:t>, 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exemplu</a:t>
            </a:r>
            <a:r>
              <a:rPr lang="en-US" dirty="0"/>
              <a:t> 0, </a:t>
            </a:r>
            <a:r>
              <a:rPr lang="en-US" dirty="0" err="1"/>
              <a:t>1e8</a:t>
            </a:r>
            <a:r>
              <a:rPr lang="en-US" dirty="0"/>
              <a:t>.</a:t>
            </a:r>
          </a:p>
          <a:p>
            <a:r>
              <a:rPr lang="en-US" dirty="0"/>
              <a:t>Pe teste in care abs(max)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mic </a:t>
            </a:r>
            <a:r>
              <a:rPr lang="en-US" dirty="0" err="1"/>
              <a:t>sau</a:t>
            </a:r>
            <a:r>
              <a:rPr lang="en-US" dirty="0"/>
              <a:t> egal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1e4</a:t>
            </a:r>
            <a:r>
              <a:rPr lang="en-US" dirty="0"/>
              <a:t>, </a:t>
            </a:r>
            <a:r>
              <a:rPr lang="en-US" dirty="0" err="1"/>
              <a:t>ruleaza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rapid. Cu cat abs(max) e </a:t>
            </a:r>
            <a:r>
              <a:rPr lang="en-US" dirty="0" err="1"/>
              <a:t>mai</a:t>
            </a:r>
            <a:r>
              <a:rPr lang="en-US" dirty="0"/>
              <a:t> mare, cu </a:t>
            </a:r>
            <a:r>
              <a:rPr lang="en-US" dirty="0" err="1"/>
              <a:t>atat</a:t>
            </a:r>
            <a:r>
              <a:rPr lang="en-US" dirty="0"/>
              <a:t> </a:t>
            </a:r>
            <a:r>
              <a:rPr lang="en-US" dirty="0" err="1"/>
              <a:t>ruleaza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greu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587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3C33-5DD6-4377-BBD4-16B62022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STL</a:t>
            </a:r>
            <a:r>
              <a:rPr lang="en-US" dirty="0"/>
              <a:t>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0F8B-DDEA-450D-BBB9-E9B6F13A3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descurca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bine pe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testele</a:t>
            </a:r>
            <a:r>
              <a:rPr lang="en-US" dirty="0"/>
              <a:t> </a:t>
            </a:r>
            <a:r>
              <a:rPr lang="en-US" dirty="0" err="1"/>
              <a:t>facute</a:t>
            </a:r>
            <a:r>
              <a:rPr lang="en-US" dirty="0"/>
              <a:t>.</a:t>
            </a:r>
          </a:p>
          <a:p>
            <a:r>
              <a:rPr lang="en-US" dirty="0"/>
              <a:t>Pe </a:t>
            </a:r>
            <a:r>
              <a:rPr lang="en-US" dirty="0" err="1"/>
              <a:t>vectori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sortati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rapid.</a:t>
            </a:r>
          </a:p>
          <a:p>
            <a:r>
              <a:rPr lang="en-US" dirty="0"/>
              <a:t>Pe </a:t>
            </a:r>
            <a:r>
              <a:rPr lang="en-US" dirty="0" err="1"/>
              <a:t>vectori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cu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</a:t>
            </a:r>
            <a:r>
              <a:rPr lang="en-US" dirty="0" err="1"/>
              <a:t>preia</a:t>
            </a:r>
            <a:r>
              <a:rPr lang="en-US" dirty="0"/>
              <a:t> </a:t>
            </a:r>
            <a:r>
              <a:rPr lang="en-US" dirty="0" err="1"/>
              <a:t>calitatile</a:t>
            </a:r>
            <a:r>
              <a:rPr lang="en-US" dirty="0"/>
              <a:t> </a:t>
            </a:r>
            <a:r>
              <a:rPr lang="en-US" dirty="0" err="1"/>
              <a:t>countsort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descurca</a:t>
            </a:r>
            <a:r>
              <a:rPr lang="en-US" dirty="0"/>
              <a:t> </a:t>
            </a:r>
            <a:r>
              <a:rPr lang="en-US" dirty="0" err="1"/>
              <a:t>comparabil</a:t>
            </a:r>
            <a:r>
              <a:rPr lang="en-US" dirty="0"/>
              <a:t> quicksort.</a:t>
            </a:r>
          </a:p>
          <a:p>
            <a:r>
              <a:rPr lang="en-US" dirty="0"/>
              <a:t>Este al </a:t>
            </a:r>
            <a:r>
              <a:rPr lang="en-US" dirty="0" err="1"/>
              <a:t>doilea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rapid pe teste cu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vectori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, </a:t>
            </a:r>
            <a:r>
              <a:rPr lang="en-US" dirty="0" err="1"/>
              <a:t>dupa</a:t>
            </a:r>
            <a:r>
              <a:rPr lang="en-US" dirty="0"/>
              <a:t> quicksort.</a:t>
            </a:r>
          </a:p>
          <a:p>
            <a:r>
              <a:rPr lang="en-US" dirty="0" err="1"/>
              <a:t>Totusi</a:t>
            </a:r>
            <a:r>
              <a:rPr lang="en-US" dirty="0"/>
              <a:t>, pe un vector constant, </a:t>
            </a:r>
            <a:r>
              <a:rPr lang="en-US" dirty="0" err="1"/>
              <a:t>unde</a:t>
            </a:r>
            <a:r>
              <a:rPr lang="en-US" dirty="0"/>
              <a:t> quicksort se </a:t>
            </a:r>
            <a:r>
              <a:rPr lang="en-US" dirty="0" err="1"/>
              <a:t>incurca</a:t>
            </a:r>
            <a:r>
              <a:rPr lang="en-US" dirty="0"/>
              <a:t>, </a:t>
            </a:r>
            <a:r>
              <a:rPr lang="en-US" dirty="0" err="1"/>
              <a:t>stl</a:t>
            </a:r>
            <a:r>
              <a:rPr lang="en-US" dirty="0"/>
              <a:t> </a:t>
            </a:r>
            <a:r>
              <a:rPr lang="en-US" dirty="0" err="1"/>
              <a:t>sortul</a:t>
            </a:r>
            <a:r>
              <a:rPr lang="en-US" dirty="0"/>
              <a:t> se </a:t>
            </a:r>
            <a:r>
              <a:rPr lang="en-US" dirty="0" err="1"/>
              <a:t>descurca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bine.</a:t>
            </a:r>
          </a:p>
          <a:p>
            <a:r>
              <a:rPr lang="en-US" dirty="0"/>
              <a:t>Se </a:t>
            </a:r>
            <a:r>
              <a:rPr lang="en-US" dirty="0" err="1"/>
              <a:t>descurca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putin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bine pe </a:t>
            </a:r>
            <a:r>
              <a:rPr lang="en-US" dirty="0" err="1"/>
              <a:t>vectori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cu </a:t>
            </a:r>
            <a:r>
              <a:rPr lang="en-US" dirty="0" err="1"/>
              <a:t>numere</a:t>
            </a:r>
            <a:r>
              <a:rPr lang="en-US" dirty="0"/>
              <a:t> negative.</a:t>
            </a:r>
          </a:p>
          <a:p>
            <a:r>
              <a:rPr lang="en-US" dirty="0"/>
              <a:t>Se </a:t>
            </a:r>
            <a:r>
              <a:rPr lang="en-US" dirty="0" err="1"/>
              <a:t>descurca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bine pe vector cu </a:t>
            </a:r>
            <a:r>
              <a:rPr lang="en-US" dirty="0" err="1"/>
              <a:t>elemente</a:t>
            </a:r>
            <a:r>
              <a:rPr lang="en-US" dirty="0"/>
              <a:t> de </a:t>
            </a:r>
            <a:r>
              <a:rPr lang="en-US" dirty="0" err="1"/>
              <a:t>marimi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5504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6804-3E21-4205-B521-51385F4C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Radixsort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C1B52-D95A-4092-BF94-F8D3764A9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69001"/>
            <a:ext cx="8946541" cy="45971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implementat</a:t>
            </a:r>
            <a:r>
              <a:rPr lang="en-US" dirty="0"/>
              <a:t> in </a:t>
            </a:r>
            <a:r>
              <a:rPr lang="en-US" dirty="0" err="1"/>
              <a:t>baza</a:t>
            </a:r>
            <a:r>
              <a:rPr lang="en-US" dirty="0"/>
              <a:t> 2, 10 </a:t>
            </a:r>
            <a:r>
              <a:rPr lang="en-US" dirty="0" err="1"/>
              <a:t>si</a:t>
            </a:r>
            <a:r>
              <a:rPr lang="en-US" dirty="0"/>
              <a:t> 256.</a:t>
            </a:r>
          </a:p>
          <a:p>
            <a:r>
              <a:rPr lang="en-US" dirty="0"/>
              <a:t>Radix in </a:t>
            </a:r>
            <a:r>
              <a:rPr lang="en-US" dirty="0" err="1"/>
              <a:t>baza</a:t>
            </a:r>
            <a:r>
              <a:rPr lang="en-US" dirty="0"/>
              <a:t> 256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rapida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celelalte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testate.</a:t>
            </a:r>
          </a:p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negative, </a:t>
            </a:r>
            <a:r>
              <a:rPr lang="en-US" dirty="0" err="1"/>
              <a:t>minusul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tratat</a:t>
            </a:r>
            <a:r>
              <a:rPr lang="en-US" dirty="0"/>
              <a:t> ca </a:t>
            </a:r>
            <a:r>
              <a:rPr lang="en-US" dirty="0" err="1"/>
              <a:t>inca</a:t>
            </a:r>
            <a:r>
              <a:rPr lang="en-US" dirty="0"/>
              <a:t> un digit al </a:t>
            </a:r>
            <a:r>
              <a:rPr lang="en-US" dirty="0" err="1"/>
              <a:t>numarului</a:t>
            </a:r>
            <a:r>
              <a:rPr lang="en-US" dirty="0"/>
              <a:t>.</a:t>
            </a:r>
          </a:p>
          <a:p>
            <a:r>
              <a:rPr lang="en-US" dirty="0" err="1"/>
              <a:t>Astfel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putin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lent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negative,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devine</a:t>
            </a:r>
            <a:r>
              <a:rPr lang="en-US" dirty="0"/>
              <a:t> din </a:t>
            </a:r>
            <a:r>
              <a:rPr lang="en-US" dirty="0" err="1"/>
              <a:t>ce</a:t>
            </a:r>
            <a:r>
              <a:rPr lang="en-US" dirty="0"/>
              <a:t> in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insignifiant</a:t>
            </a:r>
            <a:r>
              <a:rPr lang="en-US" dirty="0"/>
              <a:t> cu cat </a:t>
            </a:r>
            <a:r>
              <a:rPr lang="en-US" dirty="0" err="1"/>
              <a:t>adaugam</a:t>
            </a:r>
            <a:r>
              <a:rPr lang="en-US" dirty="0"/>
              <a:t> </a:t>
            </a:r>
            <a:r>
              <a:rPr lang="en-US" dirty="0" err="1"/>
              <a:t>digituri</a:t>
            </a:r>
            <a:r>
              <a:rPr lang="en-US" dirty="0"/>
              <a:t> la </a:t>
            </a:r>
            <a:r>
              <a:rPr lang="en-US" dirty="0" err="1"/>
              <a:t>numar</a:t>
            </a:r>
            <a:r>
              <a:rPr lang="en-US" dirty="0"/>
              <a:t>.</a:t>
            </a:r>
          </a:p>
          <a:p>
            <a:r>
              <a:rPr lang="en-US" dirty="0"/>
              <a:t>Cu cat </a:t>
            </a:r>
            <a:r>
              <a:rPr lang="en-US" dirty="0" err="1"/>
              <a:t>maximul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mare, cu </a:t>
            </a:r>
            <a:r>
              <a:rPr lang="en-US" dirty="0" err="1"/>
              <a:t>atat</a:t>
            </a:r>
            <a:r>
              <a:rPr lang="en-US" dirty="0"/>
              <a:t> </a:t>
            </a:r>
            <a:r>
              <a:rPr lang="en-US" dirty="0" err="1"/>
              <a:t>devine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lent.</a:t>
            </a:r>
          </a:p>
          <a:p>
            <a:r>
              <a:rPr lang="en-US" dirty="0"/>
              <a:t>In general, </a:t>
            </a:r>
            <a:r>
              <a:rPr lang="en-US" dirty="0" err="1"/>
              <a:t>radixul</a:t>
            </a:r>
            <a:r>
              <a:rPr lang="en-US" dirty="0"/>
              <a:t> in </a:t>
            </a:r>
            <a:r>
              <a:rPr lang="en-US" dirty="0" err="1"/>
              <a:t>baza</a:t>
            </a:r>
            <a:r>
              <a:rPr lang="en-US" dirty="0"/>
              <a:t> 256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lent </a:t>
            </a:r>
            <a:r>
              <a:rPr lang="en-US" dirty="0" err="1"/>
              <a:t>decat</a:t>
            </a:r>
            <a:r>
              <a:rPr lang="en-US" dirty="0"/>
              <a:t> quicksort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stl</a:t>
            </a:r>
            <a:r>
              <a:rPr lang="en-US" dirty="0"/>
              <a:t> sort,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rapid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celelalte</a:t>
            </a:r>
            <a:r>
              <a:rPr lang="en-US" dirty="0"/>
              <a:t>.</a:t>
            </a:r>
          </a:p>
          <a:p>
            <a:r>
              <a:rPr lang="en-US" dirty="0" err="1"/>
              <a:t>Radixul</a:t>
            </a:r>
            <a:r>
              <a:rPr lang="en-US" dirty="0"/>
              <a:t> in </a:t>
            </a:r>
            <a:r>
              <a:rPr lang="en-US" dirty="0" err="1"/>
              <a:t>baza</a:t>
            </a:r>
            <a:r>
              <a:rPr lang="en-US" dirty="0"/>
              <a:t> 2 </a:t>
            </a:r>
            <a:r>
              <a:rPr lang="en-US" dirty="0" err="1"/>
              <a:t>si</a:t>
            </a:r>
            <a:r>
              <a:rPr lang="en-US" dirty="0"/>
              <a:t> 10 se </a:t>
            </a:r>
            <a:r>
              <a:rPr lang="en-US" dirty="0" err="1"/>
              <a:t>descurca</a:t>
            </a:r>
            <a:r>
              <a:rPr lang="en-US" dirty="0"/>
              <a:t> </a:t>
            </a:r>
            <a:r>
              <a:rPr lang="en-US" dirty="0" err="1"/>
              <a:t>aproximativ</a:t>
            </a:r>
            <a:r>
              <a:rPr lang="en-US" dirty="0"/>
              <a:t> la </a:t>
            </a:r>
            <a:r>
              <a:rPr lang="en-US" dirty="0" err="1"/>
              <a:t>fel</a:t>
            </a:r>
            <a:r>
              <a:rPr lang="en-US" dirty="0"/>
              <a:t> (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),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rapide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count, bubble </a:t>
            </a:r>
            <a:r>
              <a:rPr lang="en-US" dirty="0" err="1"/>
              <a:t>si</a:t>
            </a:r>
            <a:r>
              <a:rPr lang="en-US" dirty="0"/>
              <a:t> quicksort cu pivot random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ultim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7732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7856F-42CA-44EC-B87A-215B79E0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Quicksort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2FA56-019D-47B6-82D1-D0A08695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implementat</a:t>
            </a:r>
            <a:r>
              <a:rPr lang="en-US" dirty="0"/>
              <a:t> cu pivot random, </a:t>
            </a:r>
            <a:r>
              <a:rPr lang="en-US" dirty="0" err="1"/>
              <a:t>ultimul</a:t>
            </a:r>
            <a:r>
              <a:rPr lang="en-US" dirty="0"/>
              <a:t> element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mediana</a:t>
            </a:r>
            <a:r>
              <a:rPr lang="en-US" dirty="0"/>
              <a:t> din 3.</a:t>
            </a:r>
          </a:p>
          <a:p>
            <a:r>
              <a:rPr lang="en-US" dirty="0" err="1"/>
              <a:t>Quicksortul</a:t>
            </a:r>
            <a:r>
              <a:rPr lang="en-US" dirty="0"/>
              <a:t> cu pivot </a:t>
            </a:r>
            <a:r>
              <a:rPr lang="en-US" dirty="0" err="1"/>
              <a:t>mediana</a:t>
            </a:r>
            <a:r>
              <a:rPr lang="en-US" dirty="0"/>
              <a:t> din 3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semnificativ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rapid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celelalte</a:t>
            </a:r>
            <a:r>
              <a:rPr lang="en-US" dirty="0"/>
              <a:t> 2 </a:t>
            </a:r>
            <a:r>
              <a:rPr lang="en-US" dirty="0" err="1"/>
              <a:t>variante</a:t>
            </a:r>
            <a:r>
              <a:rPr lang="en-US" dirty="0"/>
              <a:t>, care </a:t>
            </a:r>
            <a:r>
              <a:rPr lang="en-US" dirty="0" err="1"/>
              <a:t>durau</a:t>
            </a:r>
            <a:r>
              <a:rPr lang="en-US" dirty="0"/>
              <a:t> ~8 </a:t>
            </a:r>
            <a:r>
              <a:rPr lang="en-US" dirty="0" err="1"/>
              <a:t>secunde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1e6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.</a:t>
            </a:r>
          </a:p>
          <a:p>
            <a:r>
              <a:rPr lang="en-US" dirty="0" err="1"/>
              <a:t>Pivotul</a:t>
            </a:r>
            <a:r>
              <a:rPr lang="en-US" dirty="0"/>
              <a:t> </a:t>
            </a:r>
            <a:r>
              <a:rPr lang="en-US" dirty="0" err="1"/>
              <a:t>luat</a:t>
            </a:r>
            <a:r>
              <a:rPr lang="en-US" dirty="0"/>
              <a:t> ca </a:t>
            </a:r>
            <a:r>
              <a:rPr lang="en-US" dirty="0" err="1"/>
              <a:t>ultimul</a:t>
            </a:r>
            <a:r>
              <a:rPr lang="en-US" dirty="0"/>
              <a:t> element se </a:t>
            </a:r>
            <a:r>
              <a:rPr lang="en-US" dirty="0" err="1"/>
              <a:t>descurca</a:t>
            </a:r>
            <a:r>
              <a:rPr lang="en-US" dirty="0"/>
              <a:t> la </a:t>
            </a:r>
            <a:r>
              <a:rPr lang="en-US" dirty="0" err="1"/>
              <a:t>fel</a:t>
            </a:r>
            <a:r>
              <a:rPr lang="en-US" dirty="0"/>
              <a:t> ca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luat</a:t>
            </a:r>
            <a:r>
              <a:rPr lang="en-US" dirty="0"/>
              <a:t> random, </a:t>
            </a:r>
            <a:r>
              <a:rPr lang="en-US" dirty="0" err="1"/>
              <a:t>singurul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lent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find </a:t>
            </a:r>
            <a:r>
              <a:rPr lang="en-US" dirty="0" err="1"/>
              <a:t>bubblesort</a:t>
            </a:r>
            <a:r>
              <a:rPr lang="en-US" dirty="0"/>
              <a:t>.</a:t>
            </a:r>
          </a:p>
          <a:p>
            <a:r>
              <a:rPr lang="en-US" dirty="0"/>
              <a:t>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influentat</a:t>
            </a:r>
            <a:r>
              <a:rPr lang="en-US" dirty="0"/>
              <a:t> de </a:t>
            </a:r>
            <a:r>
              <a:rPr lang="en-US" dirty="0" err="1"/>
              <a:t>semnul</a:t>
            </a:r>
            <a:r>
              <a:rPr lang="en-US" dirty="0"/>
              <a:t> </a:t>
            </a:r>
            <a:r>
              <a:rPr lang="en-US" dirty="0" err="1"/>
              <a:t>elementelor</a:t>
            </a:r>
            <a:r>
              <a:rPr lang="en-US" dirty="0"/>
              <a:t> din vector.</a:t>
            </a:r>
          </a:p>
          <a:p>
            <a:r>
              <a:rPr lang="en-US" dirty="0"/>
              <a:t>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influentat</a:t>
            </a:r>
            <a:r>
              <a:rPr lang="en-US" dirty="0"/>
              <a:t> de </a:t>
            </a:r>
            <a:r>
              <a:rPr lang="en-US" dirty="0" err="1"/>
              <a:t>marimea</a:t>
            </a:r>
            <a:r>
              <a:rPr lang="en-US" dirty="0"/>
              <a:t> </a:t>
            </a:r>
            <a:r>
              <a:rPr lang="en-US" dirty="0" err="1"/>
              <a:t>elementelor</a:t>
            </a:r>
            <a:r>
              <a:rPr lang="en-US" dirty="0"/>
              <a:t> din vector.</a:t>
            </a:r>
          </a:p>
          <a:p>
            <a:r>
              <a:rPr lang="en-US" dirty="0"/>
              <a:t>In </a:t>
            </a:r>
            <a:r>
              <a:rPr lang="en-US" dirty="0" err="1"/>
              <a:t>continuare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vorbi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quicksortul</a:t>
            </a:r>
            <a:r>
              <a:rPr lang="en-US" dirty="0"/>
              <a:t> </a:t>
            </a:r>
            <a:r>
              <a:rPr lang="en-US" dirty="0" err="1"/>
              <a:t>implementat</a:t>
            </a:r>
            <a:r>
              <a:rPr lang="en-US" dirty="0"/>
              <a:t> cu </a:t>
            </a:r>
            <a:r>
              <a:rPr lang="en-US" dirty="0" err="1"/>
              <a:t>mediana</a:t>
            </a:r>
            <a:r>
              <a:rPr lang="en-US" dirty="0"/>
              <a:t> din 3.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070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</TotalTime>
  <Words>804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Concluzii</vt:lpstr>
      <vt:lpstr>Teste rulate:</vt:lpstr>
      <vt:lpstr>Observatii teste</vt:lpstr>
      <vt:lpstr>BubbleSort</vt:lpstr>
      <vt:lpstr>Mergesort</vt:lpstr>
      <vt:lpstr>Countsort</vt:lpstr>
      <vt:lpstr>STL Sort</vt:lpstr>
      <vt:lpstr>Radixsort</vt:lpstr>
      <vt:lpstr>Quicksort</vt:lpstr>
      <vt:lpstr>Quicksort implementat cu mediana din 3</vt:lpstr>
      <vt:lpstr>Concluzii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Concluzii</dc:title>
  <dc:creator>Alexandru Daniel ȚIGĂNUȘ (117444)</dc:creator>
  <cp:lastModifiedBy>Alexandru Daniel ȚIGĂNUȘ (117444)</cp:lastModifiedBy>
  <cp:revision>12</cp:revision>
  <dcterms:created xsi:type="dcterms:W3CDTF">2021-03-14T13:30:24Z</dcterms:created>
  <dcterms:modified xsi:type="dcterms:W3CDTF">2021-03-14T15:31:58Z</dcterms:modified>
</cp:coreProperties>
</file>