
<file path=[Content_Types].xml><?xml version="1.0" encoding="utf-8"?>
<Types xmlns="http://schemas.openxmlformats.org/package/2006/content-types">
  <Default Extension="png" ContentType="image/png"/>
  <Default Extension="glb" ContentType="model/gltf.binary"/>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6/26/2019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o.microsoft.com/fwlink/?linkid=85684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go.microsoft.com/fwlink/?LinkId=623327"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hyperlink" Target="http://go.microsoft.com/fwlink/?LinkId=617172" TargetMode="Externa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mix3d.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3.png"/><Relationship Id="rId4" Type="http://schemas.microsoft.com/office/2017/06/relationships/model3d" Target="../media/model3d1.glb"/></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6.png"/><Relationship Id="rId2" Type="http://schemas.microsoft.com/office/2017/06/relationships/model3d" Target="../media/model3d1.glb"/><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17/06/relationships/model3d" Target="../media/model3d1.glb"/><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Bring Your Presentations </a:t>
            </a:r>
            <a:br>
              <a:rPr lang="en-US" dirty="0"/>
            </a:br>
            <a:r>
              <a:rPr lang="en-US" dirty="0"/>
              <a:t>to Life with 3D</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How to get started with 3D in PowerPoint</a:t>
            </a:r>
          </a:p>
        </p:txBody>
      </p:sp>
      <p:sp>
        <p:nvSpPr>
          <p:cNvPr id="5" name="About">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About this deck</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dirty="0">
                <a:hlinkClick r:id="rId2"/>
              </a:rPr>
              <a:t>Office 365 subscribers</a:t>
            </a:r>
            <a:r>
              <a:rPr lang="en-US" sz="1200" dirty="0"/>
              <a:t> can add 3D models to documents and rotate the angle to show the right view. If you don’t have a subscription, the deck simply shows a single view.</a:t>
            </a:r>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a:latin typeface="Segoe UI Light" panose="020B0502040204020203" pitchFamily="34" charset="0"/>
                <a:cs typeface="Segoe UI Light" panose="020B0502040204020203" pitchFamily="34" charset="0"/>
              </a:rPr>
              <a:t>More questions about PowerPoint?</a:t>
            </a:r>
          </a:p>
        </p:txBody>
      </p:sp>
      <p:sp>
        <p:nvSpPr>
          <p:cNvPr id="5" name="Tell Me Text" descr="Select the Tell Me button and type what you want to know.&#10;"/>
          <p:cNvSpPr>
            <a:spLocks noGrp="1"/>
          </p:cNvSpPr>
          <p:nvPr>
            <p:ph sz="half" idx="4294967295"/>
          </p:nvPr>
        </p:nvSpPr>
        <p:spPr>
          <a:xfrm>
            <a:off x="521208" y="2679617"/>
            <a:ext cx="7766738" cy="544904"/>
          </a:xfrm>
        </p:spPr>
        <p:txBody>
          <a:bodyPr>
            <a:noAutofit/>
          </a:bodyPr>
          <a:lstStyle/>
          <a:p>
            <a:pPr marL="0" indent="0">
              <a:lnSpc>
                <a:spcPts val="3600"/>
              </a:lnSpc>
              <a:spcAft>
                <a:spcPts val="0"/>
              </a:spcAft>
              <a:buNone/>
            </a:pPr>
            <a:r>
              <a:rPr lang="en-US" sz="2000">
                <a:latin typeface="Segoe UI Light" panose="020B0502040204020203" pitchFamily="34" charset="0"/>
                <a:cs typeface="Segoe UI Light" panose="020B0502040204020203" pitchFamily="34" charset="0"/>
              </a:rPr>
              <a:t>Select the </a:t>
            </a:r>
            <a:r>
              <a:rPr lang="en-US" sz="2000">
                <a:solidFill>
                  <a:srgbClr val="D24726"/>
                </a:solidFill>
                <a:latin typeface="Segoe UI Semibold" panose="020B0702040204020203" pitchFamily="34" charset="0"/>
                <a:cs typeface="Segoe UI Semibold" panose="020B0702040204020203" pitchFamily="34" charset="0"/>
              </a:rPr>
              <a:t>Tell Me                   </a:t>
            </a:r>
            <a:r>
              <a:rPr lang="en-US" sz="2000">
                <a:latin typeface="Segoe UI Light" panose="020B0502040204020203" pitchFamily="34" charset="0"/>
                <a:cs typeface="Segoe UI Light" panose="020B0502040204020203" pitchFamily="34" charset="0"/>
              </a:rPr>
              <a:t>button and type what you want to know.</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181" y="2350333"/>
            <a:ext cx="1269672" cy="1189747"/>
          </a:xfrm>
          <a:prstGeom prst="rect">
            <a:avLst/>
          </a:prstGeom>
        </p:spPr>
      </p:pic>
      <p:grpSp>
        <p:nvGrpSpPr>
          <p:cNvPr id="24" name="Tell Me Picture">
            <a:extLst>
              <a:ext uri="{FF2B5EF4-FFF2-40B4-BE49-F238E27FC236}">
                <a16:creationId xmlns:a16="http://schemas.microsoft.com/office/drawing/2014/main" id="{E294B580-9A21-406E-956B-7B3A0F93CDB1}"/>
              </a:ext>
              <a:ext uri="{C183D7F6-B498-43B3-948B-1728B52AA6E4}">
                <adec:decorative xmlns:adec="http://schemas.microsoft.com/office/drawing/2017/decorative" xmlns="" val="1"/>
              </a:ext>
            </a:extLst>
          </p:cNvPr>
          <p:cNvGrpSpPr/>
          <p:nvPr/>
        </p:nvGrpSpPr>
        <p:grpSpPr>
          <a:xfrm>
            <a:off x="8536716" y="1884807"/>
            <a:ext cx="3134076" cy="2677952"/>
            <a:chOff x="8536716" y="1884807"/>
            <a:chExt cx="3134076" cy="2677952"/>
          </a:xfrm>
        </p:grpSpPr>
        <p:pic>
          <p:nvPicPr>
            <p:cNvPr id="11" name="Picture 10" descr="Tell Me box suggestions"/>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536716" y="2324628"/>
              <a:ext cx="3134076" cy="2238131"/>
            </a:xfrm>
            <a:prstGeom prst="rect">
              <a:avLst/>
            </a:prstGeom>
          </p:spPr>
        </p:pic>
        <p:grpSp>
          <p:nvGrpSpPr>
            <p:cNvPr id="23" name="Group 22">
              <a:extLst>
                <a:ext uri="{FF2B5EF4-FFF2-40B4-BE49-F238E27FC236}">
                  <a16:creationId xmlns:a16="http://schemas.microsoft.com/office/drawing/2014/main" id="{ECE6C5E3-70C8-45F8-ACDC-FDA61C407AC6}"/>
                </a:ext>
              </a:extLst>
            </p:cNvPr>
            <p:cNvGrpSpPr/>
            <p:nvPr/>
          </p:nvGrpSpPr>
          <p:grpSpPr>
            <a:xfrm>
              <a:off x="8536716" y="1884807"/>
              <a:ext cx="3134076" cy="452977"/>
              <a:chOff x="9040988" y="1083215"/>
              <a:chExt cx="3134076" cy="452977"/>
            </a:xfrm>
          </p:grpSpPr>
          <p:sp>
            <p:nvSpPr>
              <p:cNvPr id="3" name="Rectangle 2">
                <a:extLst>
                  <a:ext uri="{FF2B5EF4-FFF2-40B4-BE49-F238E27FC236}">
                    <a16:creationId xmlns:a16="http://schemas.microsoft.com/office/drawing/2014/main" id="{83507D88-B17C-4005-9465-C089E6BDCE4A}"/>
                  </a:ext>
                  <a:ext uri="{C183D7F6-B498-43B3-948B-1728B52AA6E4}">
                    <adec:decorative xmlns:adec="http://schemas.microsoft.com/office/drawing/2017/decorative" xmlns="" val="1"/>
                  </a:ext>
                </a:extLst>
              </p:cNvPr>
              <p:cNvSpPr/>
              <p:nvPr/>
            </p:nvSpPr>
            <p:spPr>
              <a:xfrm>
                <a:off x="9040988" y="1083215"/>
                <a:ext cx="3134076" cy="452977"/>
              </a:xfrm>
              <a:prstGeom prst="rect">
                <a:avLst/>
              </a:prstGeom>
              <a:solidFill>
                <a:srgbClr val="923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CC0DDBC-5D45-45EC-B3A7-4A87D5AC0628}"/>
                  </a:ext>
                  <a:ext uri="{C183D7F6-B498-43B3-948B-1728B52AA6E4}">
                    <adec:decorative xmlns:adec="http://schemas.microsoft.com/office/drawing/2017/decorative" xmlns="" val="1"/>
                  </a:ext>
                </a:extLst>
              </p:cNvPr>
              <p:cNvCxnSpPr/>
              <p:nvPr/>
            </p:nvCxnSpPr>
            <p:spPr>
              <a:xfrm>
                <a:off x="9375775" y="1198578"/>
                <a:ext cx="0" cy="22225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D23CF99-30DD-4C42-A3D5-D9C7DF60A66E}"/>
                  </a:ext>
                </a:extLst>
              </p:cNvPr>
              <p:cNvGrpSpPr/>
              <p:nvPr/>
            </p:nvGrpSpPr>
            <p:grpSpPr>
              <a:xfrm>
                <a:off x="9129954" y="1192976"/>
                <a:ext cx="156856" cy="233455"/>
                <a:chOff x="7873416" y="1716789"/>
                <a:chExt cx="187380" cy="278885"/>
              </a:xfrm>
            </p:grpSpPr>
            <p:sp>
              <p:nvSpPr>
                <p:cNvPr id="20" name="Freeform: Shape 19">
                  <a:extLst>
                    <a:ext uri="{FF2B5EF4-FFF2-40B4-BE49-F238E27FC236}">
                      <a16:creationId xmlns:a16="http://schemas.microsoft.com/office/drawing/2014/main" id="{52B12E68-8015-487A-87C4-BF63E9056659}"/>
                    </a:ext>
                    <a:ext uri="{C183D7F6-B498-43B3-948B-1728B52AA6E4}">
                      <adec:decorative xmlns:adec="http://schemas.microsoft.com/office/drawing/2017/decorative" xmlns="" val="1"/>
                    </a:ext>
                  </a:extLst>
                </p:cNvPr>
                <p:cNvSpPr/>
                <p:nvPr/>
              </p:nvSpPr>
              <p:spPr>
                <a:xfrm>
                  <a:off x="7873416" y="1716789"/>
                  <a:ext cx="187380" cy="240412"/>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19050" cap="flat">
                  <a:solidFill>
                    <a:schemeClr val="bg1"/>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3F670A2-659E-4A77-9D8E-6948136D4ACB}"/>
                    </a:ext>
                    <a:ext uri="{C183D7F6-B498-43B3-948B-1728B52AA6E4}">
                      <adec:decorative xmlns:adec="http://schemas.microsoft.com/office/drawing/2017/decorative" xmlns="" val="1"/>
                    </a:ext>
                  </a:extLst>
                </p:cNvPr>
                <p:cNvSpPr/>
                <p:nvPr/>
              </p:nvSpPr>
              <p:spPr>
                <a:xfrm>
                  <a:off x="7912702" y="1969158"/>
                  <a:ext cx="108000" cy="26516"/>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19050" cap="flat">
                  <a:solidFill>
                    <a:schemeClr val="bg1"/>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4FD6AB2-EB32-402C-BC6B-579C8B08D541}"/>
                    </a:ext>
                    <a:ext uri="{C183D7F6-B498-43B3-948B-1728B52AA6E4}">
                      <adec:decorative xmlns:adec="http://schemas.microsoft.com/office/drawing/2017/decorative" xmlns="" val="1"/>
                    </a:ext>
                  </a:extLst>
                </p:cNvPr>
                <p:cNvSpPr/>
                <p:nvPr/>
              </p:nvSpPr>
              <p:spPr>
                <a:xfrm>
                  <a:off x="7921322" y="1890325"/>
                  <a:ext cx="91922" cy="26516"/>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19050" cap="flat">
                  <a:solidFill>
                    <a:schemeClr val="bg1"/>
                  </a:solidFill>
                  <a:prstDash val="solid"/>
                  <a:miter/>
                </a:ln>
              </p:spPr>
              <p:txBody>
                <a:bodyPr rtlCol="0" anchor="ctr"/>
                <a:lstStyle/>
                <a:p>
                  <a:endParaRPr lang="en-US"/>
                </a:p>
              </p:txBody>
            </p:sp>
          </p:grpSp>
        </p:grpSp>
      </p:gr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4248508" cy="1867001"/>
            <a:chOff x="3832853" y="3420317"/>
            <a:chExt cx="4248508" cy="1867001"/>
          </a:xfrm>
        </p:grpSpPr>
        <p:sp>
          <p:nvSpPr>
            <p:cNvPr id="9" name="TextBox 8" descr="SELECT THE ARROW WHEN IN SLIDE SHOW MODE&#10;"/>
            <p:cNvSpPr txBox="1"/>
            <p:nvPr/>
          </p:nvSpPr>
          <p:spPr>
            <a:xfrm>
              <a:off x="3832853" y="4920686"/>
              <a:ext cx="3368047" cy="267257"/>
            </a:xfrm>
            <a:prstGeom prst="rect">
              <a:avLst/>
            </a:prstGeom>
            <a:noFill/>
          </p:spPr>
          <p:txBody>
            <a:bodyPr wrap="square" rtlCol="0">
              <a:spAutoFit/>
            </a:bodyPr>
            <a:lstStyle/>
            <a:p>
              <a:pPr algn="l"/>
              <a:r>
                <a:rPr lang="en-US" sz="1100">
                  <a:latin typeface="Segoe UI Light" panose="020B0502040204020203" pitchFamily="34" charset="0"/>
                  <a:cs typeface="Segoe UI Light" panose="020B0502040204020203" pitchFamily="34" charset="0"/>
                </a:rPr>
                <a:t>SELECT THE ARROW WHEN IN SLIDE SHOW MODE</a:t>
              </a:r>
            </a:p>
          </p:txBody>
        </p:sp>
        <p:pic>
          <p:nvPicPr>
            <p:cNvPr id="8" name="Picture 7"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pic>
          <p:nvPicPr>
            <p:cNvPr id="7" name="Picture 6" descr="Arrow pointing right with a hyperlink to free PowerPoint training. Select the image to access free PowerPoint training">
              <a:hlinkClick r:id="rId7"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4198633"/>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u="sng">
                  <a:latin typeface="Segoe UI Light" panose="020B0502040204020203" pitchFamily="34" charset="0"/>
                  <a:cs typeface="Segoe UI Light" panose="020B0502040204020203" pitchFamily="34" charset="0"/>
                  <a:hlinkClick r:id="rId5" tooltip="Visit the PowerPoint team blog"/>
                </a:rPr>
                <a:t>Visit the PowerPoint team blog</a:t>
              </a:r>
              <a:endParaRPr lang="en-US" sz="2000">
                <a:latin typeface="Segoe UI Light" panose="020B0502040204020203" pitchFamily="34" charset="0"/>
                <a:cs typeface="Segoe UI Light" panose="020B0502040204020203" pitchFamily="34" charset="0"/>
              </a:endParaRPr>
            </a:p>
            <a:p>
              <a:pPr>
                <a:lnSpc>
                  <a:spcPts val="3600"/>
                </a:lnSpc>
                <a:spcBef>
                  <a:spcPts val="2400"/>
                </a:spcBef>
                <a:spcAft>
                  <a:spcPts val="0"/>
                </a:spcAft>
              </a:pPr>
              <a:r>
                <a:rPr lang="en-US" sz="2000">
                  <a:latin typeface="Segoe UI Light" panose="020B0502040204020203" pitchFamily="34" charset="0"/>
                  <a:cs typeface="Segoe UI Light" panose="020B0502040204020203" pitchFamily="34" charset="0"/>
                  <a:hlinkClick r:id="rId7" tooltip="Go to free PowerPoint training"/>
                </a:rPr>
                <a:t>Go to free PowerPoint training</a:t>
              </a:r>
              <a:endParaRPr lang="en-US" sz="200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Why Use 3D?</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2D Slides</a:t>
            </a:r>
          </a:p>
        </p:txBody>
      </p:sp>
      <p:grpSp>
        <p:nvGrpSpPr>
          <p:cNvPr id="22" name="2D Slides Group" descr="Picture of PowerPoint Slides with a 2D Box and some indistinguishable text next to it.">
            <a:extLst>
              <a:ext uri="{FF2B5EF4-FFF2-40B4-BE49-F238E27FC236}">
                <a16:creationId xmlns:a16="http://schemas.microsoft.com/office/drawing/2014/main" id="{2740CA73-027D-4FFA-B5C8-FACB4DA7E930}"/>
              </a:ext>
            </a:extLst>
          </p:cNvPr>
          <p:cNvGrpSpPr/>
          <p:nvPr/>
        </p:nvGrpSpPr>
        <p:grpSpPr>
          <a:xfrm>
            <a:off x="2448703" y="2334765"/>
            <a:ext cx="1418136" cy="1812629"/>
            <a:chOff x="744040" y="2334765"/>
            <a:chExt cx="1418136" cy="1812629"/>
          </a:xfrm>
        </p:grpSpPr>
        <p:sp>
          <p:nvSpPr>
            <p:cNvPr id="23" name="Rectangle 22">
              <a:extLst>
                <a:ext uri="{FF2B5EF4-FFF2-40B4-BE49-F238E27FC236}">
                  <a16:creationId xmlns:a16="http://schemas.microsoft.com/office/drawing/2014/main" id="{0447891D-BDA7-4947-8603-28FA764E3EAB}"/>
                </a:ext>
                <a:ext uri="{C183D7F6-B498-43B3-948B-1728B52AA6E4}">
                  <adec:decorative xmlns:adec="http://schemas.microsoft.com/office/drawing/2017/decorative" xmlns="" val="1"/>
                </a:ext>
              </a:extLst>
            </p:cNvPr>
            <p:cNvSpPr>
              <a:spLocks noChangeArrowheads="1"/>
            </p:cNvSpPr>
            <p:nvPr/>
          </p:nvSpPr>
          <p:spPr bwMode="auto">
            <a:xfrm rot="16200000">
              <a:off x="1373731" y="3358950"/>
              <a:ext cx="158757"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2">
              <a:extLst>
                <a:ext uri="{FF2B5EF4-FFF2-40B4-BE49-F238E27FC236}">
                  <a16:creationId xmlns:a16="http://schemas.microsoft.com/office/drawing/2014/main" id="{B9E5B39B-B796-49E5-ABFC-21CAA73F7809}"/>
                </a:ext>
                <a:ext uri="{C183D7F6-B498-43B3-948B-1728B52AA6E4}">
                  <adec:decorative xmlns:adec="http://schemas.microsoft.com/office/drawing/2017/decorative" xmlns="" val="1"/>
                </a:ext>
              </a:extLst>
            </p:cNvPr>
            <p:cNvSpPr>
              <a:spLocks noChangeArrowheads="1"/>
            </p:cNvSpPr>
            <p:nvPr/>
          </p:nvSpPr>
          <p:spPr bwMode="auto">
            <a:xfrm rot="5400000">
              <a:off x="1298502" y="1780307"/>
              <a:ext cx="309216"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5" name="Group 24">
              <a:extLst>
                <a:ext uri="{FF2B5EF4-FFF2-40B4-BE49-F238E27FC236}">
                  <a16:creationId xmlns:a16="http://schemas.microsoft.com/office/drawing/2014/main" id="{692EE7B8-EFC2-457E-B404-B6084BFFAAC8}"/>
                </a:ext>
              </a:extLst>
            </p:cNvPr>
            <p:cNvGrpSpPr/>
            <p:nvPr/>
          </p:nvGrpSpPr>
          <p:grpSpPr>
            <a:xfrm>
              <a:off x="744040" y="2786850"/>
              <a:ext cx="1418132" cy="1038195"/>
              <a:chOff x="744040" y="2805900"/>
              <a:chExt cx="1418132" cy="1038195"/>
            </a:xfrm>
          </p:grpSpPr>
          <p:sp>
            <p:nvSpPr>
              <p:cNvPr id="26" name="Rectangle 22">
                <a:extLst>
                  <a:ext uri="{FF2B5EF4-FFF2-40B4-BE49-F238E27FC236}">
                    <a16:creationId xmlns:a16="http://schemas.microsoft.com/office/drawing/2014/main" id="{E6D80247-9DB3-4AD6-A598-14FDFFF8846C}"/>
                  </a:ext>
                  <a:ext uri="{C183D7F6-B498-43B3-948B-1728B52AA6E4}">
                    <adec:decorative xmlns:adec="http://schemas.microsoft.com/office/drawing/2017/decorative" xmlns="" val="1"/>
                  </a:ext>
                </a:extLst>
              </p:cNvPr>
              <p:cNvSpPr>
                <a:spLocks noChangeArrowheads="1"/>
              </p:cNvSpPr>
              <p:nvPr/>
            </p:nvSpPr>
            <p:spPr bwMode="auto">
              <a:xfrm>
                <a:off x="744041" y="2805901"/>
                <a:ext cx="1418131" cy="1035593"/>
              </a:xfrm>
              <a:custGeom>
                <a:avLst/>
                <a:gdLst>
                  <a:gd name="connsiteX0" fmla="*/ 0 w 1084813"/>
                  <a:gd name="connsiteY0" fmla="*/ 0 h 792188"/>
                  <a:gd name="connsiteX1" fmla="*/ 1084813 w 1084813"/>
                  <a:gd name="connsiteY1" fmla="*/ 0 h 792188"/>
                  <a:gd name="connsiteX2" fmla="*/ 1084813 w 1084813"/>
                  <a:gd name="connsiteY2" fmla="*/ 792188 h 792188"/>
                  <a:gd name="connsiteX3" fmla="*/ 0 w 1084813"/>
                  <a:gd name="connsiteY3" fmla="*/ 792188 h 792188"/>
                  <a:gd name="connsiteX4" fmla="*/ 0 w 1084813"/>
                  <a:gd name="connsiteY4" fmla="*/ 0 h 792188"/>
                  <a:gd name="connsiteX0" fmla="*/ 0 w 1084813"/>
                  <a:gd name="connsiteY0" fmla="*/ 792188 h 883628"/>
                  <a:gd name="connsiteX1" fmla="*/ 0 w 1084813"/>
                  <a:gd name="connsiteY1" fmla="*/ 0 h 883628"/>
                  <a:gd name="connsiteX2" fmla="*/ 1084813 w 1084813"/>
                  <a:gd name="connsiteY2" fmla="*/ 0 h 883628"/>
                  <a:gd name="connsiteX3" fmla="*/ 1084813 w 1084813"/>
                  <a:gd name="connsiteY3" fmla="*/ 792188 h 883628"/>
                  <a:gd name="connsiteX4" fmla="*/ 91440 w 1084813"/>
                  <a:gd name="connsiteY4" fmla="*/ 883628 h 883628"/>
                  <a:gd name="connsiteX0" fmla="*/ 0 w 1084813"/>
                  <a:gd name="connsiteY0" fmla="*/ 792188 h 792188"/>
                  <a:gd name="connsiteX1" fmla="*/ 0 w 1084813"/>
                  <a:gd name="connsiteY1" fmla="*/ 0 h 792188"/>
                  <a:gd name="connsiteX2" fmla="*/ 1084813 w 1084813"/>
                  <a:gd name="connsiteY2" fmla="*/ 0 h 792188"/>
                  <a:gd name="connsiteX3" fmla="*/ 1084813 w 1084813"/>
                  <a:gd name="connsiteY3" fmla="*/ 792188 h 792188"/>
                  <a:gd name="connsiteX0" fmla="*/ 0 w 1084813"/>
                  <a:gd name="connsiteY0" fmla="*/ 0 h 792188"/>
                  <a:gd name="connsiteX1" fmla="*/ 1084813 w 1084813"/>
                  <a:gd name="connsiteY1" fmla="*/ 0 h 792188"/>
                  <a:gd name="connsiteX2" fmla="*/ 1084813 w 1084813"/>
                  <a:gd name="connsiteY2" fmla="*/ 792188 h 792188"/>
                </a:gdLst>
                <a:ahLst/>
                <a:cxnLst>
                  <a:cxn ang="0">
                    <a:pos x="connsiteX0" y="connsiteY0"/>
                  </a:cxn>
                  <a:cxn ang="0">
                    <a:pos x="connsiteX1" y="connsiteY1"/>
                  </a:cxn>
                  <a:cxn ang="0">
                    <a:pos x="connsiteX2" y="connsiteY2"/>
                  </a:cxn>
                </a:cxnLst>
                <a:rect l="l" t="t" r="r" b="b"/>
                <a:pathLst>
                  <a:path w="1084813" h="792188">
                    <a:moveTo>
                      <a:pt x="0" y="0"/>
                    </a:moveTo>
                    <a:lnTo>
                      <a:pt x="1084813" y="0"/>
                    </a:lnTo>
                    <a:lnTo>
                      <a:pt x="1084813" y="792188"/>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cxnSp>
            <p:nvCxnSpPr>
              <p:cNvPr id="27" name="Straight Connector 26">
                <a:extLst>
                  <a:ext uri="{FF2B5EF4-FFF2-40B4-BE49-F238E27FC236}">
                    <a16:creationId xmlns:a16="http://schemas.microsoft.com/office/drawing/2014/main" id="{C0527988-CCCA-4FB8-95C8-F00BB164F0E5}"/>
                  </a:ext>
                  <a:ext uri="{C183D7F6-B498-43B3-948B-1728B52AA6E4}">
                    <adec:decorative xmlns:adec="http://schemas.microsoft.com/office/drawing/2017/decorative" xmlns="" val="1"/>
                  </a:ext>
                </a:extLst>
              </p:cNvPr>
              <p:cNvCxnSpPr/>
              <p:nvPr/>
            </p:nvCxnSpPr>
            <p:spPr>
              <a:xfrm rot="16200000">
                <a:off x="1453107" y="3135028"/>
                <a:ext cx="0" cy="1418131"/>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cxnSp>
            <p:nvCxnSpPr>
              <p:cNvPr id="28" name="Straight Connector 27">
                <a:extLst>
                  <a:ext uri="{FF2B5EF4-FFF2-40B4-BE49-F238E27FC236}">
                    <a16:creationId xmlns:a16="http://schemas.microsoft.com/office/drawing/2014/main" id="{E6467426-F904-4A59-8015-B4246F766113}"/>
                  </a:ext>
                  <a:ext uri="{C183D7F6-B498-43B3-948B-1728B52AA6E4}">
                    <adec:decorative xmlns:adec="http://schemas.microsoft.com/office/drawing/2017/decorative" xmlns="" val="1"/>
                  </a:ext>
                </a:extLst>
              </p:cNvPr>
              <p:cNvCxnSpPr>
                <a:cxnSpLocks/>
              </p:cNvCxnSpPr>
              <p:nvPr/>
            </p:nvCxnSpPr>
            <p:spPr>
              <a:xfrm flipH="1" flipV="1">
                <a:off x="744040" y="2805900"/>
                <a:ext cx="3" cy="1038195"/>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sp>
            <p:nvSpPr>
              <p:cNvPr id="29" name="Rectangle 28">
                <a:extLst>
                  <a:ext uri="{FF2B5EF4-FFF2-40B4-BE49-F238E27FC236}">
                    <a16:creationId xmlns:a16="http://schemas.microsoft.com/office/drawing/2014/main" id="{01D44F49-963F-428C-A363-2C19FD5DC595}"/>
                  </a:ext>
                  <a:ext uri="{C183D7F6-B498-43B3-948B-1728B52AA6E4}">
                    <adec:decorative xmlns:adec="http://schemas.microsoft.com/office/drawing/2017/decorative" xmlns="" val="1"/>
                  </a:ext>
                </a:extLst>
              </p:cNvPr>
              <p:cNvSpPr/>
              <p:nvPr/>
            </p:nvSpPr>
            <p:spPr>
              <a:xfrm>
                <a:off x="1382178" y="3040410"/>
                <a:ext cx="584815" cy="495716"/>
              </a:xfrm>
              <a:prstGeom prst="rect">
                <a:avLst/>
              </a:prstGeom>
              <a:noFill/>
              <a:ln w="25400" cap="rnd">
                <a:solidFill>
                  <a:schemeClr val="bg1">
                    <a:lumMod val="65000"/>
                  </a:schemeClr>
                </a:solidFill>
                <a:prstDash val="solid"/>
                <a:round/>
                <a:headEnd/>
                <a:tailEnd type="none" w="lg" len="lg"/>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cxnSp>
            <p:nvCxnSpPr>
              <p:cNvPr id="30" name="Straight Connector 29">
                <a:extLst>
                  <a:ext uri="{FF2B5EF4-FFF2-40B4-BE49-F238E27FC236}">
                    <a16:creationId xmlns:a16="http://schemas.microsoft.com/office/drawing/2014/main" id="{6F1C48F5-4394-423D-A195-6EA12BE5D986}"/>
                  </a:ext>
                  <a:ext uri="{C183D7F6-B498-43B3-948B-1728B52AA6E4}">
                    <adec:decorative xmlns:adec="http://schemas.microsoft.com/office/drawing/2017/decorative" xmlns="" val="1"/>
                  </a:ext>
                </a:extLst>
              </p:cNvPr>
              <p:cNvCxnSpPr/>
              <p:nvPr/>
            </p:nvCxnSpPr>
            <p:spPr>
              <a:xfrm>
                <a:off x="900670" y="3079999"/>
                <a:ext cx="265635"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31" name="Straight Connector 30">
                <a:extLst>
                  <a:ext uri="{FF2B5EF4-FFF2-40B4-BE49-F238E27FC236}">
                    <a16:creationId xmlns:a16="http://schemas.microsoft.com/office/drawing/2014/main" id="{E9862AF6-674E-436B-9CCC-17341E434F14}"/>
                  </a:ext>
                  <a:ext uri="{C183D7F6-B498-43B3-948B-1728B52AA6E4}">
                    <adec:decorative xmlns:adec="http://schemas.microsoft.com/office/drawing/2017/decorative" xmlns="" val="1"/>
                  </a:ext>
                </a:extLst>
              </p:cNvPr>
              <p:cNvCxnSpPr>
                <a:cxnSpLocks/>
              </p:cNvCxnSpPr>
              <p:nvPr/>
            </p:nvCxnSpPr>
            <p:spPr>
              <a:xfrm>
                <a:off x="1033488" y="3234850"/>
                <a:ext cx="132817"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grpSp>
      </p:grpSp>
      <p:sp>
        <p:nvSpPr>
          <p:cNvPr id="5" name="TextBox 2D 1">
            <a:extLst>
              <a:ext uri="{FF2B5EF4-FFF2-40B4-BE49-F238E27FC236}">
                <a16:creationId xmlns:a16="http://schemas.microsoft.com/office/drawing/2014/main" id="{CAA61E68-C8F4-4610-BC1E-4D08000B9C76}"/>
              </a:ext>
            </a:extLst>
          </p:cNvPr>
          <p:cNvSpPr txBox="1"/>
          <p:nvPr/>
        </p:nvSpPr>
        <p:spPr>
          <a:xfrm>
            <a:off x="2172509" y="4638251"/>
            <a:ext cx="2625418"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Slides are a static portrait.</a:t>
            </a:r>
          </a:p>
        </p:txBody>
      </p:sp>
      <p:sp>
        <p:nvSpPr>
          <p:cNvPr id="6" name="TextBox 2D 2">
            <a:extLst>
              <a:ext uri="{FF2B5EF4-FFF2-40B4-BE49-F238E27FC236}">
                <a16:creationId xmlns:a16="http://schemas.microsoft.com/office/drawing/2014/main" id="{F7E77654-B14A-463A-9892-AB5ABE4D5E5E}"/>
              </a:ext>
            </a:extLst>
          </p:cNvPr>
          <p:cNvSpPr txBox="1"/>
          <p:nvPr/>
        </p:nvSpPr>
        <p:spPr>
          <a:xfrm>
            <a:off x="2172509" y="5174604"/>
            <a:ext cx="2930219" cy="276999"/>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Audience is passive and cannot interact.</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3D Models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grpSp>
        <p:nvGrpSpPr>
          <p:cNvPr id="9" name="Cube" descr="Cube with a 3D rotation control">
            <a:extLst>
              <a:ext uri="{FF2B5EF4-FFF2-40B4-BE49-F238E27FC236}">
                <a16:creationId xmlns:a16="http://schemas.microsoft.com/office/drawing/2014/main" id="{924FAB36-8DBD-4698-B240-7634FDAAC8B7}"/>
              </a:ext>
            </a:extLst>
          </p:cNvPr>
          <p:cNvGrpSpPr/>
          <p:nvPr/>
        </p:nvGrpSpPr>
        <p:grpSpPr>
          <a:xfrm>
            <a:off x="7822269" y="2552528"/>
            <a:ext cx="1861399" cy="1621965"/>
            <a:chOff x="4599319" y="2552528"/>
            <a:chExt cx="1861399" cy="1621965"/>
          </a:xfrm>
        </p:grpSpPr>
        <p:sp>
          <p:nvSpPr>
            <p:cNvPr id="10" name="Freeform 5">
              <a:extLst>
                <a:ext uri="{FF2B5EF4-FFF2-40B4-BE49-F238E27FC236}">
                  <a16:creationId xmlns:a16="http://schemas.microsoft.com/office/drawing/2014/main" id="{10E7FCA4-3412-493F-BCF2-4FD94D4BBD84}"/>
                </a:ext>
                <a:ext uri="{C183D7F6-B498-43B3-948B-1728B52AA6E4}">
                  <adec:decorative xmlns:adec="http://schemas.microsoft.com/office/drawing/2017/decorative" xmlns="" val="1"/>
                </a:ext>
              </a:extLst>
            </p:cNvPr>
            <p:cNvSpPr>
              <a:spLocks/>
            </p:cNvSpPr>
            <p:nvPr/>
          </p:nvSpPr>
          <p:spPr bwMode="auto">
            <a:xfrm>
              <a:off x="4601606" y="2552528"/>
              <a:ext cx="1859112" cy="1621965"/>
            </a:xfrm>
            <a:custGeom>
              <a:avLst/>
              <a:gdLst>
                <a:gd name="T0" fmla="*/ 1270 w 1270"/>
                <a:gd name="T1" fmla="*/ 163 h 1108"/>
                <a:gd name="T2" fmla="*/ 1270 w 1270"/>
                <a:gd name="T3" fmla="*/ 796 h 1108"/>
                <a:gd name="T4" fmla="*/ 635 w 1270"/>
                <a:gd name="T5" fmla="*/ 1108 h 1108"/>
                <a:gd name="T6" fmla="*/ 0 w 1270"/>
                <a:gd name="T7" fmla="*/ 796 h 1108"/>
                <a:gd name="T8" fmla="*/ 0 w 1270"/>
                <a:gd name="T9" fmla="*/ 165 h 1108"/>
                <a:gd name="T10" fmla="*/ 0 w 1270"/>
                <a:gd name="T11" fmla="*/ 165 h 1108"/>
                <a:gd name="T12" fmla="*/ 0 w 1270"/>
                <a:gd name="T13" fmla="*/ 165 h 1108"/>
                <a:gd name="T14" fmla="*/ 0 w 1270"/>
                <a:gd name="T15" fmla="*/ 157 h 1108"/>
                <a:gd name="T16" fmla="*/ 623 w 1270"/>
                <a:gd name="T17" fmla="*/ 0 h 1108"/>
                <a:gd name="T18" fmla="*/ 623 w 1270"/>
                <a:gd name="T19" fmla="*/ 0 h 1108"/>
                <a:gd name="T20" fmla="*/ 623 w 1270"/>
                <a:gd name="T21" fmla="*/ 0 h 1108"/>
                <a:gd name="T22" fmla="*/ 1270 w 1270"/>
                <a:gd name="T23" fmla="*/ 155 h 1108"/>
                <a:gd name="T24" fmla="*/ 1270 w 1270"/>
                <a:gd name="T25" fmla="*/ 163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Line 46">
              <a:extLst>
                <a:ext uri="{FF2B5EF4-FFF2-40B4-BE49-F238E27FC236}">
                  <a16:creationId xmlns:a16="http://schemas.microsoft.com/office/drawing/2014/main" id="{269E6021-A768-4A36-97E2-2B1B9A39E4AF}"/>
                </a:ext>
              </a:extLst>
            </p:cNvPr>
            <p:cNvSpPr>
              <a:spLocks noChangeShapeType="1"/>
            </p:cNvSpPr>
            <p:nvPr/>
          </p:nvSpPr>
          <p:spPr bwMode="auto">
            <a:xfrm>
              <a:off x="5531567" y="3098226"/>
              <a:ext cx="0" cy="1076267"/>
            </a:xfrm>
            <a:prstGeom prst="line">
              <a:avLst/>
            </a:pr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12" name="Group 11">
              <a:extLst>
                <a:ext uri="{FF2B5EF4-FFF2-40B4-BE49-F238E27FC236}">
                  <a16:creationId xmlns:a16="http://schemas.microsoft.com/office/drawing/2014/main" id="{1E293B5C-A808-43E2-ABC7-0D662783438C}"/>
                </a:ext>
              </a:extLst>
            </p:cNvPr>
            <p:cNvGrpSpPr/>
            <p:nvPr/>
          </p:nvGrpSpPr>
          <p:grpSpPr>
            <a:xfrm>
              <a:off x="4599319" y="2553433"/>
              <a:ext cx="1861399" cy="1621060"/>
              <a:chOff x="4599319" y="2553433"/>
              <a:chExt cx="1861399" cy="1621060"/>
            </a:xfrm>
          </p:grpSpPr>
          <p:sp>
            <p:nvSpPr>
              <p:cNvPr id="20" name="Freeform 45">
                <a:extLst>
                  <a:ext uri="{FF2B5EF4-FFF2-40B4-BE49-F238E27FC236}">
                    <a16:creationId xmlns:a16="http://schemas.microsoft.com/office/drawing/2014/main" id="{6E8C7F5F-72D8-4D10-A4D9-7562B4C912B1}"/>
                  </a:ext>
                  <a:ext uri="{C183D7F6-B498-43B3-948B-1728B52AA6E4}">
                    <adec:decorative xmlns:adec="http://schemas.microsoft.com/office/drawing/2017/decorative" xmlns="" val="1"/>
                  </a:ext>
                </a:extLst>
              </p:cNvPr>
              <p:cNvSpPr>
                <a:spLocks/>
              </p:cNvSpPr>
              <p:nvPr/>
            </p:nvSpPr>
            <p:spPr bwMode="auto">
              <a:xfrm>
                <a:off x="4599319" y="2788509"/>
                <a:ext cx="1861399" cy="1385984"/>
              </a:xfrm>
              <a:custGeom>
                <a:avLst/>
                <a:gdLst>
                  <a:gd name="T0" fmla="*/ 0 w 1202"/>
                  <a:gd name="T1" fmla="*/ 2 h 895"/>
                  <a:gd name="T2" fmla="*/ 602 w 1202"/>
                  <a:gd name="T3" fmla="*/ 200 h 895"/>
                  <a:gd name="T4" fmla="*/ 1202 w 1202"/>
                  <a:gd name="T5" fmla="*/ 0 h 895"/>
                  <a:gd name="T6" fmla="*/ 1202 w 1202"/>
                  <a:gd name="T7" fmla="*/ 600 h 895"/>
                  <a:gd name="T8" fmla="*/ 602 w 1202"/>
                  <a:gd name="T9" fmla="*/ 895 h 895"/>
                  <a:gd name="T10" fmla="*/ 0 w 1202"/>
                  <a:gd name="T11" fmla="*/ 600 h 895"/>
                  <a:gd name="T12" fmla="*/ 0 w 1202"/>
                  <a:gd name="T13" fmla="*/ 2 h 895"/>
                </a:gdLst>
                <a:ahLst/>
                <a:cxnLst>
                  <a:cxn ang="0">
                    <a:pos x="T0" y="T1"/>
                  </a:cxn>
                  <a:cxn ang="0">
                    <a:pos x="T2" y="T3"/>
                  </a:cxn>
                  <a:cxn ang="0">
                    <a:pos x="T4" y="T5"/>
                  </a:cxn>
                  <a:cxn ang="0">
                    <a:pos x="T6" y="T7"/>
                  </a:cxn>
                  <a:cxn ang="0">
                    <a:pos x="T8" y="T9"/>
                  </a:cxn>
                  <a:cxn ang="0">
                    <a:pos x="T10" y="T11"/>
                  </a:cxn>
                  <a:cxn ang="0">
                    <a:pos x="T12" y="T13"/>
                  </a:cxn>
                </a:cxnLst>
                <a:rect l="0" t="0" r="r" b="b"/>
                <a:pathLst>
                  <a:path w="1202" h="895">
                    <a:moveTo>
                      <a:pt x="0" y="2"/>
                    </a:moveTo>
                    <a:lnTo>
                      <a:pt x="602" y="200"/>
                    </a:lnTo>
                    <a:lnTo>
                      <a:pt x="1202" y="0"/>
                    </a:lnTo>
                    <a:lnTo>
                      <a:pt x="1202" y="600"/>
                    </a:lnTo>
                    <a:lnTo>
                      <a:pt x="602" y="895"/>
                    </a:lnTo>
                    <a:lnTo>
                      <a:pt x="0" y="600"/>
                    </a:lnTo>
                    <a:lnTo>
                      <a:pt x="0" y="2"/>
                    </a:lnTo>
                    <a:close/>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
                <a:extLst>
                  <a:ext uri="{FF2B5EF4-FFF2-40B4-BE49-F238E27FC236}">
                    <a16:creationId xmlns:a16="http://schemas.microsoft.com/office/drawing/2014/main" id="{1F42594E-06CD-49A9-A9A1-365B5D497C3D}"/>
                  </a:ext>
                  <a:ext uri="{C183D7F6-B498-43B3-948B-1728B52AA6E4}">
                    <adec:decorative xmlns:adec="http://schemas.microsoft.com/office/drawing/2017/decorative" xmlns="" val="1"/>
                  </a:ext>
                </a:extLst>
              </p:cNvPr>
              <p:cNvSpPr>
                <a:spLocks/>
              </p:cNvSpPr>
              <p:nvPr/>
            </p:nvSpPr>
            <p:spPr bwMode="auto">
              <a:xfrm>
                <a:off x="4599319" y="2553433"/>
                <a:ext cx="1861399" cy="230740"/>
              </a:xfrm>
              <a:custGeom>
                <a:avLst/>
                <a:gdLst>
                  <a:gd name="T0" fmla="*/ 0 w 1202"/>
                  <a:gd name="T1" fmla="*/ 149 h 149"/>
                  <a:gd name="T2" fmla="*/ 590 w 1202"/>
                  <a:gd name="T3" fmla="*/ 0 h 149"/>
                  <a:gd name="T4" fmla="*/ 590 w 1202"/>
                  <a:gd name="T5" fmla="*/ 0 h 149"/>
                  <a:gd name="T6" fmla="*/ 590 w 1202"/>
                  <a:gd name="T7" fmla="*/ 0 h 149"/>
                  <a:gd name="T8" fmla="*/ 1202 w 1202"/>
                  <a:gd name="T9" fmla="*/ 147 h 149"/>
                </a:gdLst>
                <a:ahLst/>
                <a:cxnLst>
                  <a:cxn ang="0">
                    <a:pos x="T0" y="T1"/>
                  </a:cxn>
                  <a:cxn ang="0">
                    <a:pos x="T2" y="T3"/>
                  </a:cxn>
                  <a:cxn ang="0">
                    <a:pos x="T4" y="T5"/>
                  </a:cxn>
                  <a:cxn ang="0">
                    <a:pos x="T6" y="T7"/>
                  </a:cxn>
                  <a:cxn ang="0">
                    <a:pos x="T8" y="T9"/>
                  </a:cxn>
                </a:cxnLst>
                <a:rect l="0" t="0" r="r" b="b"/>
                <a:pathLst>
                  <a:path w="1202" h="149">
                    <a:moveTo>
                      <a:pt x="0" y="149"/>
                    </a:moveTo>
                    <a:lnTo>
                      <a:pt x="590" y="0"/>
                    </a:lnTo>
                    <a:lnTo>
                      <a:pt x="590" y="0"/>
                    </a:lnTo>
                    <a:lnTo>
                      <a:pt x="590" y="0"/>
                    </a:lnTo>
                    <a:lnTo>
                      <a:pt x="1202" y="147"/>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a:extLst>
                <a:ext uri="{FF2B5EF4-FFF2-40B4-BE49-F238E27FC236}">
                  <a16:creationId xmlns:a16="http://schemas.microsoft.com/office/drawing/2014/main" id="{A2ABFCAA-2489-4148-8F40-6DCB7648C631}"/>
                </a:ext>
              </a:extLst>
            </p:cNvPr>
            <p:cNvGrpSpPr/>
            <p:nvPr/>
          </p:nvGrpSpPr>
          <p:grpSpPr>
            <a:xfrm>
              <a:off x="5223828" y="2873395"/>
              <a:ext cx="643681" cy="643681"/>
              <a:chOff x="5331550" y="2873395"/>
              <a:chExt cx="643681" cy="643681"/>
            </a:xfrm>
          </p:grpSpPr>
          <p:sp>
            <p:nvSpPr>
              <p:cNvPr id="14" name="Oval 13">
                <a:extLst>
                  <a:ext uri="{FF2B5EF4-FFF2-40B4-BE49-F238E27FC236}">
                    <a16:creationId xmlns:a16="http://schemas.microsoft.com/office/drawing/2014/main" id="{FAC7ED2B-27A0-4C17-AA7E-28B80EE37F77}"/>
                  </a:ext>
                  <a:ext uri="{C183D7F6-B498-43B3-948B-1728B52AA6E4}">
                    <adec:decorative xmlns:adec="http://schemas.microsoft.com/office/drawing/2017/decorative" xmlns="" val="1"/>
                  </a:ext>
                </a:extLst>
              </p:cNvPr>
              <p:cNvSpPr/>
              <p:nvPr/>
            </p:nvSpPr>
            <p:spPr>
              <a:xfrm>
                <a:off x="5331550" y="2873395"/>
                <a:ext cx="643681" cy="643681"/>
              </a:xfrm>
              <a:prstGeom prst="ellipse">
                <a:avLst/>
              </a:prstGeom>
              <a:solidFill>
                <a:srgbClr val="F5F5F5"/>
              </a:solidFill>
              <a:ln w="25400" cap="rnd">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 name="Group 14">
                <a:extLst>
                  <a:ext uri="{FF2B5EF4-FFF2-40B4-BE49-F238E27FC236}">
                    <a16:creationId xmlns:a16="http://schemas.microsoft.com/office/drawing/2014/main" id="{F79CCC39-AB2E-404C-9802-389C2D421349}"/>
                  </a:ext>
                </a:extLst>
              </p:cNvPr>
              <p:cNvGrpSpPr/>
              <p:nvPr/>
            </p:nvGrpSpPr>
            <p:grpSpPr>
              <a:xfrm>
                <a:off x="5395606" y="2945201"/>
                <a:ext cx="507758" cy="507758"/>
                <a:chOff x="5395606" y="2945201"/>
                <a:chExt cx="507758" cy="507758"/>
              </a:xfrm>
            </p:grpSpPr>
            <p:grpSp>
              <p:nvGrpSpPr>
                <p:cNvPr id="16" name="Group 15">
                  <a:extLst>
                    <a:ext uri="{FF2B5EF4-FFF2-40B4-BE49-F238E27FC236}">
                      <a16:creationId xmlns:a16="http://schemas.microsoft.com/office/drawing/2014/main" id="{BCCD461A-750E-4ABD-A986-A1D359309BFC}"/>
                    </a:ext>
                  </a:extLst>
                </p:cNvPr>
                <p:cNvGrpSpPr/>
                <p:nvPr/>
              </p:nvGrpSpPr>
              <p:grpSpPr>
                <a:xfrm>
                  <a:off x="5395606" y="2945201"/>
                  <a:ext cx="507758" cy="507758"/>
                  <a:chOff x="5395606" y="2945201"/>
                  <a:chExt cx="507758" cy="507758"/>
                </a:xfrm>
              </p:grpSpPr>
              <p:sp>
                <p:nvSpPr>
                  <p:cNvPr id="18" name="Arc 17">
                    <a:extLst>
                      <a:ext uri="{FF2B5EF4-FFF2-40B4-BE49-F238E27FC236}">
                        <a16:creationId xmlns:a16="http://schemas.microsoft.com/office/drawing/2014/main" id="{E5754B27-BB40-493C-8E2B-A74B872CE3F8}"/>
                      </a:ext>
                      <a:ext uri="{C183D7F6-B498-43B3-948B-1728B52AA6E4}">
                        <adec:decorative xmlns:adec="http://schemas.microsoft.com/office/drawing/2017/decorative" xmlns="" val="1"/>
                      </a:ext>
                    </a:extLst>
                  </p:cNvPr>
                  <p:cNvSpPr/>
                  <p:nvPr/>
                </p:nvSpPr>
                <p:spPr>
                  <a:xfrm rot="16200000">
                    <a:off x="5555024" y="2942077"/>
                    <a:ext cx="188922" cy="507758"/>
                  </a:xfrm>
                  <a:prstGeom prst="arc">
                    <a:avLst>
                      <a:gd name="adj1" fmla="val 4576378"/>
                      <a:gd name="adj2" fmla="val 11059966"/>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rc 18">
                    <a:extLst>
                      <a:ext uri="{FF2B5EF4-FFF2-40B4-BE49-F238E27FC236}">
                        <a16:creationId xmlns:a16="http://schemas.microsoft.com/office/drawing/2014/main" id="{CAE3FD76-2DD1-4238-84C7-21A1F1D7E8EB}"/>
                      </a:ext>
                      <a:ext uri="{C183D7F6-B498-43B3-948B-1728B52AA6E4}">
                        <adec:decorative xmlns:adec="http://schemas.microsoft.com/office/drawing/2017/decorative" xmlns="" val="1"/>
                      </a:ext>
                    </a:extLst>
                  </p:cNvPr>
                  <p:cNvSpPr/>
                  <p:nvPr/>
                </p:nvSpPr>
                <p:spPr>
                  <a:xfrm rot="10800000">
                    <a:off x="5572149" y="2945201"/>
                    <a:ext cx="174922" cy="507758"/>
                  </a:xfrm>
                  <a:prstGeom prst="arc">
                    <a:avLst>
                      <a:gd name="adj1" fmla="val 15117050"/>
                      <a:gd name="adj2" fmla="val 11084764"/>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Arc 16">
                  <a:extLst>
                    <a:ext uri="{FF2B5EF4-FFF2-40B4-BE49-F238E27FC236}">
                      <a16:creationId xmlns:a16="http://schemas.microsoft.com/office/drawing/2014/main" id="{7DB184CB-D59B-47EA-AF3A-A8030084ED7C}"/>
                    </a:ext>
                    <a:ext uri="{C183D7F6-B498-43B3-948B-1728B52AA6E4}">
                      <adec:decorative xmlns:adec="http://schemas.microsoft.com/office/drawing/2017/decorative" xmlns="" val="1"/>
                    </a:ext>
                  </a:extLst>
                </p:cNvPr>
                <p:cNvSpPr/>
                <p:nvPr/>
              </p:nvSpPr>
              <p:spPr>
                <a:xfrm rot="16200000">
                  <a:off x="5555024" y="2942077"/>
                  <a:ext cx="188922" cy="507758"/>
                </a:xfrm>
                <a:prstGeom prst="arc">
                  <a:avLst>
                    <a:gd name="adj1" fmla="val 14242202"/>
                    <a:gd name="adj2" fmla="val 102366"/>
                  </a:avLst>
                </a:prstGeom>
                <a:noFill/>
                <a:ln w="25400" cap="rnd">
                  <a:solidFill>
                    <a:srgbClr val="C00000"/>
                  </a:solidFill>
                  <a:prstDash val="solid"/>
                  <a:round/>
                  <a:headEn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 name="TextBox 3D 1">
            <a:extLst>
              <a:ext uri="{FF2B5EF4-FFF2-40B4-BE49-F238E27FC236}">
                <a16:creationId xmlns:a16="http://schemas.microsoft.com/office/drawing/2014/main" id="{793D8DEF-3B62-4E96-9D4A-0030ACE85CE5}"/>
              </a:ext>
            </a:extLst>
          </p:cNvPr>
          <p:cNvSpPr txBox="1">
            <a:spLocks/>
          </p:cNvSpPr>
          <p:nvPr/>
        </p:nvSpPr>
        <p:spPr>
          <a:xfrm>
            <a:off x="7580774" y="4638251"/>
            <a:ext cx="3115981" cy="461665"/>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3D helps foster conceptual understanding and visual and spatial thinking.</a:t>
            </a:r>
          </a:p>
        </p:txBody>
      </p:sp>
      <p:sp>
        <p:nvSpPr>
          <p:cNvPr id="8" name="TextBox 3D 2">
            <a:extLst>
              <a:ext uri="{FF2B5EF4-FFF2-40B4-BE49-F238E27FC236}">
                <a16:creationId xmlns:a16="http://schemas.microsoft.com/office/drawing/2014/main" id="{B50B1AB8-F700-4516-825B-6175463CCD3C}"/>
              </a:ext>
            </a:extLst>
          </p:cNvPr>
          <p:cNvSpPr txBox="1"/>
          <p:nvPr/>
        </p:nvSpPr>
        <p:spPr>
          <a:xfrm>
            <a:off x="7580773" y="5174604"/>
            <a:ext cx="3256560" cy="461665"/>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Animated 3D models display objects within space in ways text and images cannot.</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a:t>No 3D Model? No Problem!</a:t>
            </a:r>
            <a:endParaRPr lang="en-US" dirty="0"/>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090862" y="1507068"/>
            <a:ext cx="3192379" cy="4669896"/>
          </a:xfrm>
        </p:spPr>
        <p:txBody>
          <a:bodyPr/>
          <a:lstStyle/>
          <a:p>
            <a:pPr lvl="0"/>
            <a:r>
              <a:rPr lang="en-US" dirty="0">
                <a:hlinkClick r:id="rId2" tooltip="Go to Remix 3D Online"/>
              </a:rPr>
              <a:t>Remix 3D</a:t>
            </a:r>
            <a:r>
              <a:rPr lang="en-US" dirty="0"/>
              <a:t> is an online community for 3D content. Microsoft and users like you can build, post, and edit (or “remix”) models using Paint 3D and share those models online for others to use and import to PowerPoint. </a:t>
            </a:r>
          </a:p>
          <a:p>
            <a:pPr lvl="0"/>
            <a:r>
              <a:rPr lang="en-US" dirty="0"/>
              <a:t>3D Models is a subscription-only feature. If you have an Office 365 subscription, the next slide shows you how it works in a new presentation.</a:t>
            </a:r>
          </a:p>
        </p:txBody>
      </p:sp>
      <p:pic>
        <p:nvPicPr>
          <p:cNvPr id="13" name="Content Placeholder 12" descr="Picture of a wireframe tablet with a screenshot of Remix 3D inside the tablet.">
            <a:extLst>
              <a:ext uri="{FF2B5EF4-FFF2-40B4-BE49-F238E27FC236}">
                <a16:creationId xmlns:a16="http://schemas.microsoft.com/office/drawing/2014/main" id="{4155E513-126E-4487-845D-B781FB2809E0}"/>
              </a:ext>
            </a:extLst>
          </p:cNvPr>
          <p:cNvPicPr>
            <a:picLocks noGrp="1" noChangeAspect="1"/>
          </p:cNvPicPr>
          <p:nvPr>
            <p:ph idx="13"/>
          </p:nvPr>
        </p:nvPicPr>
        <p:blipFill>
          <a:blip r:embed="rId3"/>
          <a:stretch>
            <a:fillRect/>
          </a:stretch>
        </p:blipFill>
        <p:spPr>
          <a:xfrm>
            <a:off x="4407668" y="1506538"/>
            <a:ext cx="7119990" cy="4670425"/>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a:t>How to Insert a 3D Model from Remix 3D</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712634" cy="4805161"/>
          </a:xfrm>
        </p:spPr>
        <p:txBody>
          <a:bodyPr>
            <a:normAutofit/>
          </a:bodyPr>
          <a:lstStyle/>
          <a:p>
            <a:r>
              <a:rPr lang="en-US"/>
              <a:t>To Insert a 3D Model:</a:t>
            </a:r>
          </a:p>
          <a:p>
            <a:pPr marL="457200" lvl="1" indent="-47625">
              <a:lnSpc>
                <a:spcPts val="1800"/>
              </a:lnSpc>
            </a:pPr>
            <a:r>
              <a:rPr lang="en-US"/>
              <a:t>From the Ribbon, go to</a:t>
            </a:r>
            <a:br>
              <a:rPr lang="en-US"/>
            </a:br>
            <a:r>
              <a:rPr lang="en-US">
                <a:solidFill>
                  <a:srgbClr val="D24726"/>
                </a:solidFill>
                <a:latin typeface="Segoe UI Semibold" panose="020B0702040204020203" pitchFamily="34" charset="0"/>
                <a:cs typeface="Segoe UI Semibold" panose="020B0702040204020203" pitchFamily="34" charset="0"/>
              </a:rPr>
              <a:t>Insert</a:t>
            </a:r>
            <a:r>
              <a:rPr lang="en-US"/>
              <a:t> &gt; </a:t>
            </a:r>
            <a:r>
              <a:rPr lang="en-US">
                <a:solidFill>
                  <a:srgbClr val="D24726"/>
                </a:solidFill>
                <a:latin typeface="Segoe UI Semibold" panose="020B0702040204020203" pitchFamily="34" charset="0"/>
                <a:cs typeface="Segoe UI Semibold" panose="020B0702040204020203" pitchFamily="34" charset="0"/>
              </a:rPr>
              <a:t>3D Models </a:t>
            </a:r>
            <a:r>
              <a:rPr lang="en-US"/>
              <a:t/>
            </a:r>
            <a:br>
              <a:rPr lang="en-US"/>
            </a:br>
            <a:r>
              <a:rPr lang="en-US"/>
              <a:t>-or- </a:t>
            </a:r>
            <a:br>
              <a:rPr lang="en-US"/>
            </a:br>
            <a:r>
              <a:rPr lang="en-US">
                <a:solidFill>
                  <a:srgbClr val="D24726"/>
                </a:solidFill>
                <a:latin typeface="Segoe UI Semibold" panose="020B0702040204020203" pitchFamily="34" charset="0"/>
                <a:cs typeface="Segoe UI Semibold" panose="020B0702040204020203" pitchFamily="34" charset="0"/>
              </a:rPr>
              <a:t>Insert</a:t>
            </a:r>
            <a:r>
              <a:rPr lang="en-US"/>
              <a:t> &gt; </a:t>
            </a:r>
            <a:r>
              <a:rPr lang="en-US">
                <a:solidFill>
                  <a:srgbClr val="D24726"/>
                </a:solidFill>
                <a:latin typeface="Segoe UI Semibold" panose="020B0702040204020203" pitchFamily="34" charset="0"/>
                <a:cs typeface="Segoe UI Semibold" panose="020B0702040204020203" pitchFamily="34" charset="0"/>
              </a:rPr>
              <a:t>3D</a:t>
            </a:r>
            <a:r>
              <a:rPr lang="en-US"/>
              <a:t> </a:t>
            </a:r>
            <a:r>
              <a:rPr lang="en-US">
                <a:solidFill>
                  <a:srgbClr val="D24726"/>
                </a:solidFill>
                <a:latin typeface="Segoe UI Semibold" panose="020B0702040204020203" pitchFamily="34" charset="0"/>
                <a:cs typeface="Segoe UI Semibold" panose="020B0702040204020203" pitchFamily="34" charset="0"/>
              </a:rPr>
              <a:t>Models</a:t>
            </a:r>
            <a:r>
              <a:rPr lang="en-US"/>
              <a:t> </a:t>
            </a:r>
            <a:r>
              <a:rPr lang="en-US">
                <a:solidFill>
                  <a:srgbClr val="D24726"/>
                </a:solidFill>
                <a:latin typeface="Segoe UI Semibold" panose="020B0702040204020203" pitchFamily="34" charset="0"/>
                <a:cs typeface="Segoe UI Semibold" panose="020B0702040204020203" pitchFamily="34" charset="0"/>
              </a:rPr>
              <a:t>from Online Sources</a:t>
            </a:r>
            <a:r>
              <a:rPr lang="en-US"/>
              <a:t/>
            </a:r>
            <a:br>
              <a:rPr lang="en-US"/>
            </a:br>
            <a:r>
              <a:rPr lang="en-US"/>
              <a:t/>
            </a:r>
            <a:br>
              <a:rPr lang="en-US"/>
            </a:br>
            <a:r>
              <a:rPr lang="en-US"/>
              <a:t>That will open the Online 3D Models Window where you can search or browse categories of various 3D models, right from within PowerPoint.</a:t>
            </a:r>
          </a:p>
          <a:p>
            <a:pPr marL="457200" lvl="1" indent="-47625">
              <a:lnSpc>
                <a:spcPts val="1800"/>
              </a:lnSpc>
            </a:pPr>
            <a:r>
              <a:rPr lang="en-US">
                <a:solidFill>
                  <a:srgbClr val="D24726"/>
                </a:solidFill>
                <a:latin typeface="Segoe UI Semibold" panose="020B0702040204020203" pitchFamily="34" charset="0"/>
                <a:cs typeface="Segoe UI Semibold" panose="020B0702040204020203" pitchFamily="34" charset="0"/>
              </a:rPr>
              <a:t>Hint: </a:t>
            </a:r>
            <a:r>
              <a:rPr lang="en-US">
                <a:solidFill>
                  <a:prstClr val="black">
                    <a:lumMod val="75000"/>
                    <a:lumOff val="25000"/>
                  </a:prstClr>
                </a:solidFill>
                <a:latin typeface="Segoe UI" panose="020B0502040204020203" pitchFamily="34" charset="0"/>
                <a:cs typeface="Segoe UI" panose="020B0502040204020203" pitchFamily="34" charset="0"/>
              </a:rPr>
              <a:t>You need to be online when you add the model.</a:t>
            </a:r>
            <a:endParaRPr lang="en-US"/>
          </a:p>
          <a:p>
            <a:pPr marL="457200" lvl="1" indent="-47625">
              <a:lnSpc>
                <a:spcPts val="1800"/>
              </a:lnSpc>
            </a:pPr>
            <a:r>
              <a:rPr lang="en-US"/>
              <a:t>To search for a keyword, </a:t>
            </a:r>
            <a:r>
              <a:rPr lang="en-US">
                <a:solidFill>
                  <a:srgbClr val="D24726"/>
                </a:solidFill>
                <a:latin typeface="Segoe UI Semibold" panose="020B0702040204020203" pitchFamily="34" charset="0"/>
                <a:cs typeface="Segoe UI Semibold" panose="020B0702040204020203" pitchFamily="34" charset="0"/>
              </a:rPr>
              <a:t>type a word </a:t>
            </a:r>
            <a:r>
              <a:rPr lang="en-US"/>
              <a:t>or phrase into the search box at the top of the window and press </a:t>
            </a:r>
            <a:r>
              <a:rPr lang="en-US">
                <a:solidFill>
                  <a:srgbClr val="D24726"/>
                </a:solidFill>
                <a:latin typeface="Segoe UI Semibold" panose="020B0702040204020203" pitchFamily="34" charset="0"/>
                <a:cs typeface="Segoe UI Semibold" panose="020B0702040204020203" pitchFamily="34" charset="0"/>
              </a:rPr>
              <a:t>enter</a:t>
            </a:r>
            <a:r>
              <a:rPr lang="en-US"/>
              <a:t>.</a:t>
            </a:r>
            <a:br>
              <a:rPr lang="en-US"/>
            </a:br>
            <a:endParaRPr lang="en-US"/>
          </a:p>
          <a:p>
            <a:pPr marL="457200" lvl="1" indent="-47625"/>
            <a:r>
              <a:rPr lang="en-US"/>
              <a:t>To insert a 3D Model, </a:t>
            </a:r>
            <a:r>
              <a:rPr lang="en-US">
                <a:solidFill>
                  <a:srgbClr val="D24726"/>
                </a:solidFill>
                <a:latin typeface="Segoe UI Semibold" panose="020B0702040204020203" pitchFamily="34" charset="0"/>
                <a:cs typeface="Segoe UI Semibold" panose="020B0702040204020203" pitchFamily="34" charset="0"/>
              </a:rPr>
              <a:t>click</a:t>
            </a:r>
            <a:r>
              <a:rPr lang="en-US"/>
              <a:t> or </a:t>
            </a:r>
            <a:r>
              <a:rPr lang="en-US">
                <a:solidFill>
                  <a:srgbClr val="D24726"/>
                </a:solidFill>
                <a:latin typeface="Segoe UI Semibold" panose="020B0702040204020203" pitchFamily="34" charset="0"/>
                <a:cs typeface="Segoe UI Semibold" panose="020B0702040204020203" pitchFamily="34" charset="0"/>
              </a:rPr>
              <a:t>tap</a:t>
            </a:r>
            <a:r>
              <a:rPr lang="en-US"/>
              <a:t> on the model &gt; </a:t>
            </a:r>
            <a:r>
              <a:rPr lang="en-US">
                <a:solidFill>
                  <a:srgbClr val="D24726"/>
                </a:solidFill>
                <a:latin typeface="Segoe UI Semibold" panose="020B0702040204020203" pitchFamily="34" charset="0"/>
                <a:cs typeface="Segoe UI Semibold" panose="020B0702040204020203" pitchFamily="34" charset="0"/>
              </a:rPr>
              <a:t>Insert</a:t>
            </a:r>
            <a:r>
              <a:rPr lang="en-US"/>
              <a:t>.</a:t>
            </a:r>
          </a:p>
          <a:p>
            <a:pPr marL="457200" lvl="1" indent="-47625">
              <a:lnSpc>
                <a:spcPts val="1800"/>
              </a:lnSpc>
            </a:pPr>
            <a:r>
              <a:rPr lang="en-US"/>
              <a:t>The 3D Model will now be downloaded and placed onto your PowerPoint slide.</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xmlns=""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xmlns="" val="1"/>
              </a:ext>
            </a:extLst>
          </p:cNvPr>
          <p:cNvGrpSpPr/>
          <p:nvPr/>
        </p:nvGrpSpPr>
        <p:grpSpPr>
          <a:xfrm>
            <a:off x="715429" y="4074039"/>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US"/>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xmlns="" val="1"/>
              </a:ext>
            </a:extLst>
          </p:cNvPr>
          <p:cNvSpPr/>
          <p:nvPr/>
        </p:nvSpPr>
        <p:spPr bwMode="blackWhite">
          <a:xfrm>
            <a:off x="604200" y="451899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xmlns="" val="1"/>
              </a:ext>
            </a:extLst>
          </p:cNvPr>
          <p:cNvSpPr/>
          <p:nvPr/>
        </p:nvSpPr>
        <p:spPr bwMode="blackWhite">
          <a:xfrm>
            <a:off x="604200" y="535748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p>
        </p:txBody>
      </p:sp>
      <p:pic>
        <p:nvPicPr>
          <p:cNvPr id="23" name="Picture 22" descr="Screenshot of the Insert tab in PowerPoint with the 3D Models button open, and the &quot;From Online Sources&quot; option selected. Below, there is a Search Results window open to display search result for the keyword &quot;atom.&quot;">
            <a:extLst>
              <a:ext uri="{FF2B5EF4-FFF2-40B4-BE49-F238E27FC236}">
                <a16:creationId xmlns:a16="http://schemas.microsoft.com/office/drawing/2014/main" id="{AAE643FE-5722-4685-98B0-67689FCFA16F}"/>
              </a:ext>
            </a:extLst>
          </p:cNvPr>
          <p:cNvPicPr>
            <a:picLocks noChangeAspect="1"/>
          </p:cNvPicPr>
          <p:nvPr/>
        </p:nvPicPr>
        <p:blipFill>
          <a:blip r:embed="rId2"/>
          <a:stretch>
            <a:fillRect/>
          </a:stretch>
        </p:blipFill>
        <p:spPr>
          <a:xfrm>
            <a:off x="5855285" y="1384595"/>
            <a:ext cx="6035563" cy="4901609"/>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a:solidFill>
                  <a:srgbClr val="E7E6E6">
                    <a:lumMod val="25000"/>
                  </a:srgbClr>
                </a:solidFill>
                <a:latin typeface="Segoe UI Light" panose="020B0502040204020203" pitchFamily="34" charset="0"/>
                <a:cs typeface="Segoe UI Light" panose="020B0502040204020203" pitchFamily="34" charset="0"/>
              </a:rPr>
              <a:t>Have Your Own 3D Model? You Can Import It!</a:t>
            </a:r>
            <a:endParaRPr lang="en-US"/>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200">
                <a:solidFill>
                  <a:prstClr val="black">
                    <a:lumMod val="75000"/>
                    <a:lumOff val="25000"/>
                  </a:prstClr>
                </a:solidFill>
                <a:latin typeface="Segoe UI" panose="020B0502040204020203" pitchFamily="34" charset="0"/>
                <a:cs typeface="Segoe UI" panose="020B0502040204020203" pitchFamily="34" charset="0"/>
              </a:rPr>
              <a:t>PowerPoint allows you to import a variety of popular 3D model formats. </a:t>
            </a:r>
          </a:p>
          <a:p>
            <a:pPr marL="0" indent="0">
              <a:lnSpc>
                <a:spcPts val="1800"/>
              </a:lnSpc>
              <a:spcAft>
                <a:spcPts val="600"/>
              </a:spcAft>
              <a:buNone/>
            </a:pPr>
            <a:r>
              <a:rPr lang="en-US" sz="1200">
                <a:solidFill>
                  <a:prstClr val="black">
                    <a:lumMod val="75000"/>
                    <a:lumOff val="25000"/>
                  </a:prstClr>
                </a:solidFill>
                <a:latin typeface="Segoe UI" panose="020B0502040204020203" pitchFamily="34" charset="0"/>
                <a:cs typeface="Segoe UI" panose="020B0502040204020203"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solidFill>
                  <a:prstClr val="black">
                    <a:lumMod val="75000"/>
                    <a:lumOff val="25000"/>
                  </a:prstClr>
                </a:solidFill>
                <a:latin typeface="Segoe UI Semibold" panose="020B0702040204020203" pitchFamily="34" charset="0"/>
                <a:cs typeface="Segoe UI Semibold" panose="020B0702040204020203" pitchFamily="34" charset="0"/>
              </a:rPr>
              <a:t>To Insert a 3D Model:</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a:solidFill>
                  <a:prstClr val="black">
                    <a:lumMod val="75000"/>
                    <a:lumOff val="25000"/>
                  </a:prstClr>
                </a:solidFill>
                <a:latin typeface="Segoe UI" panose="020B0502040204020203" pitchFamily="34" charset="0"/>
                <a:cs typeface="Segoe UI" panose="020B0502040204020203" pitchFamily="34" charset="0"/>
              </a:rPr>
              <a:t>Go to </a:t>
            </a:r>
            <a:r>
              <a:rPr lang="en-US">
                <a:solidFill>
                  <a:srgbClr val="D24726"/>
                </a:solidFill>
                <a:latin typeface="Segoe UI Semibold" panose="020B0702040204020203" pitchFamily="34" charset="0"/>
                <a:cs typeface="Segoe UI Semibold" panose="020B0702040204020203" pitchFamily="34" charset="0"/>
              </a:rPr>
              <a:t>Insert</a:t>
            </a:r>
            <a:r>
              <a:rPr lang="en-US">
                <a:solidFill>
                  <a:prstClr val="black">
                    <a:lumMod val="75000"/>
                    <a:lumOff val="25000"/>
                  </a:prstClr>
                </a:solidFill>
                <a:cs typeface="Segoe UI"/>
              </a:rPr>
              <a:t> &gt; </a:t>
            </a:r>
            <a:r>
              <a:rPr lang="en-US">
                <a:solidFill>
                  <a:srgbClr val="D24726"/>
                </a:solidFill>
                <a:latin typeface="Segoe UI Semibold" panose="020B0702040204020203" pitchFamily="34" charset="0"/>
                <a:cs typeface="Segoe UI Semibold" panose="020B0702040204020203" pitchFamily="34" charset="0"/>
              </a:rPr>
              <a:t>3D Models from a File…</a:t>
            </a:r>
            <a:endParaRPr lang="en-US">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0"/>
              </a:spcAft>
              <a:buNone/>
              <a:defRPr/>
            </a:pPr>
            <a:r>
              <a:rPr lang="en-US">
                <a:solidFill>
                  <a:prstClr val="black">
                    <a:lumMod val="75000"/>
                    <a:lumOff val="25000"/>
                  </a:prstClr>
                </a:solidFill>
                <a:latin typeface="Segoe UI" panose="020B0502040204020203" pitchFamily="34" charset="0"/>
                <a:cs typeface="Segoe UI" panose="020B0502040204020203" pitchFamily="34" charset="0"/>
              </a:rPr>
              <a:t>This will open the Insert 3D Model Window where you can search your computer, network or cloud drive for any saved 3D models.</a:t>
            </a:r>
            <a:br>
              <a:rPr lang="en-US">
                <a:solidFill>
                  <a:prstClr val="black">
                    <a:lumMod val="75000"/>
                    <a:lumOff val="25000"/>
                  </a:prstClr>
                </a:solidFill>
                <a:latin typeface="Segoe UI" panose="020B0502040204020203" pitchFamily="34" charset="0"/>
                <a:cs typeface="Segoe UI" panose="020B0502040204020203" pitchFamily="34" charset="0"/>
              </a:rPr>
            </a:br>
            <a:endParaRPr lang="en-US">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a:solidFill>
                  <a:prstClr val="black">
                    <a:lumMod val="75000"/>
                    <a:lumOff val="25000"/>
                  </a:prstClr>
                </a:solidFill>
                <a:latin typeface="Segoe UI" panose="020B0502040204020203" pitchFamily="34" charset="0"/>
                <a:cs typeface="Segoe UI" panose="020B0502040204020203" pitchFamily="34" charset="0"/>
              </a:rPr>
              <a:t>Insert the 3D model by </a:t>
            </a:r>
            <a:r>
              <a:rPr lang="en-US">
                <a:solidFill>
                  <a:srgbClr val="D24726"/>
                </a:solidFill>
                <a:latin typeface="Segoe UI Semibold" panose="020B0702040204020203" pitchFamily="34" charset="0"/>
                <a:cs typeface="Segoe UI Semibold" panose="020B0702040204020203" pitchFamily="34" charset="0"/>
              </a:rPr>
              <a:t>selecting the file </a:t>
            </a:r>
            <a:r>
              <a:rPr lang="en-US">
                <a:solidFill>
                  <a:prstClr val="black">
                    <a:lumMod val="75000"/>
                    <a:lumOff val="25000"/>
                  </a:prstClr>
                </a:solidFill>
                <a:latin typeface="Segoe UI" panose="020B0502040204020203" pitchFamily="34" charset="0"/>
                <a:cs typeface="Segoe UI" panose="020B0502040204020203" pitchFamily="34" charset="0"/>
              </a:rPr>
              <a:t>and clicking on </a:t>
            </a:r>
            <a:r>
              <a:rPr lang="en-US">
                <a:solidFill>
                  <a:srgbClr val="D24726"/>
                </a:solidFill>
                <a:latin typeface="Segoe UI Semibold" panose="020B0702040204020203" pitchFamily="34" charset="0"/>
                <a:cs typeface="Segoe UI Semibold" panose="020B0702040204020203" pitchFamily="34" charset="0"/>
              </a:rPr>
              <a:t>Insert</a:t>
            </a:r>
            <a:r>
              <a:rPr lang="en-US">
                <a:solidFill>
                  <a:prstClr val="black">
                    <a:lumMod val="75000"/>
                    <a:lumOff val="25000"/>
                  </a:prstClr>
                </a:solidFill>
                <a:cs typeface="Segoe UI"/>
              </a:rPr>
              <a:t>.</a:t>
            </a:r>
          </a:p>
          <a:p>
            <a:pPr marL="0" indent="0">
              <a:spcAft>
                <a:spcPts val="0"/>
              </a:spcAft>
              <a:buNone/>
              <a:defRPr/>
            </a:pPr>
            <a:r>
              <a:rPr lang="en-US">
                <a:solidFill>
                  <a:prstClr val="black">
                    <a:lumMod val="75000"/>
                    <a:lumOff val="25000"/>
                  </a:prstClr>
                </a:solidFill>
                <a:latin typeface="Segoe UI" panose="020B0502040204020203" pitchFamily="34" charset="0"/>
                <a:cs typeface="Segoe UI" panose="020B0502040204020203" pitchFamily="34" charset="0"/>
              </a:rPr>
              <a:t>The 3D Model will now be placed onto your PowerPoint slide</a:t>
            </a:r>
            <a:endParaRPr lang="en-US">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xmlns="" val="1"/>
              </a:ext>
            </a:extLst>
          </p:cNvPr>
          <p:cNvSpPr/>
          <p:nvPr/>
        </p:nvSpPr>
        <p:spPr>
          <a:xfrm>
            <a:off x="5638675" y="1518115"/>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sert Tab" descr="Screenshot of the PowerPoint Insert Tab with the 3D Models button menu open, and the From a File option selected. The &quot;All 3D Models&quot; option is selected from the Save As window.">
            <a:extLst>
              <a:ext uri="{FF2B5EF4-FFF2-40B4-BE49-F238E27FC236}">
                <a16:creationId xmlns:a16="http://schemas.microsoft.com/office/drawing/2014/main" id="{424B1EB4-F31C-4594-8AF7-78D76E32C283}"/>
              </a:ext>
              <a:ext uri="{C183D7F6-B498-43B3-948B-1728B52AA6E4}">
                <adec:decorative xmlns:adec="http://schemas.microsoft.com/office/drawing/2017/decorative" xmlns="" val="0"/>
              </a:ext>
            </a:extLst>
          </p:cNvPr>
          <p:cNvPicPr>
            <a:picLocks noChangeAspect="1"/>
          </p:cNvPicPr>
          <p:nvPr/>
        </p:nvPicPr>
        <p:blipFill rotWithShape="1">
          <a:blip r:embed="rId2"/>
          <a:srcRect l="-1" r="728" b="2417"/>
          <a:stretch/>
        </p:blipFill>
        <p:spPr>
          <a:xfrm>
            <a:off x="5640159" y="1511299"/>
            <a:ext cx="5724449" cy="1356523"/>
          </a:xfrm>
          <a:prstGeom prst="rect">
            <a:avLst/>
          </a:prstGeom>
        </p:spPr>
      </p:pic>
      <p:grpSp>
        <p:nvGrpSpPr>
          <p:cNvPr id="12" name="Group 11">
            <a:extLst>
              <a:ext uri="{FF2B5EF4-FFF2-40B4-BE49-F238E27FC236}">
                <a16:creationId xmlns:a16="http://schemas.microsoft.com/office/drawing/2014/main" id="{58CEC241-3C1D-4165-BA5D-4660474D5FA2}"/>
              </a:ext>
              <a:ext uri="{C183D7F6-B498-43B3-948B-1728B52AA6E4}">
                <adec:decorative xmlns:adec="http://schemas.microsoft.com/office/drawing/2017/decorative" xmlns="" val="1"/>
              </a:ext>
            </a:extLst>
          </p:cNvPr>
          <p:cNvGrpSpPr/>
          <p:nvPr/>
        </p:nvGrpSpPr>
        <p:grpSpPr>
          <a:xfrm>
            <a:off x="8893994" y="2152821"/>
            <a:ext cx="1498544" cy="1498542"/>
            <a:chOff x="9186130" y="2141836"/>
            <a:chExt cx="1498544" cy="1498542"/>
          </a:xfrm>
        </p:grpSpPr>
        <p:sp>
          <p:nvSpPr>
            <p:cNvPr id="13" name="Oval 12">
              <a:extLst>
                <a:ext uri="{FF2B5EF4-FFF2-40B4-BE49-F238E27FC236}">
                  <a16:creationId xmlns:a16="http://schemas.microsoft.com/office/drawing/2014/main" id="{7E5E67BD-7A9A-4F78-A092-09BD185251D1}"/>
                </a:ext>
                <a:ext uri="{C183D7F6-B498-43B3-948B-1728B52AA6E4}">
                  <adec:decorative xmlns:adec="http://schemas.microsoft.com/office/drawing/2017/decorative" xmlns="" val="1"/>
                </a:ext>
              </a:extLst>
            </p:cNvPr>
            <p:cNvSpPr>
              <a:spLocks/>
            </p:cNvSpPr>
            <p:nvPr/>
          </p:nvSpPr>
          <p:spPr>
            <a:xfrm>
              <a:off x="9186130" y="2141836"/>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AB45D60-ED4A-46EC-AD0C-17D4880727F8}"/>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248414" y="2204118"/>
              <a:ext cx="1373977" cy="1373977"/>
            </a:xfrm>
            <a:prstGeom prst="ellipse">
              <a:avLst/>
            </a:prstGeom>
            <a:noFill/>
            <a:ln w="25400">
              <a:solidFill>
                <a:schemeClr val="bg1"/>
              </a:solidFill>
            </a:ln>
            <a:effectLst/>
          </p:spPr>
        </p:pic>
      </p:gr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6" name="Picture 15">
            <a:extLst>
              <a:ext uri="{FF2B5EF4-FFF2-40B4-BE49-F238E27FC236}">
                <a16:creationId xmlns:a16="http://schemas.microsoft.com/office/drawing/2014/main" id="{9B393259-4463-453C-AAC3-C1FCC92B39CE}"/>
              </a:ext>
              <a:ext uri="{C183D7F6-B498-43B3-948B-1728B52AA6E4}">
                <adec:decorative xmlns:adec="http://schemas.microsoft.com/office/drawing/2017/decorative" xmlns=""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4002" y="2925137"/>
            <a:ext cx="2628571" cy="1504762"/>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Two Ways to Position and Rotate Your 3D Model</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them yourself with the parrot on the right:</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on your 3D Model: </a:t>
            </a:r>
            <a:r>
              <a:rPr lang="en-US" dirty="0">
                <a:solidFill>
                  <a:srgbClr val="D24726"/>
                </a:solidFill>
                <a:latin typeface="Segoe UI Semibold" panose="020B0702040204020203" pitchFamily="34" charset="0"/>
                <a:cs typeface="Segoe UI Semibold" panose="020B0702040204020203" pitchFamily="34" charset="0"/>
              </a:rPr>
              <a:t>Click and hold</a:t>
            </a:r>
            <a:r>
              <a:rPr lang="en-US" dirty="0">
                <a:solidFill>
                  <a:prstClr val="black">
                    <a:lumMod val="75000"/>
                    <a:lumOff val="25000"/>
                  </a:prstClr>
                </a:solidFill>
                <a:latin typeface="Segoe UI" panose="020B0502040204020203" pitchFamily="34" charset="0"/>
                <a:cs typeface="Segoe UI" panose="020B0502040204020203" pitchFamily="34" charset="0"/>
              </a:rPr>
              <a:t> on the 3D control to rotate or tilt your 3D model up, down, left, and right.</a:t>
            </a:r>
          </a:p>
        </p:txBody>
      </p:sp>
      <p:grpSp>
        <p:nvGrpSpPr>
          <p:cNvPr id="36" name="3D Control Image Group" descr="Close-up of the 3D Control">
            <a:extLst>
              <a:ext uri="{FF2B5EF4-FFF2-40B4-BE49-F238E27FC236}">
                <a16:creationId xmlns:a16="http://schemas.microsoft.com/office/drawing/2014/main" id="{25679F3D-7EC6-46A6-BC22-525E813580BB}"/>
              </a:ext>
            </a:extLst>
          </p:cNvPr>
          <p:cNvGrpSpPr/>
          <p:nvPr/>
        </p:nvGrpSpPr>
        <p:grpSpPr>
          <a:xfrm>
            <a:off x="3704939" y="1697308"/>
            <a:ext cx="2454520" cy="1689408"/>
            <a:chOff x="3704939" y="1697308"/>
            <a:chExt cx="2454520" cy="1689408"/>
          </a:xfrm>
        </p:grpSpPr>
        <p:grpSp>
          <p:nvGrpSpPr>
            <p:cNvPr id="17" name="Group 16">
              <a:extLst>
                <a:ext uri="{FF2B5EF4-FFF2-40B4-BE49-F238E27FC236}">
                  <a16:creationId xmlns:a16="http://schemas.microsoft.com/office/drawing/2014/main" id="{8F80BCD5-FD01-46B5-B455-200FE0512D5D}"/>
                </a:ext>
              </a:extLst>
            </p:cNvPr>
            <p:cNvGrpSpPr/>
            <p:nvPr/>
          </p:nvGrpSpPr>
          <p:grpSpPr>
            <a:xfrm>
              <a:off x="3704939" y="1697308"/>
              <a:ext cx="2454520" cy="1689408"/>
              <a:chOff x="3712735" y="1697308"/>
              <a:chExt cx="2454520" cy="1689408"/>
            </a:xfrm>
          </p:grpSpPr>
          <p:pic>
            <p:nvPicPr>
              <p:cNvPr id="18" name="Picture 17">
                <a:extLst>
                  <a:ext uri="{FF2B5EF4-FFF2-40B4-BE49-F238E27FC236}">
                    <a16:creationId xmlns:a16="http://schemas.microsoft.com/office/drawing/2014/main" id="{83BEC2FA-40A3-4712-AFFA-9D14591AC144}"/>
                  </a:ext>
                  <a:ext uri="{C183D7F6-B498-43B3-948B-1728B52AA6E4}">
                    <adec:decorative xmlns:adec="http://schemas.microsoft.com/office/drawing/2017/decorative" xmlns="" val="1"/>
                  </a:ext>
                </a:extLst>
              </p:cNvPr>
              <p:cNvPicPr>
                <a:picLocks/>
              </p:cNvPicPr>
              <p:nvPr/>
            </p:nvPicPr>
            <p:blipFill rotWithShape="1">
              <a:blip r:embed="rId2">
                <a:extLst>
                  <a:ext uri="{28A0092B-C50C-407E-A947-70E740481C1C}">
                    <a14:useLocalDpi xmlns:a14="http://schemas.microsoft.com/office/drawing/2010/main" val="0"/>
                  </a:ext>
                </a:extLst>
              </a:blip>
              <a:srcRect r="-8188"/>
              <a:stretch/>
            </p:blipFill>
            <p:spPr>
              <a:xfrm>
                <a:off x="4619010" y="1838716"/>
                <a:ext cx="1548245" cy="1548000"/>
              </a:xfrm>
              <a:prstGeom prst="ellipse">
                <a:avLst/>
              </a:prstGeom>
              <a:solidFill>
                <a:srgbClr val="F5F5F5"/>
              </a:solidFill>
              <a:ln w="25400">
                <a:solidFill>
                  <a:schemeClr val="bg1"/>
                </a:solidFill>
              </a:ln>
              <a:effectLst>
                <a:outerShdw blurRad="190500" dist="38100" dir="13500000" algn="br" rotWithShape="0">
                  <a:prstClr val="black">
                    <a:alpha val="15000"/>
                  </a:prstClr>
                </a:outerShdw>
              </a:effectLst>
            </p:spPr>
          </p:pic>
          <p:grpSp>
            <p:nvGrpSpPr>
              <p:cNvPr id="19" name="Group 18">
                <a:extLst>
                  <a:ext uri="{FF2B5EF4-FFF2-40B4-BE49-F238E27FC236}">
                    <a16:creationId xmlns:a16="http://schemas.microsoft.com/office/drawing/2014/main" id="{C52F9595-6E5D-47EA-8164-ED5193FFED79}"/>
                  </a:ext>
                </a:extLst>
              </p:cNvPr>
              <p:cNvGrpSpPr/>
              <p:nvPr/>
            </p:nvGrpSpPr>
            <p:grpSpPr>
              <a:xfrm>
                <a:off x="3712735" y="1697308"/>
                <a:ext cx="1265464" cy="1318408"/>
                <a:chOff x="3712735" y="1697308"/>
                <a:chExt cx="1265464" cy="1318408"/>
              </a:xfrm>
            </p:grpSpPr>
            <p:sp>
              <p:nvSpPr>
                <p:cNvPr id="20" name="TextBox 19">
                  <a:extLst>
                    <a:ext uri="{FF2B5EF4-FFF2-40B4-BE49-F238E27FC236}">
                      <a16:creationId xmlns:a16="http://schemas.microsoft.com/office/drawing/2014/main" id="{6148F9CD-D431-4BD4-853D-9C8B9B7C0AD9}"/>
                    </a:ext>
                    <a:ext uri="{C183D7F6-B498-43B3-948B-1728B52AA6E4}">
                      <adec:decorative xmlns:adec="http://schemas.microsoft.com/office/drawing/2017/decorative" xmlns="" val="1"/>
                    </a:ext>
                  </a:extLst>
                </p:cNvPr>
                <p:cNvSpPr txBox="1"/>
                <p:nvPr/>
              </p:nvSpPr>
              <p:spPr>
                <a:xfrm>
                  <a:off x="3712735" y="2754106"/>
                  <a:ext cx="883575" cy="261610"/>
                </a:xfrm>
                <a:prstGeom prst="rect">
                  <a:avLst/>
                </a:prstGeom>
                <a:noFill/>
              </p:spPr>
              <p:txBody>
                <a:bodyPr wrap="none" rtlCol="0">
                  <a:spAutoFit/>
                </a:bodyPr>
                <a:lstStyle/>
                <a:p>
                  <a:r>
                    <a:rPr lang="en-US" sz="1100" dirty="0">
                      <a:solidFill>
                        <a:prstClr val="black">
                          <a:lumMod val="75000"/>
                          <a:lumOff val="25000"/>
                        </a:prstClr>
                      </a:solidFill>
                      <a:latin typeface="Segoe UI Semibold" panose="020B0702040204020203" pitchFamily="34" charset="0"/>
                      <a:cs typeface="Segoe UI Semibold" panose="020B0702040204020203" pitchFamily="34" charset="0"/>
                    </a:rPr>
                    <a:t>3D Control</a:t>
                  </a:r>
                </a:p>
              </p:txBody>
            </p:sp>
            <p:grpSp>
              <p:nvGrpSpPr>
                <p:cNvPr id="21" name="Group 20">
                  <a:extLst>
                    <a:ext uri="{FF2B5EF4-FFF2-40B4-BE49-F238E27FC236}">
                      <a16:creationId xmlns:a16="http://schemas.microsoft.com/office/drawing/2014/main" id="{F14880AB-65DA-416A-B5B2-51D9F346B20F}"/>
                    </a:ext>
                  </a:extLst>
                </p:cNvPr>
                <p:cNvGrpSpPr/>
                <p:nvPr/>
              </p:nvGrpSpPr>
              <p:grpSpPr>
                <a:xfrm>
                  <a:off x="3988016" y="1697308"/>
                  <a:ext cx="990183" cy="990182"/>
                  <a:chOff x="3913220" y="1693155"/>
                  <a:chExt cx="871067" cy="871066"/>
                </a:xfrm>
              </p:grpSpPr>
              <p:grpSp>
                <p:nvGrpSpPr>
                  <p:cNvPr id="22" name="Group 21">
                    <a:extLst>
                      <a:ext uri="{FF2B5EF4-FFF2-40B4-BE49-F238E27FC236}">
                        <a16:creationId xmlns:a16="http://schemas.microsoft.com/office/drawing/2014/main" id="{E84E379F-3B8E-4B61-9F07-8607534910CB}"/>
                      </a:ext>
                    </a:extLst>
                  </p:cNvPr>
                  <p:cNvGrpSpPr/>
                  <p:nvPr/>
                </p:nvGrpSpPr>
                <p:grpSpPr>
                  <a:xfrm>
                    <a:off x="3913220" y="1693155"/>
                    <a:ext cx="871067" cy="871066"/>
                    <a:chOff x="4167658" y="3457039"/>
                    <a:chExt cx="1498544" cy="1498542"/>
                  </a:xfrm>
                </p:grpSpPr>
                <p:sp>
                  <p:nvSpPr>
                    <p:cNvPr id="28" name="Oval 27">
                      <a:extLst>
                        <a:ext uri="{FF2B5EF4-FFF2-40B4-BE49-F238E27FC236}">
                          <a16:creationId xmlns:a16="http://schemas.microsoft.com/office/drawing/2014/main" id="{B4D8FF61-B8D7-4F52-8165-C133E2DF0E1F}"/>
                        </a:ext>
                        <a:ext uri="{C183D7F6-B498-43B3-948B-1728B52AA6E4}">
                          <adec:decorative xmlns:adec="http://schemas.microsoft.com/office/drawing/2017/decorative" xmlns="" val="1"/>
                        </a:ext>
                      </a:extLst>
                    </p:cNvPr>
                    <p:cNvSpPr>
                      <a:spLocks/>
                    </p:cNvSpPr>
                    <p:nvPr/>
                  </p:nvSpPr>
                  <p:spPr>
                    <a:xfrm>
                      <a:off x="4167658" y="3457039"/>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7E154C01-63E9-445A-ACB8-73C090B982B6}"/>
                        </a:ext>
                        <a:ext uri="{C183D7F6-B498-43B3-948B-1728B52AA6E4}">
                          <adec:decorative xmlns:adec="http://schemas.microsoft.com/office/drawing/2017/decorative" xmlns="" val="1"/>
                        </a:ext>
                      </a:extLst>
                    </p:cNvPr>
                    <p:cNvSpPr>
                      <a:spLocks/>
                    </p:cNvSpPr>
                    <p:nvPr/>
                  </p:nvSpPr>
                  <p:spPr>
                    <a:xfrm>
                      <a:off x="4229941" y="3519322"/>
                      <a:ext cx="1373977" cy="1373977"/>
                    </a:xfrm>
                    <a:prstGeom prst="ellipse">
                      <a:avLst/>
                    </a:prstGeom>
                    <a:solidFill>
                      <a:srgbClr val="F5F5F5"/>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1B35E89F-DBBF-47E6-BE9A-5FCC6F58A71B}"/>
                      </a:ext>
                    </a:extLst>
                  </p:cNvPr>
                  <p:cNvGrpSpPr/>
                  <p:nvPr/>
                </p:nvGrpSpPr>
                <p:grpSpPr>
                  <a:xfrm>
                    <a:off x="4019309" y="1818782"/>
                    <a:ext cx="619814" cy="619812"/>
                    <a:chOff x="5395606" y="2945201"/>
                    <a:chExt cx="507758" cy="507758"/>
                  </a:xfrm>
                </p:grpSpPr>
                <p:grpSp>
                  <p:nvGrpSpPr>
                    <p:cNvPr id="24" name="Group 23">
                      <a:extLst>
                        <a:ext uri="{FF2B5EF4-FFF2-40B4-BE49-F238E27FC236}">
                          <a16:creationId xmlns:a16="http://schemas.microsoft.com/office/drawing/2014/main" id="{BDCC4146-8BD7-4D40-8AAF-AB0442D8FDB1}"/>
                        </a:ext>
                      </a:extLst>
                    </p:cNvPr>
                    <p:cNvGrpSpPr/>
                    <p:nvPr/>
                  </p:nvGrpSpPr>
                  <p:grpSpPr>
                    <a:xfrm>
                      <a:off x="5395606" y="2945201"/>
                      <a:ext cx="507758" cy="507758"/>
                      <a:chOff x="5395606" y="2945201"/>
                      <a:chExt cx="507758" cy="507758"/>
                    </a:xfrm>
                  </p:grpSpPr>
                  <p:sp>
                    <p:nvSpPr>
                      <p:cNvPr id="26" name="Arc 25">
                        <a:extLst>
                          <a:ext uri="{FF2B5EF4-FFF2-40B4-BE49-F238E27FC236}">
                            <a16:creationId xmlns:a16="http://schemas.microsoft.com/office/drawing/2014/main" id="{D59381D8-E994-4774-9CF7-CB42807E4307}"/>
                          </a:ext>
                        </a:extLst>
                      </p:cNvPr>
                      <p:cNvSpPr/>
                      <p:nvPr/>
                    </p:nvSpPr>
                    <p:spPr>
                      <a:xfrm rot="16200000">
                        <a:off x="5555024" y="2942077"/>
                        <a:ext cx="188922" cy="507758"/>
                      </a:xfrm>
                      <a:prstGeom prst="arc">
                        <a:avLst>
                          <a:gd name="adj1" fmla="val 4576378"/>
                          <a:gd name="adj2" fmla="val 11059966"/>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Arc 26">
                        <a:extLst>
                          <a:ext uri="{FF2B5EF4-FFF2-40B4-BE49-F238E27FC236}">
                            <a16:creationId xmlns:a16="http://schemas.microsoft.com/office/drawing/2014/main" id="{DD1E383E-1872-46A3-B64F-66B724D4FFCF}"/>
                          </a:ext>
                        </a:extLst>
                      </p:cNvPr>
                      <p:cNvSpPr/>
                      <p:nvPr/>
                    </p:nvSpPr>
                    <p:spPr>
                      <a:xfrm rot="10800000">
                        <a:off x="5572149" y="2945201"/>
                        <a:ext cx="174922" cy="507758"/>
                      </a:xfrm>
                      <a:prstGeom prst="arc">
                        <a:avLst>
                          <a:gd name="adj1" fmla="val 15117050"/>
                          <a:gd name="adj2" fmla="val 11084764"/>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Arc 24">
                      <a:extLst>
                        <a:ext uri="{FF2B5EF4-FFF2-40B4-BE49-F238E27FC236}">
                          <a16:creationId xmlns:a16="http://schemas.microsoft.com/office/drawing/2014/main" id="{61B6451C-C849-48BC-956E-787738452619}"/>
                        </a:ext>
                        <a:ext uri="{C183D7F6-B498-43B3-948B-1728B52AA6E4}">
                          <adec:decorative xmlns:adec="http://schemas.microsoft.com/office/drawing/2017/decorative" xmlns="" val="1"/>
                        </a:ext>
                      </a:extLst>
                    </p:cNvPr>
                    <p:cNvSpPr/>
                    <p:nvPr/>
                  </p:nvSpPr>
                  <p:spPr>
                    <a:xfrm rot="16200000">
                      <a:off x="5555024" y="2942077"/>
                      <a:ext cx="188922" cy="507758"/>
                    </a:xfrm>
                    <a:prstGeom prst="arc">
                      <a:avLst>
                        <a:gd name="adj1" fmla="val 14242202"/>
                        <a:gd name="adj2" fmla="val 102366"/>
                      </a:avLst>
                    </a:prstGeom>
                    <a:noFill/>
                    <a:ln w="25400" cap="rnd">
                      <a:solidFill>
                        <a:schemeClr val="bg1">
                          <a:lumMod val="75000"/>
                        </a:schemeClr>
                      </a:solidFill>
                      <a:prstDash val="solid"/>
                      <a:round/>
                      <a:headEnd w="sm" len="me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4" name="Group 3">
              <a:extLst>
                <a:ext uri="{FF2B5EF4-FFF2-40B4-BE49-F238E27FC236}">
                  <a16:creationId xmlns:a16="http://schemas.microsoft.com/office/drawing/2014/main" id="{35BCDFCC-1BC5-4193-A4C8-4E0EBED8285C}"/>
                </a:ext>
                <a:ext uri="{C183D7F6-B498-43B3-948B-1728B52AA6E4}">
                  <adec:decorative xmlns:adec="http://schemas.microsoft.com/office/drawing/2017/decorative" xmlns="" val="1"/>
                </a:ext>
              </a:extLst>
            </p:cNvPr>
            <p:cNvGrpSpPr/>
            <p:nvPr/>
          </p:nvGrpSpPr>
          <p:grpSpPr>
            <a:xfrm>
              <a:off x="5173490" y="2375249"/>
              <a:ext cx="419066" cy="419064"/>
              <a:chOff x="4602515" y="3455520"/>
              <a:chExt cx="419066" cy="419064"/>
            </a:xfrm>
          </p:grpSpPr>
          <p:sp>
            <p:nvSpPr>
              <p:cNvPr id="5" name="Oval 4">
                <a:extLst>
                  <a:ext uri="{FF2B5EF4-FFF2-40B4-BE49-F238E27FC236}">
                    <a16:creationId xmlns:a16="http://schemas.microsoft.com/office/drawing/2014/main" id="{BC49980F-0EF9-4E74-9963-9E42208581EF}"/>
                  </a:ext>
                  <a:ext uri="{C183D7F6-B498-43B3-948B-1728B52AA6E4}">
                    <adec:decorative xmlns:adec="http://schemas.microsoft.com/office/drawing/2017/decorative" xmlns="" val="1"/>
                  </a:ext>
                </a:extLst>
              </p:cNvPr>
              <p:cNvSpPr/>
              <p:nvPr/>
            </p:nvSpPr>
            <p:spPr>
              <a:xfrm>
                <a:off x="4602515" y="3455520"/>
                <a:ext cx="419066" cy="419064"/>
              </a:xfrm>
              <a:prstGeom prst="ellipse">
                <a:avLst/>
              </a:prstGeom>
              <a:solidFill>
                <a:srgbClr val="F5F5F5">
                  <a:alpha val="75000"/>
                </a:srgbClr>
              </a:solidFill>
              <a:ln w="15875" cap="rnd">
                <a:solidFill>
                  <a:srgbClr val="828E7D"/>
                </a:solidFill>
                <a:prstDash val="solid"/>
                <a:round/>
                <a:headEnd w="sm" len="med"/>
                <a:tailEnd w="med" len="sm"/>
              </a:ln>
            </p:spPr>
            <p:txBody>
              <a:bodyPr vert="horz" wrap="square" lIns="91440" tIns="45720" rIns="91440" bIns="45720" numCol="1" anchor="t" anchorCtr="0" compatLnSpc="1">
                <a:prstTxWarp prst="textNoShape">
                  <a:avLst/>
                </a:prstTxWarp>
              </a:bodyPr>
              <a:lstStyle/>
              <a:p>
                <a:endParaRPr lang="en-US" dirty="0"/>
              </a:p>
            </p:txBody>
          </p:sp>
          <p:grpSp>
            <p:nvGrpSpPr>
              <p:cNvPr id="6" name="Group 5">
                <a:extLst>
                  <a:ext uri="{FF2B5EF4-FFF2-40B4-BE49-F238E27FC236}">
                    <a16:creationId xmlns:a16="http://schemas.microsoft.com/office/drawing/2014/main" id="{D387E48A-D075-4259-8312-1CEA680849F7}"/>
                  </a:ext>
                </a:extLst>
              </p:cNvPr>
              <p:cNvGrpSpPr/>
              <p:nvPr/>
            </p:nvGrpSpPr>
            <p:grpSpPr>
              <a:xfrm>
                <a:off x="4644218" y="3502269"/>
                <a:ext cx="330574" cy="330572"/>
                <a:chOff x="5395606" y="2945201"/>
                <a:chExt cx="507758" cy="507758"/>
              </a:xfrm>
            </p:grpSpPr>
            <p:grpSp>
              <p:nvGrpSpPr>
                <p:cNvPr id="7" name="Group 6">
                  <a:extLst>
                    <a:ext uri="{FF2B5EF4-FFF2-40B4-BE49-F238E27FC236}">
                      <a16:creationId xmlns:a16="http://schemas.microsoft.com/office/drawing/2014/main" id="{881DDF7C-2E66-4389-BF5B-00985205CE47}"/>
                    </a:ext>
                  </a:extLst>
                </p:cNvPr>
                <p:cNvGrpSpPr/>
                <p:nvPr/>
              </p:nvGrpSpPr>
              <p:grpSpPr>
                <a:xfrm>
                  <a:off x="5395606" y="2945201"/>
                  <a:ext cx="507758" cy="507758"/>
                  <a:chOff x="5395606" y="2945201"/>
                  <a:chExt cx="507758" cy="507758"/>
                </a:xfrm>
              </p:grpSpPr>
              <p:sp>
                <p:nvSpPr>
                  <p:cNvPr id="9" name="Arc 8">
                    <a:extLst>
                      <a:ext uri="{FF2B5EF4-FFF2-40B4-BE49-F238E27FC236}">
                        <a16:creationId xmlns:a16="http://schemas.microsoft.com/office/drawing/2014/main" id="{E5916305-18E9-46F7-943B-91FED303DB46}"/>
                      </a:ext>
                      <a:ext uri="{C183D7F6-B498-43B3-948B-1728B52AA6E4}">
                        <adec:decorative xmlns:adec="http://schemas.microsoft.com/office/drawing/2017/decorative" xmlns="" val="1"/>
                      </a:ext>
                    </a:extLst>
                  </p:cNvPr>
                  <p:cNvSpPr/>
                  <p:nvPr/>
                </p:nvSpPr>
                <p:spPr>
                  <a:xfrm rot="16200000">
                    <a:off x="5555024" y="2942077"/>
                    <a:ext cx="188922" cy="507758"/>
                  </a:xfrm>
                  <a:prstGeom prst="arc">
                    <a:avLst>
                      <a:gd name="adj1" fmla="val 4576378"/>
                      <a:gd name="adj2" fmla="val 11059966"/>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rc 9">
                    <a:extLst>
                      <a:ext uri="{FF2B5EF4-FFF2-40B4-BE49-F238E27FC236}">
                        <a16:creationId xmlns:a16="http://schemas.microsoft.com/office/drawing/2014/main" id="{0C4CD625-BAFF-46A5-B121-C01C7CD8852E}"/>
                      </a:ext>
                      <a:ext uri="{C183D7F6-B498-43B3-948B-1728B52AA6E4}">
                        <adec:decorative xmlns:adec="http://schemas.microsoft.com/office/drawing/2017/decorative" xmlns="" val="1"/>
                      </a:ext>
                    </a:extLst>
                  </p:cNvPr>
                  <p:cNvSpPr/>
                  <p:nvPr/>
                </p:nvSpPr>
                <p:spPr>
                  <a:xfrm rot="10800000">
                    <a:off x="5572149" y="2945201"/>
                    <a:ext cx="174922" cy="507758"/>
                  </a:xfrm>
                  <a:prstGeom prst="arc">
                    <a:avLst>
                      <a:gd name="adj1" fmla="val 15117050"/>
                      <a:gd name="adj2" fmla="val 11084764"/>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Arc 7">
                  <a:extLst>
                    <a:ext uri="{FF2B5EF4-FFF2-40B4-BE49-F238E27FC236}">
                      <a16:creationId xmlns:a16="http://schemas.microsoft.com/office/drawing/2014/main" id="{631CB06C-E0F2-4FA3-832F-5AF317894D4A}"/>
                    </a:ext>
                    <a:ext uri="{C183D7F6-B498-43B3-948B-1728B52AA6E4}">
                      <adec:decorative xmlns:adec="http://schemas.microsoft.com/office/drawing/2017/decorative" xmlns="" val="1"/>
                    </a:ext>
                  </a:extLst>
                </p:cNvPr>
                <p:cNvSpPr/>
                <p:nvPr/>
              </p:nvSpPr>
              <p:spPr>
                <a:xfrm rot="16200000">
                  <a:off x="5555024" y="2942077"/>
                  <a:ext cx="188922" cy="507758"/>
                </a:xfrm>
                <a:prstGeom prst="arc">
                  <a:avLst>
                    <a:gd name="adj1" fmla="val 14242202"/>
                    <a:gd name="adj2" fmla="val 102366"/>
                  </a:avLst>
                </a:prstGeom>
                <a:noFill/>
                <a:ln w="15875" cap="rnd">
                  <a:solidFill>
                    <a:srgbClr val="828E7D"/>
                  </a:solidFill>
                  <a:prstDash val="solid"/>
                  <a:round/>
                  <a:headEnd w="sm" len="med"/>
                  <a:tailEnd type="non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Alternatively, with your model selected, on the Ribbon, in the 3D Model Tool Format tab, you can </a:t>
            </a:r>
            <a:r>
              <a:rPr lang="en-US" dirty="0">
                <a:solidFill>
                  <a:srgbClr val="D24726"/>
                </a:solidFill>
                <a:latin typeface="Segoe UI Semibold" panose="020B0702040204020203" pitchFamily="34" charset="0"/>
                <a:cs typeface="Segoe UI Semibold" panose="020B0702040204020203" pitchFamily="34" charset="0"/>
              </a:rPr>
              <a:t>click</a:t>
            </a:r>
            <a:r>
              <a:rPr lang="en-US" dirty="0">
                <a:solidFill>
                  <a:prstClr val="black">
                    <a:lumMod val="75000"/>
                    <a:lumOff val="25000"/>
                  </a:prstClr>
                </a:solidFill>
                <a:latin typeface="Segoe UI" panose="020B0502040204020203" pitchFamily="34" charset="0"/>
                <a:cs typeface="Segoe UI" panose="020B0502040204020203" pitchFamily="34" charset="0"/>
              </a:rPr>
              <a:t> on 3D Model Views gallery to apply one of the various </a:t>
            </a:r>
            <a:r>
              <a:rPr lang="en-US" dirty="0">
                <a:solidFill>
                  <a:srgbClr val="D24726"/>
                </a:solidFill>
                <a:latin typeface="Segoe UI Semibold" panose="020B0702040204020203" pitchFamily="34" charset="0"/>
                <a:cs typeface="Segoe UI Semibold" panose="020B0702040204020203" pitchFamily="34" charset="0"/>
              </a:rPr>
              <a:t>position views.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30" name="3D Model Views" descr="Close-up of the 3D Model Views gallery">
            <a:extLst>
              <a:ext uri="{FF2B5EF4-FFF2-40B4-BE49-F238E27FC236}">
                <a16:creationId xmlns:a16="http://schemas.microsoft.com/office/drawing/2014/main" id="{F013A3BF-9F51-4C73-A589-194EBDDC6BB4}"/>
              </a:ext>
            </a:extLst>
          </p:cNvPr>
          <p:cNvGrpSpPr/>
          <p:nvPr/>
        </p:nvGrpSpPr>
        <p:grpSpPr>
          <a:xfrm>
            <a:off x="562844" y="4137295"/>
            <a:ext cx="5177683" cy="2123683"/>
            <a:chOff x="562844" y="4137295"/>
            <a:chExt cx="5177683" cy="2123683"/>
          </a:xfrm>
        </p:grpSpPr>
        <p:grpSp>
          <p:nvGrpSpPr>
            <p:cNvPr id="31" name="Group 30">
              <a:extLst>
                <a:ext uri="{FF2B5EF4-FFF2-40B4-BE49-F238E27FC236}">
                  <a16:creationId xmlns:a16="http://schemas.microsoft.com/office/drawing/2014/main" id="{00205CFA-DB9F-4A08-9B9D-611FE356710D}"/>
                </a:ext>
              </a:extLst>
            </p:cNvPr>
            <p:cNvGrpSpPr/>
            <p:nvPr/>
          </p:nvGrpSpPr>
          <p:grpSpPr>
            <a:xfrm>
              <a:off x="1066038" y="4405113"/>
              <a:ext cx="4318407" cy="1752005"/>
              <a:chOff x="945015" y="4445595"/>
              <a:chExt cx="3589052" cy="1456101"/>
            </a:xfrm>
          </p:grpSpPr>
          <p:sp>
            <p:nvSpPr>
              <p:cNvPr id="34" name="Rectangle 33">
                <a:extLst>
                  <a:ext uri="{FF2B5EF4-FFF2-40B4-BE49-F238E27FC236}">
                    <a16:creationId xmlns:a16="http://schemas.microsoft.com/office/drawing/2014/main" id="{4D5AFDD6-E84A-4D4E-B76A-F8BD2B2F223F}"/>
                  </a:ext>
                  <a:ext uri="{C183D7F6-B498-43B3-948B-1728B52AA6E4}">
                    <adec:decorative xmlns:adec="http://schemas.microsoft.com/office/drawing/2017/decorative" xmlns="" val="1"/>
                  </a:ext>
                </a:extLst>
              </p:cNvPr>
              <p:cNvSpPr/>
              <p:nvPr/>
            </p:nvSpPr>
            <p:spPr>
              <a:xfrm>
                <a:off x="945015" y="4445595"/>
                <a:ext cx="3572863" cy="1456101"/>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F1300DBA-1D19-4CCA-84E9-DFAED409BF27}"/>
                  </a:ext>
                  <a:ext uri="{C183D7F6-B498-43B3-948B-1728B52AA6E4}">
                    <adec:decorative xmlns:adec="http://schemas.microsoft.com/office/drawing/2017/decorative" xmlns="" val="1"/>
                  </a:ext>
                </a:extLst>
              </p:cNvPr>
              <p:cNvPicPr>
                <a:picLocks noChangeAspect="1"/>
              </p:cNvPicPr>
              <p:nvPr/>
            </p:nvPicPr>
            <p:blipFill rotWithShape="1">
              <a:blip r:embed="rId3"/>
              <a:srcRect l="1242" r="1047"/>
              <a:stretch/>
            </p:blipFill>
            <p:spPr>
              <a:xfrm>
                <a:off x="945015" y="4445597"/>
                <a:ext cx="3589052" cy="1403091"/>
              </a:xfrm>
              <a:prstGeom prst="rect">
                <a:avLst/>
              </a:prstGeom>
            </p:spPr>
          </p:pic>
        </p:grpSp>
        <p:pic>
          <p:nvPicPr>
            <p:cNvPr id="32" name="Picture 31">
              <a:extLst>
                <a:ext uri="{FF2B5EF4-FFF2-40B4-BE49-F238E27FC236}">
                  <a16:creationId xmlns:a16="http://schemas.microsoft.com/office/drawing/2014/main" id="{1A7BDF3D-9D58-4765-981D-02374A7D7523}"/>
                </a:ext>
                <a:ext uri="{C183D7F6-B498-43B3-948B-1728B52AA6E4}">
                  <adec:decorative xmlns:adec="http://schemas.microsoft.com/office/drawing/2017/decorative" xmlns="" val="1"/>
                </a:ext>
              </a:extLst>
            </p:cNvPr>
            <p:cNvPicPr>
              <a:picLocks noChangeAspect="1"/>
            </p:cNvPicPr>
            <p:nvPr/>
          </p:nvPicPr>
          <p:blipFill rotWithShape="1">
            <a:blip r:embed="rId3"/>
            <a:srcRect l="1243" t="28026" r="30256" b="1550"/>
            <a:stretch/>
          </p:blipFill>
          <p:spPr>
            <a:xfrm>
              <a:off x="562844" y="4857887"/>
              <a:ext cx="3572863" cy="1403091"/>
            </a:xfrm>
            <a:prstGeom prst="rect">
              <a:avLst/>
            </a:prstGeom>
            <a:solidFill>
              <a:srgbClr val="F5F5F5"/>
            </a:solidFill>
            <a:ln>
              <a:noFill/>
            </a:ln>
            <a:effectLst>
              <a:outerShdw blurRad="127000" dist="38100" dir="13500000" algn="br" rotWithShape="0">
                <a:prstClr val="black">
                  <a:alpha val="20000"/>
                </a:prstClr>
              </a:outerShdw>
            </a:effectLst>
          </p:spPr>
        </p:pic>
        <p:sp>
          <p:nvSpPr>
            <p:cNvPr id="33" name="Rectangle 32">
              <a:extLst>
                <a:ext uri="{FF2B5EF4-FFF2-40B4-BE49-F238E27FC236}">
                  <a16:creationId xmlns:a16="http://schemas.microsoft.com/office/drawing/2014/main" id="{D4874168-A094-4AD0-A0AD-34A8D15FE199}"/>
                </a:ext>
                <a:ext uri="{C183D7F6-B498-43B3-948B-1728B52AA6E4}">
                  <adec:decorative xmlns:adec="http://schemas.microsoft.com/office/drawing/2017/decorative" xmlns="" val="1"/>
                </a:ext>
              </a:extLst>
            </p:cNvPr>
            <p:cNvSpPr/>
            <p:nvPr/>
          </p:nvSpPr>
          <p:spPr>
            <a:xfrm rot="16200000">
              <a:off x="4046347" y="4399157"/>
              <a:ext cx="1956041" cy="1432318"/>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mc:AlternateContent xmlns:mc="http://schemas.openxmlformats.org/markup-compatibility/2006">
        <mc:Choice xmlns:am3d="http://schemas.microsoft.com/office/drawing/2017/model3d" xmlns=""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extLst>
                  <p:ext uri="{D42A27DB-BD31-4B8C-83A1-F6EECF244321}">
                    <p14:modId xmlns:p14="http://schemas.microsoft.com/office/powerpoint/2010/main" val="1156837809"/>
                  </p:ext>
                </p:extLst>
              </p:nvPr>
            </p:nvGraphicFramePr>
            <p:xfrm>
              <a:off x="8134006" y="1431342"/>
              <a:ext cx="1552272" cy="4866325"/>
            </p:xfrm>
            <a:graphic>
              <a:graphicData uri="http://schemas.microsoft.com/office/drawing/2017/model3d">
                <am3d:model3d r:embed="rId4">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5"/>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6"/>
              <a:stretch>
                <a:fillRect/>
              </a:stretch>
            </p:blipFill>
            <p:spPr>
              <a:xfrm>
                <a:off x="8134006" y="1431342"/>
                <a:ext cx="1552272" cy="4866325"/>
              </a:xfrm>
              <a:prstGeom prst="rect">
                <a:avLst/>
              </a:prstGeom>
            </p:spPr>
          </p:pic>
        </mc:Fallback>
      </mc:AlternateContent>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Pan and Zoom</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515938" y="1345489"/>
            <a:ext cx="6096000" cy="300275"/>
          </a:xfrm>
          <a:prstGeom prst="rect">
            <a:avLst/>
          </a:prstGeom>
        </p:spPr>
        <p:txBody>
          <a:bodyPr>
            <a:spAutoFit/>
          </a:bodyPr>
          <a:lstStyle/>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To resize or crop your 3D model within a frame, you can use the pan and zoom tool.</a:t>
            </a:r>
          </a:p>
        </p:txBody>
      </p:sp>
      <mc:AlternateContent xmlns:mc="http://schemas.openxmlformats.org/markup-compatibility/2006">
        <mc:Choice xmlns:am3d="http://schemas.microsoft.com/office/drawing/2017/model3d" xmlns="" Requires="am3d">
          <p:graphicFrame>
            <p:nvGraphicFramePr>
              <p:cNvPr id="20" name="3D Model 19" descr="3D model of a parrot from the torso up, from the front">
                <a:extLst>
                  <a:ext uri="{FF2B5EF4-FFF2-40B4-BE49-F238E27FC236}">
                    <a16:creationId xmlns:a16="http://schemas.microsoft.com/office/drawing/2014/main" id="{0669C767-52A4-4999-8261-9B7806803E30}"/>
                  </a:ext>
                </a:extLst>
              </p:cNvPr>
              <p:cNvGraphicFramePr>
                <a:graphicFrameLocks/>
              </p:cNvGraphicFramePr>
              <p:nvPr>
                <p:extLst>
                  <p:ext uri="{D42A27DB-BD31-4B8C-83A1-F6EECF244321}">
                    <p14:modId xmlns:p14="http://schemas.microsoft.com/office/powerpoint/2010/main" val="440535312"/>
                  </p:ext>
                </p:extLst>
              </p:nvPr>
            </p:nvGraphicFramePr>
            <p:xfrm>
              <a:off x="1563759" y="1912355"/>
              <a:ext cx="1552272" cy="2116381"/>
            </p:xfrm>
            <a:graphic>
              <a:graphicData uri="http://schemas.microsoft.com/office/drawing/2017/model3d">
                <am3d:model3d r:embed="rId2">
                  <am3d:spPr>
                    <a:xfrm>
                      <a:off x="0" y="0"/>
                      <a:ext cx="1552272" cy="2116381"/>
                    </a:xfrm>
                    <a:prstGeom prst="rect">
                      <a:avLst/>
                    </a:prstGeom>
                  </am3d:spPr>
                  <am3d:camera>
                    <am3d:pos x="-268418" y="12278049" z="52563001"/>
                    <am3d:up dx="0" dy="36000000" dz="0"/>
                    <am3d:lookAt x="-268418" y="12278049" z="0"/>
                    <am3d:perspective fov="824242"/>
                  </am3d:camera>
                  <am3d:trans>
                    <am3d:meterPerModelUnit n="12089550" d="1000000"/>
                    <am3d:preTrans dx="2005600" dy="-22605202" dz="-606908"/>
                    <am3d:scale>
                      <am3d:sx n="1000000" d="1000000"/>
                      <am3d:sy n="1000000" d="1000000"/>
                      <am3d:sz n="1000000" d="1000000"/>
                    </am3d:scale>
                    <am3d:rot ax="751672" ay="-1275459" az="-276367"/>
                    <am3d:postTrans dx="757208" dy="4622928" dz="0"/>
                  </am3d:trans>
                  <am3d:raster rName="Office3DRenderer" rVer="16.0.8326">
                    <am3d:blip r:embed="rId3"/>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from the torso up, from the front">
                <a:extLst>
                  <a:ext uri="{FF2B5EF4-FFF2-40B4-BE49-F238E27FC236}">
                    <a16:creationId xmlns:a16="http://schemas.microsoft.com/office/drawing/2014/main" id="{0669C767-52A4-4999-8261-9B7806803E30}"/>
                  </a:ext>
                </a:extLst>
              </p:cNvPr>
              <p:cNvPicPr>
                <a:picLocks noGrp="1" noRot="1" noChangeAspect="1" noMove="1" noResize="1" noEditPoints="1" noAdjustHandles="1" noChangeArrowheads="1" noChangeShapeType="1" noCrop="1"/>
              </p:cNvPicPr>
              <p:nvPr/>
            </p:nvPicPr>
            <p:blipFill>
              <a:blip r:embed="rId4"/>
              <a:stretch>
                <a:fillRect/>
              </a:stretch>
            </p:blipFill>
            <p:spPr>
              <a:xfrm>
                <a:off x="1563759" y="1912355"/>
                <a:ext cx="1552272" cy="2116381"/>
              </a:xfrm>
              <a:prstGeom prst="rect">
                <a:avLst/>
              </a:prstGeom>
            </p:spPr>
          </p:pic>
        </mc:Fallback>
      </mc:AlternateContent>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23554" y="4044150"/>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4084342"/>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your 3D model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3D Models Format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Pan &amp; Zoom</a:t>
            </a:r>
            <a:br>
              <a:rPr lang="en-US" dirty="0">
                <a:solidFill>
                  <a:srgbClr val="D24726"/>
                </a:solidFill>
                <a:latin typeface="Segoe UI Semibold" panose="020B0702040204020203" pitchFamily="34" charset="0"/>
                <a:cs typeface="Segoe UI Semibold" panose="020B0702040204020203" pitchFamily="34" charset="0"/>
              </a:rPr>
            </a:br>
            <a:r>
              <a:rPr lang="en-US" dirty="0">
                <a:solidFill>
                  <a:srgbClr val="D24726"/>
                </a:solidFill>
                <a:latin typeface="Segoe UI Semibold" panose="020B0702040204020203" pitchFamily="34" charset="0"/>
                <a:cs typeface="Segoe UI Semibold" panose="020B0702040204020203" pitchFamily="34" charset="0"/>
              </a:rPr>
              <a:t/>
            </a:r>
            <a:br>
              <a:rPr lang="en-US" dirty="0">
                <a:solidFill>
                  <a:srgbClr val="D24726"/>
                </a:solidFill>
                <a:latin typeface="Segoe UI Semibold" panose="020B0702040204020203" pitchFamily="34" charset="0"/>
                <a:cs typeface="Segoe UI Semibold" panose="020B0702040204020203" pitchFamily="34" charset="0"/>
              </a:rPr>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the Pan &amp; Zoom tool acts like an on/off (toggle) switch. Once pressed, you’ll see a gray box around the Pan &amp; Zoom button to indicate the feature is activated. Press the button again to deactivate the Pan &amp; Zoom feature.</a:t>
            </a:r>
          </a:p>
        </p:txBody>
      </p:sp>
      <mc:AlternateContent xmlns:mc="http://schemas.openxmlformats.org/markup-compatibility/2006">
        <mc:Choice xmlns:am3d="http://schemas.microsoft.com/office/drawing/2017/model3d" xmlns="" Requires="am3d">
          <p:graphicFrame>
            <p:nvGraphicFramePr>
              <p:cNvPr id="21" name="3D Model 20" descr="3D model of a parrot from the torso up, from the side">
                <a:extLst>
                  <a:ext uri="{FF2B5EF4-FFF2-40B4-BE49-F238E27FC236}">
                    <a16:creationId xmlns:a16="http://schemas.microsoft.com/office/drawing/2014/main" id="{01123BCC-10A2-42F5-86DE-AC1C648A8F73}"/>
                  </a:ext>
                </a:extLst>
              </p:cNvPr>
              <p:cNvGraphicFramePr>
                <a:graphicFrameLocks/>
              </p:cNvGraphicFramePr>
              <p:nvPr>
                <p:extLst>
                  <p:ext uri="{D42A27DB-BD31-4B8C-83A1-F6EECF244321}">
                    <p14:modId xmlns:p14="http://schemas.microsoft.com/office/powerpoint/2010/main" val="2872618101"/>
                  </p:ext>
                </p:extLst>
              </p:nvPr>
            </p:nvGraphicFramePr>
            <p:xfrm>
              <a:off x="5257883" y="1426650"/>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2231507" dy="-30285532" dz="-2876686"/>
                    <am3d:scale>
                      <am3d:sx n="1000000" d="1000000"/>
                      <am3d:sy n="1000000" d="1000000"/>
                      <am3d:sz n="1000000" d="1000000"/>
                    </am3d:scale>
                    <am3d:rot ax="407651" ay="3337388" az="336927"/>
                    <am3d:postTrans dx="3304004" dy="12462524"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1" name="3D Model 20" descr="3D model of a parrot from the torso up, from the side">
                <a:extLst>
                  <a:ext uri="{FF2B5EF4-FFF2-40B4-BE49-F238E27FC236}">
                    <a16:creationId xmlns:a16="http://schemas.microsoft.com/office/drawing/2014/main" id="{01123BCC-10A2-42F5-86DE-AC1C648A8F73}"/>
                  </a:ext>
                </a:extLst>
              </p:cNvPr>
              <p:cNvPicPr>
                <a:picLocks noGrp="1" noRot="1" noChangeAspect="1" noMove="1" noResize="1" noEditPoints="1" noAdjustHandles="1" noChangeArrowheads="1" noChangeShapeType="1" noCrop="1"/>
              </p:cNvPicPr>
              <p:nvPr/>
            </p:nvPicPr>
            <p:blipFill>
              <a:blip r:embed="rId6"/>
              <a:stretch>
                <a:fillRect/>
              </a:stretch>
            </p:blipFill>
            <p:spPr>
              <a:xfrm>
                <a:off x="5257883" y="1426650"/>
                <a:ext cx="2147042" cy="2631070"/>
              </a:xfrm>
              <a:prstGeom prst="rect">
                <a:avLst/>
              </a:prstGeom>
            </p:spPr>
          </p:pic>
        </mc:Fallback>
      </mc:AlternateContent>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213933" y="4044150"/>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6" y="4084342"/>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With the Pan &amp; Zoom button enabled, now </a:t>
            </a:r>
            <a:r>
              <a:rPr lang="en-US" dirty="0">
                <a:solidFill>
                  <a:srgbClr val="D24726"/>
                </a:solidFill>
                <a:latin typeface="Segoe UI Semibold" panose="020B0702040204020203" pitchFamily="34" charset="0"/>
                <a:cs typeface="Segoe UI Semibold" panose="020B0702040204020203" pitchFamily="34" charset="0"/>
              </a:rPr>
              <a:t>move, rotate, and resize </a:t>
            </a:r>
            <a:r>
              <a:rPr lang="en-US" dirty="0">
                <a:solidFill>
                  <a:prstClr val="black">
                    <a:lumMod val="75000"/>
                    <a:lumOff val="25000"/>
                  </a:prstClr>
                </a:solidFill>
                <a:latin typeface="Segoe UI" panose="020B0502040204020203" pitchFamily="34" charset="0"/>
                <a:cs typeface="Segoe UI" panose="020B0502040204020203" pitchFamily="34" charset="0"/>
              </a:rPr>
              <a:t>your 3D model.  </a:t>
            </a:r>
          </a:p>
        </p:txBody>
      </p:sp>
      <mc:AlternateContent xmlns:mc="http://schemas.openxmlformats.org/markup-compatibility/2006">
        <mc:Choice xmlns:am3d="http://schemas.microsoft.com/office/drawing/2017/model3d" xmlns="" Requires="am3d">
          <p:graphicFrame>
            <p:nvGraphicFramePr>
              <p:cNvPr id="22" name="3D Model 21" descr="3D model of a parrot from the torso up, from the back">
                <a:extLst>
                  <a:ext uri="{FF2B5EF4-FFF2-40B4-BE49-F238E27FC236}">
                    <a16:creationId xmlns:a16="http://schemas.microsoft.com/office/drawing/2014/main" id="{E4FC00AF-B769-4FD1-A5EF-41179EF2E7BE}"/>
                  </a:ext>
                </a:extLst>
              </p:cNvPr>
              <p:cNvGraphicFramePr>
                <a:graphicFrameLocks/>
              </p:cNvGraphicFramePr>
              <p:nvPr>
                <p:extLst>
                  <p:ext uri="{D42A27DB-BD31-4B8C-83A1-F6EECF244321}">
                    <p14:modId xmlns:p14="http://schemas.microsoft.com/office/powerpoint/2010/main" val="341148195"/>
                  </p:ext>
                </p:extLst>
              </p:nvPr>
            </p:nvGraphicFramePr>
            <p:xfrm>
              <a:off x="8315408" y="1388864"/>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1882932" dy="-31938905" dz="-3192827"/>
                    <am3d:scale>
                      <am3d:sx n="1000000" d="1000000"/>
                      <am3d:sy n="1000000" d="1000000"/>
                      <am3d:sz n="1000000" d="1000000"/>
                    </am3d:scale>
                    <am3d:rot ax="-9382174" ay="-2025520" az="9980064"/>
                    <am3d:postTrans dx="3761397" dy="14119595" dz="0"/>
                  </am3d:trans>
                  <am3d:raster rName="Office3DRenderer" rVer="16.0.8326">
                    <am3d:blip r:embed="rId7"/>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2" name="3D Model 21" descr="3D model of a parrot from the torso up, from the back">
                <a:extLst>
                  <a:ext uri="{FF2B5EF4-FFF2-40B4-BE49-F238E27FC236}">
                    <a16:creationId xmlns:a16="http://schemas.microsoft.com/office/drawing/2014/main" id="{E4FC00AF-B769-4FD1-A5EF-41179EF2E7BE}"/>
                  </a:ext>
                </a:extLst>
              </p:cNvPr>
              <p:cNvPicPr>
                <a:picLocks noGrp="1" noRot="1" noChangeAspect="1" noMove="1" noResize="1" noEditPoints="1" noAdjustHandles="1" noChangeArrowheads="1" noChangeShapeType="1" noCrop="1"/>
              </p:cNvPicPr>
              <p:nvPr/>
            </p:nvPicPr>
            <p:blipFill>
              <a:blip r:embed="rId8"/>
              <a:stretch>
                <a:fillRect/>
              </a:stretch>
            </p:blipFill>
            <p:spPr>
              <a:xfrm>
                <a:off x="8315408" y="1388864"/>
                <a:ext cx="2147042" cy="2631070"/>
              </a:xfrm>
              <a:prstGeom prst="rect">
                <a:avLst/>
              </a:prstGeom>
            </p:spPr>
          </p:pic>
        </mc:Fallback>
      </mc:AlternateContent>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895752" y="404415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94499" y="4084341"/>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you are finished editing, click the </a:t>
            </a:r>
            <a:r>
              <a:rPr lang="en-US" dirty="0">
                <a:solidFill>
                  <a:srgbClr val="D24726"/>
                </a:solidFill>
                <a:latin typeface="Segoe UI Semibold" panose="020B0702040204020203" pitchFamily="34" charset="0"/>
                <a:cs typeface="Segoe UI Semibold" panose="020B0702040204020203" pitchFamily="34" charset="0"/>
              </a:rPr>
              <a:t>Pan &amp; Zoom </a:t>
            </a:r>
            <a:r>
              <a:rPr lang="en-US" dirty="0">
                <a:solidFill>
                  <a:prstClr val="black">
                    <a:lumMod val="75000"/>
                    <a:lumOff val="25000"/>
                  </a:prstClr>
                </a:solidFill>
                <a:latin typeface="Segoe UI" panose="020B0502040204020203" pitchFamily="34" charset="0"/>
                <a:cs typeface="Segoe UI" panose="020B0502040204020203" pitchFamily="34" charset="0"/>
              </a:rPr>
              <a:t>button again to exit Pan and Zoom mode.</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Now Animate Your 3D Model Using the Morph Transition</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8" name="Picture 7" descr="Slide thumbnail context menu showing the Duplicate Slide option">
            <a:extLst>
              <a:ext uri="{FF2B5EF4-FFF2-40B4-BE49-F238E27FC236}">
                <a16:creationId xmlns:a16="http://schemas.microsoft.com/office/drawing/2014/main" id="{79219B9A-9991-4B3C-A46B-331267D7B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5444" y="1575304"/>
            <a:ext cx="1589393" cy="2044781"/>
          </a:xfrm>
          <a:prstGeom prst="rect">
            <a:avLst/>
          </a:prstGeom>
        </p:spPr>
      </p:pic>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3D Model on the right in some way (rotate, move, or resize),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13" name="Picture 12" descr="Transition tab showing morph transition">
            <a:extLst>
              <a:ext uri="{FF2B5EF4-FFF2-40B4-BE49-F238E27FC236}">
                <a16:creationId xmlns:a16="http://schemas.microsoft.com/office/drawing/2014/main" id="{1700602B-85F7-480F-B244-AE5F12DF16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8450" y="3469562"/>
            <a:ext cx="2798443" cy="1344293"/>
          </a:xfrm>
          <a:prstGeom prst="rect">
            <a:avLst/>
          </a:prstGeom>
        </p:spPr>
      </p:pic>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the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parrot morph!</a:t>
            </a:r>
          </a:p>
        </p:txBody>
      </p:sp>
      <p:pic>
        <p:nvPicPr>
          <p:cNvPr id="18" name="Picture 17" descr="Slide Show button">
            <a:extLst>
              <a:ext uri="{FF2B5EF4-FFF2-40B4-BE49-F238E27FC236}">
                <a16:creationId xmlns:a16="http://schemas.microsoft.com/office/drawing/2014/main" id="{B0340C9A-12F9-4BED-859B-790F5A9D5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8598" y="5338362"/>
            <a:ext cx="2419340" cy="1005547"/>
          </a:xfrm>
          <a:prstGeom prst="rect">
            <a:avLst/>
          </a:prstGeom>
        </p:spPr>
      </p:pic>
      <mc:AlternateContent xmlns:mc="http://schemas.openxmlformats.org/markup-compatibility/2006">
        <mc:Choice xmlns:am3d="http://schemas.microsoft.com/office/drawing/2017/model3d" xmlns="" Requires="am3d">
          <p:graphicFrame>
            <p:nvGraphicFramePr>
              <p:cNvPr id="20" name="3D Model 19" descr="3D model of a parrot">
                <a:extLst>
                  <a:ext uri="{FF2B5EF4-FFF2-40B4-BE49-F238E27FC236}">
                    <a16:creationId xmlns:a16="http://schemas.microsoft.com/office/drawing/2014/main" id="{FF4C3D36-ED20-4C8A-85D2-83190D332A90}"/>
                  </a:ext>
                </a:extLst>
              </p:cNvPr>
              <p:cNvGraphicFramePr>
                <a:graphicFrameLocks noChangeAspect="1"/>
              </p:cNvGraphicFramePr>
              <p:nvPr>
                <p:extLst>
                  <p:ext uri="{D42A27DB-BD31-4B8C-83A1-F6EECF244321}">
                    <p14:modId xmlns:p14="http://schemas.microsoft.com/office/powerpoint/2010/main" val="3888539497"/>
                  </p:ext>
                </p:extLst>
              </p:nvPr>
            </p:nvGraphicFramePr>
            <p:xfrm>
              <a:off x="8303318" y="1575304"/>
              <a:ext cx="1552272" cy="4866325"/>
            </p:xfrm>
            <a:graphic>
              <a:graphicData uri="http://schemas.microsoft.com/office/drawing/2017/model3d">
                <am3d:model3d r:embed="rId5">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6"/>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a:extLst>
                  <a:ext uri="{FF2B5EF4-FFF2-40B4-BE49-F238E27FC236}">
                    <a16:creationId xmlns:a16="http://schemas.microsoft.com/office/drawing/2014/main" id="{FF4C3D36-ED20-4C8A-85D2-83190D332A90}"/>
                  </a:ext>
                </a:extLst>
              </p:cNvPr>
              <p:cNvPicPr>
                <a:picLocks noGrp="1" noRot="1" noChangeAspect="1" noMove="1" noResize="1" noEditPoints="1" noAdjustHandles="1" noChangeArrowheads="1" noChangeShapeType="1" noCrop="1"/>
              </p:cNvPicPr>
              <p:nvPr/>
            </p:nvPicPr>
            <p:blipFill>
              <a:blip r:embed="rId7"/>
              <a:stretch>
                <a:fillRect/>
              </a:stretch>
            </p:blipFill>
            <p:spPr>
              <a:xfrm>
                <a:off x="8303318" y="1575304"/>
                <a:ext cx="1552272" cy="4866325"/>
              </a:xfrm>
              <a:prstGeom prst="rect">
                <a:avLst/>
              </a:prstGeom>
            </p:spPr>
          </p:pic>
        </mc:Fallback>
      </mc:AlternateContent>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a:t>Animate Your 3D Model Using the Animations Tab</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p>
        </p:txBody>
      </p:sp>
      <p:grpSp>
        <p:nvGrpSpPr>
          <p:cNvPr id="12"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xmlns="" val="1"/>
              </a:ext>
            </a:extLst>
          </p:cNvPr>
          <p:cNvGrpSpPr/>
          <p:nvPr/>
        </p:nvGrpSpPr>
        <p:grpSpPr>
          <a:xfrm>
            <a:off x="715429" y="2514325"/>
            <a:ext cx="187380" cy="278885"/>
            <a:chOff x="5052041" y="3023897"/>
            <a:chExt cx="1009650" cy="1502702"/>
          </a:xfrm>
        </p:grpSpPr>
        <p:sp>
          <p:nvSpPr>
            <p:cNvPr id="13"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xmlns=""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xmlns=""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xmlns=""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US"/>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a:solidFill>
                  <a:prstClr val="black">
                    <a:lumMod val="75000"/>
                    <a:lumOff val="25000"/>
                  </a:prstClr>
                </a:solidFill>
                <a:latin typeface="Segoe UI" panose="020B0502040204020203" pitchFamily="34" charset="0"/>
                <a:cs typeface="Segoe UI" panose="020B0502040204020203" pitchFamily="34" charset="0"/>
              </a:rPr>
              <a:t>Select the 3D Model on the right, then go to </a:t>
            </a:r>
            <a:r>
              <a:rPr lang="en-US">
                <a:solidFill>
                  <a:srgbClr val="D24726"/>
                </a:solidFill>
                <a:latin typeface="Segoe UI Semibold" panose="020B0702040204020203" pitchFamily="34" charset="0"/>
                <a:cs typeface="Segoe UI Semibold" panose="020B0702040204020203" pitchFamily="34" charset="0"/>
              </a:rPr>
              <a:t>Animations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a:solidFill>
                  <a:prstClr val="black">
                    <a:lumMod val="75000"/>
                    <a:lumOff val="25000"/>
                  </a:prstClr>
                </a:solidFill>
                <a:cs typeface="Segoe UI"/>
              </a:rPr>
              <a:t>&gt; </a:t>
            </a:r>
            <a:r>
              <a:rPr lang="en-US">
                <a:solidFill>
                  <a:srgbClr val="D24726"/>
                </a:solidFill>
                <a:latin typeface="Segoe UI Semibold" panose="020B0702040204020203" pitchFamily="34" charset="0"/>
                <a:cs typeface="Segoe UI Semibold" panose="020B0702040204020203" pitchFamily="34" charset="0"/>
              </a:rPr>
              <a:t>Turntable</a:t>
            </a:r>
          </a:p>
          <a:p>
            <a:pPr marL="0" indent="0">
              <a:spcBef>
                <a:spcPts val="2400"/>
              </a:spcBef>
              <a:spcAft>
                <a:spcPts val="0"/>
              </a:spcAft>
              <a:buNone/>
            </a:pPr>
            <a:r>
              <a:rPr lang="en-US">
                <a:solidFill>
                  <a:srgbClr val="D24726"/>
                </a:solidFill>
                <a:latin typeface="Segoe UI Semibold" panose="020B0702040204020203" pitchFamily="34" charset="0"/>
                <a:cs typeface="Segoe UI Semibold" panose="020B0702040204020203" pitchFamily="34" charset="0"/>
              </a:rPr>
              <a:t>Hint: </a:t>
            </a:r>
            <a:r>
              <a:rPr lang="en-US">
                <a:solidFill>
                  <a:srgbClr val="404040"/>
                </a:solidFill>
                <a:latin typeface="Segoe UI Semibold" panose="020B0702040204020203" pitchFamily="34" charset="0"/>
                <a:cs typeface="Segoe UI Semibold" panose="020B0702040204020203" pitchFamily="34" charset="0"/>
              </a:rPr>
              <a:t>Effect Options </a:t>
            </a:r>
            <a:r>
              <a:rPr lang="en-US">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a:solidFill>
                  <a:prstClr val="black">
                    <a:lumMod val="75000"/>
                    <a:lumOff val="25000"/>
                  </a:prstClr>
                </a:solidFill>
              </a:rPr>
              <a:t> </a:t>
            </a:r>
            <a:r>
              <a:rPr lang="en-US">
                <a:solidFill>
                  <a:prstClr val="black">
                    <a:lumMod val="75000"/>
                    <a:lumOff val="25000"/>
                  </a:prstClr>
                </a:solidFill>
                <a:latin typeface="Segoe UI Semibold" panose="020B0702040204020203" pitchFamily="34" charset="0"/>
                <a:cs typeface="Segoe UI Semibold" panose="020B0702040204020203" pitchFamily="34" charset="0"/>
              </a:rPr>
              <a:t>Turntable</a:t>
            </a:r>
            <a:r>
              <a:rPr lang="en-US">
                <a:solidFill>
                  <a:prstClr val="black">
                    <a:lumMod val="75000"/>
                    <a:lumOff val="25000"/>
                  </a:prstClr>
                </a:solidFill>
              </a:rPr>
              <a:t>.</a:t>
            </a:r>
          </a:p>
        </p:txBody>
      </p:sp>
      <p:grpSp>
        <p:nvGrpSpPr>
          <p:cNvPr id="16" name="Screenshot of Animations Tab" descr="Screenshot of the Animations Tab">
            <a:extLst>
              <a:ext uri="{FF2B5EF4-FFF2-40B4-BE49-F238E27FC236}">
                <a16:creationId xmlns:a16="http://schemas.microsoft.com/office/drawing/2014/main" id="{02117659-583F-4772-9DFA-90FF25281D8F}"/>
              </a:ext>
            </a:extLst>
          </p:cNvPr>
          <p:cNvGrpSpPr/>
          <p:nvPr/>
        </p:nvGrpSpPr>
        <p:grpSpPr>
          <a:xfrm>
            <a:off x="589417" y="2805167"/>
            <a:ext cx="5586779" cy="1653788"/>
            <a:chOff x="589417" y="2843186"/>
            <a:chExt cx="6004050" cy="1777308"/>
          </a:xfrm>
        </p:grpSpPr>
        <p:grpSp>
          <p:nvGrpSpPr>
            <p:cNvPr id="17" name="Group 16">
              <a:extLst>
                <a:ext uri="{FF2B5EF4-FFF2-40B4-BE49-F238E27FC236}">
                  <a16:creationId xmlns:a16="http://schemas.microsoft.com/office/drawing/2014/main" id="{36A8522F-93B2-4065-B8E8-DF09F9F7C876}"/>
                </a:ext>
              </a:extLst>
            </p:cNvPr>
            <p:cNvGrpSpPr/>
            <p:nvPr/>
          </p:nvGrpSpPr>
          <p:grpSpPr>
            <a:xfrm>
              <a:off x="589417" y="2843187"/>
              <a:ext cx="6004050" cy="1777307"/>
              <a:chOff x="589417" y="2843187"/>
              <a:chExt cx="6004050" cy="1777307"/>
            </a:xfrm>
          </p:grpSpPr>
          <p:grpSp>
            <p:nvGrpSpPr>
              <p:cNvPr id="19" name="Group 18">
                <a:extLst>
                  <a:ext uri="{FF2B5EF4-FFF2-40B4-BE49-F238E27FC236}">
                    <a16:creationId xmlns:a16="http://schemas.microsoft.com/office/drawing/2014/main" id="{175AFEDF-7F88-4FEF-89A7-619232462DE9}"/>
                  </a:ext>
                </a:extLst>
              </p:cNvPr>
              <p:cNvGrpSpPr/>
              <p:nvPr/>
            </p:nvGrpSpPr>
            <p:grpSpPr>
              <a:xfrm>
                <a:off x="589417" y="2843187"/>
                <a:ext cx="6004050" cy="1777307"/>
                <a:chOff x="589417" y="2843187"/>
                <a:chExt cx="6004050" cy="1777307"/>
              </a:xfrm>
            </p:grpSpPr>
            <p:sp>
              <p:nvSpPr>
                <p:cNvPr id="21" name="Rectangle 20">
                  <a:extLst>
                    <a:ext uri="{FF2B5EF4-FFF2-40B4-BE49-F238E27FC236}">
                      <a16:creationId xmlns:a16="http://schemas.microsoft.com/office/drawing/2014/main" id="{3B057055-9189-4D20-A63A-06EFD29C9A9D}"/>
                    </a:ext>
                    <a:ext uri="{C183D7F6-B498-43B3-948B-1728B52AA6E4}">
                      <adec:decorative xmlns:adec="http://schemas.microsoft.com/office/drawing/2017/decorative" xmlns="" val="1"/>
                    </a:ext>
                  </a:extLst>
                </p:cNvPr>
                <p:cNvSpPr/>
                <p:nvPr/>
              </p:nvSpPr>
              <p:spPr>
                <a:xfrm>
                  <a:off x="715428" y="3025663"/>
                  <a:ext cx="5298384" cy="1531492"/>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78D8923-44F1-4A00-A9E8-452B168CEB89}"/>
                    </a:ext>
                    <a:ext uri="{C183D7F6-B498-43B3-948B-1728B52AA6E4}">
                      <adec:decorative xmlns:adec="http://schemas.microsoft.com/office/drawing/2017/decorative" xmlns="" val="1"/>
                    </a:ext>
                  </a:extLst>
                </p:cNvPr>
                <p:cNvSpPr/>
                <p:nvPr/>
              </p:nvSpPr>
              <p:spPr>
                <a:xfrm rot="16200000">
                  <a:off x="5130439" y="3157466"/>
                  <a:ext cx="1777307" cy="1148749"/>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Rectangle 22">
                  <a:extLst>
                    <a:ext uri="{FF2B5EF4-FFF2-40B4-BE49-F238E27FC236}">
                      <a16:creationId xmlns:a16="http://schemas.microsoft.com/office/drawing/2014/main" id="{5B5A5933-09B4-40BE-A4AD-C96C849C04A9}"/>
                    </a:ext>
                    <a:ext uri="{C183D7F6-B498-43B3-948B-1728B52AA6E4}">
                      <adec:decorative xmlns:adec="http://schemas.microsoft.com/office/drawing/2017/decorative" xmlns="" val="1"/>
                    </a:ext>
                  </a:extLst>
                </p:cNvPr>
                <p:cNvSpPr/>
                <p:nvPr/>
              </p:nvSpPr>
              <p:spPr>
                <a:xfrm>
                  <a:off x="589417" y="3907597"/>
                  <a:ext cx="6004044" cy="711560"/>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20" name="Picture 19">
                <a:extLst>
                  <a:ext uri="{FF2B5EF4-FFF2-40B4-BE49-F238E27FC236}">
                    <a16:creationId xmlns:a16="http://schemas.microsoft.com/office/drawing/2014/main" id="{BC361283-744D-4763-88CC-E297E5B2074B}"/>
                  </a:ext>
                  <a:ext uri="{C183D7F6-B498-43B3-948B-1728B52AA6E4}">
                    <adec:decorative xmlns:adec="http://schemas.microsoft.com/office/drawing/2017/decorative" xmlns="" val="1"/>
                  </a:ext>
                </a:extLst>
              </p:cNvPr>
              <p:cNvPicPr>
                <a:picLocks noChangeAspect="1"/>
              </p:cNvPicPr>
              <p:nvPr/>
            </p:nvPicPr>
            <p:blipFill rotWithShape="1">
              <a:blip r:embed="rId2"/>
              <a:srcRect r="29862" b="12659"/>
              <a:stretch/>
            </p:blipFill>
            <p:spPr>
              <a:xfrm>
                <a:off x="715428" y="3025663"/>
                <a:ext cx="5878039" cy="1516371"/>
              </a:xfrm>
              <a:prstGeom prst="rect">
                <a:avLst/>
              </a:prstGeom>
            </p:spPr>
          </p:pic>
        </p:grpSp>
        <p:sp>
          <p:nvSpPr>
            <p:cNvPr id="18" name="Rectangle 17">
              <a:extLst>
                <a:ext uri="{FF2B5EF4-FFF2-40B4-BE49-F238E27FC236}">
                  <a16:creationId xmlns:a16="http://schemas.microsoft.com/office/drawing/2014/main" id="{60F91554-0A55-4B72-8F4C-E55038A2766C}"/>
                </a:ext>
                <a:ext uri="{C183D7F6-B498-43B3-948B-1728B52AA6E4}">
                  <adec:decorative xmlns:adec="http://schemas.microsoft.com/office/drawing/2017/decorative" xmlns="" val="1"/>
                </a:ext>
              </a:extLst>
            </p:cNvPr>
            <p:cNvSpPr/>
            <p:nvPr/>
          </p:nvSpPr>
          <p:spPr>
            <a:xfrm rot="16200000">
              <a:off x="5086697" y="3112392"/>
              <a:ext cx="1775971" cy="1237559"/>
            </a:xfrm>
            <a:prstGeom prst="rect">
              <a:avLst/>
            </a:prstGeom>
            <a:gradFill flip="none" rotWithShape="1">
              <a:gsLst>
                <a:gs pos="50000">
                  <a:srgbClr val="F5F5F5">
                    <a:alpha val="61000"/>
                  </a:srgbClr>
                </a:gs>
                <a:gs pos="0">
                  <a:srgbClr val="F5F5F5">
                    <a:alpha val="0"/>
                  </a:srgbClr>
                </a:gs>
                <a:gs pos="100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solidFill>
                  <a:prstClr val="black">
                    <a:lumMod val="75000"/>
                    <a:lumOff val="25000"/>
                  </a:prstClr>
                </a:solidFill>
                <a:latin typeface="Segoe UI" panose="020B0502040204020203" pitchFamily="34" charset="0"/>
                <a:cs typeface="Segoe UI" panose="020B0502040204020203" pitchFamily="34" charset="0"/>
              </a:rPr>
              <a:t>Explore the other new animations designed specifically for 3D models: </a:t>
            </a:r>
            <a:r>
              <a:rPr lang="en-US">
                <a:solidFill>
                  <a:srgbClr val="D24726"/>
                </a:solidFill>
                <a:latin typeface="Segoe UI Semibold" panose="020B0702040204020203" pitchFamily="34" charset="0"/>
                <a:cs typeface="Segoe UI Semibold" panose="020B0702040204020203" pitchFamily="34" charset="0"/>
              </a:rPr>
              <a:t>Arrive</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a:solidFill>
                  <a:srgbClr val="D24726"/>
                </a:solidFill>
                <a:latin typeface="Segoe UI Semibold" panose="020B0702040204020203" pitchFamily="34" charset="0"/>
                <a:cs typeface="Segoe UI Semibold" panose="020B0702040204020203" pitchFamily="34" charset="0"/>
              </a:rPr>
              <a:t>Swing</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a:solidFill>
                  <a:srgbClr val="D24726"/>
                </a:solidFill>
                <a:latin typeface="Segoe UI Semibold" panose="020B0702040204020203" pitchFamily="34" charset="0"/>
                <a:cs typeface="Segoe UI Semibold" panose="020B0702040204020203" pitchFamily="34" charset="0"/>
              </a:rPr>
              <a:t>Jump</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a:solidFill>
                  <a:srgbClr val="D24726"/>
                </a:solidFill>
                <a:latin typeface="Segoe UI Semibold" panose="020B0702040204020203" pitchFamily="34" charset="0"/>
                <a:cs typeface="Segoe UI Semibold" panose="020B0702040204020203" pitchFamily="34" charset="0"/>
              </a:rPr>
              <a:t>&amp; Turn</a:t>
            </a:r>
            <a:r>
              <a:rPr lang="en-US">
                <a:solidFill>
                  <a:prstClr val="black">
                    <a:lumMod val="75000"/>
                    <a:lumOff val="25000"/>
                  </a:prstClr>
                </a:solidFill>
                <a:latin typeface="Segoe UI" panose="020B0502040204020203" pitchFamily="34" charset="0"/>
                <a:cs typeface="Segoe UI" panose="020B0502040204020203" pitchFamily="34" charset="0"/>
              </a:rPr>
              <a:t>, and </a:t>
            </a:r>
            <a:r>
              <a:rPr lang="en-US">
                <a:solidFill>
                  <a:srgbClr val="D24726"/>
                </a:solidFill>
                <a:latin typeface="Segoe UI Semibold" panose="020B0702040204020203" pitchFamily="34" charset="0"/>
                <a:cs typeface="Segoe UI Semibold" panose="020B0702040204020203" pitchFamily="34" charset="0"/>
              </a:rPr>
              <a:t>Leave</a:t>
            </a:r>
            <a:r>
              <a:rPr lang="en-US">
                <a:solidFill>
                  <a:prstClr val="black">
                    <a:lumMod val="75000"/>
                    <a:lumOff val="25000"/>
                  </a:prstClr>
                </a:solidFill>
                <a:latin typeface="Segoe UI" panose="020B0502040204020203" pitchFamily="34" charset="0"/>
                <a:cs typeface="Segoe UI" panose="020B0502040204020203" pitchFamily="34" charset="0"/>
              </a:rPr>
              <a:t>.</a:t>
            </a: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solidFill>
                  <a:prstClr val="black">
                    <a:lumMod val="75000"/>
                    <a:lumOff val="25000"/>
                  </a:prstClr>
                </a:solidFill>
                <a:latin typeface="Segoe UI" panose="020B0502040204020203" pitchFamily="34" charset="0"/>
                <a:cs typeface="Segoe UI" panose="020B0502040204020203" pitchFamily="34" charset="0"/>
              </a:rPr>
              <a:t>Click Add Animation to combine the new 3D animations with other classic 2D animations, such as </a:t>
            </a:r>
            <a:r>
              <a:rPr lang="en-US">
                <a:solidFill>
                  <a:srgbClr val="D24726"/>
                </a:solidFill>
                <a:latin typeface="Segoe UI Semibold" panose="020B0702040204020203" pitchFamily="34" charset="0"/>
                <a:cs typeface="Segoe UI Semibold" panose="020B0702040204020203" pitchFamily="34" charset="0"/>
              </a:rPr>
              <a:t>Fade</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a:solidFill>
                  <a:srgbClr val="D24726"/>
                </a:solidFill>
                <a:latin typeface="Segoe UI Semibold" panose="020B0702040204020203" pitchFamily="34" charset="0"/>
                <a:cs typeface="Segoe UI Semibold" panose="020B0702040204020203" pitchFamily="34" charset="0"/>
              </a:rPr>
              <a:t>Grow/Shrink</a:t>
            </a:r>
            <a:r>
              <a:rPr lang="en-US">
                <a:solidFill>
                  <a:prstClr val="black">
                    <a:lumMod val="75000"/>
                    <a:lumOff val="25000"/>
                  </a:prstClr>
                </a:solidFill>
                <a:latin typeface="Segoe UI" panose="020B0502040204020203" pitchFamily="34" charset="0"/>
                <a:cs typeface="Segoe UI" panose="020B0502040204020203" pitchFamily="34" charset="0"/>
              </a:rPr>
              <a:t>, or one of the many </a:t>
            </a:r>
            <a:r>
              <a:rPr lang="en-US">
                <a:solidFill>
                  <a:srgbClr val="D24726"/>
                </a:solidFill>
                <a:latin typeface="Segoe UI Semibold" panose="020B0702040204020203" pitchFamily="34" charset="0"/>
                <a:cs typeface="Segoe UI Semibold" panose="020B0702040204020203" pitchFamily="34" charset="0"/>
              </a:rPr>
              <a:t>Motion Path </a:t>
            </a:r>
            <a:r>
              <a:rPr lang="en-US">
                <a:solidFill>
                  <a:prstClr val="black">
                    <a:lumMod val="75000"/>
                    <a:lumOff val="25000"/>
                  </a:prstClr>
                </a:solidFill>
                <a:latin typeface="Segoe UI" panose="020B0502040204020203" pitchFamily="34" charset="0"/>
                <a:cs typeface="Segoe UI" panose="020B0502040204020203" pitchFamily="34" charset="0"/>
              </a:rPr>
              <a:t>animations to test and see what is possible.</a:t>
            </a:r>
          </a:p>
        </p:txBody>
      </p:sp>
      <mc:AlternateContent xmlns:mc="http://schemas.openxmlformats.org/markup-compatibility/2006">
        <mc:Choice xmlns:am3d="http://schemas.microsoft.com/office/drawing/2017/model3d" xmlns="" Requires="am3d">
          <p:graphicFrame>
            <p:nvGraphicFramePr>
              <p:cNvPr id="24" name="3D Model 23" descr="3D model of a parrot">
                <a:extLst>
                  <a:ext uri="{FF2B5EF4-FFF2-40B4-BE49-F238E27FC236}">
                    <a16:creationId xmlns:a16="http://schemas.microsoft.com/office/drawing/2014/main" id="{CCCE7507-16DA-4EE0-A55C-07EE55110FC7}"/>
                  </a:ext>
                </a:extLst>
              </p:cNvPr>
              <p:cNvGraphicFramePr>
                <a:graphicFrameLocks noChangeAspect="1"/>
              </p:cNvGraphicFramePr>
              <p:nvPr>
                <p:extLst>
                  <p:ext uri="{D42A27DB-BD31-4B8C-83A1-F6EECF244321}">
                    <p14:modId xmlns:p14="http://schemas.microsoft.com/office/powerpoint/2010/main" val="2901715206"/>
                  </p:ext>
                </p:extLst>
              </p:nvPr>
            </p:nvGraphicFramePr>
            <p:xfrm>
              <a:off x="8134006" y="1431342"/>
              <a:ext cx="1552272" cy="4866325"/>
            </p:xfrm>
            <a:graphic>
              <a:graphicData uri="http://schemas.microsoft.com/office/drawing/2017/model3d">
                <am3d:model3d r:embed="rId3">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descr="3D model of a parrot">
                <a:extLst>
                  <a:ext uri="{FF2B5EF4-FFF2-40B4-BE49-F238E27FC236}">
                    <a16:creationId xmlns:a16="http://schemas.microsoft.com/office/drawing/2014/main" id="{CCCE7507-16DA-4EE0-A55C-07EE55110FC7}"/>
                  </a:ext>
                </a:extLst>
              </p:cNvPr>
              <p:cNvPicPr>
                <a:picLocks noGrp="1" noRot="1" noChangeAspect="1" noMove="1" noResize="1" noEditPoints="1" noAdjustHandles="1" noChangeArrowheads="1" noChangeShapeType="1" noCrop="1"/>
              </p:cNvPicPr>
              <p:nvPr/>
            </p:nvPicPr>
            <p:blipFill>
              <a:blip r:embed="rId5"/>
              <a:stretch>
                <a:fillRect/>
              </a:stretch>
            </p:blipFill>
            <p:spPr>
              <a:xfrm>
                <a:off x="8134006" y="1431342"/>
                <a:ext cx="1552272" cy="4866325"/>
              </a:xfrm>
              <a:prstGeom prst="rect">
                <a:avLst/>
              </a:prstGeom>
            </p:spPr>
          </p:pic>
        </mc:Fallback>
      </mc:AlternateContent>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774A73-0280-47B7-9E46-5069D2220801}">
  <ds:schemaRef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elements/1.1/"/>
    <ds:schemaRef ds:uri="16c05727-aa75-4e4a-9b5f-8a80a1165891"/>
    <ds:schemaRef ds:uri="71af3243-3dd4-4a8d-8c0d-dd76da1f02a5"/>
    <ds:schemaRef ds:uri="http://purl.org/dc/terms/"/>
  </ds:schemaRefs>
</ds:datastoreItem>
</file>

<file path=customXml/itemProps3.xml><?xml version="1.0" encoding="utf-8"?>
<ds:datastoreItem xmlns:ds="http://schemas.openxmlformats.org/officeDocument/2006/customXml" ds:itemID="{F7126FF7-C1F4-4C68-B9E0-A1BEBFA97A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733</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Segoe UI Semibold</vt:lpstr>
      <vt:lpstr>Get Started with 3D</vt:lpstr>
      <vt:lpstr>Bring Your Presentations  to Life with 3D</vt:lpstr>
      <vt:lpstr>Why Use 3D?</vt:lpstr>
      <vt:lpstr>No 3D Model? No Problem!</vt:lpstr>
      <vt:lpstr>How to Insert a 3D Model from Remix 3D</vt:lpstr>
      <vt:lpstr>Have Your Own 3D Model? You Can Import It!</vt:lpstr>
      <vt:lpstr>Two Ways to Position and Rotate Your 3D Model</vt:lpstr>
      <vt:lpstr>Pan and Zoom</vt:lpstr>
      <vt:lpstr>Now Animate Your 3D Model Using the Morph Transition</vt:lpstr>
      <vt:lpstr>Animate Your 3D Model Using the Animations Tab</vt:lpstr>
      <vt:lpstr>More questions about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2019-06-26T17:18:06Z</dcterms:created>
  <dcterms:modified xsi:type="dcterms:W3CDTF">2019-06-26T17:18:27Z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