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1" r:id="rId6"/>
    <p:sldId id="268" r:id="rId7"/>
    <p:sldId id="258" r:id="rId8"/>
    <p:sldId id="259" r:id="rId9"/>
    <p:sldId id="260" r:id="rId10"/>
    <p:sldId id="267" r:id="rId11"/>
    <p:sldId id="266" r:id="rId12"/>
    <p:sldId id="272" r:id="rId13"/>
    <p:sldId id="270" r:id="rId14"/>
    <p:sldId id="271" r:id="rId15"/>
    <p:sldId id="269" r:id="rId16"/>
    <p:sldId id="273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AF7B-792F-4893-995B-ACA30C285B99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293A-7FD0-44C6-8260-37AE9A09E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AF7B-792F-4893-995B-ACA30C285B99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293A-7FD0-44C6-8260-37AE9A09E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AF7B-792F-4893-995B-ACA30C285B99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293A-7FD0-44C6-8260-37AE9A09E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AF7B-792F-4893-995B-ACA30C285B99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293A-7FD0-44C6-8260-37AE9A09E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AF7B-792F-4893-995B-ACA30C285B99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293A-7FD0-44C6-8260-37AE9A09E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AF7B-792F-4893-995B-ACA30C285B99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293A-7FD0-44C6-8260-37AE9A09E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AF7B-792F-4893-995B-ACA30C285B99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293A-7FD0-44C6-8260-37AE9A09E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AF7B-792F-4893-995B-ACA30C285B99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293A-7FD0-44C6-8260-37AE9A09E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AF7B-792F-4893-995B-ACA30C285B99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293A-7FD0-44C6-8260-37AE9A09E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AF7B-792F-4893-995B-ACA30C285B99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293A-7FD0-44C6-8260-37AE9A09E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AF7B-792F-4893-995B-ACA30C285B99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293A-7FD0-44C6-8260-37AE9A09E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AF7B-792F-4893-995B-ACA30C285B99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293A-7FD0-44C6-8260-37AE9A09E5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ttleshi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403427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0"/>
            <a:ext cx="7783413" cy="6617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itchFamily="2" charset="0"/>
              </a:rPr>
              <a:t>EEE212-04:</a:t>
            </a:r>
          </a:p>
          <a:p>
            <a:pPr marL="342900" indent="-342900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itchFamily="2" charset="0"/>
              </a:rPr>
              <a:t>GROUP  9:</a:t>
            </a:r>
            <a:endParaRPr lang="en-US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d Times" pitchFamily="2" charset="0"/>
            </a:endParaRPr>
          </a:p>
          <a:p>
            <a:pPr marL="342900" indent="-342900"/>
            <a:endParaRPr lang="en-US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d Times" pitchFamily="2" charset="0"/>
            </a:endParaRPr>
          </a:p>
          <a:p>
            <a:pPr marL="342900" indent="-342900"/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d Times" pitchFamily="2" charset="0"/>
            </a:endParaRPr>
          </a:p>
          <a:p>
            <a:pPr marL="342900" indent="-342900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itchFamily="2" charset="0"/>
              </a:rPr>
              <a:t> 8052</a:t>
            </a:r>
          </a:p>
          <a:p>
            <a:pPr marL="342900" indent="-342900"/>
            <a:endParaRPr lang="en-US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d Times" pitchFamily="2" charset="0"/>
            </a:endParaRPr>
          </a:p>
          <a:p>
            <a:pPr marL="342900" indent="-342900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itchFamily="2" charset="0"/>
              </a:rPr>
              <a:t> BATTLESHIPS</a:t>
            </a:r>
          </a:p>
          <a:p>
            <a:pPr marL="342900" indent="-342900" algn="r"/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itchFamily="2" charset="0"/>
              </a:rPr>
              <a:t>GONZALES    SIZED!</a:t>
            </a:r>
            <a:endPara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d Times" pitchFamily="2" charset="0"/>
            </a:endParaRPr>
          </a:p>
          <a:p>
            <a:pPr marL="342900" indent="-342900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d Times" pitchFamily="2" charset="0"/>
            </a:endParaRPr>
          </a:p>
        </p:txBody>
      </p:sp>
      <p:sp>
        <p:nvSpPr>
          <p:cNvPr id="7" name="AutoShape 4" descr="Image result for 3d grid horizo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3d grid horizo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-6324600" y="304800"/>
          <a:ext cx="6096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75000"/>
                          </a:schemeClr>
                        </a:gs>
                        <a:gs pos="75000">
                          <a:srgbClr val="0070C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819400" y="3657600"/>
            <a:ext cx="2424176" cy="184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  <a:scene3d>
            <a:camera prst="perspectiveRelaxed">
              <a:rot lat="18573593" lon="0" rev="21599979"/>
            </a:camera>
            <a:lightRig rig="freezing" dir="t"/>
          </a:scene3d>
          <a:sp3d prstMaterial="matte"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/>
          <a:srcRect l="28068" t="4940" r="37792" b="24022"/>
          <a:stretch>
            <a:fillRect/>
          </a:stretch>
        </p:blipFill>
        <p:spPr bwMode="auto">
          <a:xfrm>
            <a:off x="-4419600" y="35052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 descr="Image result for captain mous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62900" y="20319"/>
            <a:ext cx="1409700" cy="1503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458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33600" y="609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MAP ENCODING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2192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Using row </a:t>
            </a:r>
            <a:r>
              <a:rPr lang="en-US" sz="2000" b="1" dirty="0" err="1" smtClean="0"/>
              <a:t>mappers</a:t>
            </a:r>
            <a:r>
              <a:rPr lang="en-US" sz="2000" b="1" dirty="0" smtClean="0"/>
              <a:t> and tile ID’s in logical order, each map can be expressed using 19B.</a:t>
            </a:r>
          </a:p>
          <a:p>
            <a:endParaRPr lang="en-US" sz="2000" b="1" dirty="0"/>
          </a:p>
          <a:p>
            <a:r>
              <a:rPr lang="en-US" sz="2000" b="1" dirty="0" smtClean="0"/>
              <a:t>Example: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1905000" y="1600200"/>
            <a:ext cx="6629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			</a:t>
            </a:r>
            <a:r>
              <a:rPr lang="en-US" b="1" dirty="0" smtClean="0"/>
              <a:t> 0 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b="1" dirty="0" smtClean="0"/>
              <a:t>  0 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b="1" dirty="0" smtClean="0"/>
              <a:t>  0  0  0  </a:t>
            </a:r>
          </a:p>
          <a:p>
            <a:r>
              <a:rPr lang="en-US" b="1" dirty="0" smtClean="0"/>
              <a:t> 			 0  6  0  6  0  0  0  </a:t>
            </a:r>
          </a:p>
          <a:p>
            <a:r>
              <a:rPr lang="en-US" b="1" dirty="0" smtClean="0"/>
              <a:t>  			 0  3  0  3  0  0  0  </a:t>
            </a:r>
          </a:p>
          <a:p>
            <a:r>
              <a:rPr lang="en-US" b="1" dirty="0" smtClean="0"/>
              <a:t>  			 0  0  0  0  5  0  0  </a:t>
            </a:r>
          </a:p>
          <a:p>
            <a:r>
              <a:rPr lang="en-US" b="1" dirty="0" smtClean="0"/>
              <a:t> 			 0  0  0  0  6  0  0  </a:t>
            </a:r>
          </a:p>
          <a:p>
            <a:r>
              <a:rPr lang="en-US" b="1" dirty="0" smtClean="0"/>
              <a:t> 			 0  0  0  0  6  0  0  </a:t>
            </a:r>
          </a:p>
          <a:p>
            <a:r>
              <a:rPr lang="en-US" b="1" dirty="0" smtClean="0"/>
              <a:t>  			 2  4  0  0  3  0  0  </a:t>
            </a:r>
          </a:p>
          <a:p>
            <a:r>
              <a:rPr lang="en-US" dirty="0" smtClean="0"/>
              <a:t>Bytes: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|10101000|  </a:t>
            </a:r>
            <a:r>
              <a:rPr lang="en-US" dirty="0" smtClean="0">
                <a:solidFill>
                  <a:srgbClr val="FF0000"/>
                </a:solidFill>
              </a:rPr>
              <a:t>|01001001|01001001|</a:t>
            </a:r>
            <a:r>
              <a:rPr lang="en-US" dirty="0" smtClean="0"/>
              <a:t>   </a:t>
            </a:r>
            <a:r>
              <a:rPr lang="en-US" sz="1500" b="1" i="1" dirty="0" smtClean="0">
                <a:solidFill>
                  <a:schemeClr val="accent1"/>
                </a:solidFill>
              </a:rPr>
              <a:t>Row </a:t>
            </a:r>
            <a:r>
              <a:rPr lang="en-US" sz="1500" b="1" i="1" dirty="0" err="1" smtClean="0">
                <a:solidFill>
                  <a:schemeClr val="accent1"/>
                </a:solidFill>
              </a:rPr>
              <a:t>mapper</a:t>
            </a:r>
            <a:r>
              <a:rPr lang="en-US" sz="1500" b="1" i="1" dirty="0" smtClean="0">
                <a:solidFill>
                  <a:schemeClr val="accent1"/>
                </a:solidFill>
              </a:rPr>
              <a:t> + ID’s of 2 ship tiles</a:t>
            </a:r>
          </a:p>
          <a:p>
            <a:r>
              <a:rPr lang="en-US" dirty="0" smtClean="0"/>
              <a:t>|10101000|  |01001010|01001010|   </a:t>
            </a:r>
            <a:r>
              <a:rPr lang="en-US" sz="1500" b="1" i="1" dirty="0" smtClean="0">
                <a:solidFill>
                  <a:schemeClr val="accent1"/>
                </a:solidFill>
              </a:rPr>
              <a:t>etc.</a:t>
            </a:r>
            <a:endParaRPr lang="en-US" sz="1500" b="1" i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|10101000|  |01000111|01000111| </a:t>
            </a:r>
          </a:p>
          <a:p>
            <a:r>
              <a:rPr lang="en-US" dirty="0" smtClean="0"/>
              <a:t>|10000100|  |01001001|</a:t>
            </a:r>
          </a:p>
          <a:p>
            <a:r>
              <a:rPr lang="en-US" dirty="0" smtClean="0"/>
              <a:t>|10000100|  |01001010|</a:t>
            </a:r>
          </a:p>
          <a:p>
            <a:r>
              <a:rPr lang="en-US" dirty="0" smtClean="0"/>
              <a:t>|10000100|  |01001010|</a:t>
            </a:r>
          </a:p>
          <a:p>
            <a:r>
              <a:rPr lang="en-US" dirty="0" smtClean="0"/>
              <a:t>|11100100|  |01000110|01001000|01000111|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200" y="59068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DB </a:t>
            </a:r>
            <a:r>
              <a:rPr lang="en-US" dirty="0" smtClean="0">
                <a:solidFill>
                  <a:srgbClr val="00B050"/>
                </a:solidFill>
              </a:rPr>
              <a:t>0A8H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049H, 049H</a:t>
            </a:r>
            <a:r>
              <a:rPr lang="en-US" dirty="0" smtClean="0"/>
              <a:t>, 0A8H, 04AH, 04AH, 0A8H, 047H, 047H, 084H, 049H, 084H, 04AH, 084H, 04AH, 0E4H, 046H, 048H, 047H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53200" y="2209800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Map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10200" y="6248400"/>
            <a:ext cx="1440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Bytes for LUT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534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8382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LCD USAGE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7848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Tiles are 8 pixels wide and high.</a:t>
            </a:r>
          </a:p>
          <a:p>
            <a:r>
              <a:rPr lang="en-US" sz="3200" b="1" dirty="0" smtClean="0"/>
              <a:t>So 8 tiles fit nicely onto a 64x64 </a:t>
            </a:r>
            <a:r>
              <a:rPr lang="en-US" sz="3200" b="1" dirty="0" err="1" smtClean="0"/>
              <a:t>px</a:t>
            </a:r>
            <a:r>
              <a:rPr lang="en-US" sz="3200" b="1" dirty="0" smtClean="0"/>
              <a:t> map.</a:t>
            </a:r>
          </a:p>
          <a:p>
            <a:r>
              <a:rPr lang="en-US" sz="3200" b="1" dirty="0" smtClean="0"/>
              <a:t>And 2 maps fit onto the 64x128 LCD, one as player map, one as player radar.</a:t>
            </a:r>
          </a:p>
          <a:p>
            <a:endParaRPr lang="en-US" sz="3200" b="1" dirty="0"/>
          </a:p>
          <a:p>
            <a:r>
              <a:rPr lang="en-US" sz="3200" b="1" dirty="0" smtClean="0"/>
              <a:t>The LCD is setup in 8px – wide “pages”.</a:t>
            </a:r>
          </a:p>
          <a:p>
            <a:r>
              <a:rPr lang="en-US" sz="3200" b="1" dirty="0" smtClean="0"/>
              <a:t>8 tiles fit nicely onto a </a:t>
            </a:r>
            <a:r>
              <a:rPr lang="en-US" sz="3200" b="1" dirty="0" smtClean="0"/>
              <a:t>page.</a:t>
            </a:r>
            <a:endParaRPr lang="en-US" sz="3200" b="1" dirty="0"/>
          </a:p>
          <a:p>
            <a:endParaRPr lang="en-US" sz="3200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534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4572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LCD USAGE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78486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Tiles are encoded upside-down, because the LCD is used sideways, and tiles can be loaded from bottom to top, in columns.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1400" b="1" dirty="0" smtClean="0"/>
              <a:t>                                                                   Loading is from red to violet</a:t>
            </a:r>
          </a:p>
          <a:p>
            <a:r>
              <a:rPr lang="en-US" sz="1400" b="1" dirty="0" smtClean="0"/>
              <a:t>Encoding help from:</a:t>
            </a:r>
            <a:endParaRPr lang="en-US" sz="1400" b="1" dirty="0"/>
          </a:p>
          <a:p>
            <a:r>
              <a:rPr lang="en-US" sz="1400" b="1" dirty="0" smtClean="0"/>
              <a:t>https://www.riyas.org/2013/12/online-led-matrix-font-generator-with.html</a:t>
            </a:r>
          </a:p>
          <a:p>
            <a:endParaRPr lang="en-US" sz="3200" b="1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37500" t="36667" r="28750" b="37778"/>
          <a:stretch>
            <a:fillRect/>
          </a:stretch>
        </p:blipFill>
        <p:spPr bwMode="auto">
          <a:xfrm>
            <a:off x="1981200" y="1752600"/>
            <a:ext cx="5029200" cy="214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800600" y="4343400"/>
            <a:ext cx="1447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4343400"/>
            <a:ext cx="1447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05400" y="4572000"/>
            <a:ext cx="83820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5400" y="4876800"/>
            <a:ext cx="838200" cy="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05400" y="5105400"/>
            <a:ext cx="838200" cy="0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05400" y="5410200"/>
            <a:ext cx="838200" cy="0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29400" y="4572000"/>
            <a:ext cx="838200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29400" y="4876800"/>
            <a:ext cx="838200" cy="0"/>
          </a:xfrm>
          <a:prstGeom prst="straightConnector1">
            <a:avLst/>
          </a:prstGeom>
          <a:ln w="508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29400" y="5181600"/>
            <a:ext cx="838200" cy="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29400" y="5410200"/>
            <a:ext cx="838200" cy="0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 l="33750" t="24444" r="45625" b="17778"/>
          <a:stretch>
            <a:fillRect/>
          </a:stretch>
        </p:blipFill>
        <p:spPr bwMode="auto">
          <a:xfrm rot="5400000">
            <a:off x="2144224" y="3515824"/>
            <a:ext cx="142655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534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8382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LCD USAGE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7848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To display a tile, </a:t>
            </a:r>
          </a:p>
          <a:p>
            <a:r>
              <a:rPr lang="en-US" sz="3200" b="1" dirty="0" smtClean="0"/>
              <a:t>1) its TILE_ID is fetched from the RAM map</a:t>
            </a:r>
          </a:p>
          <a:p>
            <a:r>
              <a:rPr lang="en-US" sz="3200" b="1" dirty="0" smtClean="0"/>
              <a:t>2) And </a:t>
            </a:r>
            <a:r>
              <a:rPr lang="en-US" sz="3200" b="1" dirty="0" smtClean="0"/>
              <a:t>used to navigate DPTR through the tile pixels LUT.</a:t>
            </a:r>
          </a:p>
          <a:p>
            <a:r>
              <a:rPr lang="en-US" sz="3200" b="1" dirty="0" smtClean="0"/>
              <a:t>3) And 8 bytes of pixel information for the tile are sent to the LCD.</a:t>
            </a:r>
            <a:endParaRPr lang="en-US" sz="3200" b="1" dirty="0" smtClean="0"/>
          </a:p>
          <a:p>
            <a:endParaRPr lang="en-US" sz="3200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09600"/>
            <a:ext cx="7848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IMPORTANT REGISTERS</a:t>
            </a:r>
            <a:endParaRPr lang="en-US" sz="3200" b="1" dirty="0"/>
          </a:p>
          <a:p>
            <a:r>
              <a:rPr lang="en-US" sz="3200" b="1" dirty="0" smtClean="0"/>
              <a:t>(see code)</a:t>
            </a:r>
          </a:p>
          <a:p>
            <a:endParaRPr lang="en-US" sz="3200" b="1" dirty="0"/>
          </a:p>
          <a:p>
            <a:r>
              <a:rPr lang="en-US" sz="3200" b="1" dirty="0" smtClean="0"/>
              <a:t>IMPORTANT SUBROUTINES</a:t>
            </a:r>
          </a:p>
          <a:p>
            <a:endParaRPr lang="en-US" sz="3200" b="1" dirty="0"/>
          </a:p>
          <a:p>
            <a:r>
              <a:rPr lang="en-US" sz="3200" b="1" dirty="0" smtClean="0"/>
              <a:t>SELECT_TILE (according to given </a:t>
            </a:r>
            <a:r>
              <a:rPr lang="en-US" sz="3200" b="1" dirty="0" err="1" smtClean="0"/>
              <a:t>row,col</a:t>
            </a:r>
            <a:r>
              <a:rPr lang="en-US" sz="3200" b="1" dirty="0" smtClean="0"/>
              <a:t>)</a:t>
            </a:r>
          </a:p>
          <a:p>
            <a:r>
              <a:rPr lang="en-US" sz="3200" b="1" dirty="0" smtClean="0"/>
              <a:t>WRITE_TILE  (to LCD)</a:t>
            </a:r>
          </a:p>
          <a:p>
            <a:r>
              <a:rPr lang="en-US" sz="3200" b="1" dirty="0" smtClean="0"/>
              <a:t>UPDATE_LCD_ALL</a:t>
            </a:r>
            <a:r>
              <a:rPr lang="en-US" sz="3200" b="1" dirty="0"/>
              <a:t> </a:t>
            </a:r>
            <a:r>
              <a:rPr lang="en-US" sz="3200" b="1" dirty="0" smtClean="0"/>
              <a:t>(Writes everything)</a:t>
            </a:r>
            <a:endParaRPr lang="en-US" sz="3200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09600"/>
            <a:ext cx="7848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Lessons learned:</a:t>
            </a:r>
          </a:p>
          <a:p>
            <a:endParaRPr lang="en-US" sz="3200" b="1" dirty="0"/>
          </a:p>
          <a:p>
            <a:r>
              <a:rPr lang="en-US" sz="3200" b="1" dirty="0" smtClean="0"/>
              <a:t>*Scrutinizing datasheets and writing code from scratch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*Connecting several peripherals</a:t>
            </a:r>
          </a:p>
          <a:p>
            <a:endParaRPr lang="en-US" sz="3200" b="1" dirty="0"/>
          </a:p>
          <a:p>
            <a:r>
              <a:rPr lang="en-US" sz="3200" b="1" dirty="0" smtClean="0"/>
              <a:t>*Planning all concepts on paper to make coding quicker and easier</a:t>
            </a:r>
          </a:p>
          <a:p>
            <a:endParaRPr lang="en-US" sz="3200" b="1" dirty="0"/>
          </a:p>
          <a:p>
            <a:r>
              <a:rPr lang="en-US" sz="3200" b="1" dirty="0" smtClean="0"/>
              <a:t>*Flexible job distribution</a:t>
            </a:r>
            <a:endParaRPr lang="en-US" sz="3200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22957"/>
            <a:ext cx="7848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Work Distribution (Out of 4, </a:t>
            </a:r>
            <a:r>
              <a:rPr lang="en-US" sz="3200" b="1" dirty="0" err="1" smtClean="0"/>
              <a:t>Redion</a:t>
            </a:r>
            <a:r>
              <a:rPr lang="en-US" sz="3200" b="1" dirty="0" smtClean="0"/>
              <a:t> : Levent)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*Learn EEPROM (3 : 1)</a:t>
            </a:r>
          </a:p>
          <a:p>
            <a:r>
              <a:rPr lang="en-US" sz="3200" b="1" dirty="0" smtClean="0"/>
              <a:t>*Learn Graphic LCD (2 : 2)</a:t>
            </a:r>
          </a:p>
          <a:p>
            <a:r>
              <a:rPr lang="en-US" sz="3200" b="1" dirty="0" smtClean="0"/>
              <a:t>*Test program for EEPROM and LCD (2 : 2)</a:t>
            </a:r>
          </a:p>
          <a:p>
            <a:r>
              <a:rPr lang="en-US" sz="3200" b="1" dirty="0" smtClean="0"/>
              <a:t>*Random map generator program (Java) (0:4)</a:t>
            </a:r>
          </a:p>
          <a:p>
            <a:r>
              <a:rPr lang="en-US" sz="3200" b="1" dirty="0" smtClean="0"/>
              <a:t>*Subroutine plan (0:4)</a:t>
            </a:r>
          </a:p>
          <a:p>
            <a:r>
              <a:rPr lang="en-US" sz="3200" b="1" dirty="0" smtClean="0"/>
              <a:t>*Circuit construction (4:0)</a:t>
            </a:r>
          </a:p>
          <a:p>
            <a:r>
              <a:rPr lang="en-US" sz="3200" b="1" dirty="0" smtClean="0"/>
              <a:t>*Font (tile pixels) generation (3:1)</a:t>
            </a:r>
          </a:p>
          <a:p>
            <a:r>
              <a:rPr lang="en-US" sz="3200" b="1" dirty="0" smtClean="0"/>
              <a:t>*Load EEPROM (2:2)</a:t>
            </a:r>
          </a:p>
          <a:p>
            <a:r>
              <a:rPr lang="en-US" sz="3200" b="1" dirty="0" smtClean="0"/>
              <a:t>*Write program model (1:3)</a:t>
            </a:r>
          </a:p>
          <a:p>
            <a:r>
              <a:rPr lang="en-US" sz="3200" b="1" dirty="0" smtClean="0"/>
              <a:t>*Integrate peripherals into model (2:2)</a:t>
            </a:r>
          </a:p>
          <a:p>
            <a:r>
              <a:rPr lang="en-US" sz="3200" b="1" dirty="0" smtClean="0"/>
              <a:t>*Debugging over 1000 lines of code (2:2)</a:t>
            </a:r>
            <a:endParaRPr lang="en-US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aptain m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900" y="1762759"/>
            <a:ext cx="3124200" cy="333248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2286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itchFamily="2" charset="0"/>
              </a:rPr>
              <a:t>MISSION   ACCOMPLISHED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d Times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Image result for battleship ga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5353">
            <a:off x="5707605" y="4198396"/>
            <a:ext cx="2514599" cy="2514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1" name="TextBox 20"/>
          <p:cNvSpPr txBox="1"/>
          <p:nvPr/>
        </p:nvSpPr>
        <p:spPr>
          <a:xfrm>
            <a:off x="609600" y="5334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itchFamily="2" charset="0"/>
              </a:rPr>
              <a:t>INTRODUCTION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d Times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" y="15604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itchFamily="2" charset="0"/>
              </a:rPr>
              <a:t>Battleship  is  a  classic,  two-player  pen  AND  PAPER GAME.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d Times" pitchFamily="2" charset="0"/>
            </a:endParaRPr>
          </a:p>
        </p:txBody>
      </p:sp>
      <p:pic>
        <p:nvPicPr>
          <p:cNvPr id="4108" name="Picture 12" descr="Image result for battleship ga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76386">
            <a:off x="6484396" y="3116806"/>
            <a:ext cx="2514599" cy="2514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4110" name="Picture 14" descr="Image result for battleship game"/>
          <p:cNvPicPr>
            <a:picLocks noChangeAspect="1" noChangeArrowheads="1"/>
          </p:cNvPicPr>
          <p:nvPr/>
        </p:nvPicPr>
        <p:blipFill>
          <a:blip r:embed="rId3" cstate="print"/>
          <a:srcRect l="9504"/>
          <a:stretch>
            <a:fillRect/>
          </a:stretch>
        </p:blipFill>
        <p:spPr bwMode="auto">
          <a:xfrm>
            <a:off x="0" y="3352800"/>
            <a:ext cx="63246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09600" y="1524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itchFamily="2" charset="0"/>
              </a:rPr>
              <a:t>How to play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d Times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800" y="1439882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itchFamily="2" charset="0"/>
              </a:rPr>
              <a:t>Goal: BOMBARD  ALL  OF YOUR OPPONENT’s  SHIPS  BEFORE  OPPONENT  BOMARDS  YOURS!</a:t>
            </a:r>
          </a:p>
          <a:p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d Times" pitchFamily="2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itchFamily="2" charset="0"/>
              </a:rPr>
              <a:t>IN  EACH  TURN  CHOOSE  A  TILE</a:t>
            </a:r>
          </a:p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itchFamily="2" charset="0"/>
              </a:rPr>
              <a:t>OPPONENT  SAYS  IF  HIT/MISS</a:t>
            </a:r>
          </a:p>
          <a:p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d Times" pitchFamily="2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d Times" pitchFamily="2" charset="0"/>
              </a:rPr>
              <a:t>REPEAT  UNTIL  ONE  PLAYER  LOSES  ALL  SHIPS.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d Times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52400"/>
            <a:ext cx="8839200" cy="67056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3733800"/>
          <a:ext cx="3581400" cy="2819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#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762000"/>
          <a:ext cx="35814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#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-2743200" y="23622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914400" y="1600200"/>
            <a:ext cx="2971800" cy="4876800"/>
            <a:chOff x="990600" y="1447800"/>
            <a:chExt cx="2895600" cy="5105400"/>
          </a:xfrm>
        </p:grpSpPr>
        <p:sp>
          <p:nvSpPr>
            <p:cNvPr id="10" name="Oval 9"/>
            <p:cNvSpPr/>
            <p:nvPr/>
          </p:nvSpPr>
          <p:spPr>
            <a:xfrm>
              <a:off x="1828800" y="4114800"/>
              <a:ext cx="1676400" cy="30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6200000">
              <a:off x="2057400" y="5791200"/>
              <a:ext cx="3048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90600" y="4876800"/>
              <a:ext cx="3048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5638800"/>
              <a:ext cx="3048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05000" y="1447800"/>
              <a:ext cx="228600" cy="228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743200" y="1828800"/>
              <a:ext cx="228600" cy="228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47800" y="2514600"/>
              <a:ext cx="228600" cy="228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umming Junction 17"/>
            <p:cNvSpPr/>
            <p:nvPr/>
          </p:nvSpPr>
          <p:spPr>
            <a:xfrm>
              <a:off x="2286000" y="2133600"/>
              <a:ext cx="304800" cy="304800"/>
            </a:xfrm>
            <a:prstGeom prst="flowChartSummingJunction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Summing Junction 18"/>
            <p:cNvSpPr/>
            <p:nvPr/>
          </p:nvSpPr>
          <p:spPr>
            <a:xfrm>
              <a:off x="2286000" y="2514600"/>
              <a:ext cx="304800" cy="304800"/>
            </a:xfrm>
            <a:prstGeom prst="flowChartSummingJunction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Summing Junction 19"/>
            <p:cNvSpPr/>
            <p:nvPr/>
          </p:nvSpPr>
          <p:spPr>
            <a:xfrm>
              <a:off x="2286000" y="2895600"/>
              <a:ext cx="304800" cy="304800"/>
            </a:xfrm>
            <a:prstGeom prst="flowChartSummingJunction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1000" y="304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YOUR   RADAR  (OPPONENT MAP)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6488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YOUR   MAP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0" y="228600"/>
            <a:ext cx="457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HOW TO PLAY</a:t>
            </a:r>
          </a:p>
          <a:p>
            <a:endParaRPr lang="en-US" b="1" dirty="0" smtClean="0"/>
          </a:p>
          <a:p>
            <a:r>
              <a:rPr lang="en-US" b="1" dirty="0" smtClean="0"/>
              <a:t>START:</a:t>
            </a:r>
            <a:endParaRPr lang="en-US" b="1" dirty="0"/>
          </a:p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Enter map number to choose a (preset) map (out of 0-79) (14 implemented)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pPr marL="342900" indent="-342900"/>
            <a:r>
              <a:rPr lang="en-US" b="1" dirty="0" smtClean="0"/>
              <a:t>TURN: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Enter 9 to begin turn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Enter  row  letter  and column number of tile to bombard.</a:t>
            </a:r>
          </a:p>
          <a:p>
            <a:pPr marL="800100" lvl="1" indent="-342900"/>
            <a:r>
              <a:rPr lang="en-US" b="1" dirty="0" smtClean="0"/>
              <a:t>Enter 8 to clear input</a:t>
            </a:r>
          </a:p>
          <a:p>
            <a:pPr marL="800100" lvl="1" indent="-342900"/>
            <a:r>
              <a:rPr lang="en-US" b="1" dirty="0" smtClean="0"/>
              <a:t>Enter 9 to bombard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Your  radar is updated. Enter 9 to end turn.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/>
            <a:r>
              <a:rPr lang="en-US" b="1" dirty="0" smtClean="0"/>
              <a:t>END: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Game ends automatically when any player loses 12 (or another preset number) of ship tiles.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1" dirty="0"/>
          </a:p>
          <a:p>
            <a:pPr marL="342900" indent="-342900">
              <a:buFont typeface="Arial" pitchFamily="34" charset="0"/>
              <a:buChar char="•"/>
            </a:pPr>
            <a:endParaRPr lang="en-US" b="1" dirty="0" smtClean="0"/>
          </a:p>
          <a:p>
            <a:pPr marL="342900" indent="-342900"/>
            <a:r>
              <a:rPr lang="en-US" b="1" dirty="0" smtClean="0"/>
              <a:t>                                  INPUTS:</a:t>
            </a:r>
          </a:p>
        </p:txBody>
      </p:sp>
      <p:pic>
        <p:nvPicPr>
          <p:cNvPr id="21506" name="Picture 2" descr="Image result for matrix keypa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648200"/>
            <a:ext cx="4648200" cy="4419600"/>
          </a:xfrm>
          <a:prstGeom prst="rect">
            <a:avLst/>
          </a:prstGeom>
          <a:noFill/>
        </p:spPr>
      </p:pic>
      <p:sp>
        <p:nvSpPr>
          <p:cNvPr id="27" name="Rounded Rectangle 26"/>
          <p:cNvSpPr/>
          <p:nvPr/>
        </p:nvSpPr>
        <p:spPr>
          <a:xfrm>
            <a:off x="7924800" y="6172200"/>
            <a:ext cx="304800" cy="304800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543800" y="6172200"/>
            <a:ext cx="304800" cy="304800"/>
          </a:xfrm>
          <a:prstGeom prst="roundRect">
            <a:avLst/>
          </a:prstGeom>
          <a:gradFill>
            <a:gsLst>
              <a:gs pos="33000">
                <a:schemeClr val="accent1"/>
              </a:gs>
              <a:gs pos="67000">
                <a:srgbClr val="C00000"/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0F</a:t>
            </a:r>
            <a:endParaRPr lang="en-US" sz="1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7162800" y="6172200"/>
            <a:ext cx="304800" cy="304800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4191000" y="4114800"/>
            <a:ext cx="6096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81000"/>
            <a:ext cx="83820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67200" y="3505200"/>
          <a:ext cx="426719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</a:tblGrid>
              <a:tr h="27940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0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SW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SV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SW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SV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67200" y="3124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Tile Row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2737366" y="48064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Tile Col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572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Maps are saved into the RAM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D</a:t>
            </a:r>
            <a:r>
              <a:rPr lang="en-US" b="1" dirty="0" smtClean="0"/>
              <a:t>isplay tiles co-respond directly with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RAM locations 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648200" y="457200"/>
          <a:ext cx="3429000" cy="2514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#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6019800" y="762000"/>
            <a:ext cx="1632284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6200000">
            <a:off x="6243611" y="2223508"/>
            <a:ext cx="250209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81600" y="1519451"/>
            <a:ext cx="296779" cy="750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04221" y="2144973"/>
            <a:ext cx="296779" cy="750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09600" y="1447802"/>
          <a:ext cx="3124200" cy="4876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339"/>
                <a:gridCol w="2580861"/>
              </a:tblGrid>
              <a:tr h="34103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RAM USAGE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410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00H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REGISTERS</a:t>
                      </a:r>
                      <a:endParaRPr lang="en-US" sz="1400" b="1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8184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08H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20H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STACK</a:t>
                      </a:r>
                      <a:endParaRPr lang="en-US" sz="1400" b="1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410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PROGRAM BITS</a:t>
                      </a:r>
                      <a:endParaRPr lang="en-US" sz="1400" b="1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9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30H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PROGRAM BYTES</a:t>
                      </a:r>
                      <a:endParaRPr lang="en-US" sz="1400" b="1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8184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40H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P1 MAP</a:t>
                      </a:r>
                      <a:endParaRPr lang="en-US" sz="1400" b="1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8184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80H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B8H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P2 MAP</a:t>
                      </a:r>
                      <a:endParaRPr lang="en-US" sz="1400" b="1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8184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C0H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FFH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 SCREEN MAP</a:t>
                      </a:r>
                      <a:endParaRPr lang="en-US" sz="1400" b="1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820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33400"/>
            <a:ext cx="77724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EEPROM USAGE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Preset maps were generated and encoded using a random map generator app we wrote on Java.</a:t>
            </a:r>
          </a:p>
          <a:p>
            <a:endParaRPr lang="en-US" sz="2800" b="1" dirty="0"/>
          </a:p>
          <a:p>
            <a:r>
              <a:rPr lang="en-US" sz="2800" b="1" dirty="0" smtClean="0"/>
              <a:t>They are all stored on an EEPROM.</a:t>
            </a:r>
          </a:p>
          <a:p>
            <a:r>
              <a:rPr lang="en-US" sz="2800" b="1" dirty="0" smtClean="0"/>
              <a:t>An 8x8 map can be expressed with 64 tiles, as 64B. 15B are the axes, 49B are the ships.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The EEPROM maps are encoded and so occupy 19B of space instead of 49B, saving about 60% of space.</a:t>
            </a:r>
          </a:p>
          <a:p>
            <a:endParaRPr lang="en-US" sz="2800" b="1" dirty="0"/>
          </a:p>
          <a:p>
            <a:r>
              <a:rPr lang="en-US" sz="2800" b="1" dirty="0" smtClean="0"/>
              <a:t>We can easily fit</a:t>
            </a:r>
            <a:r>
              <a:rPr lang="en-US" sz="3200" b="1" dirty="0" smtClean="0"/>
              <a:t> 80 maps into 2kB of EEPROM</a:t>
            </a:r>
            <a:endParaRPr lang="en-US" sz="28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81000"/>
            <a:ext cx="83820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09800" y="2145268"/>
          <a:ext cx="47384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4"/>
                <a:gridCol w="592304"/>
                <a:gridCol w="592304"/>
                <a:gridCol w="592304"/>
                <a:gridCol w="592304"/>
                <a:gridCol w="592304"/>
                <a:gridCol w="592304"/>
                <a:gridCol w="592304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(M)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(P)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(L)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3352800" y="2754868"/>
            <a:ext cx="11430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24400" y="2754868"/>
            <a:ext cx="11430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66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 = 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M = 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3593068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Row </a:t>
            </a:r>
            <a:r>
              <a:rPr lang="en-US" sz="2800" b="1" dirty="0" err="1" smtClean="0"/>
              <a:t>Mapper</a:t>
            </a:r>
            <a:r>
              <a:rPr lang="en-US" sz="2800" b="1" dirty="0" smtClean="0"/>
              <a:t> Byte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359306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Tile ID Byte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15240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Two Types of Data Used for Maps</a:t>
            </a:r>
            <a:endParaRPr lang="en-US" sz="32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752600" y="4216400"/>
          <a:ext cx="22098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5"/>
                <a:gridCol w="276225"/>
                <a:gridCol w="276225"/>
                <a:gridCol w="276225"/>
                <a:gridCol w="276225"/>
                <a:gridCol w="276225"/>
                <a:gridCol w="276225"/>
                <a:gridCol w="276225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1" u="sng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86400" y="4216400"/>
          <a:ext cx="22098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5"/>
                <a:gridCol w="276225"/>
                <a:gridCol w="276225"/>
                <a:gridCol w="276225"/>
                <a:gridCol w="276225"/>
                <a:gridCol w="276225"/>
                <a:gridCol w="276225"/>
                <a:gridCol w="276225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u="sng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7239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1371600"/>
          <a:ext cx="47384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4"/>
                <a:gridCol w="592304"/>
                <a:gridCol w="592304"/>
                <a:gridCol w="592304"/>
                <a:gridCol w="592304"/>
                <a:gridCol w="592304"/>
                <a:gridCol w="592304"/>
                <a:gridCol w="592304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(M)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(P)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(L)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09800" y="2020431"/>
            <a:ext cx="472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TILE   ID   LOGIC:</a:t>
            </a:r>
          </a:p>
          <a:p>
            <a:r>
              <a:rPr lang="en-US" sz="2000" b="1" dirty="0" smtClean="0"/>
              <a:t>M =   0    for all tiles</a:t>
            </a:r>
          </a:p>
          <a:p>
            <a:r>
              <a:rPr lang="en-US" sz="2000" b="1" dirty="0" smtClean="0"/>
              <a:t>PL = 00   Digit  &amp;  Symbol  Tiles   (LUT 1)</a:t>
            </a:r>
          </a:p>
          <a:p>
            <a:r>
              <a:rPr lang="en-US" sz="2000" b="1" dirty="0" smtClean="0"/>
              <a:t>PL = 01   Letter  Tiles                      (LUT 2)</a:t>
            </a:r>
          </a:p>
          <a:p>
            <a:r>
              <a:rPr lang="en-US" sz="2000" b="1" dirty="0" smtClean="0"/>
              <a:t>PL = 10   Picture  Tiles                    (LUT 3)</a:t>
            </a:r>
          </a:p>
          <a:p>
            <a:r>
              <a:rPr lang="en-US" sz="2000" b="1" dirty="0" smtClean="0"/>
              <a:t>PL = 11   Unused</a:t>
            </a:r>
            <a:endParaRPr lang="en-US" sz="2000" b="1" dirty="0"/>
          </a:p>
          <a:p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33600" y="6858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TILE  ID  BYTES</a:t>
            </a:r>
            <a:endParaRPr lang="en-US" sz="3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458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1371600"/>
          <a:ext cx="47384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4"/>
                <a:gridCol w="592304"/>
                <a:gridCol w="592304"/>
                <a:gridCol w="592304"/>
                <a:gridCol w="592304"/>
                <a:gridCol w="592304"/>
                <a:gridCol w="592304"/>
                <a:gridCol w="592304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1" u="sng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133600" y="6858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Row </a:t>
            </a:r>
            <a:r>
              <a:rPr lang="en-US" sz="3200" b="1" dirty="0" err="1" smtClean="0"/>
              <a:t>Mapper</a:t>
            </a:r>
            <a:r>
              <a:rPr lang="en-US" sz="3200" b="1" dirty="0" smtClean="0"/>
              <a:t> Bytes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2020431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LOGIC:</a:t>
            </a:r>
          </a:p>
          <a:p>
            <a:r>
              <a:rPr lang="en-US" sz="2000" b="1" dirty="0" smtClean="0"/>
              <a:t>M =   1 for all row </a:t>
            </a:r>
            <a:r>
              <a:rPr lang="en-US" sz="2000" b="1" dirty="0" err="1" smtClean="0"/>
              <a:t>mappers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Other bits are 0 for sea tiles and 1 for ship tiles.</a:t>
            </a:r>
          </a:p>
          <a:p>
            <a:r>
              <a:rPr lang="en-US" sz="2000" b="1" dirty="0" smtClean="0"/>
              <a:t>Each row </a:t>
            </a:r>
            <a:r>
              <a:rPr lang="en-US" sz="2000" b="1" dirty="0" err="1" smtClean="0"/>
              <a:t>mapper</a:t>
            </a:r>
            <a:r>
              <a:rPr lang="en-US" sz="2000" b="1" dirty="0" smtClean="0"/>
              <a:t> is followed by the ID’s of mapped ships, in order of occurrence.</a:t>
            </a:r>
          </a:p>
          <a:p>
            <a:endParaRPr lang="en-US" sz="2000" b="1" dirty="0"/>
          </a:p>
          <a:p>
            <a:r>
              <a:rPr lang="en-US" sz="2000" b="1" dirty="0" smtClean="0"/>
              <a:t>Examples:</a:t>
            </a:r>
            <a:endParaRPr lang="en-US" sz="2000" b="1" dirty="0"/>
          </a:p>
          <a:p>
            <a:endParaRPr lang="en-US" sz="20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53000" y="3886200"/>
          <a:ext cx="3429000" cy="2514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#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6324600" y="4191000"/>
            <a:ext cx="1632284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6200000">
            <a:off x="6548411" y="5652508"/>
            <a:ext cx="250209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486400" y="4948451"/>
            <a:ext cx="296779" cy="750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09021" y="5573973"/>
            <a:ext cx="296779" cy="750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648200"/>
          <a:ext cx="22098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5"/>
                <a:gridCol w="276225"/>
                <a:gridCol w="276225"/>
                <a:gridCol w="276225"/>
                <a:gridCol w="276225"/>
                <a:gridCol w="276225"/>
                <a:gridCol w="276225"/>
                <a:gridCol w="276225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1" u="sng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Elbow Connector 22"/>
          <p:cNvCxnSpPr/>
          <p:nvPr/>
        </p:nvCxnSpPr>
        <p:spPr>
          <a:xfrm flipV="1">
            <a:off x="2895600" y="4343400"/>
            <a:ext cx="2133600" cy="457200"/>
          </a:xfrm>
          <a:prstGeom prst="bentConnector3">
            <a:avLst>
              <a:gd name="adj1" fmla="val 5000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33400" y="5867400"/>
          <a:ext cx="22098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5"/>
                <a:gridCol w="276225"/>
                <a:gridCol w="276225"/>
                <a:gridCol w="276225"/>
                <a:gridCol w="276225"/>
                <a:gridCol w="276225"/>
                <a:gridCol w="276225"/>
                <a:gridCol w="276225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1" u="sng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Elbow Connector 24"/>
          <p:cNvCxnSpPr/>
          <p:nvPr/>
        </p:nvCxnSpPr>
        <p:spPr>
          <a:xfrm>
            <a:off x="2819400" y="6019800"/>
            <a:ext cx="2209800" cy="228600"/>
          </a:xfrm>
          <a:prstGeom prst="bentConnector3">
            <a:avLst>
              <a:gd name="adj1" fmla="val 5000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997</Words>
  <Application>Microsoft Office PowerPoint</Application>
  <PresentationFormat>On-screen Show (4:3)</PresentationFormat>
  <Paragraphs>393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Levent</dc:creator>
  <cp:lastModifiedBy>Levent</cp:lastModifiedBy>
  <cp:revision>31</cp:revision>
  <dcterms:created xsi:type="dcterms:W3CDTF">2017-05-11T11:26:40Z</dcterms:created>
  <dcterms:modified xsi:type="dcterms:W3CDTF">2017-05-11T23:18:33Z</dcterms:modified>
</cp:coreProperties>
</file>