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8" r:id="rId9"/>
    <p:sldId id="278" r:id="rId10"/>
    <p:sldId id="276" r:id="rId11"/>
    <p:sldId id="271" r:id="rId12"/>
    <p:sldId id="279" r:id="rId13"/>
    <p:sldId id="280" r:id="rId14"/>
    <p:sldId id="269" r:id="rId15"/>
    <p:sldId id="267" r:id="rId16"/>
    <p:sldId id="272" r:id="rId17"/>
    <p:sldId id="270" r:id="rId18"/>
    <p:sldId id="277" r:id="rId19"/>
    <p:sldId id="259" r:id="rId20"/>
    <p:sldId id="273" r:id="rId21"/>
    <p:sldId id="275" r:id="rId22"/>
    <p:sldId id="257" r:id="rId23"/>
    <p:sldId id="274" r:id="rId24"/>
    <p:sldId id="258" r:id="rId25"/>
    <p:sldId id="26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B8C3D-2CB2-4F2A-A33A-D90B262502D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E90B7E0-6633-43E6-90D7-0F6FA1D10A37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en-US" dirty="0" err="1" smtClean="0">
              <a:solidFill>
                <a:schemeClr val="tx1"/>
              </a:solidFill>
            </a:rPr>
            <a:t>InitHitProxyRender</a:t>
          </a:r>
          <a:endParaRPr lang="zh-CN" altLang="en-US" dirty="0">
            <a:solidFill>
              <a:schemeClr val="tx1"/>
            </a:solidFill>
          </a:endParaRPr>
        </a:p>
      </dgm:t>
    </dgm:pt>
    <dgm:pt modelId="{ED0DE98F-CC97-4355-8367-5C19FDA3DCAC}" type="parTrans" cxnId="{A7D4DB30-A90C-4B3A-9BBA-55E2F5A3028D}">
      <dgm:prSet/>
      <dgm:spPr/>
      <dgm:t>
        <a:bodyPr/>
        <a:lstStyle/>
        <a:p>
          <a:endParaRPr lang="zh-CN" altLang="en-US"/>
        </a:p>
      </dgm:t>
    </dgm:pt>
    <dgm:pt modelId="{8AED1281-ACBC-42A6-967B-70BCDCC68B38}" type="sibTrans" cxnId="{A7D4DB30-A90C-4B3A-9BBA-55E2F5A3028D}">
      <dgm:prSet/>
      <dgm:spPr/>
      <dgm:t>
        <a:bodyPr/>
        <a:lstStyle/>
        <a:p>
          <a:endParaRPr lang="zh-CN" altLang="en-US"/>
        </a:p>
      </dgm:t>
    </dgm:pt>
    <dgm:pt modelId="{105E854A-272B-400A-8AD0-C304933C6CAA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en-US" dirty="0" err="1" smtClean="0">
              <a:solidFill>
                <a:schemeClr val="tx1"/>
              </a:solidFill>
            </a:rPr>
            <a:t>InitViews</a:t>
          </a:r>
          <a:r>
            <a:rPr lang="en-US" altLang="en-US" dirty="0" smtClean="0">
              <a:solidFill>
                <a:schemeClr val="tx1"/>
              </a:solidFill>
            </a:rPr>
            <a:t>(</a:t>
          </a:r>
          <a:r>
            <a:rPr lang="zh-CN" altLang="en-US" dirty="0" smtClean="0">
              <a:solidFill>
                <a:schemeClr val="tx1"/>
              </a:solidFill>
            </a:rPr>
            <a:t>可视计算</a:t>
          </a:r>
          <a:r>
            <a:rPr lang="en-US" altLang="en-US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F7DFE375-DF12-4B13-AB01-9A99005C5F9E}" type="parTrans" cxnId="{B05BEC9E-079C-4DF1-821F-8CA83589E0D4}">
      <dgm:prSet/>
      <dgm:spPr/>
      <dgm:t>
        <a:bodyPr/>
        <a:lstStyle/>
        <a:p>
          <a:endParaRPr lang="zh-CN" altLang="en-US"/>
        </a:p>
      </dgm:t>
    </dgm:pt>
    <dgm:pt modelId="{392EAD27-38D9-4157-B4EC-95B30DF732CD}" type="sibTrans" cxnId="{B05BEC9E-079C-4DF1-821F-8CA83589E0D4}">
      <dgm:prSet/>
      <dgm:spPr/>
      <dgm:t>
        <a:bodyPr/>
        <a:lstStyle/>
        <a:p>
          <a:endParaRPr lang="zh-CN" altLang="en-US"/>
        </a:p>
      </dgm:t>
    </dgm:pt>
    <dgm:pt modelId="{B89A08F1-03A1-4C01-A56A-5776717EDF6B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en-US" dirty="0" err="1" smtClean="0">
              <a:solidFill>
                <a:schemeClr val="tx1"/>
              </a:solidFill>
            </a:rPr>
            <a:t>DoRenderHitProxies</a:t>
          </a:r>
          <a:endParaRPr lang="zh-CN" altLang="en-US" dirty="0">
            <a:solidFill>
              <a:schemeClr val="tx1"/>
            </a:solidFill>
          </a:endParaRPr>
        </a:p>
      </dgm:t>
    </dgm:pt>
    <dgm:pt modelId="{63066865-1B59-4EF3-AF8E-266166B0B014}" type="parTrans" cxnId="{1DA6A435-836C-4D44-864E-E306A95F0E0B}">
      <dgm:prSet/>
      <dgm:spPr/>
      <dgm:t>
        <a:bodyPr/>
        <a:lstStyle/>
        <a:p>
          <a:endParaRPr lang="zh-CN" altLang="en-US"/>
        </a:p>
      </dgm:t>
    </dgm:pt>
    <dgm:pt modelId="{A87FFE0C-6BB0-41B2-A3CB-FA574FA232DA}" type="sibTrans" cxnId="{1DA6A435-836C-4D44-864E-E306A95F0E0B}">
      <dgm:prSet/>
      <dgm:spPr/>
      <dgm:t>
        <a:bodyPr/>
        <a:lstStyle/>
        <a:p>
          <a:endParaRPr lang="zh-CN" altLang="en-US"/>
        </a:p>
      </dgm:t>
    </dgm:pt>
    <dgm:pt modelId="{B4C9131B-69AA-47C9-A7CE-E31DCABE5D2A}" type="pres">
      <dgm:prSet presAssocID="{177B8C3D-2CB2-4F2A-A33A-D90B262502D2}" presName="linearFlow" presStyleCnt="0">
        <dgm:presLayoutVars>
          <dgm:dir/>
          <dgm:resizeHandles val="exact"/>
        </dgm:presLayoutVars>
      </dgm:prSet>
      <dgm:spPr/>
    </dgm:pt>
    <dgm:pt modelId="{505C6999-0A68-4525-8F1C-BD7264CF3BC8}" type="pres">
      <dgm:prSet presAssocID="{6E90B7E0-6633-43E6-90D7-0F6FA1D10A37}" presName="composite" presStyleCnt="0"/>
      <dgm:spPr/>
    </dgm:pt>
    <dgm:pt modelId="{2C02908D-05AE-49F9-9A09-87C4B9FB4178}" type="pres">
      <dgm:prSet presAssocID="{6E90B7E0-6633-43E6-90D7-0F6FA1D10A37}" presName="imgShp" presStyleLbl="fgImgPlace1" presStyleIdx="0" presStyleCnt="3"/>
      <dgm:spPr/>
    </dgm:pt>
    <dgm:pt modelId="{2E533F23-DCDF-4E04-AB54-165C79A32C06}" type="pres">
      <dgm:prSet presAssocID="{6E90B7E0-6633-43E6-90D7-0F6FA1D10A37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0E4836-1C78-4CED-B18F-010010ACCEEF}" type="pres">
      <dgm:prSet presAssocID="{8AED1281-ACBC-42A6-967B-70BCDCC68B38}" presName="spacing" presStyleCnt="0"/>
      <dgm:spPr/>
    </dgm:pt>
    <dgm:pt modelId="{D97C5C50-77A9-4F36-9C22-ABB7DC903768}" type="pres">
      <dgm:prSet presAssocID="{105E854A-272B-400A-8AD0-C304933C6CAA}" presName="composite" presStyleCnt="0"/>
      <dgm:spPr/>
    </dgm:pt>
    <dgm:pt modelId="{4B08AE8F-70D3-40BB-A21A-721B585CDD2C}" type="pres">
      <dgm:prSet presAssocID="{105E854A-272B-400A-8AD0-C304933C6CAA}" presName="imgShp" presStyleLbl="fgImgPlace1" presStyleIdx="1" presStyleCnt="3" custLinFactNeighborX="6804" custLinFactNeighborY="0"/>
      <dgm:spPr/>
    </dgm:pt>
    <dgm:pt modelId="{73FFB9DF-AF2E-4A0F-8705-E3C68524575B}" type="pres">
      <dgm:prSet presAssocID="{105E854A-272B-400A-8AD0-C304933C6CA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878A11-4B1F-4A12-9D50-665217287578}" type="pres">
      <dgm:prSet presAssocID="{392EAD27-38D9-4157-B4EC-95B30DF732CD}" presName="spacing" presStyleCnt="0"/>
      <dgm:spPr/>
    </dgm:pt>
    <dgm:pt modelId="{6FBAA965-B9DD-47D6-9C07-9D793BE9A126}" type="pres">
      <dgm:prSet presAssocID="{B89A08F1-03A1-4C01-A56A-5776717EDF6B}" presName="composite" presStyleCnt="0"/>
      <dgm:spPr/>
    </dgm:pt>
    <dgm:pt modelId="{B492D792-8516-4F81-88F9-433A96467B04}" type="pres">
      <dgm:prSet presAssocID="{B89A08F1-03A1-4C01-A56A-5776717EDF6B}" presName="imgShp" presStyleLbl="fgImgPlace1" presStyleIdx="2" presStyleCnt="3"/>
      <dgm:spPr/>
    </dgm:pt>
    <dgm:pt modelId="{E82E2143-674D-4763-BBC8-3E8F5B33BDD8}" type="pres">
      <dgm:prSet presAssocID="{B89A08F1-03A1-4C01-A56A-5776717EDF6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D6E25B-F838-46CF-9515-EB173E6A9A74}" type="presOf" srcId="{105E854A-272B-400A-8AD0-C304933C6CAA}" destId="{73FFB9DF-AF2E-4A0F-8705-E3C68524575B}" srcOrd="0" destOrd="0" presId="urn:microsoft.com/office/officeart/2005/8/layout/vList3"/>
    <dgm:cxn modelId="{1522AF34-5759-486E-9E60-4F8786658C17}" type="presOf" srcId="{B89A08F1-03A1-4C01-A56A-5776717EDF6B}" destId="{E82E2143-674D-4763-BBC8-3E8F5B33BDD8}" srcOrd="0" destOrd="0" presId="urn:microsoft.com/office/officeart/2005/8/layout/vList3"/>
    <dgm:cxn modelId="{B05BEC9E-079C-4DF1-821F-8CA83589E0D4}" srcId="{177B8C3D-2CB2-4F2A-A33A-D90B262502D2}" destId="{105E854A-272B-400A-8AD0-C304933C6CAA}" srcOrd="1" destOrd="0" parTransId="{F7DFE375-DF12-4B13-AB01-9A99005C5F9E}" sibTransId="{392EAD27-38D9-4157-B4EC-95B30DF732CD}"/>
    <dgm:cxn modelId="{CB4DE2F4-FD32-4A8B-932E-C53E14644F3F}" type="presOf" srcId="{177B8C3D-2CB2-4F2A-A33A-D90B262502D2}" destId="{B4C9131B-69AA-47C9-A7CE-E31DCABE5D2A}" srcOrd="0" destOrd="0" presId="urn:microsoft.com/office/officeart/2005/8/layout/vList3"/>
    <dgm:cxn modelId="{A7D4DB30-A90C-4B3A-9BBA-55E2F5A3028D}" srcId="{177B8C3D-2CB2-4F2A-A33A-D90B262502D2}" destId="{6E90B7E0-6633-43E6-90D7-0F6FA1D10A37}" srcOrd="0" destOrd="0" parTransId="{ED0DE98F-CC97-4355-8367-5C19FDA3DCAC}" sibTransId="{8AED1281-ACBC-42A6-967B-70BCDCC68B38}"/>
    <dgm:cxn modelId="{1DA6A435-836C-4D44-864E-E306A95F0E0B}" srcId="{177B8C3D-2CB2-4F2A-A33A-D90B262502D2}" destId="{B89A08F1-03A1-4C01-A56A-5776717EDF6B}" srcOrd="2" destOrd="0" parTransId="{63066865-1B59-4EF3-AF8E-266166B0B014}" sibTransId="{A87FFE0C-6BB0-41B2-A3CB-FA574FA232DA}"/>
    <dgm:cxn modelId="{FCA239B6-81F9-4252-9898-22F87F11DF28}" type="presOf" srcId="{6E90B7E0-6633-43E6-90D7-0F6FA1D10A37}" destId="{2E533F23-DCDF-4E04-AB54-165C79A32C06}" srcOrd="0" destOrd="0" presId="urn:microsoft.com/office/officeart/2005/8/layout/vList3"/>
    <dgm:cxn modelId="{CAA89909-8BC6-4776-89CB-374150D8D30E}" type="presParOf" srcId="{B4C9131B-69AA-47C9-A7CE-E31DCABE5D2A}" destId="{505C6999-0A68-4525-8F1C-BD7264CF3BC8}" srcOrd="0" destOrd="0" presId="urn:microsoft.com/office/officeart/2005/8/layout/vList3"/>
    <dgm:cxn modelId="{8A8B13F8-9831-45E6-98D9-2694D4807C39}" type="presParOf" srcId="{505C6999-0A68-4525-8F1C-BD7264CF3BC8}" destId="{2C02908D-05AE-49F9-9A09-87C4B9FB4178}" srcOrd="0" destOrd="0" presId="urn:microsoft.com/office/officeart/2005/8/layout/vList3"/>
    <dgm:cxn modelId="{02FD2506-0E16-4592-92B0-8E0172339205}" type="presParOf" srcId="{505C6999-0A68-4525-8F1C-BD7264CF3BC8}" destId="{2E533F23-DCDF-4E04-AB54-165C79A32C06}" srcOrd="1" destOrd="0" presId="urn:microsoft.com/office/officeart/2005/8/layout/vList3"/>
    <dgm:cxn modelId="{5C82E253-CEC8-47D0-8A46-8A644FAD3A8F}" type="presParOf" srcId="{B4C9131B-69AA-47C9-A7CE-E31DCABE5D2A}" destId="{150E4836-1C78-4CED-B18F-010010ACCEEF}" srcOrd="1" destOrd="0" presId="urn:microsoft.com/office/officeart/2005/8/layout/vList3"/>
    <dgm:cxn modelId="{B6A59CE8-683C-4561-9B26-BE74EF10BFED}" type="presParOf" srcId="{B4C9131B-69AA-47C9-A7CE-E31DCABE5D2A}" destId="{D97C5C50-77A9-4F36-9C22-ABB7DC903768}" srcOrd="2" destOrd="0" presId="urn:microsoft.com/office/officeart/2005/8/layout/vList3"/>
    <dgm:cxn modelId="{27CA939C-B622-4563-8128-A40F90F9D133}" type="presParOf" srcId="{D97C5C50-77A9-4F36-9C22-ABB7DC903768}" destId="{4B08AE8F-70D3-40BB-A21A-721B585CDD2C}" srcOrd="0" destOrd="0" presId="urn:microsoft.com/office/officeart/2005/8/layout/vList3"/>
    <dgm:cxn modelId="{0B58C9F8-E7D6-499F-9323-679E10B4170C}" type="presParOf" srcId="{D97C5C50-77A9-4F36-9C22-ABB7DC903768}" destId="{73FFB9DF-AF2E-4A0F-8705-E3C68524575B}" srcOrd="1" destOrd="0" presId="urn:microsoft.com/office/officeart/2005/8/layout/vList3"/>
    <dgm:cxn modelId="{6E8C43A5-573C-4513-990C-0A3742FA1A9E}" type="presParOf" srcId="{B4C9131B-69AA-47C9-A7CE-E31DCABE5D2A}" destId="{0C878A11-4B1F-4A12-9D50-665217287578}" srcOrd="3" destOrd="0" presId="urn:microsoft.com/office/officeart/2005/8/layout/vList3"/>
    <dgm:cxn modelId="{D689D52C-1BA5-49D2-8942-79FCC2F250B8}" type="presParOf" srcId="{B4C9131B-69AA-47C9-A7CE-E31DCABE5D2A}" destId="{6FBAA965-B9DD-47D6-9C07-9D793BE9A126}" srcOrd="4" destOrd="0" presId="urn:microsoft.com/office/officeart/2005/8/layout/vList3"/>
    <dgm:cxn modelId="{1E468C63-3742-4C80-8EF3-EABFDBEA8CEA}" type="presParOf" srcId="{6FBAA965-B9DD-47D6-9C07-9D793BE9A126}" destId="{B492D792-8516-4F81-88F9-433A96467B04}" srcOrd="0" destOrd="0" presId="urn:microsoft.com/office/officeart/2005/8/layout/vList3"/>
    <dgm:cxn modelId="{CB333F11-598D-4796-8E77-695D846A83DA}" type="presParOf" srcId="{6FBAA965-B9DD-47D6-9C07-9D793BE9A126}" destId="{E82E2143-674D-4763-BBC8-3E8F5B33BD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33F23-DCDF-4E04-AB54-165C79A32C06}">
      <dsp:nvSpPr>
        <dsp:cNvPr id="0" name=""/>
        <dsp:cNvSpPr/>
      </dsp:nvSpPr>
      <dsp:spPr>
        <a:xfrm rot="10800000">
          <a:off x="671497" y="128"/>
          <a:ext cx="2201999" cy="467434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26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>
              <a:solidFill>
                <a:schemeClr val="tx1"/>
              </a:solidFill>
            </a:rPr>
            <a:t>InitHitProxyRender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 rot="10800000">
        <a:off x="788355" y="128"/>
        <a:ext cx="2085141" cy="467434"/>
      </dsp:txXfrm>
    </dsp:sp>
    <dsp:sp modelId="{2C02908D-05AE-49F9-9A09-87C4B9FB4178}">
      <dsp:nvSpPr>
        <dsp:cNvPr id="0" name=""/>
        <dsp:cNvSpPr/>
      </dsp:nvSpPr>
      <dsp:spPr>
        <a:xfrm>
          <a:off x="437780" y="128"/>
          <a:ext cx="467434" cy="4674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FB9DF-AF2E-4A0F-8705-E3C68524575B}">
      <dsp:nvSpPr>
        <dsp:cNvPr id="0" name=""/>
        <dsp:cNvSpPr/>
      </dsp:nvSpPr>
      <dsp:spPr>
        <a:xfrm rot="10800000">
          <a:off x="671497" y="607096"/>
          <a:ext cx="2201999" cy="467434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26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>
              <a:solidFill>
                <a:schemeClr val="tx1"/>
              </a:solidFill>
            </a:rPr>
            <a:t>InitViews</a:t>
          </a:r>
          <a:r>
            <a:rPr lang="en-US" altLang="en-US" sz="1200" kern="1200" dirty="0" smtClean="0">
              <a:solidFill>
                <a:schemeClr val="tx1"/>
              </a:solidFill>
            </a:rPr>
            <a:t>(</a:t>
          </a:r>
          <a:r>
            <a:rPr lang="zh-CN" altLang="en-US" sz="1200" kern="1200" dirty="0" smtClean="0">
              <a:solidFill>
                <a:schemeClr val="tx1"/>
              </a:solidFill>
            </a:rPr>
            <a:t>可视计算</a:t>
          </a:r>
          <a:r>
            <a:rPr lang="en-US" altLang="en-US" sz="1200" kern="1200" dirty="0" smtClean="0">
              <a:solidFill>
                <a:schemeClr val="tx1"/>
              </a:solidFill>
            </a:rPr>
            <a:t>)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 rot="10800000">
        <a:off x="788355" y="607096"/>
        <a:ext cx="2085141" cy="467434"/>
      </dsp:txXfrm>
    </dsp:sp>
    <dsp:sp modelId="{4B08AE8F-70D3-40BB-A21A-721B585CDD2C}">
      <dsp:nvSpPr>
        <dsp:cNvPr id="0" name=""/>
        <dsp:cNvSpPr/>
      </dsp:nvSpPr>
      <dsp:spPr>
        <a:xfrm>
          <a:off x="469584" y="607096"/>
          <a:ext cx="467434" cy="4674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E2143-674D-4763-BBC8-3E8F5B33BDD8}">
      <dsp:nvSpPr>
        <dsp:cNvPr id="0" name=""/>
        <dsp:cNvSpPr/>
      </dsp:nvSpPr>
      <dsp:spPr>
        <a:xfrm rot="10800000">
          <a:off x="671497" y="1214064"/>
          <a:ext cx="2201999" cy="467434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26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>
              <a:solidFill>
                <a:schemeClr val="tx1"/>
              </a:solidFill>
            </a:rPr>
            <a:t>DoRenderHitProxies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 rot="10800000">
        <a:off x="788355" y="1214064"/>
        <a:ext cx="2085141" cy="467434"/>
      </dsp:txXfrm>
    </dsp:sp>
    <dsp:sp modelId="{B492D792-8516-4F81-88F9-433A96467B04}">
      <dsp:nvSpPr>
        <dsp:cNvPr id="0" name=""/>
        <dsp:cNvSpPr/>
      </dsp:nvSpPr>
      <dsp:spPr>
        <a:xfrm>
          <a:off x="437780" y="1214064"/>
          <a:ext cx="467434" cy="4674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79CD-5595-4ECF-BD7A-682E1E923496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787E8-6EC1-4413-B41C-EC0867E4C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8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4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4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4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6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AFF0-00E6-46FA-86C5-CCD333EB493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16C4-BC70-4DA1-901A-5DCE5A82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3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enas0.com/2019/04/20/UE4_Learn_HitProxy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palqi.cn/index.php/2019/11/22/ue4-%E8%A7%A3%E6%9E%90initview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5665" y="2967335"/>
            <a:ext cx="1040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5832" y="263891"/>
            <a:ext cx="37257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HitProxy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更新与查询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9630" y="1010691"/>
            <a:ext cx="89584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渲染三维场景，进入主渲染线程</a:t>
            </a:r>
            <a:endParaRPr lang="zh-CN" altLang="en-US" sz="1400" b="1" dirty="0"/>
          </a:p>
        </p:txBody>
      </p:sp>
      <p:sp>
        <p:nvSpPr>
          <p:cNvPr id="3" name="矩形 2"/>
          <p:cNvSpPr/>
          <p:nvPr/>
        </p:nvSpPr>
        <p:spPr>
          <a:xfrm>
            <a:off x="920685" y="2050809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画组件和轴指示器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20686" y="4883707"/>
            <a:ext cx="1604030" cy="2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设置回原来的</a:t>
            </a:r>
            <a:r>
              <a:rPr lang="en-US" altLang="zh-CN" sz="1100" dirty="0" smtClean="0"/>
              <a:t>Viewport</a:t>
            </a:r>
            <a:endParaRPr lang="zh-CN" altLang="en-US"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45" y="935740"/>
            <a:ext cx="5590476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45" y="1753804"/>
            <a:ext cx="5412904" cy="18594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645" y="4420703"/>
            <a:ext cx="6102603" cy="125181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35968" y="6282281"/>
            <a:ext cx="1604030" cy="2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End Draw……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095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5832" y="263891"/>
            <a:ext cx="37257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HitProxy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更新与查询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9238"/>
            <a:ext cx="43864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GetCursor</a:t>
            </a:r>
            <a:r>
              <a:rPr lang="en-US" altLang="zh-CN" sz="900" dirty="0"/>
              <a:t> -&gt; </a:t>
            </a:r>
            <a:r>
              <a:rPr lang="en-US" altLang="zh-CN" sz="900" dirty="0" err="1"/>
              <a:t>GetHitProxy</a:t>
            </a:r>
            <a:r>
              <a:rPr lang="en-US" altLang="zh-CN" sz="900" dirty="0"/>
              <a:t> -&gt; </a:t>
            </a:r>
            <a:r>
              <a:rPr lang="en-US" altLang="zh-CN" sz="900" dirty="0" err="1"/>
              <a:t>GetHitProxyMap</a:t>
            </a:r>
            <a:r>
              <a:rPr lang="en-US" altLang="zh-CN" sz="900" dirty="0"/>
              <a:t> -&gt; </a:t>
            </a:r>
            <a:r>
              <a:rPr lang="en-US" altLang="zh-CN" sz="900" dirty="0" err="1"/>
              <a:t>GetRawHitProxyData</a:t>
            </a:r>
            <a:r>
              <a:rPr lang="en-US" altLang="zh-CN" sz="900" dirty="0"/>
              <a:t> -&gt; </a:t>
            </a:r>
            <a:r>
              <a:rPr lang="en-US" altLang="zh-CN" sz="1050" b="1" dirty="0" smtClean="0"/>
              <a:t>Draw</a:t>
            </a:r>
            <a:endParaRPr lang="zh-CN" altLang="en-US" sz="1050" b="1" dirty="0"/>
          </a:p>
        </p:txBody>
      </p:sp>
      <p:sp>
        <p:nvSpPr>
          <p:cNvPr id="3" name="矩形 2"/>
          <p:cNvSpPr/>
          <p:nvPr/>
        </p:nvSpPr>
        <p:spPr>
          <a:xfrm>
            <a:off x="197552" y="949614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/>
              <a:t>GameViewportClient</a:t>
            </a:r>
            <a:r>
              <a:rPr lang="zh-CN" altLang="en-US" sz="1400" b="1" dirty="0" smtClean="0"/>
              <a:t>的</a:t>
            </a:r>
            <a:r>
              <a:rPr lang="en-US" altLang="zh-CN" sz="1400" b="1" dirty="0" smtClean="0"/>
              <a:t>Draw</a:t>
            </a:r>
            <a:r>
              <a:rPr lang="zh-CN" altLang="en-US" sz="1400" b="1" dirty="0" smtClean="0"/>
              <a:t>函数</a:t>
            </a:r>
            <a:endParaRPr lang="zh-CN" altLang="en-US" sz="1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380665" y="974550"/>
            <a:ext cx="6794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FViewport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FCanvas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SceneCanvas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41599" y="1654433"/>
            <a:ext cx="710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开始检查并且广播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1599" y="3152461"/>
            <a:ext cx="3113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设置</a:t>
            </a:r>
            <a:r>
              <a:rPr lang="en-US" altLang="zh-CN" sz="1100" dirty="0" err="1" smtClean="0"/>
              <a:t>FEngineShowFlags</a:t>
            </a:r>
            <a:r>
              <a:rPr lang="zh-CN" altLang="en-US" sz="1100" dirty="0" smtClean="0"/>
              <a:t>和创建</a:t>
            </a:r>
            <a:r>
              <a:rPr lang="en-US" altLang="zh-CN" sz="1100" dirty="0" err="1" smtClean="0"/>
              <a:t>ViewFamily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09697" y="5557159"/>
            <a:ext cx="100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处理可视化</a:t>
            </a:r>
            <a:endParaRPr lang="zh-CN" altLang="en-US"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55" y="1624308"/>
            <a:ext cx="4392601" cy="11422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5" y="2964106"/>
            <a:ext cx="4758601" cy="17806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355" y="4942325"/>
            <a:ext cx="4493925" cy="18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5832" y="263891"/>
            <a:ext cx="37257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HitProxy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更新与查询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599" y="1570891"/>
            <a:ext cx="2533406" cy="26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创建</a:t>
            </a:r>
            <a:r>
              <a:rPr lang="en-US" altLang="zh-CN" sz="1100" dirty="0" smtClean="0"/>
              <a:t>Player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的映射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2917" y="5187995"/>
            <a:ext cx="168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画一些边框和边界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2917" y="6495413"/>
            <a:ext cx="216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设置视图的动态显示百分比等等</a:t>
            </a:r>
            <a:endParaRPr lang="zh-CN" altLang="en-US" sz="1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812" y="1085493"/>
            <a:ext cx="5582458" cy="23285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12" y="3650898"/>
            <a:ext cx="5610561" cy="26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5832" y="263891"/>
            <a:ext cx="37257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HitProxy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更新与查询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599" y="1570891"/>
            <a:ext cx="2533406" cy="26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开始绘制</a:t>
            </a:r>
            <a:r>
              <a:rPr lang="en-US" altLang="zh-CN" sz="1100" dirty="0" smtClean="0"/>
              <a:t>Player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View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4113" y="3771652"/>
            <a:ext cx="168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渲染</a:t>
            </a:r>
            <a:r>
              <a:rPr lang="en-US" altLang="zh-CN" sz="1100" dirty="0" smtClean="0"/>
              <a:t>UI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HUD</a:t>
            </a:r>
            <a:endParaRPr lang="zh-CN" altLang="en-US" sz="1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479" y="1143260"/>
            <a:ext cx="5454106" cy="18241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0" y="3125348"/>
            <a:ext cx="6862376" cy="16396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1599" y="616123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EndDrawDelegate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i="1" dirty="0" err="1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Broadcast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9759" y="8907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099144" y="765364"/>
            <a:ext cx="516835" cy="62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9730" y="58069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BeginRenderingViewFamily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41886" y="89074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RenderViewFamily_RenderThread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6359718" y="765364"/>
            <a:ext cx="516835" cy="62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92556" y="229812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RenderHitProxies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8786191" y="1470991"/>
            <a:ext cx="644056" cy="43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7277058" y="2172744"/>
            <a:ext cx="516835" cy="62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245337406"/>
              </p:ext>
            </p:extLst>
          </p:nvPr>
        </p:nvGraphicFramePr>
        <p:xfrm>
          <a:off x="4285191" y="1826646"/>
          <a:ext cx="3311277" cy="168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右箭头 10"/>
          <p:cNvSpPr/>
          <p:nvPr/>
        </p:nvSpPr>
        <p:spPr>
          <a:xfrm rot="10800000">
            <a:off x="4026773" y="2200371"/>
            <a:ext cx="516835" cy="62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58325" y="2325755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BeginHitProxyRenderpass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833888" y="3134139"/>
            <a:ext cx="644056" cy="897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0318" y="2738588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12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Clear_HitProxies</a:t>
            </a:r>
            <a:r>
              <a:rPr lang="en-US" altLang="zh-CN" sz="12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1730" y="432994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0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0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ParallelMeshDrawCommandPasses</a:t>
            </a:r>
            <a:r>
              <a:rPr lang="en-US" altLang="zh-CN" sz="1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EMeshPass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i="1" dirty="0" err="1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HitProxy</a:t>
            </a:r>
            <a:r>
              <a:rPr lang="en-US" altLang="zh-CN" sz="1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0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DispatchDraw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RHICmdList</a:t>
            </a:r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algn="ctr"/>
            <a:r>
              <a:rPr lang="en-US" altLang="zh-CN" sz="1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Ord</a:t>
            </a:r>
          </a:p>
          <a:p>
            <a:pPr algn="ctr"/>
            <a:r>
              <a:rPr lang="en-US" altLang="zh-CN" sz="10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0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ParallelMeshDrawCommandPasses</a:t>
            </a:r>
            <a:r>
              <a:rPr lang="en-US" altLang="zh-CN" sz="1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EMeshPass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i="1" dirty="0" err="1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HitProxyOpaqueOnly</a:t>
            </a:r>
            <a:r>
              <a:rPr lang="en-US" altLang="zh-CN" sz="1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0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DispatchDraw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RHICmdList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7151241" y="4231001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zh-CN" altLang="en-US" sz="1400" dirty="0">
                <a:latin typeface="as_you_like"/>
              </a:rPr>
              <a:t>从</a:t>
            </a:r>
            <a:r>
              <a:rPr lang="en-US" altLang="zh-CN" sz="1400" dirty="0">
                <a:latin typeface="as_you_like"/>
              </a:rPr>
              <a:t>Main</a:t>
            </a:r>
            <a:r>
              <a:rPr lang="zh-CN" altLang="en-US" sz="1400" dirty="0">
                <a:latin typeface="as_you_like"/>
              </a:rPr>
              <a:t>到</a:t>
            </a:r>
            <a:r>
              <a:rPr lang="en-US" altLang="zh-CN" sz="1400" dirty="0">
                <a:latin typeface="as_you_like"/>
              </a:rPr>
              <a:t>Render</a:t>
            </a:r>
            <a:r>
              <a:rPr lang="zh-CN" altLang="en-US" sz="1400" dirty="0">
                <a:latin typeface="as_you_like"/>
              </a:rPr>
              <a:t>发出命令</a:t>
            </a:r>
            <a:endParaRPr lang="zh-CN" altLang="en-US" sz="1400" i="0" dirty="0">
              <a:effectLst/>
              <a:latin typeface="as_you_like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04252" y="47796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as_you_like"/>
              </a:rPr>
              <a:t>从</a:t>
            </a:r>
            <a:r>
              <a:rPr lang="en-US" altLang="zh-CN" sz="1200" dirty="0">
                <a:latin typeface="as_you_like"/>
              </a:rPr>
              <a:t>Main</a:t>
            </a:r>
            <a:r>
              <a:rPr lang="zh-CN" altLang="en-US" sz="1200" dirty="0">
                <a:latin typeface="as_you_like"/>
              </a:rPr>
              <a:t>端发出</a:t>
            </a:r>
            <a:r>
              <a:rPr lang="en-US" altLang="zh-CN" sz="1200" dirty="0">
                <a:latin typeface="as_you_like"/>
              </a:rPr>
              <a:t>Rendering</a:t>
            </a:r>
            <a:r>
              <a:rPr lang="zh-CN" altLang="en-US" sz="1200" dirty="0">
                <a:latin typeface="as_you_like"/>
              </a:rPr>
              <a:t>命令非常困难，流程如下。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>
                <a:latin typeface="as_you_like"/>
              </a:rPr>
              <a:t>在</a:t>
            </a:r>
            <a:r>
              <a:rPr lang="en-US" altLang="zh-CN" sz="1200" dirty="0" err="1">
                <a:latin typeface="as_you_like"/>
              </a:rPr>
              <a:t>BeginRenderingViewFamily</a:t>
            </a:r>
            <a:r>
              <a:rPr lang="zh-CN" altLang="en-US" sz="1200" dirty="0">
                <a:latin typeface="as_you_like"/>
              </a:rPr>
              <a:t>（）中，全局帧计数器增加。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>
                <a:latin typeface="as_you_like"/>
              </a:rPr>
              <a:t>此外，每帧创建一个</a:t>
            </a:r>
            <a:r>
              <a:rPr lang="en-US" altLang="zh-CN" sz="1200" dirty="0" err="1">
                <a:latin typeface="as_you_like"/>
              </a:rPr>
              <a:t>FSceneRenderer</a:t>
            </a:r>
            <a:r>
              <a:rPr lang="zh-CN" altLang="en-US" sz="1200" dirty="0">
                <a:latin typeface="as_you_like"/>
              </a:rPr>
              <a:t>实例，并将其传递给</a:t>
            </a:r>
            <a:r>
              <a:rPr lang="en-US" altLang="zh-CN" sz="1200" dirty="0" err="1">
                <a:latin typeface="as_you_like"/>
              </a:rPr>
              <a:t>RenderCommand</a:t>
            </a:r>
            <a:r>
              <a:rPr lang="zh-CN" altLang="en-US" sz="1200" dirty="0">
                <a:latin typeface="as_you_like"/>
              </a:rPr>
              <a:t>。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708308" y="5298022"/>
            <a:ext cx="1428185" cy="2427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生成框架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345018" y="1039893"/>
            <a:ext cx="2608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FSceneRenderer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CreateSceneRenderer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686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335" y="267219"/>
            <a:ext cx="895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GetCursor</a:t>
            </a:r>
            <a:r>
              <a:rPr lang="en-US" altLang="zh-CN" dirty="0"/>
              <a:t> -&gt; </a:t>
            </a:r>
            <a:r>
              <a:rPr lang="en-US" altLang="zh-CN" dirty="0" err="1"/>
              <a:t>GetHitProxy</a:t>
            </a:r>
            <a:r>
              <a:rPr lang="en-US" altLang="zh-CN" dirty="0"/>
              <a:t> -&gt; </a:t>
            </a:r>
            <a:r>
              <a:rPr lang="en-US" altLang="zh-CN" dirty="0" err="1"/>
              <a:t>GetHitProxyMap</a:t>
            </a:r>
            <a:r>
              <a:rPr lang="en-US" altLang="zh-CN" dirty="0"/>
              <a:t> -&gt; </a:t>
            </a:r>
            <a:r>
              <a:rPr lang="en-US" altLang="zh-CN" dirty="0" err="1"/>
              <a:t>GetRawHitProxyData</a:t>
            </a:r>
            <a:r>
              <a:rPr lang="en-US" altLang="zh-CN" dirty="0"/>
              <a:t> -&gt; </a:t>
            </a:r>
            <a:r>
              <a:rPr lang="en-US" altLang="zh-CN" sz="2400" b="1" dirty="0" smtClean="0"/>
              <a:t>Draw</a:t>
            </a:r>
            <a:endParaRPr lang="zh-CN" altLang="en-US" sz="2400" b="1" dirty="0"/>
          </a:p>
        </p:txBody>
      </p:sp>
      <p:pic>
        <p:nvPicPr>
          <p:cNvPr id="4" name="Picture 2" descr="https://i.loli.net/2020/06/15/4KjSlXNkEDFQTZ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5" y="815339"/>
            <a:ext cx="64198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8920880" y="728884"/>
            <a:ext cx="2388978" cy="369332"/>
            <a:chOff x="8104370" y="1542755"/>
            <a:chExt cx="2388978" cy="369332"/>
          </a:xfrm>
        </p:grpSpPr>
        <p:sp>
          <p:nvSpPr>
            <p:cNvPr id="5" name="矩形 4"/>
            <p:cNvSpPr/>
            <p:nvPr/>
          </p:nvSpPr>
          <p:spPr>
            <a:xfrm>
              <a:off x="8104370" y="1542755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FCanvas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231464" y="1635088"/>
              <a:ext cx="12618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封装画布状态。</a:t>
              </a:r>
              <a:endParaRPr lang="zh-CN" altLang="en-US" sz="1200" dirty="0"/>
            </a:p>
          </p:txBody>
        </p:sp>
      </p:grpSp>
      <p:sp>
        <p:nvSpPr>
          <p:cNvPr id="2" name="下箭头 1"/>
          <p:cNvSpPr/>
          <p:nvPr/>
        </p:nvSpPr>
        <p:spPr>
          <a:xfrm>
            <a:off x="8215689" y="959716"/>
            <a:ext cx="333954" cy="3641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97500" y="4597983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RenderViewFamily_RenderThread</a:t>
            </a:r>
            <a:r>
              <a:rPr lang="zh-CN" altLang="en-US" dirty="0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。。。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7" y="4970745"/>
            <a:ext cx="4521946" cy="12722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27867" y="4601413"/>
            <a:ext cx="13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Game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90" y="4986907"/>
            <a:ext cx="4106605" cy="122477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54661" y="4601413"/>
            <a:ext cx="11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Editor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78" y="4140296"/>
            <a:ext cx="7352381" cy="4380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8050" y="6357105"/>
            <a:ext cx="4405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UUrealEdEngine</a:t>
            </a:r>
            <a:r>
              <a:rPr lang="en-US" altLang="zh-CN" sz="1050" dirty="0" smtClean="0"/>
              <a:t>::tick -&gt; </a:t>
            </a:r>
            <a:r>
              <a:rPr lang="en-US" altLang="zh-CN" sz="1050" b="1" dirty="0" err="1" smtClean="0">
                <a:solidFill>
                  <a:schemeClr val="accent5">
                    <a:lumMod val="75000"/>
                  </a:schemeClr>
                </a:solidFill>
              </a:rPr>
              <a:t>UEditorEngine</a:t>
            </a:r>
            <a:r>
              <a:rPr lang="en-US" altLang="zh-CN" sz="1050" b="1" dirty="0" smtClean="0">
                <a:solidFill>
                  <a:schemeClr val="accent5">
                    <a:lumMod val="75000"/>
                  </a:schemeClr>
                </a:solidFill>
              </a:rPr>
              <a:t>::tick </a:t>
            </a:r>
            <a:r>
              <a:rPr lang="en-US" altLang="zh-CN" sz="1050" dirty="0" smtClean="0"/>
              <a:t>-&gt; </a:t>
            </a:r>
            <a:r>
              <a:rPr lang="en-US" altLang="zh-CN" sz="1050" dirty="0" err="1" smtClean="0"/>
              <a:t>Fviewport</a:t>
            </a:r>
            <a:r>
              <a:rPr lang="en-US" altLang="zh-CN" sz="1050" dirty="0" smtClean="0"/>
              <a:t>::Draw -&gt;</a:t>
            </a:r>
            <a:r>
              <a:rPr lang="en-US" altLang="zh-CN" sz="1050" dirty="0" err="1" smtClean="0"/>
              <a:t>UGameViewportClient</a:t>
            </a:r>
            <a:r>
              <a:rPr lang="en-US" altLang="zh-CN" sz="1050" dirty="0" smtClean="0"/>
              <a:t>::draw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53073" y="6357105"/>
            <a:ext cx="6688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UUrealEdEngine</a:t>
            </a:r>
            <a:r>
              <a:rPr lang="en-US" altLang="zh-CN" sz="1050" dirty="0" smtClean="0"/>
              <a:t>::tick -&gt; </a:t>
            </a:r>
            <a:r>
              <a:rPr lang="en-US" altLang="zh-CN" sz="1050" b="1" dirty="0" err="1" smtClean="0">
                <a:solidFill>
                  <a:schemeClr val="accent5">
                    <a:lumMod val="75000"/>
                  </a:schemeClr>
                </a:solidFill>
              </a:rPr>
              <a:t>UEditorEngine</a:t>
            </a:r>
            <a:r>
              <a:rPr lang="en-US" altLang="zh-CN" sz="1050" b="1" dirty="0" smtClean="0">
                <a:solidFill>
                  <a:schemeClr val="accent5">
                    <a:lumMod val="75000"/>
                  </a:schemeClr>
                </a:solidFill>
              </a:rPr>
              <a:t>::tick -&gt;</a:t>
            </a:r>
            <a:r>
              <a:rPr lang="en-US" altLang="zh-CN" sz="105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050" b="1" dirty="0" err="1">
                <a:solidFill>
                  <a:schemeClr val="accent5">
                    <a:lumMod val="75000"/>
                  </a:schemeClr>
                </a:solidFill>
              </a:rPr>
              <a:t>UEditorEngine</a:t>
            </a:r>
            <a:r>
              <a:rPr lang="en-US" altLang="zh-CN" sz="1050" b="1" dirty="0" smtClean="0">
                <a:solidFill>
                  <a:schemeClr val="accent5">
                    <a:lumMod val="75000"/>
                  </a:schemeClr>
                </a:solidFill>
              </a:rPr>
              <a:t>::</a:t>
            </a:r>
            <a:r>
              <a:rPr lang="en-US" altLang="zh-CN" sz="1050" b="1" dirty="0" err="1" smtClean="0">
                <a:solidFill>
                  <a:schemeClr val="accent5">
                    <a:lumMod val="75000"/>
                  </a:schemeClr>
                </a:solidFill>
              </a:rPr>
              <a:t>UpdateSingleViewportClient</a:t>
            </a:r>
            <a:r>
              <a:rPr lang="en-US" altLang="zh-CN" sz="105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050" dirty="0" smtClean="0"/>
              <a:t>-&gt; </a:t>
            </a:r>
            <a:r>
              <a:rPr lang="en-US" altLang="zh-CN" sz="1050" dirty="0" err="1" smtClean="0"/>
              <a:t>Fviewport</a:t>
            </a:r>
            <a:r>
              <a:rPr lang="en-US" altLang="zh-CN" sz="1050" dirty="0" smtClean="0"/>
              <a:t>::Draw -&gt;</a:t>
            </a:r>
            <a:r>
              <a:rPr lang="en-US" altLang="zh-CN" sz="1050" dirty="0" err="1" smtClean="0"/>
              <a:t>UEditorViewportClient</a:t>
            </a:r>
            <a:r>
              <a:rPr lang="en-US" altLang="zh-CN" sz="1050" dirty="0" smtClean="0"/>
              <a:t>::draw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440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5517" y="397565"/>
            <a:ext cx="689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EditorEngine.cpp</a:t>
            </a:r>
            <a:r>
              <a:rPr lang="zh-CN" altLang="en-US" sz="1200" dirty="0" smtClean="0"/>
              <a:t>文件中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636104" y="1248355"/>
            <a:ext cx="1118748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Render view parents, then view children.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bEditorFrameNonRealtimeViewportDrawn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GCurrentLevelEditingViewportClient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GCurrentLevelEditingViewportClient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IsVisible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bAllWindowsHidden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GCurrentLevelEditingViewportClient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WantsDrawWhenAppIsHidden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bAllowNonRealtimeViewports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bWasNonRealtimeViewportDraw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UpdateSingleViewportClient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GCurrentLevelEditingViewportClient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bAllowNonRealtimeViewports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bUpdateLinkedOrthoViewports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GCurrentLevelEditingViewportClient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IsLevelEditorClient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bEditorFrameNonRealtimeViewportDrawn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|=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bWasNonRealtimeViewportDraw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FSlateThrottleManager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1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().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IsAllowingExpensiveTasks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ContextIt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WorldList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CreateIterator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ContextIt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ContextIt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FWorldContext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PieContext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ContextIt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PieContext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WorldType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EWorldType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100" i="1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PieContext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GameViewport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PieContext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GameViewport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Render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playworld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 This needs to happen after the other viewports for screenshots to work correctly in PIE.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GameViewport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!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bIsSimulatingInEditor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Use the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PlayWorld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as the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GWorld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because who knows what will happen in the Tick.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OldGWorld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SetPlayInEditorWorld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Render everything.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GameViewport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LayoutPlayers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i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check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GameViewport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GameViewport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Pop the world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RestoreEditorWorld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OldGWorld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1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972" y="41175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/** The view's batched elements. </a:t>
            </a:r>
            <a:r>
              <a:rPr lang="en-US" altLang="zh-CN" sz="12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zh-CN" altLang="en-US" sz="1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视图的批处理元素</a:t>
            </a:r>
            <a:endParaRPr lang="en-US" altLang="zh-CN" sz="1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FBatchedElements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BatchedViewElements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/** The view's batched elements, above all other elements, for gizmos that should never be occluded. </a:t>
            </a:r>
            <a:r>
              <a:rPr lang="en-US" altLang="zh-CN" sz="12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zh-CN" altLang="en-US" sz="1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该视图的批处理元素比其他所有元素都要重要，这些小控件永远都不会被遮挡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FBatchedElements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TopBatchedViewElements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/** The view's mesh elements. </a:t>
            </a:r>
            <a:r>
              <a:rPr lang="en-US" altLang="zh-CN" sz="12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</a:p>
          <a:p>
            <a:r>
              <a:rPr lang="zh-CN" altLang="en-US" sz="1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视图的网格元素。</a:t>
            </a:r>
            <a:endParaRPr lang="en-US" altLang="zh-CN" sz="1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TIndirectArray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FMeshBatch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ViewMeshElements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/** The view's mesh elements for the foreground (editor gizmos and primitives </a:t>
            </a:r>
            <a:r>
              <a:rPr lang="en-US" altLang="zh-CN" sz="12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)*/</a:t>
            </a:r>
          </a:p>
          <a:p>
            <a:r>
              <a:rPr lang="zh-CN" altLang="en-US" sz="1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视图</a:t>
            </a:r>
            <a:r>
              <a:rPr lang="zh-CN" altLang="en-US" sz="1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的前台网格元素</a:t>
            </a:r>
            <a:r>
              <a:rPr lang="en-US" altLang="zh-CN" sz="1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编辑器小工具和原语</a:t>
            </a:r>
            <a:r>
              <a:rPr lang="en-US" altLang="zh-CN" sz="1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TIndirectArray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FMeshBatch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TopViewMeshElements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/>
          </a:p>
        </p:txBody>
      </p:sp>
      <p:sp>
        <p:nvSpPr>
          <p:cNvPr id="3" name="圆角矩形 2"/>
          <p:cNvSpPr/>
          <p:nvPr/>
        </p:nvSpPr>
        <p:spPr>
          <a:xfrm>
            <a:off x="7696862" y="1176793"/>
            <a:ext cx="2528515" cy="110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BatchElements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批处理元素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9972" y="413372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DrawDynamicMeshPass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71853" y="404139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提供一个回调来构建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FMeshDrawCommands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，然后立即提交它们</a:t>
            </a:r>
            <a:r>
              <a:rPr lang="zh-CN" altLang="en-US" sz="12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。对于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遗留编辑器代码路径非常有用</a:t>
            </a:r>
            <a:r>
              <a:rPr lang="zh-CN" altLang="en-US" sz="12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。做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许多动态分配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不用于游戏渲染</a:t>
            </a:r>
            <a:r>
              <a:rPr lang="zh-CN" altLang="en-US" sz="12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99617"/>
              </p:ext>
            </p:extLst>
          </p:nvPr>
        </p:nvGraphicFramePr>
        <p:xfrm>
          <a:off x="439972" y="4778690"/>
          <a:ext cx="100327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95">
                  <a:extLst>
                    <a:ext uri="{9D8B030D-6E8A-4147-A177-3AD203B41FA5}">
                      <a16:colId xmlns:a16="http://schemas.microsoft.com/office/drawing/2014/main" val="766585623"/>
                    </a:ext>
                  </a:extLst>
                </a:gridCol>
                <a:gridCol w="3587805">
                  <a:extLst>
                    <a:ext uri="{9D8B030D-6E8A-4147-A177-3AD203B41FA5}">
                      <a16:colId xmlns:a16="http://schemas.microsoft.com/office/drawing/2014/main" val="1450444097"/>
                    </a:ext>
                  </a:extLst>
                </a:gridCol>
                <a:gridCol w="1428585">
                  <a:extLst>
                    <a:ext uri="{9D8B030D-6E8A-4147-A177-3AD203B41FA5}">
                      <a16:colId xmlns:a16="http://schemas.microsoft.com/office/drawing/2014/main" val="1556704057"/>
                    </a:ext>
                  </a:extLst>
                </a:gridCol>
                <a:gridCol w="2508195">
                  <a:extLst>
                    <a:ext uri="{9D8B030D-6E8A-4147-A177-3AD203B41FA5}">
                      <a16:colId xmlns:a16="http://schemas.microsoft.com/office/drawing/2014/main" val="2072313729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DrawDynamicMeshPass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DynamicEditorMeshElements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8007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ViewMeshElements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56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TopViewMeshElements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3654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TopViewMeshElements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TopViewMeshElements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twice)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4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64" y="411730"/>
            <a:ext cx="8234758" cy="15403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36982" y="997221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执行点选渲染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76077" y="2374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每一个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Pass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都会调用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FParallelMeshDrawCommandPass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::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DispatchDraw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0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371" y="30746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GetGameViewport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3" y="1066409"/>
            <a:ext cx="10859916" cy="54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6876" y="388562"/>
            <a:ext cx="8521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Retrieves the cursor that should be displayed by the OS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06876" y="969073"/>
            <a:ext cx="9827812" cy="346274"/>
            <a:chOff x="1773141" y="1733384"/>
            <a:chExt cx="9827812" cy="346274"/>
          </a:xfrm>
        </p:grpSpPr>
        <p:sp>
          <p:nvSpPr>
            <p:cNvPr id="5" name="矩形 4"/>
            <p:cNvSpPr/>
            <p:nvPr/>
          </p:nvSpPr>
          <p:spPr>
            <a:xfrm>
              <a:off x="1773141" y="1733384"/>
              <a:ext cx="1900361" cy="346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FViewportClient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3502" y="1733384"/>
              <a:ext cx="79274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virtual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100" i="1" dirty="0" err="1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EMouseCursor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sz="1100" i="1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100" i="1" dirty="0" err="1">
                  <a:solidFill>
                    <a:srgbClr val="88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GetCursor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sz="1100" i="1" dirty="0" err="1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FViewport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* </a:t>
              </a:r>
              <a:r>
                <a:rPr lang="en-US" altLang="zh-CN" sz="1100" dirty="0">
                  <a:solidFill>
                    <a:srgbClr val="00008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Viewport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lang="en-US" altLang="zh-CN" sz="1100" i="1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int32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100" dirty="0">
                  <a:solidFill>
                    <a:srgbClr val="00008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,</a:t>
              </a:r>
              <a:r>
                <a:rPr lang="en-US" altLang="zh-CN" sz="1100" i="1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int32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100" dirty="0">
                  <a:solidFill>
                    <a:srgbClr val="00008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Y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) { </a:t>
              </a:r>
              <a:r>
                <a:rPr lang="en-US" altLang="zh-CN" sz="11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100" i="1" dirty="0" err="1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EMouseCursor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sz="1100" i="1" dirty="0">
                  <a:solidFill>
                    <a:srgbClr val="2F4F4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Default</a:t>
              </a:r>
              <a:r>
                <a:rPr lang="en-US" altLang="zh-CN" sz="11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; }</a:t>
              </a:r>
              <a:endParaRPr lang="zh-CN" altLang="en-US" sz="11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06876" y="1510030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0" i="0" dirty="0" smtClean="0">
                <a:solidFill>
                  <a:srgbClr val="2F2F2F"/>
                </a:solidFill>
                <a:effectLst/>
                <a:latin typeface="Open Sans"/>
              </a:rPr>
              <a:t>当光标查询，</a:t>
            </a:r>
            <a:r>
              <a:rPr lang="zh-CN" altLang="en-US" sz="1400" dirty="0">
                <a:solidFill>
                  <a:srgbClr val="2F2F2F"/>
                </a:solidFill>
                <a:latin typeface="Open Sans"/>
              </a:rPr>
              <a:t>才</a:t>
            </a:r>
            <a:r>
              <a:rPr lang="zh-CN" altLang="en-US" sz="1400" b="0" i="0" dirty="0" smtClean="0">
                <a:solidFill>
                  <a:srgbClr val="2F2F2F"/>
                </a:solidFill>
                <a:effectLst/>
                <a:latin typeface="Open Sans"/>
              </a:rPr>
              <a:t>调用下面函数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706876" y="2012490"/>
            <a:ext cx="8123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TArray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FColor</a:t>
            </a:r>
            <a:r>
              <a:rPr lang="en-US" altLang="zh-CN" sz="1400" dirty="0" smtClean="0"/>
              <a:t>&gt;&amp; </a:t>
            </a:r>
            <a:r>
              <a:rPr lang="en-US" altLang="zh-CN" sz="1400" dirty="0" err="1" smtClean="0"/>
              <a:t>FViewport</a:t>
            </a:r>
            <a:r>
              <a:rPr lang="en-US" altLang="zh-CN" sz="1400" dirty="0" smtClean="0"/>
              <a:t>::</a:t>
            </a:r>
            <a:r>
              <a:rPr lang="en-US" altLang="zh-CN" sz="1400" dirty="0" err="1" smtClean="0"/>
              <a:t>GetRawHitProxyData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FIntRect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InRect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6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13" y="2196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类型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6513" y="986656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Brutal_Regular"/>
              </a:rPr>
              <a:t>FHitProxyConsumer</a:t>
            </a:r>
            <a:endParaRPr lang="en-US" altLang="zh-CN" i="0" dirty="0">
              <a:effectLst/>
              <a:latin typeface="Brutal_Regular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8094" y="986656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OpenSans_Regular"/>
              </a:rPr>
              <a:t>An interface to a hit proxy consumer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16513" y="1828228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b="1" dirty="0" err="1">
                <a:latin typeface="as_you_like"/>
              </a:rPr>
              <a:t>FSceneRenderer</a:t>
            </a:r>
            <a:endParaRPr lang="en-US" altLang="zh-CN" b="1" i="0" dirty="0">
              <a:effectLst/>
              <a:latin typeface="as_you_lik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0506" y="1828228"/>
            <a:ext cx="95666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as_you_like"/>
              </a:rPr>
              <a:t>在</a:t>
            </a:r>
            <a:r>
              <a:rPr lang="en-US" altLang="zh-CN" sz="1100" dirty="0">
                <a:latin typeface="as_you_like"/>
              </a:rPr>
              <a:t>Main</a:t>
            </a:r>
            <a:r>
              <a:rPr lang="zh-CN" altLang="en-US" sz="1100" dirty="0">
                <a:latin typeface="as_you_like"/>
              </a:rPr>
              <a:t>端调用</a:t>
            </a:r>
            <a:r>
              <a:rPr lang="en-US" altLang="zh-CN" sz="1100" dirty="0" err="1">
                <a:latin typeface="as_you_like"/>
              </a:rPr>
              <a:t>FSceneRenderer</a:t>
            </a:r>
            <a:r>
              <a:rPr lang="en-US" altLang="zh-CN" sz="1100" dirty="0">
                <a:latin typeface="as_you_like"/>
              </a:rPr>
              <a:t> :: </a:t>
            </a:r>
            <a:r>
              <a:rPr lang="en-US" altLang="zh-CN" sz="1100" dirty="0" err="1">
                <a:latin typeface="as_you_like"/>
              </a:rPr>
              <a:t>CreateSceneRenderer</a:t>
            </a:r>
            <a:r>
              <a:rPr lang="zh-CN" altLang="en-US" sz="1100" dirty="0">
                <a:latin typeface="as_you_like"/>
              </a:rPr>
              <a:t>，并为每个帧创建一个要在</a:t>
            </a:r>
            <a:r>
              <a:rPr lang="en-US" altLang="zh-CN" sz="1100" dirty="0" err="1">
                <a:latin typeface="as_you_like"/>
              </a:rPr>
              <a:t>RenderThread</a:t>
            </a:r>
            <a:r>
              <a:rPr lang="zh-CN" altLang="en-US" sz="1100" dirty="0">
                <a:latin typeface="as_you_like"/>
              </a:rPr>
              <a:t>端使用的</a:t>
            </a:r>
            <a:r>
              <a:rPr lang="en-US" altLang="zh-CN" sz="1100" dirty="0" err="1">
                <a:latin typeface="as_you_like"/>
              </a:rPr>
              <a:t>SceneRenderer</a:t>
            </a:r>
            <a:r>
              <a:rPr lang="zh-CN" altLang="en-US" sz="1100" dirty="0">
                <a:latin typeface="as_you_like"/>
              </a:rPr>
              <a:t>实例。渲染结束后，将在</a:t>
            </a:r>
            <a:r>
              <a:rPr lang="en-US" altLang="zh-CN" sz="1100" dirty="0" err="1">
                <a:latin typeface="as_you_like"/>
              </a:rPr>
              <a:t>RenderThread</a:t>
            </a:r>
            <a:r>
              <a:rPr lang="zh-CN" altLang="en-US" sz="1100" dirty="0">
                <a:latin typeface="as_you_like"/>
              </a:rPr>
              <a:t>端丢弃</a:t>
            </a:r>
            <a:r>
              <a:rPr lang="en-US" altLang="zh-CN" sz="1100" dirty="0" err="1">
                <a:latin typeface="as_you_like"/>
              </a:rPr>
              <a:t>SceneRenderer</a:t>
            </a:r>
            <a:r>
              <a:rPr lang="zh-CN" altLang="en-US" sz="1100" dirty="0">
                <a:latin typeface="as_you_like"/>
              </a:rPr>
              <a:t>。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zh-CN" altLang="en-US" sz="1100" dirty="0">
                <a:latin typeface="as_you_like"/>
              </a:rPr>
              <a:t>要初始化</a:t>
            </a:r>
            <a:r>
              <a:rPr lang="en-US" altLang="zh-CN" sz="1100" dirty="0" err="1">
                <a:latin typeface="as_you_like"/>
              </a:rPr>
              <a:t>FSceneRenderer</a:t>
            </a:r>
            <a:r>
              <a:rPr lang="zh-CN" altLang="en-US" sz="1100" dirty="0">
                <a:latin typeface="as_you_like"/>
              </a:rPr>
              <a:t>，请传递</a:t>
            </a:r>
            <a:r>
              <a:rPr lang="en-US" altLang="zh-CN" sz="1100" dirty="0" err="1">
                <a:latin typeface="as_you_like"/>
              </a:rPr>
              <a:t>FSceneViewFamily</a:t>
            </a:r>
            <a:r>
              <a:rPr lang="zh-CN" altLang="en-US" sz="1100" dirty="0">
                <a:latin typeface="as_you_like"/>
              </a:rPr>
              <a:t>和</a:t>
            </a:r>
            <a:r>
              <a:rPr lang="en-US" altLang="zh-CN" sz="1100" dirty="0" err="1">
                <a:latin typeface="as_you_like"/>
              </a:rPr>
              <a:t>FHitProxyConsumer</a:t>
            </a:r>
            <a:r>
              <a:rPr lang="zh-CN" altLang="en-US" sz="1100" dirty="0">
                <a:latin typeface="as_you_like"/>
              </a:rPr>
              <a:t>。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 err="1">
                <a:latin typeface="as_you_like"/>
              </a:rPr>
              <a:t>FSceneViewFamily</a:t>
            </a:r>
            <a:r>
              <a:rPr lang="zh-CN" altLang="en-US" sz="1100" dirty="0">
                <a:latin typeface="as_you_like"/>
              </a:rPr>
              <a:t>被复制到</a:t>
            </a:r>
            <a:r>
              <a:rPr lang="en-US" altLang="zh-CN" sz="1100" dirty="0" err="1">
                <a:latin typeface="as_you_like"/>
              </a:rPr>
              <a:t>FSceneRenderer</a:t>
            </a:r>
            <a:r>
              <a:rPr lang="zh-CN" altLang="en-US" sz="1100" dirty="0">
                <a:latin typeface="as_you_like"/>
              </a:rPr>
              <a:t>的成员。从</a:t>
            </a:r>
            <a:r>
              <a:rPr lang="en-US" altLang="zh-CN" sz="1100" dirty="0" err="1">
                <a:latin typeface="as_you_like"/>
              </a:rPr>
              <a:t>FSceneViewFamily</a:t>
            </a:r>
            <a:r>
              <a:rPr lang="zh-CN" altLang="en-US" sz="1100" dirty="0">
                <a:latin typeface="as_you_like"/>
              </a:rPr>
              <a:t>获取场景指针。</a:t>
            </a: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zh-CN" altLang="en-US" sz="1100" dirty="0">
                <a:latin typeface="as_you_like"/>
              </a:rPr>
              <a:t>将</a:t>
            </a:r>
            <a:r>
              <a:rPr lang="en-US" altLang="zh-CN" sz="1100" dirty="0" err="1">
                <a:latin typeface="as_you_like"/>
              </a:rPr>
              <a:t>FSceneViewFamily</a:t>
            </a:r>
            <a:r>
              <a:rPr lang="zh-CN" altLang="en-US" sz="1100" dirty="0">
                <a:latin typeface="as_you_like"/>
              </a:rPr>
              <a:t>成员的视图（</a:t>
            </a:r>
            <a:r>
              <a:rPr lang="en-US" altLang="zh-CN" sz="1100" dirty="0" err="1">
                <a:latin typeface="as_you_like"/>
              </a:rPr>
              <a:t>FSceneView</a:t>
            </a:r>
            <a:r>
              <a:rPr lang="zh-CN" altLang="en-US" sz="1100" dirty="0">
                <a:latin typeface="as_you_like"/>
              </a:rPr>
              <a:t>类型）转换为视图（</a:t>
            </a:r>
            <a:r>
              <a:rPr lang="en-US" altLang="zh-CN" sz="1100" dirty="0" err="1">
                <a:latin typeface="as_you_like"/>
              </a:rPr>
              <a:t>FViewInfo</a:t>
            </a:r>
            <a:r>
              <a:rPr lang="zh-CN" altLang="en-US" sz="1100" dirty="0">
                <a:latin typeface="as_you_like"/>
              </a:rPr>
              <a:t>类型）并存储。</a:t>
            </a:r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en-US" altLang="zh-CN" sz="1100" dirty="0" err="1">
                <a:latin typeface="as_you_like"/>
              </a:rPr>
              <a:t>FViewInfo</a:t>
            </a:r>
            <a:r>
              <a:rPr lang="zh-CN" altLang="en-US" sz="1100" dirty="0">
                <a:latin typeface="as_you_like"/>
              </a:rPr>
              <a:t>继承</a:t>
            </a:r>
            <a:r>
              <a:rPr lang="en-US" altLang="zh-CN" sz="1100" dirty="0" err="1">
                <a:latin typeface="as_you_like"/>
              </a:rPr>
              <a:t>FSCeneView</a:t>
            </a:r>
            <a:r>
              <a:rPr lang="zh-CN" altLang="en-US" sz="1100" dirty="0">
                <a:latin typeface="as_you_like"/>
              </a:rPr>
              <a:t>。</a:t>
            </a:r>
            <a:r>
              <a:rPr lang="en-US" altLang="zh-CN" sz="1100" dirty="0" err="1">
                <a:latin typeface="as_you_like"/>
              </a:rPr>
              <a:t>FViewInfo</a:t>
            </a:r>
            <a:r>
              <a:rPr lang="zh-CN" altLang="en-US" sz="1100" dirty="0">
                <a:latin typeface="as_you_like"/>
              </a:rPr>
              <a:t>应该存储由</a:t>
            </a:r>
            <a:r>
              <a:rPr lang="en-US" altLang="zh-CN" sz="1100" dirty="0" err="1">
                <a:latin typeface="as_you_like"/>
              </a:rPr>
              <a:t>SceneRenderer</a:t>
            </a:r>
            <a:r>
              <a:rPr lang="zh-CN" altLang="en-US" sz="1100" dirty="0">
                <a:latin typeface="as_you_like"/>
              </a:rPr>
              <a:t>使用的与视图相关的渲染信息。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7916471" y="2120616"/>
            <a:ext cx="42755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BeginRenderingViewFamily</a:t>
            </a:r>
            <a:r>
              <a:rPr lang="zh-CN" altLang="en-US" sz="11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函数中</a:t>
            </a:r>
            <a:r>
              <a:rPr lang="en-US" altLang="zh-CN" sz="11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SceneRendering.cpp</a:t>
            </a:r>
            <a:r>
              <a:rPr lang="zh-CN" altLang="en-US" sz="11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文件中创建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202356" y="3254575"/>
            <a:ext cx="10842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FCanvas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Canvas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FeatureLevel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GMaxRHIFeatureLevel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FCanvas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100" i="1" dirty="0" err="1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CDM_DeferDrawing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ShouldDPIScaleSceneCanvas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?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GetDPIScale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1.0f);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3061252" y="3794456"/>
            <a:ext cx="79840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FCanvas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FCanvas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FRenderTarget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InRenderTarget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FHitProxyConsumer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InHitProxyConsumer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UWorld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InWorld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ERHIFeatureLevel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i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InFeatureLevel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ECanvasDrawMode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InDrawMode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InDPIScale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ViewRect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(0,0,0,0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ScissorRect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(0,0,0,0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i="1" dirty="0" err="1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RenderTarget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InRenderTarget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HitProxyConsumer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InHitProxyConsumer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i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Scene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InWorld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InWorld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i="1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Scene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200" i="1" dirty="0">
                <a:solidFill>
                  <a:srgbClr val="A00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AllowedModes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(0xFFFFFFFF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bRenderTargetDirty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CurrentRealTime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CurrentWorldTime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CurrentDeltaWorldTime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FeatureLevel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InFeatureLevel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bUseInternalTexture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DrawMode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InDrawMode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2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DPIScale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InDPIScale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Construct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InWorld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CurrentRealTime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InWorld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GetRealTimeSeconds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CurrentWorldTime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InWorld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GetTimeSeconds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CurrentDeltaWorldTime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InWorld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GetDeltaSeconds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}}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2819" y="4419311"/>
            <a:ext cx="22231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Fcanvas</a:t>
            </a:r>
            <a:r>
              <a:rPr lang="zh-CN" altLang="en-US" sz="1600" dirty="0" smtClean="0"/>
              <a:t>构造函数</a:t>
            </a:r>
            <a:endParaRPr lang="en-US" altLang="zh-CN" sz="16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Fviewport</a:t>
            </a:r>
            <a:r>
              <a:rPr lang="zh-CN" altLang="en-US" sz="1400" dirty="0" smtClean="0"/>
              <a:t>中传入的</a:t>
            </a:r>
            <a:r>
              <a:rPr lang="en-US" altLang="zh-CN" sz="1400" dirty="0" err="1" smtClean="0"/>
              <a:t>FHitProxyConsumer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NULL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47602" y="6351058"/>
            <a:ext cx="119443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FCanvas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Canvas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HitProxyMap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HitProxyMap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</a:t>
            </a:r>
            <a:r>
              <a:rPr lang="en-US" altLang="zh-CN" sz="11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FeatureLevel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GMaxRHIFeatureLevel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FCanvas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100" dirty="0" err="1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CDM_DeferDrawing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ShouldDPIScaleSceneCanvas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?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1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GetDPIScale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1.0f</a:t>
            </a:r>
            <a:r>
              <a:rPr lang="en-US" altLang="zh-CN" sz="11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sz="11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唯一使用在获取</a:t>
            </a:r>
            <a:r>
              <a:rPr lang="en-US" altLang="zh-CN" sz="11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Hitmap</a:t>
            </a:r>
            <a:r>
              <a:rPr lang="zh-CN" altLang="en-US" sz="11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的时候，函数</a:t>
            </a:r>
            <a:r>
              <a:rPr lang="en-US" altLang="zh-CN" sz="11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GetRawHitProxyData</a:t>
            </a:r>
            <a:r>
              <a:rPr lang="zh-CN" altLang="en-US" sz="11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50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371" y="2518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1415" y="1153141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Brutal_Regular"/>
              </a:rPr>
              <a:t>FEngineShowFlags</a:t>
            </a:r>
            <a:endParaRPr lang="en-US" altLang="zh-CN" b="1" i="0" dirty="0">
              <a:effectLst/>
              <a:latin typeface="Brutal_Regular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3660" y="126086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ShowFlags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是一组存储在</a:t>
            </a:r>
            <a:r>
              <a:rPr lang="en-US" altLang="zh-CN" sz="11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ViewFamily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中的位（某些位在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SHIPPING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中已固定）。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59" y="1719682"/>
            <a:ext cx="8819010" cy="3347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564" y="25571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FMeshDrawCommand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存储了</a:t>
            </a: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rhi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在一个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mesh pass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渲染调用需要知道的所有信息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03660" y="3018860"/>
            <a:ext cx="572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包含管线状态、</a:t>
            </a: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shader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及资源绑定、渲染命令参数等。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0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97" y="186612"/>
            <a:ext cx="7035282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FEditorViewportClient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Tick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DeltaTime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ConditionalCheckHoveredHitProxy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FViewportCameraTransform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ViewTransform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GetViewTransform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bIsAnimating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ViewTransform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UpdateTransition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bIsAnimating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GetViewportType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== </a:t>
            </a:r>
            <a:r>
              <a:rPr lang="en-US" altLang="zh-CN" sz="900" i="1" dirty="0" err="1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LVT_Perspective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PerspectiveCameraMoved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bIsTracking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FEditorViewportStats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BeginFrame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!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bIsAnimating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bIsCameraMovingOnTick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bIsCameraMoving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Update any real-time camera movement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UpdateCameraMovement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DeltaTime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);</a:t>
            </a:r>
          </a:p>
          <a:p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UpdateMouseDelta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UpdateGestureDelta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EndCameraMovement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bStereoRendering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GEngine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XRSystem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IsValid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&amp;&amp;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GEngine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IsStereoscopic3D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9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bStereoRendering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Every frame, we'll push our camera position to the HMD device, so that it can properly compute a head-relative offset for each eye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GEngine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XRSystem</a:t>
            </a:r>
            <a:r>
              <a:rPr lang="en-US" altLang="zh-CN" sz="9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IsHeadTrackingAllowed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XRCamera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GEngine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XRSystem</a:t>
            </a:r>
            <a:r>
              <a:rPr lang="en-US" altLang="zh-CN" sz="9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GetXRCamera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XRCamera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IsValid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FQuat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PlayerOrientation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GetViewRotation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().</a:t>
            </a:r>
            <a:r>
              <a:rPr lang="en-US" altLang="zh-CN" sz="900" i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Quaternion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FVector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PlayerLocation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GetViewLocation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XRCamera</a:t>
            </a:r>
            <a:r>
              <a:rPr lang="en-US" altLang="zh-CN" sz="9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UseImplicitHMDPosition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XRCamera</a:t>
            </a:r>
            <a:r>
              <a:rPr lang="en-US" altLang="zh-CN" sz="9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UpdatePlayerCamera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PlayerOrientation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PlayerLocation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6155" y="251927"/>
            <a:ext cx="57663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bIsTracking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0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If a mouse button or modifier is pressed we want to assume the user is still in a mode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they haven't left to perform a non-action in the frame to keep the last used operation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from being reset.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LeftMouseButtonDown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KeyState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EKeys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LeftMouseButton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?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0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MiddleMouseButtonDown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KeyState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EKeys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MiddleMouseButton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?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0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RightMouseButtonDown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KeyState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EKeys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RightMouseButton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?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0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bMouseButtonDown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LeftMouseButtonDown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MiddleMouseButtonDown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RightMouseButtonDown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);</a:t>
            </a:r>
          </a:p>
          <a:p>
            <a:pPr lvl="0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AltDown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IsAltPressed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0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ShiftDown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IsShiftPressed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0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ControlDown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IsCtrlPressed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0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bModifierDown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AltDown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ShiftDown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ControlDown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0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bMouseButtonDown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bModifierDown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0"/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FEditorViewportStats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NoOpUsing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0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FEditorViewportStats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EndFrame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0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refresh ourselves if animating or told to from another view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bIsAnimating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(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TimeForForceRedraw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0.0 &amp;&amp; </a:t>
            </a:r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FPlatformTime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&gt; 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TimeForForceRedraw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 )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0"/>
            <a:r>
              <a:rPr lang="en-US" altLang="zh-CN" sz="9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Invalidate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0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Update the fade out animation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MovingPreviewLightTimer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0.0f)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0"/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MovingPreviewLightTimer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FMath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9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MovingPreviewLightTimer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DeltaTime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0.0f);</a:t>
            </a:r>
          </a:p>
          <a:p>
            <a:pPr lvl="0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MovingPreviewLightTimer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0.0f)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0"/>
            <a:r>
              <a:rPr lang="en-US" altLang="zh-CN" sz="9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Invalidate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0"/>
            <a:r>
              <a:rPr lang="en-US" altLang="zh-CN" sz="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}}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Invalidate the viewport widget if pending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bShouldInvalidateViewportWidget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0"/>
            <a:r>
              <a:rPr lang="en-US" altLang="zh-CN" sz="900" i="1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InvalidateViewportWidget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0"/>
            <a:r>
              <a:rPr lang="en-US" altLang="zh-CN" sz="9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Tick the editor modes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en-US" altLang="zh-CN" sz="9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ModeTools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900" i="1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Tick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DeltaTime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0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14978" y="2548796"/>
            <a:ext cx="294728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UGameViewportClient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100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Tick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DeltaTime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TickDelegate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Broadcast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DeltaTime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84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9251" y="42673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</a:t>
            </a:r>
            <a:r>
              <a:rPr lang="zh-CN" altLang="en-US" i="1" dirty="0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i="1" dirty="0" err="1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Elememts</a:t>
            </a:r>
            <a:r>
              <a:rPr lang="zh-CN" altLang="en-US" i="1" dirty="0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不一样？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4" y="2028076"/>
            <a:ext cx="11955546" cy="33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79" y="1278295"/>
            <a:ext cx="10503346" cy="13509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804" y="587828"/>
            <a:ext cx="48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isrequire</a:t>
            </a:r>
            <a:endParaRPr lang="zh-CN" altLang="en-US" dirty="0"/>
          </a:p>
        </p:txBody>
      </p:sp>
      <p:pic>
        <p:nvPicPr>
          <p:cNvPr id="1026" name="Picture 2" descr="https://i.loli.net/2020/06/15/4KjSlXNkEDFQTZ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173" y="2950418"/>
            <a:ext cx="64198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4" y="568882"/>
            <a:ext cx="5243361" cy="267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0234" y="286449"/>
            <a:ext cx="34836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rgbClr val="2F2F2F"/>
                </a:solidFill>
                <a:latin typeface="Open Sans"/>
              </a:rPr>
              <a:t>在渲染期间，</a:t>
            </a:r>
            <a:r>
              <a:rPr lang="en-US" altLang="zh-CN" sz="1050" dirty="0" err="1">
                <a:solidFill>
                  <a:srgbClr val="2F2F2F"/>
                </a:solidFill>
                <a:latin typeface="Open Sans"/>
              </a:rPr>
              <a:t>HHitProxyId</a:t>
            </a:r>
            <a:r>
              <a:rPr lang="zh-CN" altLang="en-US" sz="1050" dirty="0">
                <a:solidFill>
                  <a:srgbClr val="2F2F2F"/>
                </a:solidFill>
                <a:latin typeface="Open Sans"/>
              </a:rPr>
              <a:t>和渲染对象已经建立起了映射</a:t>
            </a:r>
            <a:endParaRPr lang="zh-CN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445594" y="3527164"/>
            <a:ext cx="5160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const TArray&lt;FColor&gt;&amp; FViewport::GetRawHitProxyData(FIntRect InRect)；</a:t>
            </a:r>
          </a:p>
        </p:txBody>
      </p:sp>
      <p:sp>
        <p:nvSpPr>
          <p:cNvPr id="13" name="矩形 12"/>
          <p:cNvSpPr/>
          <p:nvPr/>
        </p:nvSpPr>
        <p:spPr>
          <a:xfrm>
            <a:off x="425919" y="4352455"/>
            <a:ext cx="10622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......</a:t>
            </a:r>
          </a:p>
          <a:p>
            <a:r>
              <a:rPr lang="en-US" altLang="zh-CN" sz="1200" dirty="0"/>
              <a:t>//Resolve surface to texture.</a:t>
            </a:r>
          </a:p>
          <a:p>
            <a:r>
              <a:rPr lang="en-US" altLang="zh-CN" sz="1200" dirty="0"/>
              <a:t>ENQUEUE_UNIQUE_RENDER_COMMAND_ONEPARAMETER(</a:t>
            </a:r>
          </a:p>
          <a:p>
            <a:r>
              <a:rPr lang="en-US" altLang="zh-CN" sz="1200" dirty="0" err="1"/>
              <a:t>UpdateHitProxyRTCommand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 err="1"/>
              <a:t>FHitProxyMap</a:t>
            </a:r>
            <a:r>
              <a:rPr lang="en-US" altLang="zh-CN" sz="1200" dirty="0"/>
              <a:t>*, </a:t>
            </a:r>
            <a:r>
              <a:rPr lang="en-US" altLang="zh-CN" sz="1200" dirty="0" err="1"/>
              <a:t>HitProxyMap</a:t>
            </a:r>
            <a:r>
              <a:rPr lang="en-US" altLang="zh-CN" sz="1200" dirty="0"/>
              <a:t>, &amp;</a:t>
            </a:r>
            <a:r>
              <a:rPr lang="en-US" altLang="zh-CN" sz="1200" dirty="0" err="1"/>
              <a:t>HitProxyMap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 // Copy (resolve) the rendered thumbnail from the render target to its texture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 err="1"/>
              <a:t>RHICmdList.CopyToResolveTarget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HitProxyMap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GetRenderTargetTexture</a:t>
            </a:r>
            <a:r>
              <a:rPr lang="en-US" altLang="zh-CN" sz="1200" dirty="0"/>
              <a:t>(), </a:t>
            </a:r>
            <a:r>
              <a:rPr lang="en-US" altLang="zh-CN" sz="1200" dirty="0" err="1"/>
              <a:t>HitProxyMap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GetHitProxyTexture</a:t>
            </a:r>
            <a:r>
              <a:rPr lang="en-US" altLang="zh-CN" sz="1200" dirty="0"/>
              <a:t>(), false, </a:t>
            </a:r>
            <a:r>
              <a:rPr lang="en-US" altLang="zh-CN" sz="1200" dirty="0" err="1"/>
              <a:t>FResolveParams</a:t>
            </a:r>
            <a:r>
              <a:rPr lang="en-US" altLang="zh-CN" sz="1200" dirty="0"/>
              <a:t>());</a:t>
            </a:r>
          </a:p>
          <a:p>
            <a:r>
              <a:rPr lang="en-US" altLang="zh-CN" sz="1200" dirty="0"/>
              <a:t>     </a:t>
            </a:r>
            <a:r>
              <a:rPr lang="en-US" altLang="zh-CN" sz="1200" dirty="0" err="1"/>
              <a:t>RHICmdList.CopyToResolveTarget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HitProxyMap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GetRenderTargetTexture</a:t>
            </a:r>
            <a:r>
              <a:rPr lang="en-US" altLang="zh-CN" sz="1200" dirty="0"/>
              <a:t>(), </a:t>
            </a:r>
            <a:r>
              <a:rPr lang="en-US" altLang="zh-CN" sz="1200" dirty="0" err="1"/>
              <a:t>HitProxyMap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GetHitProxyCPUTexture</a:t>
            </a:r>
            <a:r>
              <a:rPr lang="en-US" altLang="zh-CN" sz="1200" dirty="0"/>
              <a:t>(), false, </a:t>
            </a:r>
            <a:r>
              <a:rPr lang="en-US" altLang="zh-CN" sz="1200" dirty="0" err="1"/>
              <a:t>FResolveParams</a:t>
            </a:r>
            <a:r>
              <a:rPr lang="en-US" altLang="zh-CN" sz="1200" dirty="0"/>
              <a:t>());</a:t>
            </a:r>
          </a:p>
          <a:p>
            <a:r>
              <a:rPr lang="en-US" altLang="zh-CN" sz="1200" dirty="0"/>
              <a:t>});</a:t>
            </a:r>
          </a:p>
          <a:p>
            <a:r>
              <a:rPr lang="en-US" altLang="zh-CN" sz="1200" dirty="0"/>
              <a:t> </a:t>
            </a:r>
          </a:p>
          <a:p>
            <a:r>
              <a:rPr lang="en-US" altLang="zh-CN" sz="1200" dirty="0"/>
              <a:t>.....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260537" y="344765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UWorld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 World = 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ViewportClient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GetWorld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FCanvas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Canvas(&amp;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HitProxyMap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&amp;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HitProxyMap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World, World ? World-&gt;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FeatureLevel.GetValue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: 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GMaxRHIFeatureLevel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FCanvas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::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CDM_DeferDrawing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ViewportClient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ShouldDPIScaleSceneCanvas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? 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ViewportClient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GetDPIScale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: 1.0f);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  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ViewportClient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-&gt;Draw(this, &amp;Canvas);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Canvas.Flush_GameThread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  <a:endParaRPr lang="zh-CN" altLang="en-US" sz="1100" dirty="0"/>
          </a:p>
        </p:txBody>
      </p:sp>
      <p:sp>
        <p:nvSpPr>
          <p:cNvPr id="15" name="右箭头 14"/>
          <p:cNvSpPr/>
          <p:nvPr/>
        </p:nvSpPr>
        <p:spPr>
          <a:xfrm>
            <a:off x="5706527" y="3578492"/>
            <a:ext cx="453154" cy="225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41594" y="469329"/>
            <a:ext cx="553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https://arenas0.com/2019/04/20/UE4_Learn_HitProxy/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45687" y="1101429"/>
            <a:ext cx="37257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HitProxy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更新与查询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8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18" y="2422966"/>
            <a:ext cx="5400000" cy="24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3312" y="1878845"/>
            <a:ext cx="444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Renderer\Public\MeshPassProcessor.h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9699" y="780726"/>
            <a:ext cx="4450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err="1" smtClean="0">
                <a:ln/>
                <a:solidFill>
                  <a:schemeClr val="accent3"/>
                </a:solidFill>
                <a:effectLst/>
              </a:rPr>
              <a:t>HitProxy</a:t>
            </a:r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 Pass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25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6515" y="17164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i="0" dirty="0" smtClean="0">
                <a:solidFill>
                  <a:srgbClr val="1A1A1A"/>
                </a:solidFill>
                <a:effectLst/>
                <a:latin typeface="-apple-system"/>
              </a:rPr>
              <a:t>声明</a:t>
            </a:r>
            <a:r>
              <a:rPr lang="en-US" altLang="zh-CN" sz="1200" b="1" i="0" dirty="0" err="1" smtClean="0">
                <a:solidFill>
                  <a:srgbClr val="1A1A1A"/>
                </a:solidFill>
                <a:effectLst/>
                <a:latin typeface="-apple-system"/>
              </a:rPr>
              <a:t>MeshPass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8896000" y="171645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0" i="0" dirty="0" smtClean="0">
                <a:solidFill>
                  <a:srgbClr val="1A1A1A"/>
                </a:solidFill>
                <a:effectLst/>
                <a:latin typeface="-apple-system"/>
              </a:rPr>
              <a:t>命名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685460" y="3438898"/>
            <a:ext cx="2732598" cy="492664"/>
            <a:chOff x="7844486" y="718124"/>
            <a:chExt cx="2732598" cy="492664"/>
          </a:xfrm>
        </p:grpSpPr>
        <p:sp>
          <p:nvSpPr>
            <p:cNvPr id="3" name="矩形 2"/>
            <p:cNvSpPr/>
            <p:nvPr/>
          </p:nvSpPr>
          <p:spPr>
            <a:xfrm>
              <a:off x="7844486" y="964567"/>
              <a:ext cx="273259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/>
                <a:t>Renderer\Private\SceneHitProxyRendering.cpp</a:t>
              </a:r>
              <a:endParaRPr lang="zh-CN" altLang="en-US" sz="10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025204" y="718124"/>
              <a:ext cx="237116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b="1" i="0" dirty="0" smtClean="0">
                  <a:solidFill>
                    <a:srgbClr val="1A1A1A"/>
                  </a:solidFill>
                  <a:effectLst/>
                  <a:latin typeface="-apple-system"/>
                </a:rPr>
                <a:t>创建</a:t>
              </a:r>
              <a:r>
                <a:rPr lang="en-US" altLang="zh-CN" sz="1100" b="1" i="0" dirty="0" smtClean="0">
                  <a:solidFill>
                    <a:srgbClr val="1A1A1A"/>
                  </a:solidFill>
                  <a:effectLst/>
                  <a:latin typeface="-apple-system"/>
                </a:rPr>
                <a:t>Pass</a:t>
              </a:r>
              <a:r>
                <a:rPr lang="zh-CN" altLang="en-US" sz="1100" b="1" i="0" dirty="0" smtClean="0">
                  <a:solidFill>
                    <a:srgbClr val="1A1A1A"/>
                  </a:solidFill>
                  <a:effectLst/>
                  <a:latin typeface="-apple-system"/>
                </a:rPr>
                <a:t>对应的</a:t>
              </a:r>
              <a:r>
                <a:rPr lang="en-US" altLang="zh-CN" sz="1100" b="1" i="0" dirty="0" smtClean="0">
                  <a:solidFill>
                    <a:srgbClr val="1A1A1A"/>
                  </a:solidFill>
                  <a:effectLst/>
                  <a:latin typeface="-apple-system"/>
                </a:rPr>
                <a:t>Processor</a:t>
              </a:r>
              <a:r>
                <a:rPr lang="zh-CN" altLang="en-US" sz="1100" b="1" i="0" dirty="0" smtClean="0">
                  <a:solidFill>
                    <a:srgbClr val="1A1A1A"/>
                  </a:solidFill>
                  <a:effectLst/>
                  <a:latin typeface="-apple-system"/>
                </a:rPr>
                <a:t>并且注册</a:t>
              </a:r>
              <a:endParaRPr lang="zh-CN" altLang="en-US" sz="1100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3" y="581965"/>
            <a:ext cx="3283623" cy="310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37" y="458060"/>
            <a:ext cx="4319408" cy="2649237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109244" y="1238080"/>
            <a:ext cx="1820849" cy="39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8803393" y="3175559"/>
            <a:ext cx="636104" cy="254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34" y="4091624"/>
            <a:ext cx="7950981" cy="58702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801300" y="5015553"/>
            <a:ext cx="312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/>
              <a:t>Renderer\Private\SceneHitProxyRendering</a:t>
            </a:r>
            <a:r>
              <a:rPr lang="zh-CN" altLang="en-US" sz="1100" dirty="0" smtClean="0"/>
              <a:t>.cpp</a:t>
            </a:r>
            <a:endParaRPr lang="zh-CN" altLang="en-US" sz="11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669" y="5404594"/>
            <a:ext cx="7012246" cy="832704"/>
          </a:xfrm>
          <a:prstGeom prst="rect">
            <a:avLst/>
          </a:prstGeom>
        </p:spPr>
      </p:pic>
      <p:sp>
        <p:nvSpPr>
          <p:cNvPr id="17" name="左箭头 16"/>
          <p:cNvSpPr/>
          <p:nvPr/>
        </p:nvSpPr>
        <p:spPr>
          <a:xfrm rot="20061596">
            <a:off x="4164653" y="4885810"/>
            <a:ext cx="883549" cy="5221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9041" y="436119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i="0" dirty="0" err="1" smtClean="0">
                <a:solidFill>
                  <a:srgbClr val="1A1A1A"/>
                </a:solidFill>
                <a:effectLst/>
                <a:latin typeface="-apple-system"/>
              </a:rPr>
              <a:t>AddMeshBatch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8719" y="4704771"/>
            <a:ext cx="3999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000" b="0" i="0" dirty="0" smtClean="0">
                <a:solidFill>
                  <a:srgbClr val="1A1A1A"/>
                </a:solidFill>
                <a:effectLst/>
                <a:latin typeface="-apple-system"/>
              </a:rPr>
              <a:t>在</a:t>
            </a:r>
            <a:r>
              <a:rPr lang="en-US" altLang="zh-CN" sz="1000" b="0" i="0" dirty="0" err="1" smtClean="0">
                <a:solidFill>
                  <a:srgbClr val="1A1A1A"/>
                </a:solidFill>
                <a:effectLst/>
                <a:latin typeface="-apple-system"/>
              </a:rPr>
              <a:t>MarkRelevant</a:t>
            </a:r>
            <a:r>
              <a:rPr lang="zh-CN" altLang="en-US" sz="1000" b="0" i="0" dirty="0" smtClean="0">
                <a:solidFill>
                  <a:srgbClr val="1A1A1A"/>
                </a:solidFill>
                <a:effectLst/>
                <a:latin typeface="-apple-system"/>
              </a:rPr>
              <a:t>方法中添加静态的</a:t>
            </a:r>
            <a:r>
              <a:rPr lang="en-US" altLang="zh-CN" sz="1000" b="0" i="0" dirty="0" err="1" smtClean="0">
                <a:solidFill>
                  <a:srgbClr val="1A1A1A"/>
                </a:solidFill>
                <a:effectLst/>
                <a:latin typeface="-apple-system"/>
              </a:rPr>
              <a:t>MeshBatch</a:t>
            </a:r>
            <a:endParaRPr lang="en-US" altLang="zh-CN" sz="1000" b="0" i="0" dirty="0" smtClean="0">
              <a:solidFill>
                <a:srgbClr val="1A1A1A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sz="1000" dirty="0"/>
              <a:t>在</a:t>
            </a:r>
            <a:r>
              <a:rPr lang="en-US" altLang="zh-CN" sz="1000" dirty="0" err="1"/>
              <a:t>ComputeDynamicMeshRelevance</a:t>
            </a:r>
            <a:r>
              <a:rPr lang="zh-CN" altLang="en-US" sz="1000" dirty="0"/>
              <a:t>中添加动态的</a:t>
            </a:r>
            <a:r>
              <a:rPr lang="en-US" altLang="zh-CN" sz="1000" dirty="0" err="1"/>
              <a:t>MeshBatch</a:t>
            </a:r>
            <a:r>
              <a:rPr lang="zh-CN" altLang="en-US" sz="1000" dirty="0"/>
              <a:t>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15617" y="5470497"/>
            <a:ext cx="1232453" cy="38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6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" y="582700"/>
            <a:ext cx="8436635" cy="13410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1848" y="2133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A1A1A"/>
                </a:solidFill>
                <a:latin typeface="-apple-system"/>
              </a:rPr>
              <a:t>MarkRelevant</a:t>
            </a:r>
            <a:r>
              <a:rPr lang="en-US" altLang="zh-CN" dirty="0" smtClean="0">
                <a:solidFill>
                  <a:srgbClr val="1A1A1A"/>
                </a:solidFill>
                <a:latin typeface="-apple-system"/>
              </a:rPr>
              <a:t>(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静态</a:t>
            </a:r>
            <a:r>
              <a:rPr lang="en-US" altLang="zh-CN" dirty="0" smtClean="0">
                <a:solidFill>
                  <a:srgbClr val="1A1A1A"/>
                </a:solidFill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1848" y="2008704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1A1A1A"/>
                </a:solidFill>
                <a:effectLst/>
                <a:latin typeface="-apple-system"/>
              </a:rPr>
              <a:t>ComputeDynamicMeshRelevance</a:t>
            </a:r>
            <a:r>
              <a:rPr lang="zh-CN" altLang="en-US" b="0" i="0" dirty="0" smtClean="0">
                <a:solidFill>
                  <a:srgbClr val="1A1A1A"/>
                </a:solidFill>
                <a:effectLst/>
                <a:latin typeface="-apple-system"/>
              </a:rPr>
              <a:t>（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动态）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8" y="2394240"/>
            <a:ext cx="5475865" cy="146023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100467" y="4031356"/>
            <a:ext cx="11756360" cy="2641632"/>
            <a:chOff x="511533" y="1010017"/>
            <a:chExt cx="11756360" cy="2641632"/>
          </a:xfrm>
        </p:grpSpPr>
        <p:sp>
          <p:nvSpPr>
            <p:cNvPr id="13" name="矩形 12"/>
            <p:cNvSpPr/>
            <p:nvPr/>
          </p:nvSpPr>
          <p:spPr>
            <a:xfrm>
              <a:off x="8884915" y="1010017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SceneRendering.cpp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147073" y="2275181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0" dirty="0" err="1" smtClean="0">
                  <a:solidFill>
                    <a:srgbClr val="1A1A1A"/>
                  </a:solidFill>
                  <a:effectLst/>
                  <a:latin typeface="-apple-system"/>
                </a:rPr>
                <a:t>InitView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11533" y="1046448"/>
              <a:ext cx="837338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一个是</a:t>
              </a:r>
              <a:r>
                <a:rPr lang="en-US" altLang="zh-CN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SceneRendering.cpp</a:t>
              </a:r>
              <a:r>
                <a:rPr lang="zh-CN" altLang="en-US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的</a:t>
              </a:r>
              <a:r>
                <a:rPr lang="en-US" altLang="zh-CN" sz="1200" b="0" i="0" dirty="0" err="1" smtClean="0">
                  <a:solidFill>
                    <a:srgbClr val="1A1A1A"/>
                  </a:solidFill>
                  <a:effectLst/>
                  <a:latin typeface="-apple-system"/>
                </a:rPr>
                <a:t>SetupMeshPass</a:t>
              </a:r>
              <a:r>
                <a:rPr lang="zh-CN" altLang="en-US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，这里在对所有的</a:t>
              </a:r>
              <a:r>
                <a:rPr lang="en-US" altLang="zh-CN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Pass</a:t>
              </a:r>
              <a:r>
                <a:rPr lang="zh-CN" altLang="en-US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都会有一个</a:t>
              </a:r>
              <a:r>
                <a:rPr lang="en-US" altLang="zh-CN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Dispatch</a:t>
              </a:r>
              <a:r>
                <a:rPr lang="zh-CN" altLang="en-US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方法</a:t>
              </a:r>
              <a:r>
                <a:rPr lang="en-US" altLang="zh-CN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,</a:t>
              </a:r>
              <a:r>
                <a:rPr lang="zh-CN" altLang="en-US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对</a:t>
              </a:r>
              <a:r>
                <a:rPr lang="en-US" altLang="zh-CN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Pass</a:t>
              </a:r>
              <a:r>
                <a:rPr lang="zh-CN" altLang="en-US" sz="1200" b="0" i="0" dirty="0" smtClean="0">
                  <a:solidFill>
                    <a:srgbClr val="1A1A1A"/>
                  </a:solidFill>
                  <a:effectLst/>
                  <a:latin typeface="-apple-system"/>
                </a:rPr>
                <a:t>做派发</a:t>
              </a:r>
              <a:endParaRPr lang="zh-CN" altLang="en-US" sz="1200" dirty="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6430" y="1394114"/>
              <a:ext cx="4863794" cy="225753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443" y="1490883"/>
              <a:ext cx="4405023" cy="2081699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9504461" y="2185284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1A1A1A"/>
                </a:solidFill>
                <a:latin typeface="-apple-system"/>
              </a:rPr>
              <a:t>AddMeshBatch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11195950" y="2554616"/>
            <a:ext cx="327108" cy="2656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046896" y="946768"/>
            <a:ext cx="137564" cy="2883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10511554" y="4240227"/>
            <a:ext cx="123986" cy="2508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379596" y="17447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>
                <a:hlinkClick r:id="rId6"/>
              </a:rPr>
              <a:t>https://papalqi.cn/index.php/2019/11/22/ue4-%E8%A7%A3%E6%9E%90initview/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2751291" y="192213"/>
            <a:ext cx="408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Renderer\Private\SceneVisibility.cpp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SetupMeshPass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15554" y="20046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Renderer\Private\SceneVisibility.</a:t>
            </a:r>
            <a:r>
              <a:rPr lang="zh-CN" altLang="en-US" dirty="0"/>
              <a:t>cpp</a:t>
            </a:r>
          </a:p>
        </p:txBody>
      </p:sp>
      <p:sp>
        <p:nvSpPr>
          <p:cNvPr id="8" name="矩形 7"/>
          <p:cNvSpPr/>
          <p:nvPr/>
        </p:nvSpPr>
        <p:spPr>
          <a:xfrm>
            <a:off x="6002220" y="2988643"/>
            <a:ext cx="23711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ComputeDynamicMeshRelevance</a:t>
            </a:r>
            <a:r>
              <a:rPr lang="zh-CN" altLang="en-US" sz="1100" dirty="0" smtClean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（）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61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7730" y="127423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A1A1A"/>
                </a:solidFill>
                <a:effectLst/>
                <a:latin typeface="-apple-system"/>
              </a:rPr>
              <a:t>生成</a:t>
            </a:r>
            <a:r>
              <a:rPr lang="en-US" altLang="zh-CN" b="1" i="0" dirty="0" err="1" smtClean="0">
                <a:solidFill>
                  <a:srgbClr val="1A1A1A"/>
                </a:solidFill>
                <a:effectLst/>
                <a:latin typeface="-apple-system"/>
              </a:rPr>
              <a:t>DrawCommand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36605" y="496755"/>
            <a:ext cx="2300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0" i="0" dirty="0" err="1" smtClean="0">
                <a:solidFill>
                  <a:srgbClr val="1A1A1A"/>
                </a:solidFill>
                <a:effectLst/>
                <a:latin typeface="-apple-system"/>
              </a:rPr>
              <a:t>SceneRendering.h</a:t>
            </a:r>
            <a:r>
              <a:rPr lang="zh-CN" altLang="en-US" sz="1100" b="0" i="0" dirty="0" smtClean="0">
                <a:solidFill>
                  <a:srgbClr val="1A1A1A"/>
                </a:solidFill>
                <a:effectLst/>
                <a:latin typeface="-apple-system"/>
              </a:rPr>
              <a:t>，添加声明函数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301946" y="281311"/>
            <a:ext cx="36072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R</a:t>
            </a:r>
            <a:r>
              <a:rPr lang="zh-CN" altLang="en-US" sz="1100" dirty="0" smtClean="0"/>
              <a:t>enderer\Private\SceneHitProxyRendering.cpp中实现该函数</a:t>
            </a:r>
            <a:endParaRPr lang="zh-CN" altLang="en-US" sz="11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010654"/>
            <a:ext cx="5433149" cy="14615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60" y="712198"/>
            <a:ext cx="5490677" cy="206444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41114" y="4343741"/>
            <a:ext cx="7453701" cy="2088087"/>
            <a:chOff x="728191" y="524988"/>
            <a:chExt cx="7453701" cy="2088087"/>
          </a:xfrm>
        </p:grpSpPr>
        <p:sp>
          <p:nvSpPr>
            <p:cNvPr id="15" name="矩形 14"/>
            <p:cNvSpPr/>
            <p:nvPr/>
          </p:nvSpPr>
          <p:spPr>
            <a:xfrm>
              <a:off x="728191" y="524988"/>
              <a:ext cx="4570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88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RenderViewFamily_RenderThread</a:t>
              </a:r>
              <a:r>
                <a:rPr lang="zh-CN" altLang="en-US" dirty="0" smtClean="0">
                  <a:solidFill>
                    <a:srgbClr val="88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函数</a:t>
              </a:r>
              <a:r>
                <a:rPr lang="en-US" altLang="zh-CN" dirty="0" smtClean="0">
                  <a:solidFill>
                    <a:srgbClr val="88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zh-CN" altLang="en-US" dirty="0" smtClean="0">
                  <a:solidFill>
                    <a:srgbClr val="88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调用</a:t>
              </a:r>
              <a:endParaRPr lang="zh-CN" altLang="en-US" dirty="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762" y="894320"/>
              <a:ext cx="4483018" cy="1718755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369780" y="584669"/>
              <a:ext cx="28121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 smtClean="0"/>
                <a:t>Renderer\Private\SceneRendering</a:t>
              </a:r>
              <a:r>
                <a:rPr lang="zh-CN" altLang="en-US" sz="1100" dirty="0"/>
                <a:t>.cpp</a:t>
              </a:r>
            </a:p>
          </p:txBody>
        </p:sp>
      </p:grpSp>
      <p:sp>
        <p:nvSpPr>
          <p:cNvPr id="10" name="下箭头 9"/>
          <p:cNvSpPr/>
          <p:nvPr/>
        </p:nvSpPr>
        <p:spPr>
          <a:xfrm>
            <a:off x="2221273" y="2776643"/>
            <a:ext cx="715332" cy="1262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37235" y="5639913"/>
            <a:ext cx="578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与</a:t>
            </a:r>
            <a:r>
              <a:rPr lang="en-US" altLang="zh-CN" sz="1200" dirty="0" smtClean="0"/>
              <a:t>Render()</a:t>
            </a:r>
            <a:r>
              <a:rPr lang="zh-CN" altLang="en-US" sz="1200" dirty="0" smtClean="0"/>
              <a:t>线程分开，要么调用</a:t>
            </a:r>
            <a:r>
              <a:rPr lang="en-US" altLang="zh-CN" sz="1200" dirty="0" err="1" smtClean="0"/>
              <a:t>RenderHitProxy</a:t>
            </a:r>
            <a:r>
              <a:rPr lang="zh-CN" altLang="en-US" sz="1200" dirty="0" smtClean="0"/>
              <a:t>，要么调用</a:t>
            </a:r>
            <a:r>
              <a:rPr lang="en-US" altLang="zh-CN" sz="1200" dirty="0" smtClean="0"/>
              <a:t>Render;</a:t>
            </a:r>
            <a:r>
              <a:rPr lang="zh-CN" altLang="en-US" sz="1200" dirty="0" smtClean="0"/>
              <a:t>进入游戏不调用</a:t>
            </a:r>
            <a:r>
              <a:rPr lang="en-US" altLang="zh-CN" sz="1200" dirty="0" err="1" smtClean="0"/>
              <a:t>RenderHitProxies</a:t>
            </a:r>
            <a:r>
              <a:rPr lang="en-US" altLang="zh-CN" sz="1200" dirty="0" smtClean="0"/>
              <a:t>;</a:t>
            </a:r>
            <a:r>
              <a:rPr lang="zh-CN" altLang="en-US" sz="1200" dirty="0" smtClean="0"/>
              <a:t>在编辑器模式下鼠标抬起才调用</a:t>
            </a:r>
            <a:r>
              <a:rPr lang="en-US" altLang="zh-CN" sz="1200" dirty="0" err="1"/>
              <a:t>RenderHitProxies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173412" y="5084215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ViewFamily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EngineShowFlags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100" i="1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HitProxie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8192711" y="372801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SceneVisibility.cpp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192711" y="420072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SceneRendering.cpp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0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5329" y="344987"/>
            <a:ext cx="8791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SceneHitProxyRendering.cpp</a:t>
            </a:r>
            <a:r>
              <a:rPr lang="zh-CN" altLang="en-US" sz="1400" dirty="0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400" dirty="0" err="1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GetShaderBindings</a:t>
            </a:r>
            <a:r>
              <a:rPr lang="zh-CN" altLang="en-US" sz="1400" dirty="0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函数中将</a:t>
            </a:r>
            <a:r>
              <a:rPr lang="en-US" altLang="zh-CN" sz="1400" dirty="0" err="1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HitProxyId</a:t>
            </a:r>
            <a:r>
              <a:rPr lang="zh-CN" altLang="en-US" sz="1400" dirty="0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</a:t>
            </a:r>
            <a:r>
              <a:rPr lang="en-US" altLang="zh-CN" sz="1400" dirty="0" err="1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shader</a:t>
            </a:r>
            <a:r>
              <a:rPr lang="zh-CN" altLang="en-US" sz="1400" dirty="0">
                <a:solidFill>
                  <a:srgbClr val="3449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中进行着色。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" y="920191"/>
            <a:ext cx="6802730" cy="2785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10" y="1177233"/>
            <a:ext cx="4882847" cy="22717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4580" y="4236920"/>
            <a:ext cx="359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后面是渲染的事了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415" y="4073056"/>
            <a:ext cx="6835171" cy="23436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7717" y="5326811"/>
            <a:ext cx="373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SceneHitProxyRendering.</a:t>
            </a:r>
            <a:r>
              <a:rPr lang="zh-CN" altLang="en-US" dirty="0" smtClean="0"/>
              <a:t>c</a:t>
            </a:r>
            <a:r>
              <a:rPr lang="en-US" altLang="zh-CN" dirty="0" smtClean="0"/>
              <a:t>pp</a:t>
            </a:r>
            <a:r>
              <a:rPr lang="zh-CN" altLang="en-US" dirty="0" smtClean="0"/>
              <a:t>中修改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66466" y="287745"/>
            <a:ext cx="2486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</a:t>
            </a:r>
            <a:r>
              <a:rPr lang="en-US" altLang="zh-CN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HitProxy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528" y="1167014"/>
            <a:ext cx="8075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每个ActorComponent的基类中都有一个FPrimitiveSceneProxy类来记录一些渲染信息，以及HitProxy信息。在Coponent的创建过程中会为每个Component生成一个动态的HitProxy，并加入到全局的Array中。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42" y="2247378"/>
            <a:ext cx="6341398" cy="887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2" y="2117407"/>
            <a:ext cx="4615966" cy="13005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8042" y="1778000"/>
            <a:ext cx="2287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`FPrimitiveSceneInfo`的构造函数中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8042" y="3740180"/>
            <a:ext cx="861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在游戏中创建物体会调用FPrimitiveSceneInfo的</a:t>
            </a:r>
            <a:r>
              <a:rPr lang="zh-CN" altLang="en-US" sz="1100" dirty="0"/>
              <a:t>构造</a:t>
            </a:r>
            <a:r>
              <a:rPr lang="zh-CN" altLang="en-US" sz="1100" dirty="0" smtClean="0"/>
              <a:t>函数，生成</a:t>
            </a:r>
            <a:r>
              <a:rPr lang="en-US" altLang="zh-CN" sz="1100" dirty="0" err="1" smtClean="0"/>
              <a:t>HitProxy</a:t>
            </a:r>
            <a:r>
              <a:rPr lang="zh-CN" altLang="en-US" sz="1100" dirty="0" smtClean="0"/>
              <a:t>；从编辑器中拖入物体也是一样。</a:t>
            </a:r>
            <a:endParaRPr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848" y="4110976"/>
            <a:ext cx="4562145" cy="24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5832" y="263891"/>
            <a:ext cx="37257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HitProxy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更新与查询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591" y="1074570"/>
            <a:ext cx="861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在</a:t>
            </a:r>
            <a:r>
              <a:rPr lang="en-US" altLang="zh-CN" sz="1100" dirty="0" err="1" smtClean="0"/>
              <a:t>EditorViewportClient</a:t>
            </a:r>
            <a:r>
              <a:rPr lang="zh-CN" altLang="en-US" sz="1100" dirty="0" smtClean="0"/>
              <a:t>中调用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2459603" y="1028403"/>
            <a:ext cx="8958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/>
              <a:t>GetCursor</a:t>
            </a:r>
            <a:r>
              <a:rPr lang="en-US" altLang="zh-CN" sz="1100" dirty="0"/>
              <a:t> -&gt; </a:t>
            </a:r>
            <a:r>
              <a:rPr lang="en-US" altLang="zh-CN" sz="1100" dirty="0" err="1"/>
              <a:t>GetHitProxy</a:t>
            </a:r>
            <a:r>
              <a:rPr lang="en-US" altLang="zh-CN" sz="1100" dirty="0"/>
              <a:t> -&gt; </a:t>
            </a:r>
            <a:r>
              <a:rPr lang="en-US" altLang="zh-CN" sz="1100" dirty="0" err="1"/>
              <a:t>GetHitProxyMap</a:t>
            </a:r>
            <a:r>
              <a:rPr lang="en-US" altLang="zh-CN" sz="1100" dirty="0"/>
              <a:t> -&gt; </a:t>
            </a:r>
            <a:r>
              <a:rPr lang="en-US" altLang="zh-CN" sz="1100" dirty="0" err="1"/>
              <a:t>GetRawHitProxyData</a:t>
            </a:r>
            <a:r>
              <a:rPr lang="en-US" altLang="zh-CN" sz="1100" dirty="0"/>
              <a:t> -&gt; </a:t>
            </a:r>
            <a:r>
              <a:rPr lang="en-US" altLang="zh-CN" sz="1400" b="1" dirty="0" smtClean="0"/>
              <a:t>Draw</a:t>
            </a:r>
            <a:endParaRPr lang="zh-CN" altLang="en-US" sz="1400" b="1" dirty="0"/>
          </a:p>
        </p:txBody>
      </p:sp>
      <p:sp>
        <p:nvSpPr>
          <p:cNvPr id="3" name="矩形 2"/>
          <p:cNvSpPr/>
          <p:nvPr/>
        </p:nvSpPr>
        <p:spPr>
          <a:xfrm>
            <a:off x="342424" y="1567121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/>
              <a:t>EditorViewportClient</a:t>
            </a:r>
            <a:r>
              <a:rPr lang="zh-CN" altLang="en-US" sz="1400" b="1" dirty="0" smtClean="0"/>
              <a:t>的</a:t>
            </a:r>
            <a:r>
              <a:rPr lang="en-US" altLang="zh-CN" sz="1400" b="1" dirty="0" smtClean="0"/>
              <a:t>Draw</a:t>
            </a:r>
            <a:r>
              <a:rPr lang="zh-CN" altLang="en-US" sz="1400" b="1" dirty="0" smtClean="0"/>
              <a:t>函数</a:t>
            </a:r>
            <a:endParaRPr lang="zh-CN" altLang="en-US" sz="1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025570" y="1582511"/>
            <a:ext cx="6794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函数原型：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FEditorViewportClient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FViewport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InViewport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i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FCanvas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Canvas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69127" y="2305878"/>
            <a:ext cx="710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传入的</a:t>
            </a:r>
            <a:r>
              <a:rPr lang="en-US" altLang="zh-CN" sz="1100" dirty="0" err="1" smtClean="0"/>
              <a:t>InViewport</a:t>
            </a:r>
            <a:r>
              <a:rPr lang="zh-CN" altLang="en-US" sz="1100" dirty="0" smtClean="0"/>
              <a:t>会进行比较，并且</a:t>
            </a:r>
            <a:r>
              <a:rPr lang="en-US" altLang="zh-CN" sz="1100" dirty="0" smtClean="0"/>
              <a:t>Editor</a:t>
            </a:r>
            <a:r>
              <a:rPr lang="zh-CN" altLang="en-US" sz="1100" dirty="0" smtClean="0"/>
              <a:t>会保存自己本来的后端</a:t>
            </a:r>
            <a:r>
              <a:rPr lang="en-US" altLang="zh-CN" sz="1100" dirty="0" smtClean="0"/>
              <a:t>Viewport</a:t>
            </a:r>
            <a:endParaRPr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55" y="2263424"/>
            <a:ext cx="3590476" cy="361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5" y="2829208"/>
            <a:ext cx="5325195" cy="20424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9127" y="3133948"/>
            <a:ext cx="5249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设置</a:t>
            </a:r>
            <a:r>
              <a:rPr lang="en-US" altLang="zh-CN" sz="1100" dirty="0" err="1" smtClean="0"/>
              <a:t>FEngineShowFlags</a:t>
            </a:r>
            <a:r>
              <a:rPr lang="zh-CN" altLang="en-US" sz="1100" dirty="0" smtClean="0"/>
              <a:t>和创建</a:t>
            </a:r>
            <a:r>
              <a:rPr lang="en-US" altLang="zh-CN" sz="1100" dirty="0" err="1" smtClean="0"/>
              <a:t>ViewFamily</a:t>
            </a:r>
            <a:endParaRPr lang="zh-CN" altLang="en-US" sz="11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952" y="4997021"/>
            <a:ext cx="4970223" cy="168866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3264" y="5135740"/>
            <a:ext cx="100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VR</a:t>
            </a:r>
            <a:r>
              <a:rPr lang="zh-CN" altLang="en-US" sz="1100" dirty="0" smtClean="0"/>
              <a:t>渲染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23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1744</Words>
  <Application>Microsoft Office PowerPoint</Application>
  <PresentationFormat>宽屏</PresentationFormat>
  <Paragraphs>306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-apple-system</vt:lpstr>
      <vt:lpstr>as_you_like</vt:lpstr>
      <vt:lpstr>Brutal_Regular</vt:lpstr>
      <vt:lpstr>Microsoft Yahei</vt:lpstr>
      <vt:lpstr>Open Sans</vt:lpstr>
      <vt:lpstr>OpenSans_Regular</vt:lpstr>
      <vt:lpstr>等线</vt:lpstr>
      <vt:lpstr>等线 Light</vt:lpstr>
      <vt:lpstr>Microsoft YaHei</vt:lpstr>
      <vt:lpstr>新宋体</vt:lpstr>
      <vt:lpstr>Arial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138</cp:revision>
  <dcterms:created xsi:type="dcterms:W3CDTF">2020-06-16T01:57:52Z</dcterms:created>
  <dcterms:modified xsi:type="dcterms:W3CDTF">2020-06-30T14:59:12Z</dcterms:modified>
</cp:coreProperties>
</file>