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300" r:id="rId2"/>
    <p:sldId id="313" r:id="rId3"/>
    <p:sldId id="301" r:id="rId4"/>
    <p:sldId id="304" r:id="rId5"/>
    <p:sldId id="312" r:id="rId6"/>
    <p:sldId id="303" r:id="rId7"/>
    <p:sldId id="316" r:id="rId8"/>
    <p:sldId id="327" r:id="rId9"/>
    <p:sldId id="306" r:id="rId10"/>
    <p:sldId id="317" r:id="rId11"/>
    <p:sldId id="307" r:id="rId12"/>
    <p:sldId id="315" r:id="rId13"/>
    <p:sldId id="328" r:id="rId14"/>
    <p:sldId id="318" r:id="rId15"/>
    <p:sldId id="309" r:id="rId16"/>
    <p:sldId id="329" r:id="rId17"/>
    <p:sldId id="319" r:id="rId18"/>
    <p:sldId id="320" r:id="rId19"/>
    <p:sldId id="322" r:id="rId20"/>
    <p:sldId id="323" r:id="rId21"/>
    <p:sldId id="324" r:id="rId22"/>
    <p:sldId id="331" r:id="rId23"/>
  </p:sldIdLst>
  <p:sldSz cx="9144000" cy="6858000" type="screen4x3"/>
  <p:notesSz cx="9939338" cy="6805613"/>
  <p:defaultTextStyle>
    <a:defPPr>
      <a:defRPr lang="en-GB"/>
    </a:defPPr>
    <a:lvl1pPr algn="l" defTabSz="40752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391686" indent="-195843" algn="l" defTabSz="40752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587529" indent="-195843" algn="l" defTabSz="40752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783372" indent="-195843" algn="l" defTabSz="40752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979214" indent="-195843" algn="l" defTabSz="40752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073631" algn="l" defTabSz="829452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488357" algn="l" defTabSz="829452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2903083" algn="l" defTabSz="829452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317809" algn="l" defTabSz="829452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5D5"/>
    <a:srgbClr val="FF9900"/>
    <a:srgbClr val="FFDB69"/>
    <a:srgbClr val="FFEDB3"/>
    <a:srgbClr val="6600FF"/>
    <a:srgbClr val="CCCCFF"/>
    <a:srgbClr val="CCFFFF"/>
    <a:srgbClr val="FFFF99"/>
    <a:srgbClr val="FFFFCC"/>
    <a:srgbClr val="00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2416" autoAdjust="0"/>
  </p:normalViewPr>
  <p:slideViewPr>
    <p:cSldViewPr>
      <p:cViewPr>
        <p:scale>
          <a:sx n="66" d="100"/>
          <a:sy n="66" d="100"/>
        </p:scale>
        <p:origin x="-1422" y="-204"/>
      </p:cViewPr>
      <p:guideLst>
        <p:guide orient="horz" pos="196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833"/>
        <p:guide pos="28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7742" cy="34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883" tIns="41942" rIns="83883" bIns="41942" numCol="1" anchor="t" anchorCtr="0" compatLnSpc="1">
            <a:prstTxWarp prst="textNoShape">
              <a:avLst/>
            </a:prstTxWarp>
          </a:bodyPr>
          <a:lstStyle>
            <a:lvl1pPr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9278" y="0"/>
            <a:ext cx="4307742" cy="34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883" tIns="41942" rIns="83883" bIns="41942" numCol="1" anchor="t" anchorCtr="0" compatLnSpc="1">
            <a:prstTxWarp prst="textNoShape">
              <a:avLst/>
            </a:prstTxWarp>
          </a:bodyPr>
          <a:lstStyle>
            <a:lvl1pPr algn="r"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64301"/>
            <a:ext cx="4307742" cy="34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883" tIns="41942" rIns="83883" bIns="41942" numCol="1" anchor="b" anchorCtr="0" compatLnSpc="1">
            <a:prstTxWarp prst="textNoShape">
              <a:avLst/>
            </a:prstTxWarp>
          </a:bodyPr>
          <a:lstStyle>
            <a:lvl1pPr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9278" y="6464301"/>
            <a:ext cx="4307742" cy="34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883" tIns="41942" rIns="83883" bIns="41942" numCol="1" anchor="b" anchorCtr="0" compatLnSpc="1">
            <a:prstTxWarp prst="textNoShape">
              <a:avLst/>
            </a:prstTxWarp>
          </a:bodyPr>
          <a:lstStyle>
            <a:lvl1pPr algn="r"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fld id="{C1B3FD65-4F16-45CE-A0A0-AED1D9C83A29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8663" y="517525"/>
            <a:ext cx="3400425" cy="254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94632" y="3232693"/>
            <a:ext cx="7950078" cy="3062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312379" cy="339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63540" algn="l"/>
                <a:tab pos="1328668" algn="l"/>
                <a:tab pos="1992209" algn="l"/>
                <a:tab pos="2655749" algn="l"/>
              </a:tabLst>
              <a:defRPr sz="13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626959" y="0"/>
            <a:ext cx="4312379" cy="339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63540" algn="l"/>
                <a:tab pos="1328668" algn="l"/>
                <a:tab pos="1992209" algn="l"/>
                <a:tab pos="2655749" algn="l"/>
              </a:tabLst>
              <a:defRPr sz="13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6465387"/>
            <a:ext cx="4312379" cy="339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63540" algn="l"/>
                <a:tab pos="1328668" algn="l"/>
                <a:tab pos="1992209" algn="l"/>
                <a:tab pos="2655749" algn="l"/>
              </a:tabLst>
              <a:defRPr sz="13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626959" y="6465387"/>
            <a:ext cx="4312379" cy="339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12729" eaLnBrk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63540" algn="l"/>
                <a:tab pos="1328668" algn="l"/>
                <a:tab pos="1992209" algn="l"/>
                <a:tab pos="2655749" algn="l"/>
              </a:tabLst>
              <a:defRPr sz="1300">
                <a:solidFill>
                  <a:srgbClr val="000000"/>
                </a:solidFill>
                <a:latin typeface="VL ゴシック" pitchFamily="16" charset="0"/>
              </a:defRPr>
            </a:lvl1pPr>
          </a:lstStyle>
          <a:p>
            <a:pPr>
              <a:defRPr/>
            </a:pPr>
            <a:fld id="{B77F7EF2-0589-46E2-9108-4040C4C7B1B5}" type="slidenum">
              <a:rPr lang="ja-JP" altLang="en-GB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673930" indent="-259204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036815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451541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66268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073631" algn="l" defTabSz="829452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7F7EF2-0589-46E2-9108-4040C4C7B1B5}" type="slidenum">
              <a:rPr lang="ja-JP" altLang="en-GB" smtClean="0"/>
              <a:pPr>
                <a:defRPr/>
              </a:pPr>
              <a:t>2</a:t>
            </a:fld>
            <a:endParaRPr lang="en-GB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77ACFE-931E-4B23-BBC3-9D9998C699B7}" type="slidenum">
              <a:rPr lang="ja-JP" altLang="en-GB" smtClean="0"/>
              <a:pPr/>
              <a:t>18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B4D25A-63D9-4261-9DFA-D9E4D01AE405}" type="slidenum">
              <a:rPr lang="ja-JP" altLang="en-GB" smtClean="0"/>
              <a:pPr/>
              <a:t>19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44EED2-0BDB-4B7C-9060-BF5D9ED8C375}" type="slidenum">
              <a:rPr lang="ja-JP" altLang="en-GB" smtClean="0"/>
              <a:pPr/>
              <a:t>20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219609-742F-4CA5-9E6E-B7C03F38C688}" type="slidenum">
              <a:rPr lang="ja-JP" altLang="en-GB" smtClean="0"/>
              <a:pPr/>
              <a:t>21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C3B0F2-C8CB-4DFB-925E-E0B8B16A2D17}" type="slidenum">
              <a:rPr lang="ja-JP" altLang="en-GB" smtClean="0"/>
              <a:pPr/>
              <a:t>7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1748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516A8-0524-4621-8E40-34A00EA41F40}" type="slidenum">
              <a:rPr lang="ja-JP" altLang="en-GB" smtClean="0"/>
              <a:pPr/>
              <a:t>10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FD6018-05D1-4567-A792-B424563AF6B0}" type="slidenum">
              <a:rPr lang="ja-JP" altLang="en-GB" smtClean="0"/>
              <a:pPr/>
              <a:t>11</a:t>
            </a:fld>
            <a:endParaRPr lang="en-GB" altLang="ja-JP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8663" y="517525"/>
            <a:ext cx="3400425" cy="2551113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32" y="3232693"/>
            <a:ext cx="7950078" cy="3005514"/>
          </a:xfrm>
          <a:noFill/>
          <a:ln/>
        </p:spPr>
        <p:txBody>
          <a:bodyPr wrap="none" lIns="83883" tIns="41942" rIns="83883" bIns="41942" anchor="ctr"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3796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692C46-5DC0-4E59-825C-70473527AA94}" type="slidenum">
              <a:rPr lang="ja-JP" altLang="en-GB" smtClean="0"/>
              <a:pPr/>
              <a:t>12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FD6018-05D1-4567-A792-B424563AF6B0}" type="slidenum">
              <a:rPr lang="ja-JP" altLang="en-GB" smtClean="0"/>
              <a:pPr/>
              <a:t>13</a:t>
            </a:fld>
            <a:endParaRPr lang="en-GB" altLang="ja-JP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8663" y="517525"/>
            <a:ext cx="3400425" cy="2551113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32" y="3232693"/>
            <a:ext cx="7950078" cy="3005514"/>
          </a:xfrm>
          <a:noFill/>
          <a:ln/>
        </p:spPr>
        <p:txBody>
          <a:bodyPr wrap="none" lIns="83883" tIns="41942" rIns="83883" bIns="41942" anchor="ctr"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5844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EF2768-61EE-4770-B0B4-687B81013BCF}" type="slidenum">
              <a:rPr lang="ja-JP" altLang="en-GB" smtClean="0"/>
              <a:pPr/>
              <a:t>14</a:t>
            </a:fld>
            <a:endParaRPr lang="en-GB" altLang="ja-JP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FD6018-05D1-4567-A792-B424563AF6B0}" type="slidenum">
              <a:rPr lang="ja-JP" altLang="en-GB" smtClean="0"/>
              <a:pPr/>
              <a:t>16</a:t>
            </a:fld>
            <a:endParaRPr lang="en-GB" altLang="ja-JP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8663" y="517525"/>
            <a:ext cx="3400425" cy="2551113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32" y="3232693"/>
            <a:ext cx="7950078" cy="3005514"/>
          </a:xfrm>
          <a:noFill/>
          <a:ln/>
        </p:spPr>
        <p:txBody>
          <a:bodyPr wrap="none" lIns="83883" tIns="41942" rIns="83883" bIns="41942" anchor="ctr"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/>
          </a:p>
        </p:txBody>
      </p:sp>
      <p:sp>
        <p:nvSpPr>
          <p:cNvPr id="37892" name="スライド番号プレースホルダ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C16011-E3D6-4143-B3D0-A7BEDDC2F0DB}" type="slidenum">
              <a:rPr lang="ja-JP" altLang="en-GB" smtClean="0"/>
              <a:pPr/>
              <a:t>17</a:t>
            </a:fld>
            <a:endParaRPr lang="en-GB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47521" y="-14402"/>
            <a:ext cx="9207361" cy="688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Documents and Settings\ponyboy.CASPER\デスクトップ\新しいフォルダ\vaj_logo_A_white_clear.gif"/>
          <p:cNvPicPr>
            <a:picLocks noChangeAspect="1" noChangeArrowheads="1"/>
          </p:cNvPicPr>
          <p:nvPr userDrawn="1"/>
        </p:nvPicPr>
        <p:blipFill>
          <a:blip r:embed="rId3" cstate="screen"/>
          <a:srcRect l="5014" t="33340" r="12601" b="31721"/>
          <a:stretch>
            <a:fillRect/>
          </a:stretch>
        </p:blipFill>
        <p:spPr bwMode="gray">
          <a:xfrm>
            <a:off x="6228000" y="188661"/>
            <a:ext cx="2867040" cy="74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 userDrawn="1"/>
        </p:nvSpPr>
        <p:spPr bwMode="gray">
          <a:xfrm>
            <a:off x="6596641" y="6550426"/>
            <a:ext cx="238046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Copyright </a:t>
            </a:r>
            <a:r>
              <a:rPr lang="ja-JP" altLang="en-US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ⓒ　</a:t>
            </a: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VA Linux Systems Japan. All rights reserved.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6362" y="1730566"/>
            <a:ext cx="8556592" cy="718568"/>
          </a:xfrm>
          <a:prstGeom prst="rect">
            <a:avLst/>
          </a:prstGeom>
        </p:spPr>
        <p:txBody>
          <a:bodyPr lIns="82945" tIns="41473" rIns="82945" bIns="41473"/>
          <a:lstStyle>
            <a:lvl1pPr algn="ctr">
              <a:defRPr sz="4000" baseline="0">
                <a:solidFill>
                  <a:schemeClr val="bg1"/>
                </a:solidFill>
                <a:latin typeface="Arial Black" pitchFamily="34" charset="0"/>
                <a:ea typeface="ＭＳ ゴシック" pitchFamily="49" charset="-128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8289471" y="6686485"/>
            <a:ext cx="647613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700" dirty="0" smtClean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PS-st100723-07</a:t>
            </a:r>
            <a:endParaRPr lang="en-US" altLang="ja-JP" sz="700" dirty="0">
              <a:solidFill>
                <a:srgbClr val="002060"/>
              </a:solidFill>
              <a:latin typeface="Arial" pitchFamily="34" charset="0"/>
              <a:ea typeface="ＭＳ ゴシック" pitchFamily="49" charset="-128"/>
            </a:endParaRPr>
          </a:p>
        </p:txBody>
      </p:sp>
    </p:spTree>
  </p:cSld>
  <p:clrMapOvr>
    <a:masterClrMapping/>
  </p:clrMapOvr>
  <p:transition spd="med"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190" y="158431"/>
            <a:ext cx="7054289" cy="620052"/>
          </a:xfrm>
          <a:prstGeom prst="rect">
            <a:avLst/>
          </a:prstGeom>
        </p:spPr>
        <p:txBody>
          <a:bodyPr lIns="91430" tIns="45715" rIns="91430" bIns="45715"/>
          <a:lstStyle>
            <a:lvl1pPr algn="l">
              <a:defRPr sz="3300" b="1" baseline="0">
                <a:latin typeface="Arial" pitchFamily="34" charset="0"/>
                <a:ea typeface="ＭＳ ゴシック" pitchFamily="49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46674"/>
            <a:ext cx="8229600" cy="45259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baseline="0">
                <a:latin typeface="Arial" pitchFamily="34" charset="0"/>
                <a:ea typeface="ＭＳ ゴシック" pitchFamily="49" charset="-128"/>
              </a:defRPr>
            </a:lvl1pPr>
            <a:lvl2pPr>
              <a:defRPr baseline="0">
                <a:latin typeface="Arial" pitchFamily="34" charset="0"/>
                <a:ea typeface="ＭＳ ゴシック" pitchFamily="49" charset="-128"/>
              </a:defRPr>
            </a:lvl2pPr>
            <a:lvl3pPr>
              <a:defRPr baseline="0">
                <a:latin typeface="Arial" pitchFamily="34" charset="0"/>
                <a:ea typeface="ＭＳ ゴシック" pitchFamily="49" charset="-128"/>
              </a:defRPr>
            </a:lvl3pPr>
            <a:lvl4pPr>
              <a:defRPr baseline="0">
                <a:latin typeface="Arial" pitchFamily="34" charset="0"/>
                <a:ea typeface="ＭＳ ゴシック" pitchFamily="49" charset="-128"/>
              </a:defRPr>
            </a:lvl4pPr>
            <a:lvl5pPr>
              <a:defRPr baseline="0">
                <a:latin typeface="Arial" pitchFamily="34" charset="0"/>
                <a:ea typeface="ＭＳ ゴシック" pitchFamily="49" charset="-128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6C9A2-5971-4BCB-A3C2-E7C8C05D8686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077323"/>
            <a:ext cx="7772400" cy="1500187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ゴシック" pitchFamily="49" charset="-128"/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3030" y="189627"/>
            <a:ext cx="7054289" cy="606281"/>
          </a:xfrm>
          <a:prstGeom prst="rect">
            <a:avLst/>
          </a:prstGeom>
        </p:spPr>
        <p:txBody>
          <a:bodyPr lIns="82945" tIns="41473" rIns="82945" bIns="41473"/>
          <a:lstStyle>
            <a:lvl1pPr algn="l">
              <a:defRPr sz="3300" b="1" baseline="0">
                <a:latin typeface="Arial" pitchFamily="34" charset="0"/>
                <a:ea typeface="ＭＳ ゴシック" pitchFamily="49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EFD61-8F7E-409A-A78B-F21694B0DCBB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7972"/>
            <a:ext cx="4038600" cy="45259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 baseline="0">
                <a:latin typeface="Arial" pitchFamily="34" charset="0"/>
                <a:ea typeface="ＭＳ ゴシック" pitchFamily="49" charset="-128"/>
              </a:defRPr>
            </a:lvl1pPr>
            <a:lvl2pPr>
              <a:defRPr sz="2400" baseline="0">
                <a:latin typeface="Arial" pitchFamily="34" charset="0"/>
                <a:ea typeface="ＭＳ ゴシック" pitchFamily="49" charset="-128"/>
              </a:defRPr>
            </a:lvl2pPr>
            <a:lvl3pPr>
              <a:defRPr sz="2000" baseline="0">
                <a:latin typeface="Arial" pitchFamily="34" charset="0"/>
                <a:ea typeface="ＭＳ ゴシック" pitchFamily="49" charset="-128"/>
              </a:defRPr>
            </a:lvl3pPr>
            <a:lvl4pPr>
              <a:defRPr sz="1800" baseline="0">
                <a:latin typeface="Arial" pitchFamily="34" charset="0"/>
                <a:ea typeface="ＭＳ ゴシック" pitchFamily="49" charset="-128"/>
              </a:defRPr>
            </a:lvl4pPr>
            <a:lvl5pPr>
              <a:defRPr sz="1800" baseline="0">
                <a:latin typeface="Arial" pitchFamily="34" charset="0"/>
                <a:ea typeface="ＭＳ ゴシック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7972"/>
            <a:ext cx="4038600" cy="45259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 baseline="0">
                <a:latin typeface="Arial" pitchFamily="34" charset="0"/>
                <a:ea typeface="ＭＳ ゴシック" pitchFamily="49" charset="-128"/>
              </a:defRPr>
            </a:lvl1pPr>
            <a:lvl2pPr>
              <a:defRPr sz="2400" baseline="0">
                <a:latin typeface="Arial" pitchFamily="34" charset="0"/>
                <a:ea typeface="ＭＳ ゴシック" pitchFamily="49" charset="-128"/>
              </a:defRPr>
            </a:lvl2pPr>
            <a:lvl3pPr>
              <a:defRPr sz="2000" baseline="0">
                <a:latin typeface="Arial" pitchFamily="34" charset="0"/>
                <a:ea typeface="ＭＳ ゴシック" pitchFamily="49" charset="-128"/>
              </a:defRPr>
            </a:lvl3pPr>
            <a:lvl4pPr>
              <a:defRPr sz="1800" baseline="0">
                <a:latin typeface="Arial" pitchFamily="34" charset="0"/>
                <a:ea typeface="ＭＳ ゴシック" pitchFamily="49" charset="-128"/>
              </a:defRPr>
            </a:lvl4pPr>
            <a:lvl5pPr>
              <a:defRPr sz="1800" baseline="0">
                <a:latin typeface="Arial" pitchFamily="34" charset="0"/>
                <a:ea typeface="ＭＳ ゴシック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fr-FR"/>
          </a:p>
        </p:txBody>
      </p:sp>
      <p:sp>
        <p:nvSpPr>
          <p:cNvPr id="6" name="タイトル 7"/>
          <p:cNvSpPr>
            <a:spLocks noGrp="1"/>
          </p:cNvSpPr>
          <p:nvPr>
            <p:ph type="title"/>
          </p:nvPr>
        </p:nvSpPr>
        <p:spPr>
          <a:xfrm>
            <a:off x="33030" y="176460"/>
            <a:ext cx="7054289" cy="606281"/>
          </a:xfrm>
          <a:prstGeom prst="rect">
            <a:avLst/>
          </a:prstGeom>
        </p:spPr>
        <p:txBody>
          <a:bodyPr lIns="82945" tIns="41473" rIns="82945" bIns="41473"/>
          <a:lstStyle>
            <a:lvl1pPr algn="l">
              <a:defRPr sz="3300" b="1" baseline="0">
                <a:latin typeface="Arial" pitchFamily="34" charset="0"/>
                <a:ea typeface="ＭＳ ゴシック" pitchFamily="49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D45E-1EEF-47B0-87C9-D9699E796DFA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7"/>
          <p:cNvSpPr>
            <a:spLocks noGrp="1"/>
          </p:cNvSpPr>
          <p:nvPr>
            <p:ph type="title"/>
          </p:nvPr>
        </p:nvSpPr>
        <p:spPr>
          <a:xfrm>
            <a:off x="33030" y="176459"/>
            <a:ext cx="7054289" cy="606281"/>
          </a:xfrm>
          <a:prstGeom prst="rect">
            <a:avLst/>
          </a:prstGeom>
        </p:spPr>
        <p:txBody>
          <a:bodyPr lIns="82945" tIns="41473" rIns="82945" bIns="41473"/>
          <a:lstStyle>
            <a:lvl1pPr algn="l">
              <a:defRPr sz="3300" b="1" baseline="0">
                <a:latin typeface="Arial" pitchFamily="34" charset="0"/>
                <a:ea typeface="ＭＳ ゴシック" pitchFamily="49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92001" y="6492042"/>
            <a:ext cx="2134080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aseline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63B93AFD-415F-4B93-86C6-7441293F1B3E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47521" y="-14402"/>
            <a:ext cx="9207361" cy="688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 userDrawn="1"/>
        </p:nvSpPr>
        <p:spPr bwMode="gray">
          <a:xfrm>
            <a:off x="6596641" y="6550426"/>
            <a:ext cx="238046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Copyright </a:t>
            </a:r>
            <a:r>
              <a:rPr lang="ja-JP" altLang="en-US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ⓒ　</a:t>
            </a: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VA Linux Systems Japan. All rights reserved.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92001" y="6492042"/>
            <a:ext cx="2134080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aseline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63B93AFD-415F-4B93-86C6-7441293F1B3E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-4320" y="6427801"/>
            <a:ext cx="9148320" cy="42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92001" y="6487264"/>
            <a:ext cx="2134080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aseline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63B93AFD-415F-4B93-86C6-7441293F1B3E}" type="slidenum">
              <a:rPr lang="ko-KR" altLang="en-US"/>
              <a:pPr>
                <a:defRPr/>
              </a:pPr>
              <a:t>&lt;#&gt;</a:t>
            </a:fld>
            <a:endParaRPr lang="en-US" altLang="ko-KR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6506941" y="6500226"/>
            <a:ext cx="238046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Copyright </a:t>
            </a:r>
            <a:r>
              <a:rPr lang="ja-JP" altLang="en-US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ⓒ　</a:t>
            </a:r>
            <a:r>
              <a:rPr lang="en-US" altLang="ja-JP" sz="700" dirty="0">
                <a:solidFill>
                  <a:srgbClr val="002060"/>
                </a:solidFill>
                <a:latin typeface="Arial" pitchFamily="34" charset="0"/>
                <a:ea typeface="ＭＳ ゴシック" pitchFamily="49" charset="-128"/>
              </a:rPr>
              <a:t>VA Linux Systems Japan. All rights reserved.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-1"/>
            <a:ext cx="9144000" cy="8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30" name="Picture 3" descr="C:\Documents and Settings\ponyboy.CASPER\デスクトップ\新しいフォルダ\vaj_logo_A_white_clear.gif"/>
          <p:cNvPicPr>
            <a:picLocks noChangeAspect="1" noChangeArrowheads="1"/>
          </p:cNvPicPr>
          <p:nvPr/>
        </p:nvPicPr>
        <p:blipFill>
          <a:blip r:embed="rId10" cstate="screen"/>
          <a:srcRect l="5014" t="33340" r="12601" b="31721"/>
          <a:stretch>
            <a:fillRect/>
          </a:stretch>
        </p:blipFill>
        <p:spPr bwMode="gray">
          <a:xfrm>
            <a:off x="7227360" y="221784"/>
            <a:ext cx="1785600" cy="46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1" r:id="rId2"/>
    <p:sldLayoutId id="2147483712" r:id="rId3"/>
    <p:sldLayoutId id="2147483713" r:id="rId4"/>
    <p:sldLayoutId id="2147483715" r:id="rId5"/>
    <p:sldLayoutId id="214748371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marL="342725" indent="-3427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11" indent="-28512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37" indent="-227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64" indent="-227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50" indent="-227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440" y="1795870"/>
            <a:ext cx="7773120" cy="1633131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4900" dirty="0" err="1" smtClean="0"/>
              <a:t>VastSky</a:t>
            </a:r>
            <a:r>
              <a:rPr lang="en-US" altLang="ja-JP" sz="4900" dirty="0" smtClean="0"/>
              <a:t> 2.0 </a:t>
            </a:r>
            <a:br>
              <a:rPr lang="en-US" altLang="ja-JP" sz="4900" dirty="0" smtClean="0"/>
            </a:br>
            <a:r>
              <a:rPr lang="en-US" altLang="ja-JP" sz="4400" dirty="0" smtClean="0"/>
              <a:t>Cluster Storage System </a:t>
            </a:r>
            <a:endParaRPr lang="ja-JP" altLang="en-US" sz="4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5840" y="5715960"/>
            <a:ext cx="4636800" cy="979303"/>
          </a:xfrm>
          <a:prstGeom prst="rect">
            <a:avLst/>
          </a:prstGeom>
        </p:spPr>
        <p:txBody>
          <a:bodyPr lIns="82945" tIns="41473" rIns="82945" bIns="41473"/>
          <a:lstStyle>
            <a:lvl1pPr algn="ctr">
              <a:defRPr sz="4400" baseline="0">
                <a:solidFill>
                  <a:schemeClr val="bg1"/>
                </a:solidFill>
                <a:latin typeface="Arial" pitchFamily="34" charset="0"/>
                <a:ea typeface="ＭＳ ゴシック" pitchFamily="49" charset="-128"/>
              </a:defRPr>
            </a:lvl1pPr>
          </a:lstStyle>
          <a:p>
            <a:pPr algn="l" defTabSz="829452" eaLnBrk="1" hangingPunct="1">
              <a:defRPr/>
            </a:pPr>
            <a:r>
              <a:rPr kumimoji="1" lang="en-US" altLang="ja-JP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VA</a:t>
            </a:r>
            <a:r>
              <a:rPr kumimoji="1" lang="ja-JP" altLang="en-US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 </a:t>
            </a:r>
            <a:r>
              <a:rPr kumimoji="1" lang="en-US" altLang="ja-JP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Linux</a:t>
            </a:r>
            <a:r>
              <a:rPr kumimoji="1" lang="ja-JP" altLang="en-US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 </a:t>
            </a:r>
            <a:r>
              <a:rPr kumimoji="1" lang="en-US" altLang="ja-JP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Systems</a:t>
            </a:r>
            <a:r>
              <a:rPr kumimoji="1" lang="ja-JP" altLang="en-US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 </a:t>
            </a:r>
            <a:r>
              <a:rPr kumimoji="1" lang="en-US" altLang="ja-JP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Japan</a:t>
            </a:r>
          </a:p>
          <a:p>
            <a:pPr algn="l" defTabSz="829452" eaLnBrk="1" hangingPunct="1">
              <a:defRPr/>
            </a:pPr>
            <a:r>
              <a:rPr kumimoji="1" lang="en-US" altLang="en-US" sz="2500" dirty="0" smtClean="0">
                <a:solidFill>
                  <a:srgbClr val="002060"/>
                </a:solidFill>
                <a:latin typeface="Arial Black" pitchFamily="34" charset="0"/>
                <a:cs typeface="+mj-cs"/>
              </a:rPr>
              <a:t>July 2010</a:t>
            </a:r>
            <a:endParaRPr kumimoji="1" lang="en-US" altLang="en-US" sz="2500" dirty="0">
              <a:solidFill>
                <a:srgbClr val="002060"/>
              </a:solidFill>
              <a:latin typeface="Arial Black" pitchFamily="34" charset="0"/>
              <a:cs typeface="+mj-cs"/>
            </a:endParaRP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839232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3100" dirty="0" smtClean="0">
                <a:latin typeface="Arial" charset="0"/>
              </a:rPr>
              <a:t>Physical to Logical Volume Mapping</a:t>
            </a:r>
            <a:endParaRPr lang="ja-JP" altLang="en-US" sz="3100" dirty="0" smtClean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208288"/>
            <a:ext cx="8752320" cy="20766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600"/>
              </a:spcBef>
              <a:spcAft>
                <a:spcPts val="726"/>
              </a:spcAft>
              <a:buFont typeface="Wingdings" pitchFamily="2" charset="2"/>
              <a:buChar char="ü"/>
            </a:pPr>
            <a:r>
              <a:rPr lang="en-US" altLang="ja-JP" sz="2500" b="1" dirty="0" smtClean="0">
                <a:latin typeface="Arial" charset="0"/>
                <a:ea typeface="ＭＳ ゴシック" pitchFamily="49" charset="-128"/>
              </a:rPr>
              <a:t>A logical volume is a set of several mirrored disks, each of which consists of several physical disk chunks on different servers.</a:t>
            </a:r>
            <a:br>
              <a:rPr lang="en-US" altLang="ja-JP" sz="2500" b="1" dirty="0" smtClean="0">
                <a:latin typeface="Arial" charset="0"/>
                <a:ea typeface="ＭＳ ゴシック" pitchFamily="49" charset="-128"/>
              </a:rPr>
            </a:br>
            <a:r>
              <a:rPr lang="en-US" altLang="ja-JP" sz="2500" b="1" dirty="0" smtClean="0">
                <a:latin typeface="Arial" charset="0"/>
                <a:ea typeface="ＭＳ ゴシック" pitchFamily="49" charset="-128"/>
              </a:rPr>
              <a:t>One 1TB logical disk will have a hundred mirrored disks.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17463" y="3350141"/>
            <a:ext cx="8841096" cy="1175163"/>
            <a:chOff x="117463" y="3634612"/>
            <a:chExt cx="8841096" cy="1175163"/>
          </a:xfrm>
        </p:grpSpPr>
        <p:sp>
          <p:nvSpPr>
            <p:cNvPr id="4" name="下矢印 3"/>
            <p:cNvSpPr/>
            <p:nvPr/>
          </p:nvSpPr>
          <p:spPr>
            <a:xfrm rot="16200000">
              <a:off x="6328717" y="4124997"/>
              <a:ext cx="522774" cy="26208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>
                <a:defRPr/>
              </a:pPr>
              <a:endParaRPr kumimoji="1" lang="ja-JP" altLang="en-US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17463" y="3634612"/>
              <a:ext cx="6204960" cy="117516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945" tIns="41473" rIns="82945" bIns="41473" anchor="ctr"/>
            <a:lstStyle/>
            <a:p>
              <a:pPr>
                <a:defRPr/>
              </a:pPr>
              <a:r>
                <a:rPr kumimoji="1" lang="en-US" altLang="ja-JP" sz="2200" dirty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A logical volume won’t lose its data whether any physical disk or  storage server in the storage pool has broken. </a:t>
              </a:r>
              <a:endParaRPr kumimoji="1" lang="ja-JP" altLang="en-US" sz="2200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sp>
          <p:nvSpPr>
            <p:cNvPr id="13320" name="テキスト ボックス 17"/>
            <p:cNvSpPr txBox="1">
              <a:spLocks noChangeArrowheads="1"/>
            </p:cNvSpPr>
            <p:nvPr/>
          </p:nvSpPr>
          <p:spPr bwMode="auto">
            <a:xfrm>
              <a:off x="6702422" y="4036414"/>
              <a:ext cx="2256137" cy="406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r>
                <a:rPr kumimoji="1" lang="en-US" altLang="ja-JP" sz="21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Highly </a:t>
              </a:r>
              <a:r>
                <a:rPr kumimoji="1" lang="en-US" altLang="ja-JP" sz="21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Available</a:t>
              </a:r>
              <a:endParaRPr kumimoji="1" lang="ja-JP" altLang="en-US" sz="21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17463" y="4937988"/>
            <a:ext cx="9011773" cy="1176604"/>
            <a:chOff x="117463" y="5056041"/>
            <a:chExt cx="9011773" cy="1176604"/>
          </a:xfrm>
        </p:grpSpPr>
        <p:sp>
          <p:nvSpPr>
            <p:cNvPr id="12" name="角丸四角形 11"/>
            <p:cNvSpPr/>
            <p:nvPr/>
          </p:nvSpPr>
          <p:spPr>
            <a:xfrm>
              <a:off x="117463" y="5056041"/>
              <a:ext cx="6204960" cy="1176604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945" tIns="41473" rIns="82945" bIns="41473" anchor="ctr"/>
            <a:lstStyle/>
            <a:p>
              <a:pPr>
                <a:defRPr/>
              </a:pPr>
              <a:r>
                <a:rPr kumimoji="1" lang="en-US" altLang="ja-JP" sz="2200" dirty="0">
                  <a:latin typeface="Arial" pitchFamily="34" charset="0"/>
                  <a:ea typeface="ＭＳ ゴシック" pitchFamily="49" charset="-128"/>
                </a:rPr>
                <a:t> All I/O requests, including read, write and even re-synchronizing requests for a logical volume will be distributed to all the physical disks.</a:t>
              </a:r>
            </a:p>
          </p:txBody>
        </p:sp>
        <p:sp>
          <p:nvSpPr>
            <p:cNvPr id="17" name="下矢印 16"/>
            <p:cNvSpPr/>
            <p:nvPr/>
          </p:nvSpPr>
          <p:spPr>
            <a:xfrm rot="16200000">
              <a:off x="6320694" y="5546427"/>
              <a:ext cx="522775" cy="26208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>
                <a:defRPr/>
              </a:pPr>
              <a:endParaRPr kumimoji="1" lang="ja-JP" altLang="en-US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13321" name="テキスト ボックス 18"/>
            <p:cNvSpPr txBox="1">
              <a:spLocks noChangeArrowheads="1"/>
            </p:cNvSpPr>
            <p:nvPr/>
          </p:nvSpPr>
          <p:spPr bwMode="auto">
            <a:xfrm>
              <a:off x="6694401" y="5505369"/>
              <a:ext cx="2434835" cy="406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r>
                <a:rPr kumimoji="1" lang="en-US" altLang="ja-JP" sz="21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High Throughput</a:t>
              </a:r>
            </a:p>
          </p:txBody>
        </p:sp>
      </p:grpSp>
      <p:sp>
        <p:nvSpPr>
          <p:cNvPr id="11" name="スライド番号プレースホル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120" y="190100"/>
            <a:ext cx="85233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3100" dirty="0" smtClean="0"/>
              <a:t>The Way of Making a Logical Volume</a:t>
            </a:r>
          </a:p>
        </p:txBody>
      </p:sp>
      <p:sp>
        <p:nvSpPr>
          <p:cNvPr id="95" name="スライド番号プレースホルダ 9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456998" y="934864"/>
            <a:ext cx="7446194" cy="5435454"/>
            <a:chOff x="456998" y="934864"/>
            <a:chExt cx="7446194" cy="5435454"/>
          </a:xfrm>
        </p:grpSpPr>
        <p:grpSp>
          <p:nvGrpSpPr>
            <p:cNvPr id="888" name="グループ化 887"/>
            <p:cNvGrpSpPr/>
            <p:nvPr/>
          </p:nvGrpSpPr>
          <p:grpSpPr bwMode="gray">
            <a:xfrm>
              <a:off x="456998" y="1730567"/>
              <a:ext cx="1959525" cy="2055531"/>
              <a:chOff x="503808" y="1907629"/>
              <a:chExt cx="2160240" cy="2265843"/>
            </a:xfrm>
          </p:grpSpPr>
          <p:sp>
            <p:nvSpPr>
              <p:cNvPr id="553" name="テキスト ボックス 552"/>
              <p:cNvSpPr txBox="1"/>
              <p:nvPr/>
            </p:nvSpPr>
            <p:spPr bwMode="gray">
              <a:xfrm>
                <a:off x="503808" y="1907629"/>
                <a:ext cx="216024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Logical Volume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556" name="円柱 555"/>
              <p:cNvSpPr/>
              <p:nvPr/>
            </p:nvSpPr>
            <p:spPr bwMode="gray">
              <a:xfrm>
                <a:off x="1007864" y="3453392"/>
                <a:ext cx="936104" cy="720080"/>
              </a:xfrm>
              <a:prstGeom prst="can">
                <a:avLst>
                  <a:gd name="adj" fmla="val 41672"/>
                </a:avLst>
              </a:prstGeom>
              <a:gradFill flip="none" rotWithShape="1">
                <a:gsLst>
                  <a:gs pos="50000">
                    <a:schemeClr val="bg1"/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latin typeface="MS UI Gothic" pitchFamily="50" charset="-128"/>
                  <a:ea typeface="MS UI Gothic" pitchFamily="50" charset="-128"/>
                </a:endParaRPr>
              </a:p>
            </p:txBody>
          </p:sp>
          <p:sp>
            <p:nvSpPr>
              <p:cNvPr id="559" name="円柱 558"/>
              <p:cNvSpPr/>
              <p:nvPr/>
            </p:nvSpPr>
            <p:spPr bwMode="gray">
              <a:xfrm>
                <a:off x="1007864" y="2932021"/>
                <a:ext cx="936104" cy="720080"/>
              </a:xfrm>
              <a:prstGeom prst="can">
                <a:avLst>
                  <a:gd name="adj" fmla="val 41672"/>
                </a:avLst>
              </a:prstGeom>
              <a:gradFill flip="none" rotWithShape="1">
                <a:gsLst>
                  <a:gs pos="50000">
                    <a:schemeClr val="bg1"/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rgbClr val="002060"/>
                  </a:gs>
                </a:gsLst>
                <a:path path="rect">
                  <a:fillToRect l="50000" t="50000" r="50000" b="50000"/>
                </a:path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latin typeface="MS UI Gothic" pitchFamily="50" charset="-128"/>
                  <a:ea typeface="MS UI Gothic" pitchFamily="50" charset="-128"/>
                </a:endParaRPr>
              </a:p>
            </p:txBody>
          </p:sp>
          <p:sp>
            <p:nvSpPr>
              <p:cNvPr id="557" name="円柱 556"/>
              <p:cNvSpPr/>
              <p:nvPr/>
            </p:nvSpPr>
            <p:spPr bwMode="gray">
              <a:xfrm>
                <a:off x="1007864" y="2411685"/>
                <a:ext cx="936104" cy="720080"/>
              </a:xfrm>
              <a:prstGeom prst="can">
                <a:avLst>
                  <a:gd name="adj" fmla="val 41672"/>
                </a:avLst>
              </a:prstGeom>
              <a:gradFill flip="none" rotWithShape="1">
                <a:gsLst>
                  <a:gs pos="50000">
                    <a:srgbClr val="FFFF99"/>
                  </a:gs>
                  <a:gs pos="50000">
                    <a:srgbClr val="92D050"/>
                  </a:gs>
                  <a:gs pos="100000">
                    <a:srgbClr val="00B050"/>
                  </a:gs>
                </a:gsLst>
                <a:path path="rect">
                  <a:fillToRect l="50000" t="50000" r="50000" b="50000"/>
                </a:path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latin typeface="MS UI Gothic" pitchFamily="50" charset="-128"/>
                  <a:ea typeface="MS UI Gothic" pitchFamily="50" charset="-128"/>
                </a:endParaRPr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>
              <a:off x="3275856" y="934864"/>
              <a:ext cx="4627336" cy="5435454"/>
              <a:chOff x="3275856" y="934864"/>
              <a:chExt cx="4627336" cy="5435454"/>
            </a:xfrm>
          </p:grpSpPr>
          <p:sp>
            <p:nvSpPr>
              <p:cNvPr id="596" name="テキスト ボックス 595"/>
              <p:cNvSpPr txBox="1"/>
              <p:nvPr/>
            </p:nvSpPr>
            <p:spPr bwMode="gray">
              <a:xfrm>
                <a:off x="3722873" y="934864"/>
                <a:ext cx="3788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Pool (Physical Disks)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99" name="グループ化 98"/>
              <p:cNvGrpSpPr/>
              <p:nvPr/>
            </p:nvGrpSpPr>
            <p:grpSpPr>
              <a:xfrm>
                <a:off x="3275856" y="1248490"/>
                <a:ext cx="4627336" cy="1306207"/>
                <a:chOff x="3275856" y="1248490"/>
                <a:chExt cx="4627336" cy="1306207"/>
              </a:xfrm>
            </p:grpSpPr>
            <p:sp>
              <p:nvSpPr>
                <p:cNvPr id="394" name="フローチャート : 代替処理 393"/>
                <p:cNvSpPr/>
                <p:nvPr/>
              </p:nvSpPr>
              <p:spPr bwMode="gray">
                <a:xfrm>
                  <a:off x="3330968" y="1840526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pic>
              <p:nvPicPr>
                <p:cNvPr id="248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514735" y="1626895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9" name="テキスト ボックス 398"/>
                <p:cNvSpPr txBox="1"/>
                <p:nvPr/>
              </p:nvSpPr>
              <p:spPr bwMode="gray">
                <a:xfrm>
                  <a:off x="3275856" y="1248490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sp>
              <p:nvSpPr>
                <p:cNvPr id="610" name="円柱 609"/>
                <p:cNvSpPr/>
                <p:nvPr/>
              </p:nvSpPr>
              <p:spPr bwMode="gray">
                <a:xfrm>
                  <a:off x="5294866" y="209851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1" name="円柱 610"/>
                <p:cNvSpPr/>
                <p:nvPr/>
              </p:nvSpPr>
              <p:spPr bwMode="gray">
                <a:xfrm>
                  <a:off x="5294866" y="1842612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2" name="円柱 611"/>
                <p:cNvSpPr/>
                <p:nvPr/>
              </p:nvSpPr>
              <p:spPr bwMode="gray">
                <a:xfrm>
                  <a:off x="5290492" y="1565809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3" name="円柱 612"/>
                <p:cNvSpPr/>
                <p:nvPr/>
              </p:nvSpPr>
              <p:spPr bwMode="gray">
                <a:xfrm>
                  <a:off x="5290492" y="131506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5" name="円柱 614"/>
                <p:cNvSpPr/>
                <p:nvPr/>
              </p:nvSpPr>
              <p:spPr bwMode="gray">
                <a:xfrm>
                  <a:off x="7115904" y="209851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6" name="円柱 615"/>
                <p:cNvSpPr/>
                <p:nvPr/>
              </p:nvSpPr>
              <p:spPr bwMode="gray">
                <a:xfrm>
                  <a:off x="7115904" y="1842612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7" name="円柱 616"/>
                <p:cNvSpPr/>
                <p:nvPr/>
              </p:nvSpPr>
              <p:spPr bwMode="gray">
                <a:xfrm>
                  <a:off x="7111530" y="1565809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18" name="円柱 617"/>
                <p:cNvSpPr/>
                <p:nvPr/>
              </p:nvSpPr>
              <p:spPr bwMode="gray">
                <a:xfrm>
                  <a:off x="7111530" y="131506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25" name="円柱 624"/>
                <p:cNvSpPr/>
                <p:nvPr/>
              </p:nvSpPr>
              <p:spPr bwMode="gray">
                <a:xfrm>
                  <a:off x="4430610" y="209851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26" name="円柱 625"/>
                <p:cNvSpPr/>
                <p:nvPr/>
              </p:nvSpPr>
              <p:spPr bwMode="gray">
                <a:xfrm>
                  <a:off x="4430610" y="1842612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30" name="円柱 629"/>
                <p:cNvSpPr/>
                <p:nvPr/>
              </p:nvSpPr>
              <p:spPr bwMode="gray">
                <a:xfrm>
                  <a:off x="6233802" y="209851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6" name="円柱 875"/>
                <p:cNvSpPr/>
                <p:nvPr/>
              </p:nvSpPr>
              <p:spPr bwMode="gray">
                <a:xfrm>
                  <a:off x="4429000" y="1584929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628" name="円柱 627"/>
                <p:cNvSpPr/>
                <p:nvPr/>
              </p:nvSpPr>
              <p:spPr bwMode="gray">
                <a:xfrm>
                  <a:off x="4426236" y="131506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9" name="円柱 878"/>
                <p:cNvSpPr/>
                <p:nvPr/>
              </p:nvSpPr>
              <p:spPr bwMode="gray">
                <a:xfrm>
                  <a:off x="6229015" y="1846170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632" name="円柱 631"/>
                <p:cNvSpPr/>
                <p:nvPr/>
              </p:nvSpPr>
              <p:spPr bwMode="gray">
                <a:xfrm>
                  <a:off x="6229428" y="1565809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633" name="円柱 632"/>
                <p:cNvSpPr/>
                <p:nvPr/>
              </p:nvSpPr>
              <p:spPr bwMode="gray">
                <a:xfrm>
                  <a:off x="6229428" y="1315068"/>
                  <a:ext cx="536187" cy="41249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100" name="グループ化 99"/>
              <p:cNvGrpSpPr/>
              <p:nvPr/>
            </p:nvGrpSpPr>
            <p:grpSpPr>
              <a:xfrm>
                <a:off x="3275856" y="2519729"/>
                <a:ext cx="4627336" cy="1299683"/>
                <a:chOff x="3275856" y="2519729"/>
                <a:chExt cx="4627336" cy="1299683"/>
              </a:xfrm>
            </p:grpSpPr>
            <p:sp>
              <p:nvSpPr>
                <p:cNvPr id="804" name="フローチャート : 代替処理 803"/>
                <p:cNvSpPr/>
                <p:nvPr/>
              </p:nvSpPr>
              <p:spPr bwMode="gray">
                <a:xfrm>
                  <a:off x="3330968" y="3105241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pic>
              <p:nvPicPr>
                <p:cNvPr id="80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514736" y="2891611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3" name="円柱 822"/>
                <p:cNvSpPr/>
                <p:nvPr/>
              </p:nvSpPr>
              <p:spPr bwMode="gray">
                <a:xfrm>
                  <a:off x="5294867" y="3363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9" name="円柱 818"/>
                <p:cNvSpPr/>
                <p:nvPr/>
              </p:nvSpPr>
              <p:spPr bwMode="gray">
                <a:xfrm>
                  <a:off x="7115904" y="3363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20" name="円柱 819"/>
                <p:cNvSpPr/>
                <p:nvPr/>
              </p:nvSpPr>
              <p:spPr bwMode="gray">
                <a:xfrm>
                  <a:off x="7115904" y="3107328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5" name="円柱 814"/>
                <p:cNvSpPr/>
                <p:nvPr/>
              </p:nvSpPr>
              <p:spPr bwMode="gray">
                <a:xfrm>
                  <a:off x="4430610" y="3363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6" name="円柱 815"/>
                <p:cNvSpPr/>
                <p:nvPr/>
              </p:nvSpPr>
              <p:spPr bwMode="gray">
                <a:xfrm>
                  <a:off x="4430610" y="3107328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7" name="円柱 816"/>
                <p:cNvSpPr/>
                <p:nvPr/>
              </p:nvSpPr>
              <p:spPr bwMode="gray">
                <a:xfrm>
                  <a:off x="4426236" y="283052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8" name="円柱 817"/>
                <p:cNvSpPr/>
                <p:nvPr/>
              </p:nvSpPr>
              <p:spPr bwMode="gray">
                <a:xfrm>
                  <a:off x="4426236" y="2579783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1" name="円柱 810"/>
                <p:cNvSpPr/>
                <p:nvPr/>
              </p:nvSpPr>
              <p:spPr bwMode="gray">
                <a:xfrm>
                  <a:off x="6233802" y="3363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2" name="円柱 811"/>
                <p:cNvSpPr/>
                <p:nvPr/>
              </p:nvSpPr>
              <p:spPr bwMode="gray">
                <a:xfrm>
                  <a:off x="6233802" y="3107328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3" name="円柱 812"/>
                <p:cNvSpPr/>
                <p:nvPr/>
              </p:nvSpPr>
              <p:spPr bwMode="gray">
                <a:xfrm>
                  <a:off x="6229428" y="283052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14" name="円柱 813"/>
                <p:cNvSpPr/>
                <p:nvPr/>
              </p:nvSpPr>
              <p:spPr bwMode="gray">
                <a:xfrm>
                  <a:off x="6229428" y="2579783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02" name="円柱 801"/>
                <p:cNvSpPr/>
                <p:nvPr/>
              </p:nvSpPr>
              <p:spPr bwMode="gray">
                <a:xfrm>
                  <a:off x="5297492" y="3099206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25" name="円柱 824"/>
                <p:cNvSpPr/>
                <p:nvPr/>
              </p:nvSpPr>
              <p:spPr bwMode="gray">
                <a:xfrm>
                  <a:off x="5290493" y="283052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26" name="円柱 825"/>
                <p:cNvSpPr/>
                <p:nvPr/>
              </p:nvSpPr>
              <p:spPr bwMode="gray">
                <a:xfrm>
                  <a:off x="5290493" y="2579783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00" name="円柱 799"/>
                <p:cNvSpPr/>
                <p:nvPr/>
              </p:nvSpPr>
              <p:spPr bwMode="gray">
                <a:xfrm>
                  <a:off x="7114165" y="2827827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22" name="円柱 821"/>
                <p:cNvSpPr/>
                <p:nvPr/>
              </p:nvSpPr>
              <p:spPr bwMode="gray">
                <a:xfrm>
                  <a:off x="7111530" y="2579783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94" name="テキスト ボックス 93"/>
                <p:cNvSpPr txBox="1"/>
                <p:nvPr/>
              </p:nvSpPr>
              <p:spPr bwMode="gray">
                <a:xfrm>
                  <a:off x="3275856" y="2519729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01" name="グループ化 100"/>
              <p:cNvGrpSpPr/>
              <p:nvPr/>
            </p:nvGrpSpPr>
            <p:grpSpPr>
              <a:xfrm>
                <a:off x="3275856" y="3767956"/>
                <a:ext cx="4627336" cy="1331609"/>
                <a:chOff x="3275856" y="3767956"/>
                <a:chExt cx="4627336" cy="1331609"/>
              </a:xfrm>
            </p:grpSpPr>
            <p:sp>
              <p:nvSpPr>
                <p:cNvPr id="828" name="フローチャート : 代替処理 827"/>
                <p:cNvSpPr/>
                <p:nvPr/>
              </p:nvSpPr>
              <p:spPr bwMode="gray">
                <a:xfrm>
                  <a:off x="3330968" y="4385394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pic>
              <p:nvPicPr>
                <p:cNvPr id="829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514736" y="4171764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7" name="円柱 846"/>
                <p:cNvSpPr/>
                <p:nvPr/>
              </p:nvSpPr>
              <p:spPr bwMode="gray">
                <a:xfrm>
                  <a:off x="5294867" y="464338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48" name="円柱 847"/>
                <p:cNvSpPr/>
                <p:nvPr/>
              </p:nvSpPr>
              <p:spPr bwMode="gray">
                <a:xfrm>
                  <a:off x="5294867" y="4387481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49" name="円柱 848"/>
                <p:cNvSpPr/>
                <p:nvPr/>
              </p:nvSpPr>
              <p:spPr bwMode="gray">
                <a:xfrm>
                  <a:off x="5290493" y="411067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50" name="円柱 849"/>
                <p:cNvSpPr/>
                <p:nvPr/>
              </p:nvSpPr>
              <p:spPr bwMode="gray">
                <a:xfrm>
                  <a:off x="5290493" y="3859936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43" name="円柱 842"/>
                <p:cNvSpPr/>
                <p:nvPr/>
              </p:nvSpPr>
              <p:spPr bwMode="gray">
                <a:xfrm>
                  <a:off x="7115904" y="464338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44" name="円柱 843"/>
                <p:cNvSpPr/>
                <p:nvPr/>
              </p:nvSpPr>
              <p:spPr bwMode="gray">
                <a:xfrm>
                  <a:off x="7115904" y="4387481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39" name="円柱 838"/>
                <p:cNvSpPr/>
                <p:nvPr/>
              </p:nvSpPr>
              <p:spPr bwMode="gray">
                <a:xfrm>
                  <a:off x="4430610" y="464338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40" name="円柱 839"/>
                <p:cNvSpPr/>
                <p:nvPr/>
              </p:nvSpPr>
              <p:spPr bwMode="gray">
                <a:xfrm>
                  <a:off x="4430610" y="4387481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35" name="円柱 834"/>
                <p:cNvSpPr/>
                <p:nvPr/>
              </p:nvSpPr>
              <p:spPr bwMode="gray">
                <a:xfrm>
                  <a:off x="6233802" y="464338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36" name="円柱 835"/>
                <p:cNvSpPr/>
                <p:nvPr/>
              </p:nvSpPr>
              <p:spPr bwMode="gray">
                <a:xfrm>
                  <a:off x="6233802" y="4387481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37" name="円柱 836"/>
                <p:cNvSpPr/>
                <p:nvPr/>
              </p:nvSpPr>
              <p:spPr bwMode="gray">
                <a:xfrm>
                  <a:off x="6229428" y="4110677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7" name="円柱 876"/>
                <p:cNvSpPr/>
                <p:nvPr/>
              </p:nvSpPr>
              <p:spPr bwMode="gray">
                <a:xfrm>
                  <a:off x="6226607" y="3859174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80" name="円柱 879"/>
                <p:cNvSpPr/>
                <p:nvPr/>
              </p:nvSpPr>
              <p:spPr bwMode="gray">
                <a:xfrm>
                  <a:off x="7111847" y="4107419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46" name="円柱 845"/>
                <p:cNvSpPr/>
                <p:nvPr/>
              </p:nvSpPr>
              <p:spPr bwMode="gray">
                <a:xfrm>
                  <a:off x="7111530" y="3859936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82" name="円柱 881"/>
                <p:cNvSpPr/>
                <p:nvPr/>
              </p:nvSpPr>
              <p:spPr bwMode="gray">
                <a:xfrm>
                  <a:off x="4430251" y="4111108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42" name="円柱 841"/>
                <p:cNvSpPr/>
                <p:nvPr/>
              </p:nvSpPr>
              <p:spPr bwMode="gray">
                <a:xfrm>
                  <a:off x="4426236" y="3859936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3275856" y="3767956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02" name="グループ化 101"/>
              <p:cNvGrpSpPr/>
              <p:nvPr/>
            </p:nvGrpSpPr>
            <p:grpSpPr>
              <a:xfrm>
                <a:off x="3275856" y="5026642"/>
                <a:ext cx="4627336" cy="1343676"/>
                <a:chOff x="3275856" y="5026642"/>
                <a:chExt cx="4627336" cy="1343676"/>
              </a:xfrm>
            </p:grpSpPr>
            <p:sp>
              <p:nvSpPr>
                <p:cNvPr id="852" name="フローチャート : 代替処理 851"/>
                <p:cNvSpPr/>
                <p:nvPr/>
              </p:nvSpPr>
              <p:spPr bwMode="gray">
                <a:xfrm>
                  <a:off x="3330968" y="5656147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pic>
              <p:nvPicPr>
                <p:cNvPr id="853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514736" y="5442517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1" name="円柱 870"/>
                <p:cNvSpPr/>
                <p:nvPr/>
              </p:nvSpPr>
              <p:spPr bwMode="gray">
                <a:xfrm>
                  <a:off x="5294867" y="591414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2" name="円柱 871"/>
                <p:cNvSpPr/>
                <p:nvPr/>
              </p:nvSpPr>
              <p:spPr bwMode="gray">
                <a:xfrm>
                  <a:off x="5294867" y="5658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3" name="円柱 872"/>
                <p:cNvSpPr/>
                <p:nvPr/>
              </p:nvSpPr>
              <p:spPr bwMode="gray">
                <a:xfrm>
                  <a:off x="5290493" y="538143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7" name="円柱 866"/>
                <p:cNvSpPr/>
                <p:nvPr/>
              </p:nvSpPr>
              <p:spPr bwMode="gray">
                <a:xfrm>
                  <a:off x="7115904" y="591414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3" name="円柱 862"/>
                <p:cNvSpPr/>
                <p:nvPr/>
              </p:nvSpPr>
              <p:spPr bwMode="gray">
                <a:xfrm>
                  <a:off x="4430610" y="591414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4" name="円柱 863"/>
                <p:cNvSpPr/>
                <p:nvPr/>
              </p:nvSpPr>
              <p:spPr bwMode="gray">
                <a:xfrm>
                  <a:off x="4430610" y="5658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5" name="円柱 864"/>
                <p:cNvSpPr/>
                <p:nvPr/>
              </p:nvSpPr>
              <p:spPr bwMode="gray">
                <a:xfrm>
                  <a:off x="4426236" y="538143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6" name="円柱 865"/>
                <p:cNvSpPr/>
                <p:nvPr/>
              </p:nvSpPr>
              <p:spPr bwMode="gray">
                <a:xfrm>
                  <a:off x="4426236" y="5130689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59" name="円柱 858"/>
                <p:cNvSpPr/>
                <p:nvPr/>
              </p:nvSpPr>
              <p:spPr bwMode="gray">
                <a:xfrm>
                  <a:off x="6233802" y="591414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0" name="円柱 859"/>
                <p:cNvSpPr/>
                <p:nvPr/>
              </p:nvSpPr>
              <p:spPr bwMode="gray">
                <a:xfrm>
                  <a:off x="6233802" y="5658234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1" name="円柱 860"/>
                <p:cNvSpPr/>
                <p:nvPr/>
              </p:nvSpPr>
              <p:spPr bwMode="gray">
                <a:xfrm>
                  <a:off x="6229428" y="538143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62" name="円柱 861"/>
                <p:cNvSpPr/>
                <p:nvPr/>
              </p:nvSpPr>
              <p:spPr bwMode="gray">
                <a:xfrm>
                  <a:off x="6229428" y="5130689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8" name="円柱 877"/>
                <p:cNvSpPr/>
                <p:nvPr/>
              </p:nvSpPr>
              <p:spPr bwMode="gray">
                <a:xfrm>
                  <a:off x="7113335" y="5655833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869" name="円柱 868"/>
                <p:cNvSpPr/>
                <p:nvPr/>
              </p:nvSpPr>
              <p:spPr bwMode="gray">
                <a:xfrm>
                  <a:off x="7111530" y="5381430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70" name="円柱 869"/>
                <p:cNvSpPr/>
                <p:nvPr/>
              </p:nvSpPr>
              <p:spPr bwMode="gray">
                <a:xfrm>
                  <a:off x="7111530" y="5130689"/>
                  <a:ext cx="536187" cy="412496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883" name="円柱 882"/>
                <p:cNvSpPr/>
                <p:nvPr/>
              </p:nvSpPr>
              <p:spPr bwMode="gray">
                <a:xfrm>
                  <a:off x="5287974" y="5127563"/>
                  <a:ext cx="535544" cy="41149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MS UI Gothic" pitchFamily="50" charset="-128"/>
                    <a:ea typeface="MS UI Gothic" pitchFamily="50" charset="-128"/>
                  </a:endParaRPr>
                </a:p>
              </p:txBody>
            </p:sp>
            <p:sp>
              <p:nvSpPr>
                <p:cNvPr id="97" name="テキスト ボックス 96"/>
                <p:cNvSpPr txBox="1"/>
                <p:nvPr/>
              </p:nvSpPr>
              <p:spPr bwMode="gray">
                <a:xfrm>
                  <a:off x="3275856" y="5026642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High Throughput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337901"/>
            <a:ext cx="8752320" cy="4467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700" dirty="0" smtClean="0">
                <a:latin typeface="Arial" charset="0"/>
              </a:rPr>
              <a:t>All I/O operations will be done in the Linux kernel without any </a:t>
            </a:r>
            <a:r>
              <a:rPr lang="en-US" altLang="ja-JP" sz="2700" dirty="0" err="1" smtClean="0">
                <a:latin typeface="Arial" charset="0"/>
              </a:rPr>
              <a:t>VastSky</a:t>
            </a:r>
            <a:r>
              <a:rPr lang="en-US" altLang="ja-JP" sz="2700" dirty="0" smtClean="0">
                <a:latin typeface="Arial" charset="0"/>
              </a:rPr>
              <a:t> Storage Manager interactions.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700" dirty="0" smtClean="0">
                <a:latin typeface="Arial" charset="0"/>
              </a:rPr>
              <a:t>The I/O loads of logical volumes, which can be extremely unbalanced, will be equalized across the physical disks. This </a:t>
            </a:r>
            <a:r>
              <a:rPr lang="en-US" altLang="ja-JP" sz="2800" dirty="0" smtClean="0">
                <a:latin typeface="Arial" pitchFamily="34" charset="0"/>
                <a:ea typeface="ＭＳ ゴシック" pitchFamily="49" charset="-128"/>
              </a:rPr>
              <a:t>utilizes the I/O bandwidth of all physical disks.</a:t>
            </a:r>
            <a:endParaRPr lang="en-US" altLang="ja-JP" sz="2700" dirty="0" smtClean="0">
              <a:latin typeface="Arial" charset="0"/>
            </a:endParaRPr>
          </a:p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700" dirty="0" smtClean="0">
                <a:latin typeface="Arial" charset="0"/>
              </a:rPr>
              <a:t>I/O requests to rebuild mirrored devices are also distributed across many physical disks.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スライド番号プレースホルダ 9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97" name="タイトル 104"/>
          <p:cNvSpPr>
            <a:spLocks noGrp="1"/>
          </p:cNvSpPr>
          <p:nvPr>
            <p:ph type="title"/>
          </p:nvPr>
        </p:nvSpPr>
        <p:spPr bwMode="gray">
          <a:xfrm>
            <a:off x="33121" y="190100"/>
            <a:ext cx="806544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2900" dirty="0" smtClean="0"/>
              <a:t>Load Balancing of Read/Write Requests</a:t>
            </a:r>
          </a:p>
        </p:txBody>
      </p:sp>
      <p:grpSp>
        <p:nvGrpSpPr>
          <p:cNvPr id="145" name="グループ化 144"/>
          <p:cNvGrpSpPr/>
          <p:nvPr/>
        </p:nvGrpSpPr>
        <p:grpSpPr>
          <a:xfrm>
            <a:off x="174171" y="1011999"/>
            <a:ext cx="7720269" cy="5399840"/>
            <a:chOff x="174171" y="1011999"/>
            <a:chExt cx="7720269" cy="5399840"/>
          </a:xfrm>
        </p:grpSpPr>
        <p:grpSp>
          <p:nvGrpSpPr>
            <p:cNvPr id="274" name="グループ化 273"/>
            <p:cNvGrpSpPr/>
            <p:nvPr/>
          </p:nvGrpSpPr>
          <p:grpSpPr bwMode="gray">
            <a:xfrm>
              <a:off x="174171" y="1011999"/>
              <a:ext cx="2699574" cy="5333977"/>
              <a:chOff x="192011" y="1115541"/>
              <a:chExt cx="2976093" cy="5879722"/>
            </a:xfrm>
          </p:grpSpPr>
          <p:sp>
            <p:nvSpPr>
              <p:cNvPr id="553" name="テキスト ボックス 552"/>
              <p:cNvSpPr txBox="1"/>
              <p:nvPr/>
            </p:nvSpPr>
            <p:spPr bwMode="gray">
              <a:xfrm>
                <a:off x="1007864" y="1115541"/>
                <a:ext cx="216024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Logical Volume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120" name="グループ化 119"/>
              <p:cNvGrpSpPr/>
              <p:nvPr/>
            </p:nvGrpSpPr>
            <p:grpSpPr bwMode="gray">
              <a:xfrm>
                <a:off x="2015977" y="1609396"/>
                <a:ext cx="665450" cy="1152263"/>
                <a:chOff x="1871961" y="1698795"/>
                <a:chExt cx="665450" cy="1152263"/>
              </a:xfrm>
            </p:grpSpPr>
            <p:sp>
              <p:nvSpPr>
                <p:cNvPr id="556" name="円柱 555"/>
                <p:cNvSpPr/>
                <p:nvPr/>
              </p:nvSpPr>
              <p:spPr bwMode="gray">
                <a:xfrm>
                  <a:off x="1871961" y="2339173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18" name="円柱 117"/>
                <p:cNvSpPr/>
                <p:nvPr/>
              </p:nvSpPr>
              <p:spPr bwMode="gray">
                <a:xfrm>
                  <a:off x="1871961" y="2018109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19" name="円柱 118"/>
                <p:cNvSpPr/>
                <p:nvPr/>
              </p:nvSpPr>
              <p:spPr bwMode="gray">
                <a:xfrm>
                  <a:off x="1871961" y="1698795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125" name="グループ化 124"/>
              <p:cNvGrpSpPr/>
              <p:nvPr/>
            </p:nvGrpSpPr>
            <p:grpSpPr bwMode="gray">
              <a:xfrm>
                <a:off x="2015976" y="2992760"/>
                <a:ext cx="665450" cy="1183975"/>
                <a:chOff x="1847259" y="3167006"/>
                <a:chExt cx="665450" cy="1183975"/>
              </a:xfrm>
            </p:grpSpPr>
            <p:sp>
              <p:nvSpPr>
                <p:cNvPr id="103" name="円柱 102"/>
                <p:cNvSpPr/>
                <p:nvPr/>
              </p:nvSpPr>
              <p:spPr bwMode="gray">
                <a:xfrm>
                  <a:off x="1847259" y="3839096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3" name="円柱 122"/>
                <p:cNvSpPr/>
                <p:nvPr/>
              </p:nvSpPr>
              <p:spPr bwMode="gray">
                <a:xfrm>
                  <a:off x="1847259" y="3500835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4" name="円柱 123"/>
                <p:cNvSpPr/>
                <p:nvPr/>
              </p:nvSpPr>
              <p:spPr bwMode="gray">
                <a:xfrm>
                  <a:off x="1847259" y="3167006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128" name="グループ化 127"/>
              <p:cNvGrpSpPr/>
              <p:nvPr/>
            </p:nvGrpSpPr>
            <p:grpSpPr bwMode="gray">
              <a:xfrm>
                <a:off x="2004099" y="4392892"/>
                <a:ext cx="665450" cy="1202298"/>
                <a:chOff x="3816177" y="4521755"/>
                <a:chExt cx="665450" cy="1202298"/>
              </a:xfrm>
            </p:grpSpPr>
            <p:sp>
              <p:nvSpPr>
                <p:cNvPr id="557" name="円柱 556"/>
                <p:cNvSpPr/>
                <p:nvPr/>
              </p:nvSpPr>
              <p:spPr bwMode="gray">
                <a:xfrm>
                  <a:off x="3816177" y="5212168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6" name="円柱 125"/>
                <p:cNvSpPr/>
                <p:nvPr/>
              </p:nvSpPr>
              <p:spPr bwMode="gray">
                <a:xfrm>
                  <a:off x="3816177" y="4870098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7" name="円柱 126"/>
                <p:cNvSpPr/>
                <p:nvPr/>
              </p:nvSpPr>
              <p:spPr bwMode="gray">
                <a:xfrm>
                  <a:off x="3816177" y="4521755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131" name="グループ化 130"/>
              <p:cNvGrpSpPr/>
              <p:nvPr/>
            </p:nvGrpSpPr>
            <p:grpSpPr bwMode="gray">
              <a:xfrm>
                <a:off x="1975634" y="5832698"/>
                <a:ext cx="665450" cy="1162565"/>
                <a:chOff x="1831618" y="5832698"/>
                <a:chExt cx="665450" cy="1162565"/>
              </a:xfrm>
            </p:grpSpPr>
            <p:sp>
              <p:nvSpPr>
                <p:cNvPr id="559" name="円柱 558"/>
                <p:cNvSpPr/>
                <p:nvPr/>
              </p:nvSpPr>
              <p:spPr bwMode="gray">
                <a:xfrm>
                  <a:off x="1831618" y="6483378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9" name="円柱 128"/>
                <p:cNvSpPr/>
                <p:nvPr/>
              </p:nvSpPr>
              <p:spPr bwMode="gray">
                <a:xfrm>
                  <a:off x="1831618" y="6152013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30" name="円柱 129"/>
                <p:cNvSpPr/>
                <p:nvPr/>
              </p:nvSpPr>
              <p:spPr bwMode="gray">
                <a:xfrm>
                  <a:off x="1831618" y="5832698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sp>
            <p:nvSpPr>
              <p:cNvPr id="132" name="右矢印 131"/>
              <p:cNvSpPr/>
              <p:nvPr/>
            </p:nvSpPr>
            <p:spPr bwMode="gray">
              <a:xfrm>
                <a:off x="192011" y="1835620"/>
                <a:ext cx="1699037" cy="792088"/>
              </a:xfrm>
              <a:prstGeom prst="rightArrow">
                <a:avLst>
                  <a:gd name="adj1" fmla="val 50000"/>
                  <a:gd name="adj2" fmla="val 42247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</a:rPr>
                  <a:t>Read/Write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</a:endParaRPr>
              </a:p>
            </p:txBody>
          </p:sp>
          <p:sp>
            <p:nvSpPr>
              <p:cNvPr id="111" name="右矢印 110"/>
              <p:cNvSpPr/>
              <p:nvPr/>
            </p:nvSpPr>
            <p:spPr bwMode="gray">
              <a:xfrm>
                <a:off x="192011" y="3150248"/>
                <a:ext cx="1699037" cy="792088"/>
              </a:xfrm>
              <a:prstGeom prst="rightArrow">
                <a:avLst>
                  <a:gd name="adj1" fmla="val 50000"/>
                  <a:gd name="adj2" fmla="val 42247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</a:rPr>
                  <a:t>Read/Write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</a:endParaRPr>
              </a:p>
            </p:txBody>
          </p:sp>
          <p:sp>
            <p:nvSpPr>
              <p:cNvPr id="112" name="右矢印 111"/>
              <p:cNvSpPr/>
              <p:nvPr/>
            </p:nvSpPr>
            <p:spPr bwMode="gray">
              <a:xfrm>
                <a:off x="192011" y="4542188"/>
                <a:ext cx="1699037" cy="792088"/>
              </a:xfrm>
              <a:prstGeom prst="rightArrow">
                <a:avLst>
                  <a:gd name="adj1" fmla="val 50000"/>
                  <a:gd name="adj2" fmla="val 42247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</a:rPr>
                  <a:t>Read/Write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</a:endParaRPr>
              </a:p>
            </p:txBody>
          </p:sp>
          <p:sp>
            <p:nvSpPr>
              <p:cNvPr id="113" name="右矢印 112"/>
              <p:cNvSpPr/>
              <p:nvPr/>
            </p:nvSpPr>
            <p:spPr bwMode="gray">
              <a:xfrm>
                <a:off x="192011" y="5950127"/>
                <a:ext cx="1699037" cy="792088"/>
              </a:xfrm>
              <a:prstGeom prst="rightArrow">
                <a:avLst>
                  <a:gd name="adj1" fmla="val 50000"/>
                  <a:gd name="adj2" fmla="val 42247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</a:rPr>
                  <a:t>Read/Write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</a:endParaRPr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3175511" y="1011999"/>
              <a:ext cx="4718929" cy="5399840"/>
              <a:chOff x="3175511" y="1011999"/>
              <a:chExt cx="4718929" cy="5399840"/>
            </a:xfrm>
          </p:grpSpPr>
          <p:sp>
            <p:nvSpPr>
              <p:cNvPr id="596" name="テキスト ボックス 595"/>
              <p:cNvSpPr txBox="1"/>
              <p:nvPr/>
            </p:nvSpPr>
            <p:spPr bwMode="gray">
              <a:xfrm>
                <a:off x="4095683" y="1011999"/>
                <a:ext cx="3788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Pool (Physical Disks)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140" name="グループ化 139"/>
              <p:cNvGrpSpPr/>
              <p:nvPr/>
            </p:nvGrpSpPr>
            <p:grpSpPr>
              <a:xfrm>
                <a:off x="3175511" y="1298765"/>
                <a:ext cx="4718929" cy="1306207"/>
                <a:chOff x="3175511" y="1298765"/>
                <a:chExt cx="4718929" cy="1306207"/>
              </a:xfrm>
            </p:grpSpPr>
            <p:sp>
              <p:nvSpPr>
                <p:cNvPr id="114" name="フローチャート : 代替処理 113"/>
                <p:cNvSpPr/>
                <p:nvPr/>
              </p:nvSpPr>
              <p:spPr bwMode="gray">
                <a:xfrm>
                  <a:off x="3322216" y="1890801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219" name="グループ化 218"/>
                <p:cNvGrpSpPr/>
                <p:nvPr/>
              </p:nvGrpSpPr>
              <p:grpSpPr bwMode="gray">
                <a:xfrm>
                  <a:off x="4256494" y="1480283"/>
                  <a:ext cx="496425" cy="1079456"/>
                  <a:chOff x="4692431" y="1874463"/>
                  <a:chExt cx="456067" cy="991595"/>
                </a:xfrm>
              </p:grpSpPr>
              <p:sp>
                <p:nvSpPr>
                  <p:cNvPr id="149" name="円柱 148"/>
                  <p:cNvSpPr/>
                  <p:nvPr/>
                </p:nvSpPr>
                <p:spPr bwMode="gray">
                  <a:xfrm>
                    <a:off x="4697860" y="2519413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2" name="円柱 151"/>
                  <p:cNvSpPr/>
                  <p:nvPr/>
                </p:nvSpPr>
                <p:spPr bwMode="gray">
                  <a:xfrm>
                    <a:off x="4695945" y="2302657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3" name="円柱 152"/>
                  <p:cNvSpPr/>
                  <p:nvPr/>
                </p:nvSpPr>
                <p:spPr bwMode="gray">
                  <a:xfrm>
                    <a:off x="4694459" y="2089857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4" name="円柱 153"/>
                  <p:cNvSpPr/>
                  <p:nvPr/>
                </p:nvSpPr>
                <p:spPr bwMode="gray">
                  <a:xfrm>
                    <a:off x="4692431" y="187446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0" name="グループ化 219"/>
                <p:cNvGrpSpPr/>
                <p:nvPr/>
              </p:nvGrpSpPr>
              <p:grpSpPr bwMode="gray">
                <a:xfrm>
                  <a:off x="5157107" y="1465447"/>
                  <a:ext cx="494503" cy="1078579"/>
                  <a:chOff x="5461405" y="1907464"/>
                  <a:chExt cx="454301" cy="990790"/>
                </a:xfrm>
              </p:grpSpPr>
              <p:sp>
                <p:nvSpPr>
                  <p:cNvPr id="155" name="円柱 154"/>
                  <p:cNvSpPr/>
                  <p:nvPr/>
                </p:nvSpPr>
                <p:spPr bwMode="gray">
                  <a:xfrm>
                    <a:off x="5465068" y="255160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6" name="円柱 155"/>
                  <p:cNvSpPr/>
                  <p:nvPr/>
                </p:nvSpPr>
                <p:spPr bwMode="gray">
                  <a:xfrm>
                    <a:off x="5463528" y="233566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7" name="円柱 156"/>
                  <p:cNvSpPr/>
                  <p:nvPr/>
                </p:nvSpPr>
                <p:spPr bwMode="gray">
                  <a:xfrm>
                    <a:off x="5464435" y="2131132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8" name="円柱 157"/>
                  <p:cNvSpPr/>
                  <p:nvPr/>
                </p:nvSpPr>
                <p:spPr bwMode="gray">
                  <a:xfrm>
                    <a:off x="5461405" y="190746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2" name="グループ化 221"/>
                <p:cNvGrpSpPr/>
                <p:nvPr/>
              </p:nvGrpSpPr>
              <p:grpSpPr bwMode="gray">
                <a:xfrm>
                  <a:off x="6079496" y="1473423"/>
                  <a:ext cx="497735" cy="1068982"/>
                  <a:chOff x="5777122" y="1787796"/>
                  <a:chExt cx="457270" cy="981973"/>
                </a:xfrm>
              </p:grpSpPr>
              <p:sp>
                <p:nvSpPr>
                  <p:cNvPr id="159" name="円柱 158"/>
                  <p:cNvSpPr/>
                  <p:nvPr/>
                </p:nvSpPr>
                <p:spPr bwMode="gray">
                  <a:xfrm>
                    <a:off x="5778182" y="242312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0" name="円柱 159"/>
                  <p:cNvSpPr/>
                  <p:nvPr/>
                </p:nvSpPr>
                <p:spPr bwMode="gray">
                  <a:xfrm>
                    <a:off x="5783754" y="221354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1" name="円柱 160"/>
                  <p:cNvSpPr/>
                  <p:nvPr/>
                </p:nvSpPr>
                <p:spPr bwMode="gray">
                  <a:xfrm>
                    <a:off x="5778566" y="1995850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2" name="円柱 161"/>
                  <p:cNvSpPr/>
                  <p:nvPr/>
                </p:nvSpPr>
                <p:spPr bwMode="gray">
                  <a:xfrm>
                    <a:off x="5777122" y="178779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3" name="グループ化 222"/>
                <p:cNvGrpSpPr/>
                <p:nvPr/>
              </p:nvGrpSpPr>
              <p:grpSpPr bwMode="gray">
                <a:xfrm>
                  <a:off x="7020272" y="1474698"/>
                  <a:ext cx="499478" cy="1074615"/>
                  <a:chOff x="6355219" y="1778539"/>
                  <a:chExt cx="458872" cy="987148"/>
                </a:xfrm>
              </p:grpSpPr>
              <p:sp>
                <p:nvSpPr>
                  <p:cNvPr id="163" name="円柱 162"/>
                  <p:cNvSpPr/>
                  <p:nvPr/>
                </p:nvSpPr>
                <p:spPr bwMode="gray">
                  <a:xfrm>
                    <a:off x="6363453" y="2419042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4" name="円柱 163"/>
                  <p:cNvSpPr/>
                  <p:nvPr/>
                </p:nvSpPr>
                <p:spPr bwMode="gray">
                  <a:xfrm>
                    <a:off x="6360989" y="2210368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5" name="円柱 164"/>
                  <p:cNvSpPr/>
                  <p:nvPr/>
                </p:nvSpPr>
                <p:spPr bwMode="gray">
                  <a:xfrm>
                    <a:off x="6358243" y="1995332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6" name="円柱 165"/>
                  <p:cNvSpPr/>
                  <p:nvPr/>
                </p:nvSpPr>
                <p:spPr bwMode="gray">
                  <a:xfrm>
                    <a:off x="6355219" y="1778539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1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414390" y="1677170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6" name="テキスト ボックス 115"/>
                <p:cNvSpPr txBox="1"/>
                <p:nvPr/>
              </p:nvSpPr>
              <p:spPr bwMode="gray">
                <a:xfrm>
                  <a:off x="3175511" y="1298765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41" name="グループ化 140"/>
              <p:cNvGrpSpPr/>
              <p:nvPr/>
            </p:nvGrpSpPr>
            <p:grpSpPr>
              <a:xfrm>
                <a:off x="3175511" y="2594661"/>
                <a:ext cx="4718929" cy="1306207"/>
                <a:chOff x="3175511" y="2594661"/>
                <a:chExt cx="4718929" cy="1306207"/>
              </a:xfrm>
            </p:grpSpPr>
            <p:sp>
              <p:nvSpPr>
                <p:cNvPr id="117" name="フローチャート : 代替処理 116"/>
                <p:cNvSpPr/>
                <p:nvPr/>
              </p:nvSpPr>
              <p:spPr bwMode="gray">
                <a:xfrm>
                  <a:off x="3322216" y="3186697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225" name="グループ化 224"/>
                <p:cNvGrpSpPr/>
                <p:nvPr/>
              </p:nvGrpSpPr>
              <p:grpSpPr bwMode="gray">
                <a:xfrm>
                  <a:off x="5145561" y="2661850"/>
                  <a:ext cx="517007" cy="1138374"/>
                  <a:chOff x="5257525" y="3052433"/>
                  <a:chExt cx="452444" cy="996111"/>
                </a:xfrm>
              </p:grpSpPr>
              <p:sp>
                <p:nvSpPr>
                  <p:cNvPr id="171" name="円柱 170"/>
                  <p:cNvSpPr/>
                  <p:nvPr/>
                </p:nvSpPr>
                <p:spPr bwMode="gray">
                  <a:xfrm>
                    <a:off x="5259331" y="370189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4" name="円柱 173"/>
                  <p:cNvSpPr/>
                  <p:nvPr/>
                </p:nvSpPr>
                <p:spPr bwMode="gray">
                  <a:xfrm>
                    <a:off x="5257525" y="348443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5" name="円柱 174"/>
                  <p:cNvSpPr/>
                  <p:nvPr/>
                </p:nvSpPr>
                <p:spPr bwMode="gray">
                  <a:xfrm>
                    <a:off x="5258431" y="327421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6" name="円柱 175"/>
                  <p:cNvSpPr/>
                  <p:nvPr/>
                </p:nvSpPr>
                <p:spPr bwMode="gray">
                  <a:xfrm>
                    <a:off x="5257526" y="305243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6" name="グループ化 225"/>
                <p:cNvGrpSpPr/>
                <p:nvPr/>
              </p:nvGrpSpPr>
              <p:grpSpPr bwMode="gray">
                <a:xfrm>
                  <a:off x="6081692" y="2648596"/>
                  <a:ext cx="527466" cy="1163823"/>
                  <a:chOff x="5793340" y="3045696"/>
                  <a:chExt cx="461598" cy="1018381"/>
                </a:xfrm>
              </p:grpSpPr>
              <p:sp>
                <p:nvSpPr>
                  <p:cNvPr id="177" name="円柱 176"/>
                  <p:cNvSpPr/>
                  <p:nvPr/>
                </p:nvSpPr>
                <p:spPr bwMode="gray">
                  <a:xfrm>
                    <a:off x="5804300" y="3717432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50" name="円柱 149"/>
                  <p:cNvSpPr/>
                  <p:nvPr/>
                </p:nvSpPr>
                <p:spPr bwMode="gray">
                  <a:xfrm>
                    <a:off x="5798054" y="348411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8" name="円柱 177"/>
                  <p:cNvSpPr/>
                  <p:nvPr/>
                </p:nvSpPr>
                <p:spPr bwMode="gray">
                  <a:xfrm>
                    <a:off x="5795885" y="326505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9" name="円柱 178"/>
                  <p:cNvSpPr/>
                  <p:nvPr/>
                </p:nvSpPr>
                <p:spPr bwMode="gray">
                  <a:xfrm>
                    <a:off x="5793340" y="304569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7" name="グループ化 226"/>
                <p:cNvGrpSpPr/>
                <p:nvPr/>
              </p:nvGrpSpPr>
              <p:grpSpPr bwMode="gray">
                <a:xfrm>
                  <a:off x="7026032" y="2641261"/>
                  <a:ext cx="529022" cy="1159262"/>
                  <a:chOff x="6410632" y="3042119"/>
                  <a:chExt cx="462959" cy="1014390"/>
                </a:xfrm>
              </p:grpSpPr>
              <p:sp>
                <p:nvSpPr>
                  <p:cNvPr id="181" name="円柱 180"/>
                  <p:cNvSpPr/>
                  <p:nvPr/>
                </p:nvSpPr>
                <p:spPr bwMode="gray">
                  <a:xfrm>
                    <a:off x="6422953" y="370986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82" name="円柱 181"/>
                  <p:cNvSpPr/>
                  <p:nvPr/>
                </p:nvSpPr>
                <p:spPr bwMode="gray">
                  <a:xfrm>
                    <a:off x="6420156" y="3484425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83" name="円柱 182"/>
                  <p:cNvSpPr/>
                  <p:nvPr/>
                </p:nvSpPr>
                <p:spPr bwMode="gray">
                  <a:xfrm>
                    <a:off x="6415511" y="326343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84" name="円柱 183"/>
                  <p:cNvSpPr/>
                  <p:nvPr/>
                </p:nvSpPr>
                <p:spPr bwMode="gray">
                  <a:xfrm>
                    <a:off x="6410632" y="304211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37" name="グループ化 236"/>
                <p:cNvGrpSpPr/>
                <p:nvPr/>
              </p:nvGrpSpPr>
              <p:grpSpPr bwMode="gray">
                <a:xfrm>
                  <a:off x="4254370" y="2684831"/>
                  <a:ext cx="520451" cy="1163560"/>
                  <a:chOff x="4528714" y="5929423"/>
                  <a:chExt cx="453769" cy="1014374"/>
                </a:xfrm>
              </p:grpSpPr>
              <p:sp>
                <p:nvSpPr>
                  <p:cNvPr id="203" name="円柱 202"/>
                  <p:cNvSpPr/>
                  <p:nvPr/>
                </p:nvSpPr>
                <p:spPr bwMode="gray">
                  <a:xfrm>
                    <a:off x="4528714" y="6597152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4" name="円柱 203"/>
                  <p:cNvSpPr/>
                  <p:nvPr/>
                </p:nvSpPr>
                <p:spPr bwMode="gray">
                  <a:xfrm>
                    <a:off x="4531845" y="6378967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5" name="円柱 204"/>
                  <p:cNvSpPr/>
                  <p:nvPr/>
                </p:nvSpPr>
                <p:spPr bwMode="gray">
                  <a:xfrm>
                    <a:off x="4531625" y="615094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6" name="円柱 205"/>
                  <p:cNvSpPr/>
                  <p:nvPr/>
                </p:nvSpPr>
                <p:spPr bwMode="gray">
                  <a:xfrm>
                    <a:off x="4531509" y="5929423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21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414390" y="2973066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" name="テキスト ボックス 121"/>
                <p:cNvSpPr txBox="1"/>
                <p:nvPr/>
              </p:nvSpPr>
              <p:spPr bwMode="gray">
                <a:xfrm>
                  <a:off x="3175511" y="2594661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42" name="グループ化 141"/>
              <p:cNvGrpSpPr/>
              <p:nvPr/>
            </p:nvGrpSpPr>
            <p:grpSpPr>
              <a:xfrm>
                <a:off x="3175511" y="3857404"/>
                <a:ext cx="4718929" cy="1306207"/>
                <a:chOff x="3175511" y="3857404"/>
                <a:chExt cx="4718929" cy="1306207"/>
              </a:xfrm>
            </p:grpSpPr>
            <p:sp>
              <p:nvSpPr>
                <p:cNvPr id="133" name="フローチャート : 代替処理 132"/>
                <p:cNvSpPr/>
                <p:nvPr/>
              </p:nvSpPr>
              <p:spPr bwMode="gray">
                <a:xfrm>
                  <a:off x="3322216" y="4449440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224" name="グループ化 223"/>
                <p:cNvGrpSpPr/>
                <p:nvPr/>
              </p:nvGrpSpPr>
              <p:grpSpPr bwMode="gray">
                <a:xfrm>
                  <a:off x="4255982" y="3977111"/>
                  <a:ext cx="520008" cy="1140618"/>
                  <a:chOff x="4025322" y="1765747"/>
                  <a:chExt cx="455071" cy="998076"/>
                </a:xfrm>
              </p:grpSpPr>
              <p:sp>
                <p:nvSpPr>
                  <p:cNvPr id="167" name="円柱 166"/>
                  <p:cNvSpPr/>
                  <p:nvPr/>
                </p:nvSpPr>
                <p:spPr bwMode="gray">
                  <a:xfrm>
                    <a:off x="4025322" y="2417178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8" name="円柱 167"/>
                  <p:cNvSpPr/>
                  <p:nvPr/>
                </p:nvSpPr>
                <p:spPr bwMode="gray">
                  <a:xfrm>
                    <a:off x="4029755" y="221702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69" name="円柱 168"/>
                  <p:cNvSpPr/>
                  <p:nvPr/>
                </p:nvSpPr>
                <p:spPr bwMode="gray">
                  <a:xfrm>
                    <a:off x="4025331" y="1990257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70" name="円柱 169"/>
                  <p:cNvSpPr/>
                  <p:nvPr/>
                </p:nvSpPr>
                <p:spPr bwMode="gray">
                  <a:xfrm>
                    <a:off x="4026793" y="1765747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29" name="グループ化 228"/>
                <p:cNvGrpSpPr/>
                <p:nvPr/>
              </p:nvGrpSpPr>
              <p:grpSpPr bwMode="gray">
                <a:xfrm>
                  <a:off x="5163905" y="3952079"/>
                  <a:ext cx="528324" cy="1162726"/>
                  <a:chOff x="5110224" y="4496100"/>
                  <a:chExt cx="456322" cy="1004159"/>
                </a:xfrm>
              </p:grpSpPr>
              <p:sp>
                <p:nvSpPr>
                  <p:cNvPr id="191" name="円柱 190"/>
                  <p:cNvSpPr/>
                  <p:nvPr/>
                </p:nvSpPr>
                <p:spPr bwMode="gray">
                  <a:xfrm>
                    <a:off x="5115908" y="515361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2" name="円柱 191"/>
                  <p:cNvSpPr/>
                  <p:nvPr/>
                </p:nvSpPr>
                <p:spPr bwMode="gray">
                  <a:xfrm>
                    <a:off x="5113859" y="4941624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3" name="円柱 192"/>
                  <p:cNvSpPr/>
                  <p:nvPr/>
                </p:nvSpPr>
                <p:spPr bwMode="gray">
                  <a:xfrm>
                    <a:off x="5115323" y="471389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4" name="円柱 193"/>
                  <p:cNvSpPr/>
                  <p:nvPr/>
                </p:nvSpPr>
                <p:spPr bwMode="gray">
                  <a:xfrm>
                    <a:off x="5110224" y="4496100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30" name="グループ化 229"/>
                <p:cNvGrpSpPr/>
                <p:nvPr/>
              </p:nvGrpSpPr>
              <p:grpSpPr bwMode="gray">
                <a:xfrm>
                  <a:off x="6104375" y="3910281"/>
                  <a:ext cx="525437" cy="1175690"/>
                  <a:chOff x="5792477" y="4487366"/>
                  <a:chExt cx="453828" cy="1015355"/>
                </a:xfrm>
              </p:grpSpPr>
              <p:sp>
                <p:nvSpPr>
                  <p:cNvPr id="195" name="円柱 194"/>
                  <p:cNvSpPr/>
                  <p:nvPr/>
                </p:nvSpPr>
                <p:spPr bwMode="gray">
                  <a:xfrm>
                    <a:off x="5795667" y="515607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6" name="円柱 195"/>
                  <p:cNvSpPr/>
                  <p:nvPr/>
                </p:nvSpPr>
                <p:spPr bwMode="gray">
                  <a:xfrm>
                    <a:off x="5793454" y="4939550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7" name="円柱 196"/>
                  <p:cNvSpPr/>
                  <p:nvPr/>
                </p:nvSpPr>
                <p:spPr bwMode="gray">
                  <a:xfrm>
                    <a:off x="5793486" y="4712929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8" name="円柱 197"/>
                  <p:cNvSpPr/>
                  <p:nvPr/>
                </p:nvSpPr>
                <p:spPr bwMode="gray">
                  <a:xfrm>
                    <a:off x="5792477" y="448736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31" name="グループ化 230"/>
                <p:cNvGrpSpPr/>
                <p:nvPr/>
              </p:nvGrpSpPr>
              <p:grpSpPr bwMode="gray">
                <a:xfrm>
                  <a:off x="7047113" y="3880613"/>
                  <a:ext cx="525810" cy="1186361"/>
                  <a:chOff x="6498280" y="4476816"/>
                  <a:chExt cx="454150" cy="1024570"/>
                </a:xfrm>
              </p:grpSpPr>
              <p:sp>
                <p:nvSpPr>
                  <p:cNvPr id="199" name="円柱 198"/>
                  <p:cNvSpPr/>
                  <p:nvPr/>
                </p:nvSpPr>
                <p:spPr bwMode="gray">
                  <a:xfrm>
                    <a:off x="6500946" y="5154741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0" name="円柱 199"/>
                  <p:cNvSpPr/>
                  <p:nvPr/>
                </p:nvSpPr>
                <p:spPr bwMode="gray">
                  <a:xfrm>
                    <a:off x="6501338" y="4927892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1" name="円柱 200"/>
                  <p:cNvSpPr/>
                  <p:nvPr/>
                </p:nvSpPr>
                <p:spPr bwMode="gray">
                  <a:xfrm>
                    <a:off x="6501792" y="470953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2" name="円柱 201"/>
                  <p:cNvSpPr/>
                  <p:nvPr/>
                </p:nvSpPr>
                <p:spPr bwMode="gray">
                  <a:xfrm>
                    <a:off x="6498280" y="4476816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34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414390" y="4235809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5" name="テキスト ボックス 134"/>
                <p:cNvSpPr txBox="1"/>
                <p:nvPr/>
              </p:nvSpPr>
              <p:spPr bwMode="gray">
                <a:xfrm>
                  <a:off x="3175511" y="3857404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43" name="グループ化 142"/>
              <p:cNvGrpSpPr/>
              <p:nvPr/>
            </p:nvGrpSpPr>
            <p:grpSpPr>
              <a:xfrm>
                <a:off x="3175511" y="5105632"/>
                <a:ext cx="4718929" cy="1306207"/>
                <a:chOff x="3175511" y="5105632"/>
                <a:chExt cx="4718929" cy="1306207"/>
              </a:xfrm>
            </p:grpSpPr>
            <p:sp>
              <p:nvSpPr>
                <p:cNvPr id="136" name="フローチャート : 代替処理 135"/>
                <p:cNvSpPr/>
                <p:nvPr/>
              </p:nvSpPr>
              <p:spPr bwMode="gray">
                <a:xfrm>
                  <a:off x="3322216" y="5697668"/>
                  <a:ext cx="4572224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228" name="グループ化 227"/>
                <p:cNvGrpSpPr/>
                <p:nvPr/>
              </p:nvGrpSpPr>
              <p:grpSpPr bwMode="gray">
                <a:xfrm>
                  <a:off x="4241795" y="5231427"/>
                  <a:ext cx="524209" cy="1157561"/>
                  <a:chOff x="4358954" y="4429577"/>
                  <a:chExt cx="452767" cy="999698"/>
                </a:xfrm>
              </p:grpSpPr>
              <p:sp>
                <p:nvSpPr>
                  <p:cNvPr id="187" name="円柱 186"/>
                  <p:cNvSpPr/>
                  <p:nvPr/>
                </p:nvSpPr>
                <p:spPr bwMode="gray">
                  <a:xfrm>
                    <a:off x="4359079" y="5082630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88" name="円柱 187"/>
                  <p:cNvSpPr/>
                  <p:nvPr/>
                </p:nvSpPr>
                <p:spPr bwMode="gray">
                  <a:xfrm>
                    <a:off x="4361083" y="4866510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89" name="円柱 188"/>
                  <p:cNvSpPr/>
                  <p:nvPr/>
                </p:nvSpPr>
                <p:spPr bwMode="gray">
                  <a:xfrm>
                    <a:off x="4358954" y="4645550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90" name="円柱 189"/>
                  <p:cNvSpPr/>
                  <p:nvPr/>
                </p:nvSpPr>
                <p:spPr bwMode="gray">
                  <a:xfrm>
                    <a:off x="4359517" y="4429577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38" name="グループ化 237"/>
                <p:cNvGrpSpPr/>
                <p:nvPr/>
              </p:nvGrpSpPr>
              <p:grpSpPr bwMode="gray">
                <a:xfrm>
                  <a:off x="5182029" y="5210392"/>
                  <a:ext cx="523079" cy="1178437"/>
                  <a:chOff x="5168727" y="5914223"/>
                  <a:chExt cx="456060" cy="1027344"/>
                </a:xfrm>
              </p:grpSpPr>
              <p:sp>
                <p:nvSpPr>
                  <p:cNvPr id="207" name="円柱 206"/>
                  <p:cNvSpPr/>
                  <p:nvPr/>
                </p:nvSpPr>
                <p:spPr bwMode="gray">
                  <a:xfrm>
                    <a:off x="5170364" y="6594922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8" name="円柱 207"/>
                  <p:cNvSpPr/>
                  <p:nvPr/>
                </p:nvSpPr>
                <p:spPr bwMode="gray">
                  <a:xfrm>
                    <a:off x="5174149" y="6373828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rgbClr val="FFFF99"/>
                      </a:gs>
                      <a:gs pos="50000">
                        <a:srgbClr val="92D050"/>
                      </a:gs>
                      <a:gs pos="100000">
                        <a:srgbClr val="00B05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09" name="円柱 208"/>
                  <p:cNvSpPr/>
                  <p:nvPr/>
                </p:nvSpPr>
                <p:spPr bwMode="gray">
                  <a:xfrm>
                    <a:off x="5168727" y="6149034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0" name="円柱 209"/>
                  <p:cNvSpPr/>
                  <p:nvPr/>
                </p:nvSpPr>
                <p:spPr bwMode="gray">
                  <a:xfrm>
                    <a:off x="5168735" y="5914223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39" name="グループ化 238"/>
                <p:cNvGrpSpPr/>
                <p:nvPr/>
              </p:nvGrpSpPr>
              <p:grpSpPr bwMode="gray">
                <a:xfrm>
                  <a:off x="6099775" y="5207169"/>
                  <a:ext cx="522693" cy="1180597"/>
                  <a:chOff x="5798600" y="5911167"/>
                  <a:chExt cx="455724" cy="1029227"/>
                </a:xfrm>
              </p:grpSpPr>
              <p:sp>
                <p:nvSpPr>
                  <p:cNvPr id="211" name="円柱 210"/>
                  <p:cNvSpPr/>
                  <p:nvPr/>
                </p:nvSpPr>
                <p:spPr bwMode="gray">
                  <a:xfrm>
                    <a:off x="5803686" y="659374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2" name="円柱 211"/>
                  <p:cNvSpPr/>
                  <p:nvPr/>
                </p:nvSpPr>
                <p:spPr bwMode="gray">
                  <a:xfrm>
                    <a:off x="5800393" y="6363889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3" name="円柱 212"/>
                  <p:cNvSpPr/>
                  <p:nvPr/>
                </p:nvSpPr>
                <p:spPr bwMode="gray">
                  <a:xfrm>
                    <a:off x="5798600" y="6144492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4" name="円柱 213"/>
                  <p:cNvSpPr/>
                  <p:nvPr/>
                </p:nvSpPr>
                <p:spPr bwMode="gray">
                  <a:xfrm>
                    <a:off x="5799493" y="5911167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240" name="グループ化 239"/>
                <p:cNvGrpSpPr/>
                <p:nvPr/>
              </p:nvGrpSpPr>
              <p:grpSpPr bwMode="gray">
                <a:xfrm>
                  <a:off x="7051361" y="5212525"/>
                  <a:ext cx="520030" cy="1179556"/>
                  <a:chOff x="6492553" y="5916831"/>
                  <a:chExt cx="453402" cy="1028319"/>
                </a:xfrm>
              </p:grpSpPr>
              <p:sp>
                <p:nvSpPr>
                  <p:cNvPr id="215" name="円柱 214"/>
                  <p:cNvSpPr/>
                  <p:nvPr/>
                </p:nvSpPr>
                <p:spPr bwMode="gray">
                  <a:xfrm>
                    <a:off x="6495317" y="6598505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6" name="円柱 215"/>
                  <p:cNvSpPr/>
                  <p:nvPr/>
                </p:nvSpPr>
                <p:spPr bwMode="gray">
                  <a:xfrm>
                    <a:off x="6492837" y="6365016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7" name="円柱 216"/>
                  <p:cNvSpPr/>
                  <p:nvPr/>
                </p:nvSpPr>
                <p:spPr bwMode="gray">
                  <a:xfrm>
                    <a:off x="6492553" y="6151623"/>
                    <a:ext cx="450638" cy="346645"/>
                  </a:xfrm>
                  <a:prstGeom prst="can">
                    <a:avLst>
                      <a:gd name="adj" fmla="val 4748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218" name="円柱 217"/>
                  <p:cNvSpPr/>
                  <p:nvPr/>
                </p:nvSpPr>
                <p:spPr bwMode="gray">
                  <a:xfrm>
                    <a:off x="6494645" y="5916831"/>
                    <a:ext cx="450638" cy="34664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37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414390" y="5484037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" name="テキスト ボックス 137"/>
                <p:cNvSpPr txBox="1"/>
                <p:nvPr/>
              </p:nvSpPr>
              <p:spPr bwMode="gray">
                <a:xfrm>
                  <a:off x="3175511" y="5105632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Mirrored Disk Recovery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158504"/>
            <a:ext cx="8752320" cy="4646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500" dirty="0" smtClean="0">
                <a:latin typeface="Arial" charset="0"/>
              </a:rPr>
              <a:t>When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detects one of the physical disk chunks of a mirrored disk has caused an error,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Storage Manager allocates a new chunk form the storage pool dynamically and assigns it to the mirrored disk as a spare.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500" dirty="0" smtClean="0">
                <a:latin typeface="Arial" charset="0"/>
              </a:rPr>
              <a:t>The mirrored disk will start re-synchronizing operations once the spare is assigned.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2500" dirty="0" smtClean="0">
                <a:latin typeface="Arial" charset="0"/>
              </a:rPr>
              <a:t>Several re-synchronizing operations can run at the same time. The manager schedules only one re-synchronizing operation for a physical disk at a time.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mtClean="0">
                <a:latin typeface="Arial" charset="0"/>
              </a:rPr>
              <a:t>Mirrored Disk Recovery</a:t>
            </a:r>
            <a:endParaRPr lang="ja-JP" altLang="en-US" smtClean="0">
              <a:latin typeface="Arial" charset="0"/>
            </a:endParaRPr>
          </a:p>
        </p:txBody>
      </p:sp>
      <p:sp>
        <p:nvSpPr>
          <p:cNvPr id="21" name="スライド番号プレースホルダ 20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grpSp>
        <p:nvGrpSpPr>
          <p:cNvPr id="47" name="グループ化 46"/>
          <p:cNvGrpSpPr/>
          <p:nvPr/>
        </p:nvGrpSpPr>
        <p:grpSpPr bwMode="gray">
          <a:xfrm>
            <a:off x="391680" y="1167448"/>
            <a:ext cx="8316949" cy="4899326"/>
            <a:chOff x="431800" y="1475581"/>
            <a:chExt cx="9168859" cy="5400600"/>
          </a:xfrm>
        </p:grpSpPr>
        <p:sp>
          <p:nvSpPr>
            <p:cNvPr id="33" name="角丸四角形 32"/>
            <p:cNvSpPr/>
            <p:nvPr/>
          </p:nvSpPr>
          <p:spPr bwMode="gray">
            <a:xfrm>
              <a:off x="431800" y="4211885"/>
              <a:ext cx="9073008" cy="2664296"/>
            </a:xfrm>
            <a:prstGeom prst="roundRect">
              <a:avLst>
                <a:gd name="adj" fmla="val 37784"/>
              </a:avLst>
            </a:prstGeom>
            <a:ln w="25400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18435" name="Text Box 4"/>
            <p:cNvSpPr txBox="1">
              <a:spLocks noChangeArrowheads="1"/>
            </p:cNvSpPr>
            <p:nvPr/>
          </p:nvSpPr>
          <p:spPr bwMode="gray">
            <a:xfrm>
              <a:off x="2554571" y="1475581"/>
              <a:ext cx="4239842" cy="84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algn="ctr" defTabSz="828013" eaLnBrk="1" hangingPunct="1"/>
              <a:r>
                <a:rPr lang="en-US" altLang="ja-JP" sz="2200" b="1" dirty="0" smtClean="0">
                  <a:latin typeface="Arial" charset="0"/>
                  <a:cs typeface="Arial" charset="0"/>
                </a:rPr>
                <a:t>A Mirrored Disk</a:t>
              </a:r>
              <a:br>
                <a:rPr lang="en-US" altLang="ja-JP" sz="2200" b="1" dirty="0" smtClean="0">
                  <a:latin typeface="Arial" charset="0"/>
                  <a:cs typeface="Arial" charset="0"/>
                </a:rPr>
              </a:br>
              <a:r>
                <a:rPr lang="en-US" altLang="ja-JP" sz="2200" b="1" dirty="0" smtClean="0">
                  <a:latin typeface="Arial" charset="0"/>
                  <a:cs typeface="Arial" charset="0"/>
                </a:rPr>
                <a:t> </a:t>
              </a:r>
              <a:r>
                <a:rPr lang="en-US" altLang="ja-JP" sz="2200" b="1" dirty="0">
                  <a:latin typeface="Arial" charset="0"/>
                  <a:cs typeface="Arial" charset="0"/>
                </a:rPr>
                <a:t>(a part of a logical volume)</a:t>
              </a:r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gray">
            <a:xfrm>
              <a:off x="1181472" y="5980270"/>
              <a:ext cx="2380748" cy="40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b="1" dirty="0">
                  <a:latin typeface="Arial" charset="0"/>
                  <a:cs typeface="Arial" charset="0"/>
                </a:rPr>
                <a:t>1. </a:t>
              </a:r>
              <a:r>
                <a:rPr lang="en-US" altLang="ja-JP" b="1" dirty="0" smtClean="0">
                  <a:latin typeface="Arial" charset="0"/>
                  <a:cs typeface="Arial" charset="0"/>
                </a:rPr>
                <a:t>Detect </a:t>
              </a:r>
              <a:r>
                <a:rPr lang="en-US" altLang="ja-JP" b="1" dirty="0">
                  <a:latin typeface="Arial" charset="0"/>
                  <a:cs typeface="Arial" charset="0"/>
                </a:rPr>
                <a:t>the error</a:t>
              </a:r>
            </a:p>
          </p:txBody>
        </p:sp>
        <p:sp>
          <p:nvSpPr>
            <p:cNvPr id="18449" name="Text Box 18"/>
            <p:cNvSpPr txBox="1">
              <a:spLocks noChangeArrowheads="1"/>
            </p:cNvSpPr>
            <p:nvPr/>
          </p:nvSpPr>
          <p:spPr bwMode="gray">
            <a:xfrm>
              <a:off x="6192441" y="6007435"/>
              <a:ext cx="2498514" cy="40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b="1" dirty="0">
                  <a:latin typeface="Arial" charset="0"/>
                  <a:cs typeface="Arial" charset="0"/>
                </a:rPr>
                <a:t>2. </a:t>
              </a:r>
              <a:r>
                <a:rPr lang="en-US" altLang="ja-JP" b="1" dirty="0" smtClean="0">
                  <a:latin typeface="Arial" charset="0"/>
                  <a:cs typeface="Arial" charset="0"/>
                </a:rPr>
                <a:t>Allocate </a:t>
              </a:r>
              <a:r>
                <a:rPr lang="en-US" altLang="ja-JP" b="1" dirty="0">
                  <a:latin typeface="Arial" charset="0"/>
                  <a:cs typeface="Arial" charset="0"/>
                </a:rPr>
                <a:t>a chunk</a:t>
              </a:r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gray">
            <a:xfrm>
              <a:off x="5688384" y="3347789"/>
              <a:ext cx="3912275" cy="40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b="1" dirty="0" smtClean="0">
                  <a:latin typeface="Arial" charset="0"/>
                  <a:cs typeface="Arial" charset="0"/>
                </a:rPr>
                <a:t>3. Assign </a:t>
              </a:r>
              <a:r>
                <a:rPr lang="en-US" altLang="ja-JP" b="1" dirty="0">
                  <a:latin typeface="Arial" charset="0"/>
                  <a:cs typeface="Arial" charset="0"/>
                </a:rPr>
                <a:t>the chunk as a spare</a:t>
              </a:r>
            </a:p>
          </p:txBody>
        </p:sp>
        <p:sp>
          <p:nvSpPr>
            <p:cNvPr id="18451" name="Text Box 20"/>
            <p:cNvSpPr txBox="1">
              <a:spLocks noChangeArrowheads="1"/>
            </p:cNvSpPr>
            <p:nvPr/>
          </p:nvSpPr>
          <p:spPr bwMode="gray">
            <a:xfrm>
              <a:off x="647823" y="3547156"/>
              <a:ext cx="3115904" cy="40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b="1" dirty="0" smtClean="0">
                  <a:latin typeface="Arial" charset="0"/>
                  <a:cs typeface="Arial" charset="0"/>
                </a:rPr>
                <a:t>3. Delete </a:t>
              </a:r>
              <a:r>
                <a:rPr lang="en-US" altLang="ja-JP" b="1" dirty="0">
                  <a:latin typeface="Arial" charset="0"/>
                  <a:cs typeface="Arial" charset="0"/>
                </a:rPr>
                <a:t>the failure disk</a:t>
              </a:r>
            </a:p>
          </p:txBody>
        </p:sp>
        <p:sp>
          <p:nvSpPr>
            <p:cNvPr id="26" name="円柱 25"/>
            <p:cNvSpPr/>
            <p:nvPr/>
          </p:nvSpPr>
          <p:spPr bwMode="gray">
            <a:xfrm>
              <a:off x="2025374" y="4643933"/>
              <a:ext cx="864096" cy="1008112"/>
            </a:xfrm>
            <a:prstGeom prst="can">
              <a:avLst>
                <a:gd name="adj" fmla="val 50000"/>
              </a:avLst>
            </a:prstGeom>
            <a:gradFill flip="none" rotWithShape="1">
              <a:gsLst>
                <a:gs pos="50000">
                  <a:schemeClr val="bg1"/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27" name="円柱 26"/>
            <p:cNvSpPr/>
            <p:nvPr/>
          </p:nvSpPr>
          <p:spPr bwMode="gray">
            <a:xfrm>
              <a:off x="4024274" y="2319723"/>
              <a:ext cx="1368151" cy="1052425"/>
            </a:xfrm>
            <a:prstGeom prst="can">
              <a:avLst>
                <a:gd name="adj" fmla="val 50000"/>
              </a:avLst>
            </a:prstGeom>
            <a:gradFill flip="none" rotWithShape="1">
              <a:gsLst>
                <a:gs pos="5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gray">
            <a:xfrm>
              <a:off x="1881358" y="5652045"/>
              <a:ext cx="1128713" cy="36036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sz="150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BROKEN</a:t>
              </a:r>
            </a:p>
          </p:txBody>
        </p:sp>
        <p:sp>
          <p:nvSpPr>
            <p:cNvPr id="29" name="禁止 28"/>
            <p:cNvSpPr/>
            <p:nvPr/>
          </p:nvSpPr>
          <p:spPr bwMode="gray">
            <a:xfrm>
              <a:off x="2106216" y="4761813"/>
              <a:ext cx="692742" cy="692742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円柱 29"/>
            <p:cNvSpPr/>
            <p:nvPr/>
          </p:nvSpPr>
          <p:spPr bwMode="gray">
            <a:xfrm>
              <a:off x="3681083" y="4643933"/>
              <a:ext cx="864096" cy="1008112"/>
            </a:xfrm>
            <a:prstGeom prst="can">
              <a:avLst>
                <a:gd name="adj" fmla="val 50000"/>
              </a:avLst>
            </a:prstGeom>
            <a:gradFill flip="none" rotWithShape="1">
              <a:gsLst>
                <a:gs pos="50000">
                  <a:schemeClr val="bg1"/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1" name="円柱 30"/>
            <p:cNvSpPr/>
            <p:nvPr/>
          </p:nvSpPr>
          <p:spPr bwMode="gray">
            <a:xfrm>
              <a:off x="5185633" y="4643933"/>
              <a:ext cx="864096" cy="1008112"/>
            </a:xfrm>
            <a:prstGeom prst="can">
              <a:avLst>
                <a:gd name="adj" fmla="val 50000"/>
              </a:avLst>
            </a:prstGeom>
            <a:gradFill flip="none" rotWithShape="1">
              <a:gsLst>
                <a:gs pos="50000">
                  <a:schemeClr val="bg1"/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2" name="円柱 31"/>
            <p:cNvSpPr/>
            <p:nvPr/>
          </p:nvSpPr>
          <p:spPr bwMode="gray">
            <a:xfrm>
              <a:off x="6708731" y="4643933"/>
              <a:ext cx="864096" cy="100811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18441" name="Text Box 10"/>
            <p:cNvSpPr txBox="1">
              <a:spLocks noChangeArrowheads="1"/>
            </p:cNvSpPr>
            <p:nvPr/>
          </p:nvSpPr>
          <p:spPr bwMode="gray">
            <a:xfrm>
              <a:off x="3484601" y="5611983"/>
              <a:ext cx="2847289" cy="40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pPr defTabSz="828013" eaLnBrk="1" hangingPunct="1"/>
              <a:r>
                <a:rPr lang="en-US" altLang="ja-JP" b="1" dirty="0" smtClean="0">
                  <a:latin typeface="Arial" charset="0"/>
                  <a:cs typeface="Arial" charset="0"/>
                </a:rPr>
                <a:t>Physical Disk Chunks</a:t>
              </a:r>
              <a:endParaRPr lang="en-US" altLang="ja-JP" b="1" dirty="0">
                <a:latin typeface="Arial" charset="0"/>
                <a:cs typeface="Arial" charset="0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 bwMode="gray">
            <a:xfrm>
              <a:off x="3945678" y="6444133"/>
              <a:ext cx="1944216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Storage Pool</a:t>
              </a:r>
              <a:endParaRPr kumimoji="1" lang="ja-JP" altLang="en-US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cxnSp>
          <p:nvCxnSpPr>
            <p:cNvPr id="36" name="直線コネクタ 35"/>
            <p:cNvCxnSpPr>
              <a:stCxn id="27" idx="3"/>
              <a:endCxn id="26" idx="1"/>
            </p:cNvCxnSpPr>
            <p:nvPr/>
          </p:nvCxnSpPr>
          <p:spPr bwMode="gray">
            <a:xfrm rot="5400000">
              <a:off x="2946994" y="2882576"/>
              <a:ext cx="1271785" cy="2250928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7" idx="3"/>
              <a:endCxn id="30" idx="1"/>
            </p:cNvCxnSpPr>
            <p:nvPr/>
          </p:nvCxnSpPr>
          <p:spPr bwMode="gray">
            <a:xfrm rot="5400000">
              <a:off x="3774849" y="3710431"/>
              <a:ext cx="1271785" cy="595219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27" idx="3"/>
              <a:endCxn id="31" idx="1"/>
            </p:cNvCxnSpPr>
            <p:nvPr/>
          </p:nvCxnSpPr>
          <p:spPr bwMode="gray">
            <a:xfrm rot="16200000" flipH="1">
              <a:off x="4527123" y="3553374"/>
              <a:ext cx="1271785" cy="909331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27" idx="3"/>
              <a:endCxn id="32" idx="1"/>
            </p:cNvCxnSpPr>
            <p:nvPr/>
          </p:nvCxnSpPr>
          <p:spPr bwMode="gray">
            <a:xfrm rot="16200000" flipH="1">
              <a:off x="5288672" y="2791825"/>
              <a:ext cx="1271785" cy="2432429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スライド番号プレースホルダ 9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12" name="タイトル 111"/>
          <p:cNvSpPr>
            <a:spLocks noGrp="1"/>
          </p:cNvSpPr>
          <p:nvPr>
            <p:ph type="title"/>
          </p:nvPr>
        </p:nvSpPr>
        <p:spPr bwMode="gray">
          <a:xfrm>
            <a:off x="33120" y="24484"/>
            <a:ext cx="8915040" cy="849689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2500" dirty="0" smtClean="0">
                <a:latin typeface="Arial" charset="0"/>
              </a:rPr>
              <a:t>Load Balancing When Re-Synchronizing 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The Mirrored Devices</a:t>
            </a:r>
          </a:p>
        </p:txBody>
      </p:sp>
      <p:sp>
        <p:nvSpPr>
          <p:cNvPr id="133" name="テキスト ボックス 132"/>
          <p:cNvSpPr txBox="1"/>
          <p:nvPr/>
        </p:nvSpPr>
        <p:spPr bwMode="gray">
          <a:xfrm>
            <a:off x="2866203" y="5059318"/>
            <a:ext cx="10480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" dirty="0" smtClean="0">
                <a:latin typeface="Arial" pitchFamily="34" charset="0"/>
                <a:ea typeface="ＭＳ ゴシック" pitchFamily="49" charset="-128"/>
                <a:cs typeface="Arial" pitchFamily="34" charset="0"/>
              </a:rPr>
              <a:t>Storage</a:t>
            </a:r>
            <a:br>
              <a:rPr kumimoji="1" lang="en-US" altLang="ja-JP" sz="1500" dirty="0" smtClean="0">
                <a:latin typeface="Arial" pitchFamily="34" charset="0"/>
                <a:ea typeface="ＭＳ ゴシック" pitchFamily="49" charset="-128"/>
                <a:cs typeface="Arial" pitchFamily="34" charset="0"/>
              </a:rPr>
            </a:br>
            <a:r>
              <a:rPr kumimoji="1" lang="en-US" altLang="ja-JP" sz="1500" dirty="0" smtClean="0">
                <a:latin typeface="Arial" pitchFamily="34" charset="0"/>
                <a:ea typeface="ＭＳ ゴシック" pitchFamily="49" charset="-128"/>
                <a:cs typeface="Arial" pitchFamily="34" charset="0"/>
              </a:rPr>
              <a:t>Server</a:t>
            </a:r>
            <a:endParaRPr kumimoji="1" lang="ja-JP" altLang="en-US" sz="1500" dirty="0">
              <a:latin typeface="Arial" pitchFamily="34" charset="0"/>
              <a:ea typeface="ＭＳ ゴシック" pitchFamily="49" charset="-128"/>
              <a:cs typeface="Arial" pitchFamily="34" charset="0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652950" y="1011999"/>
            <a:ext cx="8357886" cy="5354847"/>
            <a:chOff x="652950" y="1011999"/>
            <a:chExt cx="8357886" cy="5354847"/>
          </a:xfrm>
        </p:grpSpPr>
        <p:grpSp>
          <p:nvGrpSpPr>
            <p:cNvPr id="114" name="グループ化 113"/>
            <p:cNvGrpSpPr/>
            <p:nvPr/>
          </p:nvGrpSpPr>
          <p:grpSpPr bwMode="gray">
            <a:xfrm>
              <a:off x="652950" y="1011999"/>
              <a:ext cx="1959525" cy="5333977"/>
              <a:chOff x="1007864" y="1115541"/>
              <a:chExt cx="2160240" cy="5879722"/>
            </a:xfrm>
          </p:grpSpPr>
          <p:sp>
            <p:nvSpPr>
              <p:cNvPr id="553" name="テキスト ボックス 552"/>
              <p:cNvSpPr txBox="1"/>
              <p:nvPr/>
            </p:nvSpPr>
            <p:spPr bwMode="gray">
              <a:xfrm>
                <a:off x="1007864" y="1115541"/>
                <a:ext cx="216024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Logical Volume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4" name="グループ化 119"/>
              <p:cNvGrpSpPr/>
              <p:nvPr/>
            </p:nvGrpSpPr>
            <p:grpSpPr bwMode="gray">
              <a:xfrm>
                <a:off x="1727944" y="1609396"/>
                <a:ext cx="665450" cy="1152263"/>
                <a:chOff x="1871961" y="1698795"/>
                <a:chExt cx="665450" cy="1152263"/>
              </a:xfrm>
            </p:grpSpPr>
            <p:sp>
              <p:nvSpPr>
                <p:cNvPr id="556" name="円柱 555"/>
                <p:cNvSpPr/>
                <p:nvPr/>
              </p:nvSpPr>
              <p:spPr bwMode="gray">
                <a:xfrm>
                  <a:off x="1871961" y="2339173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18" name="円柱 117"/>
                <p:cNvSpPr/>
                <p:nvPr/>
              </p:nvSpPr>
              <p:spPr bwMode="gray">
                <a:xfrm>
                  <a:off x="1871961" y="2018109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19" name="円柱 118"/>
                <p:cNvSpPr/>
                <p:nvPr/>
              </p:nvSpPr>
              <p:spPr bwMode="gray">
                <a:xfrm>
                  <a:off x="1871961" y="1698795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5" name="グループ化 124"/>
              <p:cNvGrpSpPr/>
              <p:nvPr/>
            </p:nvGrpSpPr>
            <p:grpSpPr bwMode="gray">
              <a:xfrm>
                <a:off x="1727943" y="2992760"/>
                <a:ext cx="665450" cy="1183975"/>
                <a:chOff x="1847259" y="3167006"/>
                <a:chExt cx="665450" cy="1183975"/>
              </a:xfrm>
            </p:grpSpPr>
            <p:sp>
              <p:nvSpPr>
                <p:cNvPr id="103" name="円柱 102"/>
                <p:cNvSpPr/>
                <p:nvPr/>
              </p:nvSpPr>
              <p:spPr bwMode="gray">
                <a:xfrm>
                  <a:off x="1847259" y="3839096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3" name="円柱 122"/>
                <p:cNvSpPr/>
                <p:nvPr/>
              </p:nvSpPr>
              <p:spPr bwMode="gray">
                <a:xfrm>
                  <a:off x="1847259" y="3500835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4" name="円柱 123"/>
                <p:cNvSpPr/>
                <p:nvPr/>
              </p:nvSpPr>
              <p:spPr bwMode="gray">
                <a:xfrm>
                  <a:off x="1847259" y="3167006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rgbClr val="FFFF66"/>
                    </a:gs>
                    <a:gs pos="100000">
                      <a:srgbClr val="FFC0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6" name="グループ化 127"/>
              <p:cNvGrpSpPr/>
              <p:nvPr/>
            </p:nvGrpSpPr>
            <p:grpSpPr bwMode="gray">
              <a:xfrm>
                <a:off x="1716066" y="4392892"/>
                <a:ext cx="665450" cy="1202298"/>
                <a:chOff x="3816177" y="4521755"/>
                <a:chExt cx="665450" cy="1202298"/>
              </a:xfrm>
            </p:grpSpPr>
            <p:sp>
              <p:nvSpPr>
                <p:cNvPr id="557" name="円柱 556"/>
                <p:cNvSpPr/>
                <p:nvPr/>
              </p:nvSpPr>
              <p:spPr bwMode="gray">
                <a:xfrm>
                  <a:off x="3816177" y="5212168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6" name="円柱 125"/>
                <p:cNvSpPr/>
                <p:nvPr/>
              </p:nvSpPr>
              <p:spPr bwMode="gray">
                <a:xfrm>
                  <a:off x="3816177" y="4870098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7" name="円柱 126"/>
                <p:cNvSpPr/>
                <p:nvPr/>
              </p:nvSpPr>
              <p:spPr bwMode="gray">
                <a:xfrm>
                  <a:off x="3816177" y="4521755"/>
                  <a:ext cx="665450" cy="511885"/>
                </a:xfrm>
                <a:prstGeom prst="can">
                  <a:avLst>
                    <a:gd name="adj" fmla="val 47480"/>
                  </a:avLst>
                </a:prstGeom>
                <a:gradFill flip="none" rotWithShape="1">
                  <a:gsLst>
                    <a:gs pos="50000">
                      <a:srgbClr val="FFFF99"/>
                    </a:gs>
                    <a:gs pos="50000">
                      <a:srgbClr val="92D050"/>
                    </a:gs>
                    <a:gs pos="100000">
                      <a:srgbClr val="00B05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  <p:grpSp>
            <p:nvGrpSpPr>
              <p:cNvPr id="7" name="グループ化 130"/>
              <p:cNvGrpSpPr/>
              <p:nvPr/>
            </p:nvGrpSpPr>
            <p:grpSpPr bwMode="gray">
              <a:xfrm>
                <a:off x="1687601" y="5832698"/>
                <a:ext cx="665450" cy="1162565"/>
                <a:chOff x="1831618" y="5832698"/>
                <a:chExt cx="665450" cy="1162565"/>
              </a:xfrm>
            </p:grpSpPr>
            <p:sp>
              <p:nvSpPr>
                <p:cNvPr id="559" name="円柱 558"/>
                <p:cNvSpPr/>
                <p:nvPr/>
              </p:nvSpPr>
              <p:spPr bwMode="gray">
                <a:xfrm>
                  <a:off x="1831618" y="6483378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29" name="円柱 128"/>
                <p:cNvSpPr/>
                <p:nvPr/>
              </p:nvSpPr>
              <p:spPr bwMode="gray">
                <a:xfrm>
                  <a:off x="1831618" y="6152013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sp>
              <p:nvSpPr>
                <p:cNvPr id="130" name="円柱 129"/>
                <p:cNvSpPr/>
                <p:nvPr/>
              </p:nvSpPr>
              <p:spPr bwMode="gray">
                <a:xfrm>
                  <a:off x="1831618" y="5832698"/>
                  <a:ext cx="665450" cy="511885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50000">
                      <a:schemeClr val="bg1"/>
                    </a:gs>
                    <a:gs pos="50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00206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</p:grpSp>
        </p:grpSp>
        <p:grpSp>
          <p:nvGrpSpPr>
            <p:cNvPr id="138" name="グループ化 137"/>
            <p:cNvGrpSpPr/>
            <p:nvPr/>
          </p:nvGrpSpPr>
          <p:grpSpPr>
            <a:xfrm>
              <a:off x="2866203" y="1011999"/>
              <a:ext cx="6144633" cy="5354847"/>
              <a:chOff x="2866203" y="1011999"/>
              <a:chExt cx="6144633" cy="5354847"/>
            </a:xfrm>
          </p:grpSpPr>
          <p:sp>
            <p:nvSpPr>
              <p:cNvPr id="596" name="テキスト ボックス 595"/>
              <p:cNvSpPr txBox="1"/>
              <p:nvPr/>
            </p:nvSpPr>
            <p:spPr bwMode="gray">
              <a:xfrm>
                <a:off x="3796406" y="1011999"/>
                <a:ext cx="3788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Pool (Physical Disks)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134" name="グループ化 133"/>
              <p:cNvGrpSpPr/>
              <p:nvPr/>
            </p:nvGrpSpPr>
            <p:grpSpPr>
              <a:xfrm>
                <a:off x="2866203" y="1256756"/>
                <a:ext cx="5378205" cy="1306207"/>
                <a:chOff x="2866203" y="1383079"/>
                <a:chExt cx="5378205" cy="1306207"/>
              </a:xfrm>
            </p:grpSpPr>
            <p:sp>
              <p:nvSpPr>
                <p:cNvPr id="110" name="フローチャート : 代替処理 109"/>
                <p:cNvSpPr/>
                <p:nvPr/>
              </p:nvSpPr>
              <p:spPr bwMode="gray">
                <a:xfrm>
                  <a:off x="2902858" y="1975115"/>
                  <a:ext cx="5341550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542" name="グループ化 541"/>
                <p:cNvGrpSpPr/>
                <p:nvPr/>
              </p:nvGrpSpPr>
              <p:grpSpPr bwMode="gray">
                <a:xfrm>
                  <a:off x="4042352" y="1466604"/>
                  <a:ext cx="448614" cy="1089446"/>
                  <a:chOff x="4464248" y="1616659"/>
                  <a:chExt cx="494566" cy="1200912"/>
                </a:xfrm>
              </p:grpSpPr>
              <p:sp>
                <p:nvSpPr>
                  <p:cNvPr id="514" name="円柱 513"/>
                  <p:cNvSpPr/>
                  <p:nvPr/>
                </p:nvSpPr>
                <p:spPr bwMode="gray">
                  <a:xfrm>
                    <a:off x="4464248" y="2437504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5" name="円柱 514"/>
                  <p:cNvSpPr/>
                  <p:nvPr/>
                </p:nvSpPr>
                <p:spPr bwMode="gray">
                  <a:xfrm>
                    <a:off x="4464728" y="214478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6" name="円柱 515"/>
                  <p:cNvSpPr/>
                  <p:nvPr/>
                </p:nvSpPr>
                <p:spPr bwMode="gray">
                  <a:xfrm>
                    <a:off x="4464728" y="18711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7" name="円柱 516"/>
                  <p:cNvSpPr/>
                  <p:nvPr/>
                </p:nvSpPr>
                <p:spPr bwMode="gray">
                  <a:xfrm>
                    <a:off x="4464728" y="16166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3" name="グループ化 542"/>
                <p:cNvGrpSpPr/>
                <p:nvPr/>
              </p:nvGrpSpPr>
              <p:grpSpPr bwMode="gray">
                <a:xfrm>
                  <a:off x="5194883" y="1466604"/>
                  <a:ext cx="448614" cy="1089446"/>
                  <a:chOff x="5734833" y="1616659"/>
                  <a:chExt cx="494566" cy="1200912"/>
                </a:xfrm>
              </p:grpSpPr>
              <p:sp>
                <p:nvSpPr>
                  <p:cNvPr id="519" name="円柱 518"/>
                  <p:cNvSpPr/>
                  <p:nvPr/>
                </p:nvSpPr>
                <p:spPr bwMode="gray">
                  <a:xfrm>
                    <a:off x="5734833" y="2437504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20" name="円柱 519"/>
                  <p:cNvSpPr/>
                  <p:nvPr/>
                </p:nvSpPr>
                <p:spPr bwMode="gray">
                  <a:xfrm>
                    <a:off x="5735313" y="214478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21" name="円柱 520"/>
                  <p:cNvSpPr/>
                  <p:nvPr/>
                </p:nvSpPr>
                <p:spPr bwMode="gray">
                  <a:xfrm>
                    <a:off x="5735313" y="18711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22" name="円柱 521"/>
                  <p:cNvSpPr/>
                  <p:nvPr/>
                </p:nvSpPr>
                <p:spPr bwMode="gray">
                  <a:xfrm>
                    <a:off x="5735313" y="16166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5" name="グループ化 544"/>
                <p:cNvGrpSpPr/>
                <p:nvPr/>
              </p:nvGrpSpPr>
              <p:grpSpPr bwMode="gray">
                <a:xfrm>
                  <a:off x="7406723" y="1466604"/>
                  <a:ext cx="448614" cy="1089446"/>
                  <a:chOff x="8173233" y="1616659"/>
                  <a:chExt cx="494566" cy="1200912"/>
                </a:xfrm>
              </p:grpSpPr>
              <p:sp>
                <p:nvSpPr>
                  <p:cNvPr id="529" name="円柱 528"/>
                  <p:cNvSpPr/>
                  <p:nvPr/>
                </p:nvSpPr>
                <p:spPr bwMode="gray">
                  <a:xfrm>
                    <a:off x="8173233" y="2437504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0" name="円柱 529"/>
                  <p:cNvSpPr/>
                  <p:nvPr/>
                </p:nvSpPr>
                <p:spPr bwMode="gray">
                  <a:xfrm>
                    <a:off x="8173713" y="214478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1" name="円柱 530"/>
                  <p:cNvSpPr/>
                  <p:nvPr/>
                </p:nvSpPr>
                <p:spPr bwMode="gray">
                  <a:xfrm>
                    <a:off x="8173713" y="18711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2" name="円柱 531"/>
                  <p:cNvSpPr/>
                  <p:nvPr/>
                </p:nvSpPr>
                <p:spPr bwMode="gray">
                  <a:xfrm>
                    <a:off x="8173713" y="16166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4" name="グループ化 543"/>
                <p:cNvGrpSpPr/>
                <p:nvPr/>
              </p:nvGrpSpPr>
              <p:grpSpPr bwMode="gray">
                <a:xfrm>
                  <a:off x="6285063" y="1466604"/>
                  <a:ext cx="454722" cy="1089446"/>
                  <a:chOff x="6936681" y="1616659"/>
                  <a:chExt cx="501299" cy="1200912"/>
                </a:xfrm>
              </p:grpSpPr>
              <p:sp>
                <p:nvSpPr>
                  <p:cNvPr id="524" name="円柱 523"/>
                  <p:cNvSpPr/>
                  <p:nvPr/>
                </p:nvSpPr>
                <p:spPr bwMode="gray">
                  <a:xfrm>
                    <a:off x="6939519" y="2437504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25" name="円柱 524"/>
                  <p:cNvSpPr/>
                  <p:nvPr/>
                </p:nvSpPr>
                <p:spPr bwMode="gray">
                  <a:xfrm>
                    <a:off x="6939999" y="214478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41" name="円柱 540"/>
                  <p:cNvSpPr/>
                  <p:nvPr/>
                </p:nvSpPr>
                <p:spPr bwMode="gray">
                  <a:xfrm>
                    <a:off x="6936681" y="1861419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ja-JP" sz="7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ＭＳ ゴシック" pitchFamily="49" charset="-128"/>
                      </a:rPr>
                      <a:t>Spare</a:t>
                    </a:r>
                    <a:endParaRPr lang="ja-JP" altLang="en-US" sz="700" b="1" dirty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27" name="円柱 526"/>
                  <p:cNvSpPr/>
                  <p:nvPr/>
                </p:nvSpPr>
                <p:spPr bwMode="gray">
                  <a:xfrm>
                    <a:off x="6939999" y="16166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11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105082" y="1761484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" name="テキスト ボックス 112"/>
                <p:cNvSpPr txBox="1"/>
                <p:nvPr/>
              </p:nvSpPr>
              <p:spPr bwMode="gray">
                <a:xfrm>
                  <a:off x="2866203" y="1383079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35" name="グループ化 134"/>
              <p:cNvGrpSpPr/>
              <p:nvPr/>
            </p:nvGrpSpPr>
            <p:grpSpPr>
              <a:xfrm>
                <a:off x="2866203" y="2545282"/>
                <a:ext cx="5378205" cy="1306207"/>
                <a:chOff x="2866203" y="2606404"/>
                <a:chExt cx="5378205" cy="1306207"/>
              </a:xfrm>
            </p:grpSpPr>
            <p:sp>
              <p:nvSpPr>
                <p:cNvPr id="115" name="フローチャート : 代替処理 114"/>
                <p:cNvSpPr/>
                <p:nvPr/>
              </p:nvSpPr>
              <p:spPr bwMode="gray">
                <a:xfrm>
                  <a:off x="2902858" y="3198440"/>
                  <a:ext cx="5341550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548" name="グループ化 547"/>
                <p:cNvGrpSpPr/>
                <p:nvPr/>
              </p:nvGrpSpPr>
              <p:grpSpPr bwMode="gray">
                <a:xfrm>
                  <a:off x="6287637" y="2743867"/>
                  <a:ext cx="448614" cy="1089446"/>
                  <a:chOff x="6939519" y="3024605"/>
                  <a:chExt cx="494566" cy="1200912"/>
                </a:xfrm>
              </p:grpSpPr>
              <p:sp>
                <p:nvSpPr>
                  <p:cNvPr id="504" name="円柱 503"/>
                  <p:cNvSpPr/>
                  <p:nvPr/>
                </p:nvSpPr>
                <p:spPr bwMode="gray">
                  <a:xfrm>
                    <a:off x="6939519" y="384545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05" name="円柱 504"/>
                  <p:cNvSpPr/>
                  <p:nvPr/>
                </p:nvSpPr>
                <p:spPr bwMode="gray">
                  <a:xfrm>
                    <a:off x="6939999" y="355273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06" name="円柱 505"/>
                  <p:cNvSpPr/>
                  <p:nvPr/>
                </p:nvSpPr>
                <p:spPr bwMode="gray">
                  <a:xfrm>
                    <a:off x="6939999" y="32791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07" name="円柱 506"/>
                  <p:cNvSpPr/>
                  <p:nvPr/>
                </p:nvSpPr>
                <p:spPr bwMode="gray">
                  <a:xfrm>
                    <a:off x="6939999" y="30246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9" name="グループ化 548"/>
                <p:cNvGrpSpPr/>
                <p:nvPr/>
              </p:nvGrpSpPr>
              <p:grpSpPr bwMode="gray">
                <a:xfrm>
                  <a:off x="7406723" y="2743867"/>
                  <a:ext cx="448614" cy="1089446"/>
                  <a:chOff x="8173233" y="3024605"/>
                  <a:chExt cx="494566" cy="1200912"/>
                </a:xfrm>
              </p:grpSpPr>
              <p:sp>
                <p:nvSpPr>
                  <p:cNvPr id="509" name="円柱 508"/>
                  <p:cNvSpPr/>
                  <p:nvPr/>
                </p:nvSpPr>
                <p:spPr bwMode="gray">
                  <a:xfrm>
                    <a:off x="8173233" y="384545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0" name="円柱 509"/>
                  <p:cNvSpPr/>
                  <p:nvPr/>
                </p:nvSpPr>
                <p:spPr bwMode="gray">
                  <a:xfrm>
                    <a:off x="8173713" y="355273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1" name="円柱 510"/>
                  <p:cNvSpPr/>
                  <p:nvPr/>
                </p:nvSpPr>
                <p:spPr bwMode="gray">
                  <a:xfrm>
                    <a:off x="8173713" y="32791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12" name="円柱 511"/>
                  <p:cNvSpPr/>
                  <p:nvPr/>
                </p:nvSpPr>
                <p:spPr bwMode="gray">
                  <a:xfrm>
                    <a:off x="8173713" y="30246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6" name="グループ化 545"/>
                <p:cNvGrpSpPr/>
                <p:nvPr/>
              </p:nvGrpSpPr>
              <p:grpSpPr bwMode="gray">
                <a:xfrm>
                  <a:off x="4041948" y="2743867"/>
                  <a:ext cx="454722" cy="1089446"/>
                  <a:chOff x="4463802" y="3024605"/>
                  <a:chExt cx="501299" cy="1200912"/>
                </a:xfrm>
              </p:grpSpPr>
              <p:sp>
                <p:nvSpPr>
                  <p:cNvPr id="494" name="円柱 493"/>
                  <p:cNvSpPr/>
                  <p:nvPr/>
                </p:nvSpPr>
                <p:spPr bwMode="gray">
                  <a:xfrm>
                    <a:off x="4464248" y="384545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95" name="円柱 494"/>
                  <p:cNvSpPr/>
                  <p:nvPr/>
                </p:nvSpPr>
                <p:spPr bwMode="gray">
                  <a:xfrm>
                    <a:off x="4464728" y="355273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5" name="円柱 534"/>
                  <p:cNvSpPr/>
                  <p:nvPr/>
                </p:nvSpPr>
                <p:spPr bwMode="gray">
                  <a:xfrm>
                    <a:off x="4463802" y="3284414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97" name="円柱 496"/>
                  <p:cNvSpPr/>
                  <p:nvPr/>
                </p:nvSpPr>
                <p:spPr bwMode="gray">
                  <a:xfrm>
                    <a:off x="4464728" y="30246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47" name="グループ化 546"/>
                <p:cNvGrpSpPr/>
                <p:nvPr/>
              </p:nvGrpSpPr>
              <p:grpSpPr bwMode="gray">
                <a:xfrm>
                  <a:off x="5187782" y="2743867"/>
                  <a:ext cx="455715" cy="1089446"/>
                  <a:chOff x="5727005" y="3024605"/>
                  <a:chExt cx="502394" cy="1200912"/>
                </a:xfrm>
              </p:grpSpPr>
              <p:sp>
                <p:nvSpPr>
                  <p:cNvPr id="499" name="円柱 498"/>
                  <p:cNvSpPr/>
                  <p:nvPr/>
                </p:nvSpPr>
                <p:spPr bwMode="gray">
                  <a:xfrm>
                    <a:off x="5734833" y="384545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40" name="円柱 539"/>
                  <p:cNvSpPr/>
                  <p:nvPr/>
                </p:nvSpPr>
                <p:spPr bwMode="gray">
                  <a:xfrm>
                    <a:off x="5727005" y="3539556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01" name="円柱 500"/>
                  <p:cNvSpPr/>
                  <p:nvPr/>
                </p:nvSpPr>
                <p:spPr bwMode="gray">
                  <a:xfrm>
                    <a:off x="5735313" y="32791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02" name="円柱 501"/>
                  <p:cNvSpPr/>
                  <p:nvPr/>
                </p:nvSpPr>
                <p:spPr bwMode="gray">
                  <a:xfrm>
                    <a:off x="5735313" y="302460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16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105082" y="2984809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7" name="テキスト ボックス 116"/>
                <p:cNvSpPr txBox="1"/>
                <p:nvPr/>
              </p:nvSpPr>
              <p:spPr bwMode="gray">
                <a:xfrm>
                  <a:off x="2866203" y="2606404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36" name="グループ化 135"/>
              <p:cNvGrpSpPr/>
              <p:nvPr/>
            </p:nvGrpSpPr>
            <p:grpSpPr>
              <a:xfrm>
                <a:off x="2866203" y="3796575"/>
                <a:ext cx="6144633" cy="1306207"/>
                <a:chOff x="2866203" y="3796575"/>
                <a:chExt cx="6144633" cy="1306207"/>
              </a:xfrm>
            </p:grpSpPr>
            <p:sp>
              <p:nvSpPr>
                <p:cNvPr id="121" name="フローチャート : 代替処理 120"/>
                <p:cNvSpPr/>
                <p:nvPr/>
              </p:nvSpPr>
              <p:spPr bwMode="gray">
                <a:xfrm>
                  <a:off x="2902858" y="4388611"/>
                  <a:ext cx="5341550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551" name="グループ化 550"/>
                <p:cNvGrpSpPr/>
                <p:nvPr/>
              </p:nvGrpSpPr>
              <p:grpSpPr bwMode="gray">
                <a:xfrm>
                  <a:off x="5194883" y="3968407"/>
                  <a:ext cx="448614" cy="1089446"/>
                  <a:chOff x="5734833" y="4374433"/>
                  <a:chExt cx="494566" cy="1200912"/>
                </a:xfrm>
              </p:grpSpPr>
              <p:sp>
                <p:nvSpPr>
                  <p:cNvPr id="479" name="円柱 478"/>
                  <p:cNvSpPr/>
                  <p:nvPr/>
                </p:nvSpPr>
                <p:spPr bwMode="gray">
                  <a:xfrm>
                    <a:off x="5734833" y="5195278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0" name="円柱 479"/>
                  <p:cNvSpPr/>
                  <p:nvPr/>
                </p:nvSpPr>
                <p:spPr bwMode="gray">
                  <a:xfrm>
                    <a:off x="5735313" y="49025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1" name="円柱 480"/>
                  <p:cNvSpPr/>
                  <p:nvPr/>
                </p:nvSpPr>
                <p:spPr bwMode="gray">
                  <a:xfrm>
                    <a:off x="5735313" y="4628933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2" name="円柱 481"/>
                  <p:cNvSpPr/>
                  <p:nvPr/>
                </p:nvSpPr>
                <p:spPr bwMode="gray">
                  <a:xfrm>
                    <a:off x="5735313" y="4374433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52" name="グループ化 551"/>
                <p:cNvGrpSpPr/>
                <p:nvPr/>
              </p:nvGrpSpPr>
              <p:grpSpPr bwMode="gray">
                <a:xfrm>
                  <a:off x="6287637" y="3968407"/>
                  <a:ext cx="448614" cy="1089446"/>
                  <a:chOff x="6939519" y="4374433"/>
                  <a:chExt cx="494566" cy="1200912"/>
                </a:xfrm>
              </p:grpSpPr>
              <p:sp>
                <p:nvSpPr>
                  <p:cNvPr id="484" name="円柱 483"/>
                  <p:cNvSpPr/>
                  <p:nvPr/>
                </p:nvSpPr>
                <p:spPr bwMode="gray">
                  <a:xfrm>
                    <a:off x="6939519" y="5195278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5" name="円柱 484"/>
                  <p:cNvSpPr/>
                  <p:nvPr/>
                </p:nvSpPr>
                <p:spPr bwMode="gray">
                  <a:xfrm>
                    <a:off x="6939999" y="49025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6" name="円柱 485"/>
                  <p:cNvSpPr/>
                  <p:nvPr/>
                </p:nvSpPr>
                <p:spPr bwMode="gray">
                  <a:xfrm>
                    <a:off x="6939999" y="4628933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87" name="円柱 486"/>
                  <p:cNvSpPr/>
                  <p:nvPr/>
                </p:nvSpPr>
                <p:spPr bwMode="gray">
                  <a:xfrm>
                    <a:off x="6939999" y="4374433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50" name="グループ化 549"/>
                <p:cNvGrpSpPr/>
                <p:nvPr/>
              </p:nvGrpSpPr>
              <p:grpSpPr bwMode="gray">
                <a:xfrm>
                  <a:off x="4035334" y="3964625"/>
                  <a:ext cx="455632" cy="1093228"/>
                  <a:chOff x="4456511" y="4370264"/>
                  <a:chExt cx="502303" cy="1205081"/>
                </a:xfrm>
              </p:grpSpPr>
              <p:sp>
                <p:nvSpPr>
                  <p:cNvPr id="474" name="円柱 473"/>
                  <p:cNvSpPr/>
                  <p:nvPr/>
                </p:nvSpPr>
                <p:spPr bwMode="gray">
                  <a:xfrm>
                    <a:off x="4464248" y="5195278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75" name="円柱 474"/>
                  <p:cNvSpPr/>
                  <p:nvPr/>
                </p:nvSpPr>
                <p:spPr bwMode="gray">
                  <a:xfrm>
                    <a:off x="4464728" y="49025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76" name="円柱 475"/>
                  <p:cNvSpPr/>
                  <p:nvPr/>
                </p:nvSpPr>
                <p:spPr bwMode="gray">
                  <a:xfrm>
                    <a:off x="4464728" y="4628933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8" name="円柱 537"/>
                  <p:cNvSpPr/>
                  <p:nvPr/>
                </p:nvSpPr>
                <p:spPr bwMode="gray">
                  <a:xfrm>
                    <a:off x="4456511" y="4370264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ja-JP" sz="7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ＭＳ ゴシック" pitchFamily="49" charset="-128"/>
                      </a:rPr>
                      <a:t>Spare</a:t>
                    </a:r>
                    <a:endParaRPr lang="ja-JP" altLang="en-US" sz="700" b="1" dirty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54" name="グループ化 553"/>
                <p:cNvGrpSpPr/>
                <p:nvPr/>
              </p:nvGrpSpPr>
              <p:grpSpPr bwMode="gray">
                <a:xfrm>
                  <a:off x="7399939" y="3960304"/>
                  <a:ext cx="458208" cy="1098297"/>
                  <a:chOff x="8165754" y="4365501"/>
                  <a:chExt cx="505143" cy="1210669"/>
                </a:xfrm>
              </p:grpSpPr>
              <p:sp>
                <p:nvSpPr>
                  <p:cNvPr id="534" name="円柱 533"/>
                  <p:cNvSpPr/>
                  <p:nvPr/>
                </p:nvSpPr>
                <p:spPr bwMode="gray">
                  <a:xfrm>
                    <a:off x="8169598" y="5190555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90" name="円柱 489"/>
                  <p:cNvSpPr/>
                  <p:nvPr/>
                </p:nvSpPr>
                <p:spPr bwMode="gray">
                  <a:xfrm>
                    <a:off x="8173713" y="4902559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3" name="円柱 532"/>
                  <p:cNvSpPr/>
                  <p:nvPr/>
                </p:nvSpPr>
                <p:spPr bwMode="gray">
                  <a:xfrm>
                    <a:off x="8169376" y="4625506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9" name="円柱 538"/>
                  <p:cNvSpPr/>
                  <p:nvPr/>
                </p:nvSpPr>
                <p:spPr bwMode="gray">
                  <a:xfrm>
                    <a:off x="8165754" y="4365501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rgbClr val="FFFF66"/>
                      </a:gs>
                      <a:gs pos="100000">
                        <a:srgbClr val="FFC00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sp>
              <p:nvSpPr>
                <p:cNvPr id="562" name="Text Box 12"/>
                <p:cNvSpPr txBox="1">
                  <a:spLocks noChangeArrowheads="1"/>
                </p:cNvSpPr>
                <p:nvPr/>
              </p:nvSpPr>
              <p:spPr bwMode="gray">
                <a:xfrm>
                  <a:off x="7986995" y="4356776"/>
                  <a:ext cx="1023841" cy="32691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defTabSz="828013" eaLnBrk="1" hangingPunct="1"/>
                  <a:r>
                    <a:rPr lang="en-US" altLang="ja-JP" sz="1500" b="1" dirty="0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BROKEN</a:t>
                  </a:r>
                </a:p>
              </p:txBody>
            </p:sp>
            <p:sp>
              <p:nvSpPr>
                <p:cNvPr id="563" name="禁止 562"/>
                <p:cNvSpPr/>
                <p:nvPr/>
              </p:nvSpPr>
              <p:spPr bwMode="gray">
                <a:xfrm>
                  <a:off x="7307325" y="4190783"/>
                  <a:ext cx="628377" cy="628443"/>
                </a:xfrm>
                <a:prstGeom prst="noSmoking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105082" y="4174980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8" name="テキスト ボックス 127"/>
                <p:cNvSpPr txBox="1"/>
                <p:nvPr/>
              </p:nvSpPr>
              <p:spPr bwMode="gray">
                <a:xfrm>
                  <a:off x="2866203" y="3796575"/>
                  <a:ext cx="104803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Storage</a:t>
                  </a:r>
                  <a:b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</a:br>
                  <a:r>
                    <a:rPr kumimoji="1" lang="en-US" altLang="ja-JP" sz="1500" dirty="0" smtClean="0"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Server</a:t>
                  </a:r>
                  <a:endParaRPr kumimoji="1" lang="ja-JP" altLang="en-US" sz="1500" dirty="0"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137" name="グループ化 136"/>
              <p:cNvGrpSpPr/>
              <p:nvPr/>
            </p:nvGrpSpPr>
            <p:grpSpPr>
              <a:xfrm>
                <a:off x="2902858" y="5232258"/>
                <a:ext cx="5341550" cy="1133267"/>
                <a:chOff x="2902858" y="5232258"/>
                <a:chExt cx="5341550" cy="1133267"/>
              </a:xfrm>
            </p:grpSpPr>
            <p:sp>
              <p:nvSpPr>
                <p:cNvPr id="131" name="フローチャート : 代替処理 130"/>
                <p:cNvSpPr/>
                <p:nvPr/>
              </p:nvSpPr>
              <p:spPr bwMode="gray">
                <a:xfrm>
                  <a:off x="2902858" y="5651354"/>
                  <a:ext cx="5341550" cy="714171"/>
                </a:xfrm>
                <a:prstGeom prst="flowChartAlternateProcess">
                  <a:avLst/>
                </a:prstGeom>
                <a:gradFill>
                  <a:gsLst>
                    <a:gs pos="0">
                      <a:srgbClr val="FFF5D5"/>
                    </a:gs>
                    <a:gs pos="35000">
                      <a:srgbClr val="FFFF99"/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Arial" pitchFamily="34" charset="0"/>
                    <a:ea typeface="ＭＳ ゴシック" pitchFamily="49" charset="-128"/>
                  </a:endParaRPr>
                </a:p>
              </p:txBody>
            </p:sp>
            <p:grpSp>
              <p:nvGrpSpPr>
                <p:cNvPr id="558" name="グループ化 557"/>
                <p:cNvGrpSpPr/>
                <p:nvPr/>
              </p:nvGrpSpPr>
              <p:grpSpPr bwMode="gray">
                <a:xfrm>
                  <a:off x="5194883" y="5232258"/>
                  <a:ext cx="448614" cy="1089446"/>
                  <a:chOff x="5734833" y="5767595"/>
                  <a:chExt cx="494566" cy="1200912"/>
                </a:xfrm>
              </p:grpSpPr>
              <p:sp>
                <p:nvSpPr>
                  <p:cNvPr id="459" name="円柱 458"/>
                  <p:cNvSpPr/>
                  <p:nvPr/>
                </p:nvSpPr>
                <p:spPr bwMode="gray">
                  <a:xfrm>
                    <a:off x="5734833" y="658844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0" name="円柱 459"/>
                  <p:cNvSpPr/>
                  <p:nvPr/>
                </p:nvSpPr>
                <p:spPr bwMode="gray">
                  <a:xfrm>
                    <a:off x="5735313" y="629572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1" name="円柱 460"/>
                  <p:cNvSpPr/>
                  <p:nvPr/>
                </p:nvSpPr>
                <p:spPr bwMode="gray">
                  <a:xfrm>
                    <a:off x="5735313" y="60220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2" name="円柱 461"/>
                  <p:cNvSpPr/>
                  <p:nvPr/>
                </p:nvSpPr>
                <p:spPr bwMode="gray">
                  <a:xfrm>
                    <a:off x="5735313" y="57675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60" name="グループ化 559"/>
                <p:cNvGrpSpPr/>
                <p:nvPr/>
              </p:nvGrpSpPr>
              <p:grpSpPr bwMode="gray">
                <a:xfrm>
                  <a:off x="6285580" y="5232258"/>
                  <a:ext cx="454722" cy="1090683"/>
                  <a:chOff x="6937251" y="5767595"/>
                  <a:chExt cx="501299" cy="1202276"/>
                </a:xfrm>
              </p:grpSpPr>
              <p:sp>
                <p:nvSpPr>
                  <p:cNvPr id="536" name="円柱 535"/>
                  <p:cNvSpPr/>
                  <p:nvPr/>
                </p:nvSpPr>
                <p:spPr bwMode="gray">
                  <a:xfrm>
                    <a:off x="6937251" y="6584256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rgbClr val="002060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700" b="1" dirty="0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5" name="円柱 464"/>
                  <p:cNvSpPr/>
                  <p:nvPr/>
                </p:nvSpPr>
                <p:spPr bwMode="gray">
                  <a:xfrm>
                    <a:off x="6939999" y="629572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6" name="円柱 465"/>
                  <p:cNvSpPr/>
                  <p:nvPr/>
                </p:nvSpPr>
                <p:spPr bwMode="gray">
                  <a:xfrm>
                    <a:off x="6939999" y="60220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67" name="円柱 466"/>
                  <p:cNvSpPr/>
                  <p:nvPr/>
                </p:nvSpPr>
                <p:spPr bwMode="gray">
                  <a:xfrm>
                    <a:off x="6939999" y="57675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61" name="グループ化 560"/>
                <p:cNvGrpSpPr/>
                <p:nvPr/>
              </p:nvGrpSpPr>
              <p:grpSpPr bwMode="gray">
                <a:xfrm>
                  <a:off x="7406723" y="5232258"/>
                  <a:ext cx="448614" cy="1089446"/>
                  <a:chOff x="8173233" y="5767595"/>
                  <a:chExt cx="494566" cy="1200912"/>
                </a:xfrm>
              </p:grpSpPr>
              <p:sp>
                <p:nvSpPr>
                  <p:cNvPr id="469" name="円柱 468"/>
                  <p:cNvSpPr/>
                  <p:nvPr/>
                </p:nvSpPr>
                <p:spPr bwMode="gray">
                  <a:xfrm>
                    <a:off x="8173233" y="658844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70" name="円柱 469"/>
                  <p:cNvSpPr/>
                  <p:nvPr/>
                </p:nvSpPr>
                <p:spPr bwMode="gray">
                  <a:xfrm>
                    <a:off x="8173713" y="629572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71" name="円柱 470"/>
                  <p:cNvSpPr/>
                  <p:nvPr/>
                </p:nvSpPr>
                <p:spPr bwMode="gray">
                  <a:xfrm>
                    <a:off x="8173713" y="60220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472" name="円柱 471"/>
                  <p:cNvSpPr/>
                  <p:nvPr/>
                </p:nvSpPr>
                <p:spPr bwMode="gray">
                  <a:xfrm>
                    <a:off x="8173713" y="57675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grpSp>
              <p:nvGrpSpPr>
                <p:cNvPr id="555" name="グループ化 554"/>
                <p:cNvGrpSpPr/>
                <p:nvPr/>
              </p:nvGrpSpPr>
              <p:grpSpPr bwMode="gray">
                <a:xfrm>
                  <a:off x="4039924" y="5232258"/>
                  <a:ext cx="454722" cy="1089446"/>
                  <a:chOff x="4461571" y="5767595"/>
                  <a:chExt cx="501299" cy="1200912"/>
                </a:xfrm>
              </p:grpSpPr>
              <p:sp>
                <p:nvSpPr>
                  <p:cNvPr id="187" name="円柱 186"/>
                  <p:cNvSpPr/>
                  <p:nvPr/>
                </p:nvSpPr>
                <p:spPr bwMode="gray">
                  <a:xfrm>
                    <a:off x="4464248" y="6588440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20" name="円柱 119"/>
                  <p:cNvSpPr/>
                  <p:nvPr/>
                </p:nvSpPr>
                <p:spPr bwMode="gray">
                  <a:xfrm>
                    <a:off x="4464728" y="6295721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537" name="円柱 536"/>
                  <p:cNvSpPr/>
                  <p:nvPr/>
                </p:nvSpPr>
                <p:spPr bwMode="gray">
                  <a:xfrm>
                    <a:off x="4461571" y="6013326"/>
                    <a:ext cx="501299" cy="385615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50000">
                        <a:schemeClr val="bg1"/>
                      </a:gs>
                      <a:gs pos="50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ja-JP" sz="7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ＭＳ ゴシック" pitchFamily="49" charset="-128"/>
                      </a:rPr>
                      <a:t>Spare</a:t>
                    </a:r>
                    <a:endParaRPr lang="ja-JP" altLang="en-US" sz="700" b="1" dirty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  <p:sp>
                <p:nvSpPr>
                  <p:cNvPr id="122" name="円柱 121"/>
                  <p:cNvSpPr/>
                  <p:nvPr/>
                </p:nvSpPr>
                <p:spPr bwMode="gray">
                  <a:xfrm>
                    <a:off x="4464728" y="5767595"/>
                    <a:ext cx="494086" cy="380067"/>
                  </a:xfrm>
                  <a:prstGeom prst="can">
                    <a:avLst>
                      <a:gd name="adj" fmla="val 50000"/>
                    </a:avLst>
                  </a:prstGeom>
                  <a:gradFill flip="none" rotWithShape="1">
                    <a:gsLst>
                      <a:gs pos="4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prstMaterial="dkEdg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>
                      <a:latin typeface="Arial" pitchFamily="34" charset="0"/>
                      <a:ea typeface="ＭＳ ゴシック" pitchFamily="49" charset="-128"/>
                    </a:endParaRPr>
                  </a:p>
                </p:txBody>
              </p:sp>
            </p:grpSp>
            <p:pic>
              <p:nvPicPr>
                <p:cNvPr id="132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105082" y="5437723"/>
                  <a:ext cx="653175" cy="7297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65" name="上矢印 564"/>
              <p:cNvSpPr/>
              <p:nvPr/>
            </p:nvSpPr>
            <p:spPr bwMode="gray">
              <a:xfrm rot="12397685">
                <a:off x="4765596" y="3416399"/>
                <a:ext cx="212446" cy="2168118"/>
              </a:xfrm>
              <a:prstGeom prst="upArrow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2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C00000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上矢印 563"/>
              <p:cNvSpPr/>
              <p:nvPr/>
            </p:nvSpPr>
            <p:spPr bwMode="gray">
              <a:xfrm rot="18900000">
                <a:off x="5274218" y="3991308"/>
                <a:ext cx="242050" cy="2375538"/>
              </a:xfrm>
              <a:prstGeom prst="upArrow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2000">
                    <a:schemeClr val="tx2">
                      <a:lumMod val="60000"/>
                      <a:lumOff val="40000"/>
                    </a:schemeClr>
                  </a:gs>
                  <a:gs pos="100000">
                    <a:srgbClr val="002060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上矢印 565"/>
              <p:cNvSpPr/>
              <p:nvPr/>
            </p:nvSpPr>
            <p:spPr bwMode="gray">
              <a:xfrm rot="3299730">
                <a:off x="5263279" y="1484539"/>
                <a:ext cx="223997" cy="2079805"/>
              </a:xfrm>
              <a:prstGeom prst="upArrow">
                <a:avLst/>
              </a:prstGeom>
              <a:gradFill>
                <a:gsLst>
                  <a:gs pos="0">
                    <a:srgbClr val="FFDB69"/>
                  </a:gs>
                  <a:gs pos="42000">
                    <a:srgbClr val="FFFF66"/>
                  </a:gs>
                  <a:gs pos="100000">
                    <a:srgbClr val="FF9900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Active-Active Redundant Network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484784"/>
            <a:ext cx="8752320" cy="2868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3600" dirty="0" smtClean="0">
                <a:latin typeface="Arial" charset="0"/>
              </a:rPr>
              <a:t>Tolerance for network segment failure and hardware failure. 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lang="en-US" altLang="ja-JP" sz="3600" dirty="0" smtClean="0">
                <a:latin typeface="Arial" charset="0"/>
              </a:rPr>
              <a:t>Effective utilization of  network bandwidth.</a:t>
            </a:r>
            <a:endParaRPr lang="ja-JP" altLang="en-US" sz="3600" dirty="0" smtClean="0">
              <a:latin typeface="Arial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76933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Health Check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103086"/>
            <a:ext cx="8752320" cy="51125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ja-JP" sz="2700" b="1" dirty="0" smtClean="0">
                <a:latin typeface="Arial" charset="0"/>
              </a:rPr>
              <a:t>Agent Monitoring</a:t>
            </a:r>
          </a:p>
          <a:p>
            <a:pPr marL="623888" indent="-2603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ja-JP" sz="2300" dirty="0" smtClean="0">
                <a:latin typeface="Arial" charset="0"/>
              </a:rPr>
              <a:t>Monitor agent regularly on each server.</a:t>
            </a:r>
          </a:p>
          <a:p>
            <a:pPr marL="623888" indent="-2603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ja-JP" sz="2300" dirty="0" smtClean="0">
                <a:latin typeface="Arial" charset="0"/>
              </a:rPr>
              <a:t>When a failure is detected the whole server is taken out of service.</a:t>
            </a:r>
            <a:endParaRPr lang="en-US" altLang="ja-JP" sz="2000" dirty="0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ja-JP" sz="2700" b="1" dirty="0" smtClean="0">
                <a:latin typeface="Arial" charset="0"/>
              </a:rPr>
              <a:t>Disk Patrol</a:t>
            </a:r>
          </a:p>
          <a:p>
            <a:pPr marL="617538" indent="-2540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ja-JP" sz="2300" dirty="0" smtClean="0">
                <a:latin typeface="Arial" charset="0"/>
              </a:rPr>
              <a:t>Has access to all the sectors of all the disks at a constant frequency to detect failures that occur on non-accessed sectors.</a:t>
            </a:r>
            <a:endParaRPr lang="en-US" altLang="ja-JP" sz="2000" dirty="0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ja-JP" sz="2700" b="1" dirty="0" smtClean="0">
                <a:latin typeface="Arial" charset="0"/>
              </a:rPr>
              <a:t>Logical Volume Error Monitoring</a:t>
            </a:r>
          </a:p>
          <a:p>
            <a:pPr marL="623888" indent="-2603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ja-JP" sz="2300" dirty="0" smtClean="0">
                <a:latin typeface="Arial" charset="0"/>
              </a:rPr>
              <a:t>Detects logical volume error caused by a physical disk, a network path, or any components that make up the volume.</a:t>
            </a:r>
            <a:endParaRPr lang="ja-JP" altLang="en-US" sz="2300" dirty="0" smtClean="0">
              <a:latin typeface="Arial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Additional Settings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208287"/>
            <a:ext cx="8752320" cy="48850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should be installed with VM management software such as XCP to take care of the VM life-cycle.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Hardware health checks should work outside of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and ideally tell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which server or disk has a failure or is dying.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Network monitoring should also be implemented outside of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The current implementation of </a:t>
            </a:r>
            <a:r>
              <a:rPr lang="en-US" altLang="ja-JP" sz="2500" dirty="0" err="1" smtClean="0">
                <a:latin typeface="Arial" charset="0"/>
              </a:rPr>
              <a:t>VastSky</a:t>
            </a:r>
            <a:r>
              <a:rPr lang="en-US" altLang="ja-JP" sz="2500" dirty="0" smtClean="0">
                <a:latin typeface="Arial" charset="0"/>
              </a:rPr>
              <a:t> requires HA cluster software to detect if the manager down and needs to be restarted.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216435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What is </a:t>
            </a:r>
            <a:r>
              <a:rPr lang="en-US" altLang="ja-JP" dirty="0" err="1" smtClean="0">
                <a:latin typeface="Arial" charset="0"/>
              </a:rPr>
              <a:t>VastSky</a:t>
            </a:r>
            <a:r>
              <a:rPr lang="en-US" altLang="ja-JP" dirty="0" smtClean="0">
                <a:latin typeface="Arial" charset="0"/>
              </a:rPr>
              <a:t> All About?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15200" y="1217660"/>
            <a:ext cx="8861760" cy="49555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ja-JP" sz="3000" b="1" i="1" dirty="0" err="1" smtClean="0">
                <a:latin typeface="Arial" charset="0"/>
              </a:rPr>
              <a:t>VastSky</a:t>
            </a:r>
            <a:r>
              <a:rPr lang="en-US" altLang="ja-JP" sz="3000" dirty="0" smtClean="0">
                <a:latin typeface="Arial" charset="0"/>
              </a:rPr>
              <a:t> is a cluster storage system made up of a lot of servers and disks, from which </a:t>
            </a:r>
            <a:r>
              <a:rPr lang="en-US" altLang="ja-JP" sz="3000" dirty="0" err="1" smtClean="0">
                <a:latin typeface="Arial" charset="0"/>
              </a:rPr>
              <a:t>VastSky</a:t>
            </a:r>
            <a:r>
              <a:rPr lang="ja-JP" altLang="en-US" sz="3000" dirty="0" smtClean="0">
                <a:latin typeface="Arial" charset="0"/>
              </a:rPr>
              <a:t> </a:t>
            </a:r>
            <a:r>
              <a:rPr lang="en-US" altLang="ja-JP" sz="3000" dirty="0" smtClean="0">
                <a:latin typeface="Arial" charset="0"/>
              </a:rPr>
              <a:t>Storage Manager creates logical volumes.</a:t>
            </a:r>
            <a:br>
              <a:rPr lang="en-US" altLang="ja-JP" sz="3000" dirty="0" smtClean="0">
                <a:latin typeface="Arial" charset="0"/>
              </a:rPr>
            </a:br>
            <a:endParaRPr lang="en-US" altLang="ja-JP" sz="3000" dirty="0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ja-JP" sz="3000" b="1" i="1" dirty="0" err="1" smtClean="0">
                <a:latin typeface="Arial" charset="0"/>
              </a:rPr>
              <a:t>VastSky</a:t>
            </a:r>
            <a:r>
              <a:rPr lang="en-US" altLang="ja-JP" sz="3000" b="1" i="1" dirty="0" smtClean="0">
                <a:latin typeface="Arial" charset="0"/>
              </a:rPr>
              <a:t> </a:t>
            </a:r>
            <a:r>
              <a:rPr lang="en-US" altLang="ja-JP" sz="3000" dirty="0" smtClean="0">
                <a:latin typeface="Arial" charset="0"/>
              </a:rPr>
              <a:t>is scalable and highly available storage, which gives good performance.</a:t>
            </a:r>
            <a:br>
              <a:rPr lang="en-US" altLang="ja-JP" sz="3000" dirty="0" smtClean="0">
                <a:latin typeface="Arial" charset="0"/>
              </a:rPr>
            </a:br>
            <a:endParaRPr lang="en-US" altLang="ja-JP" sz="3000" dirty="0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ja-JP" sz="3000" dirty="0" smtClean="0">
                <a:latin typeface="Arial" charset="0"/>
              </a:rPr>
              <a:t>Virtual machines can directly run on </a:t>
            </a:r>
            <a:r>
              <a:rPr lang="en-US" altLang="ja-JP" sz="3000" dirty="0" err="1" smtClean="0">
                <a:latin typeface="Arial" charset="0"/>
              </a:rPr>
              <a:t>VastSky</a:t>
            </a:r>
            <a:r>
              <a:rPr lang="en-US" altLang="ja-JP" sz="3000" dirty="0" smtClean="0">
                <a:latin typeface="Arial" charset="0"/>
              </a:rPr>
              <a:t> when it is used with XCP (</a:t>
            </a:r>
            <a:r>
              <a:rPr lang="en-US" altLang="ja-JP" sz="3000" dirty="0" err="1" smtClean="0">
                <a:latin typeface="Arial" charset="0"/>
              </a:rPr>
              <a:t>Xen</a:t>
            </a:r>
            <a:r>
              <a:rPr lang="en-US" altLang="ja-JP" sz="3000" dirty="0" smtClean="0">
                <a:latin typeface="Arial" charset="0"/>
              </a:rPr>
              <a:t> Cloud platform), </a:t>
            </a:r>
            <a:r>
              <a:rPr lang="en-US" altLang="ja-JP" sz="3000" dirty="0" err="1" smtClean="0">
                <a:latin typeface="Arial" charset="0"/>
              </a:rPr>
              <a:t>Xen</a:t>
            </a:r>
            <a:r>
              <a:rPr lang="en-US" altLang="ja-JP" sz="3000" dirty="0" smtClean="0">
                <a:latin typeface="Arial" charset="0"/>
              </a:rPr>
              <a:t> or KVM.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76933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API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208287"/>
            <a:ext cx="8752320" cy="50290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lnSpc>
                <a:spcPct val="150000"/>
              </a:lnSpc>
              <a:spcBef>
                <a:spcPts val="1089"/>
              </a:spcBef>
              <a:spcAft>
                <a:spcPts val="1089"/>
              </a:spcAft>
            </a:pPr>
            <a:r>
              <a:rPr lang="en-US" altLang="ja-JP" sz="2700" b="1" dirty="0" err="1" smtClean="0">
                <a:latin typeface="Arial" charset="0"/>
              </a:rPr>
              <a:t>VastSky</a:t>
            </a:r>
            <a:r>
              <a:rPr lang="en-US" altLang="ja-JP" sz="2700" b="1" dirty="0" smtClean="0">
                <a:latin typeface="Arial" charset="0"/>
              </a:rPr>
              <a:t> supports a XML-RPC interface and CUI:</a:t>
            </a:r>
            <a:r>
              <a:rPr lang="en-US" altLang="ja-JP" sz="2500" dirty="0" smtClean="0">
                <a:latin typeface="Arial" charset="0"/>
              </a:rPr>
              <a:t/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Define a logical volume.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Attach the logical volume to a specified server.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Detach a volume.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Notify the manager which disk or server has a failure.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Add a new server or a physical disk to the system.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Delete a server or the physical disk from the system.</a:t>
            </a:r>
            <a:br>
              <a:rPr lang="en-US" altLang="ja-JP" sz="2500" dirty="0" smtClean="0">
                <a:latin typeface="Arial" charset="0"/>
              </a:rPr>
            </a:br>
            <a:r>
              <a:rPr lang="en-US" altLang="ja-JP" sz="2500" dirty="0" smtClean="0">
                <a:latin typeface="Arial" charset="0"/>
              </a:rPr>
              <a:t>- Get information about volumes or servers.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Roadmap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208287"/>
            <a:ext cx="8752320" cy="502900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544"/>
              </a:spcBef>
              <a:spcAft>
                <a:spcPts val="1089"/>
              </a:spcAft>
              <a:buFont typeface="Wingdings" pitchFamily="2" charset="2"/>
              <a:buChar char="ü"/>
              <a:defRPr/>
            </a:pPr>
            <a:r>
              <a:rPr lang="en-US" altLang="ja-JP" sz="3000" b="1" dirty="0" smtClean="0">
                <a:latin typeface="Arial" charset="0"/>
              </a:rPr>
              <a:t>To be implemented in the near future</a:t>
            </a:r>
          </a:p>
          <a:p>
            <a:pPr marL="571689" indent="-185763" eaLnBrk="1" hangingPunct="1">
              <a:spcBef>
                <a:spcPts val="544"/>
              </a:spcBef>
              <a:spcAft>
                <a:spcPts val="1089"/>
              </a:spcAft>
              <a:buFont typeface="Arial" pitchFamily="34" charset="0"/>
              <a:buChar char="•"/>
              <a:defRPr/>
            </a:pPr>
            <a:r>
              <a:rPr lang="en-US" altLang="ja-JP" sz="2700" dirty="0" smtClean="0">
                <a:latin typeface="Arial" charset="0"/>
              </a:rPr>
              <a:t> Snapshot feature of logical volumes</a:t>
            </a:r>
          </a:p>
          <a:p>
            <a:pPr marL="571689" indent="-185763" eaLnBrk="1" hangingPunct="1">
              <a:spcBef>
                <a:spcPts val="544"/>
              </a:spcBef>
              <a:spcAft>
                <a:spcPts val="1089"/>
              </a:spcAft>
              <a:buFont typeface="Arial" pitchFamily="34" charset="0"/>
              <a:buChar char="•"/>
              <a:defRPr/>
            </a:pPr>
            <a:r>
              <a:rPr lang="en-US" altLang="ja-JP" sz="2700" dirty="0" smtClean="0">
                <a:latin typeface="Arial" charset="0"/>
              </a:rPr>
              <a:t> Improve the scalability</a:t>
            </a:r>
            <a:br>
              <a:rPr lang="en-US" altLang="ja-JP" sz="2700" dirty="0" smtClean="0">
                <a:latin typeface="Arial" charset="0"/>
              </a:rPr>
            </a:br>
            <a:r>
              <a:rPr lang="en-US" altLang="ja-JP" sz="2700" dirty="0" smtClean="0">
                <a:latin typeface="Arial" charset="0"/>
              </a:rPr>
              <a:t> - Network topology-aware disk block allocation</a:t>
            </a:r>
          </a:p>
          <a:p>
            <a:pPr marL="571689" indent="-185763" eaLnBrk="1" hangingPunct="1">
              <a:spcBef>
                <a:spcPts val="1089"/>
              </a:spcBef>
              <a:spcAft>
                <a:spcPts val="1089"/>
              </a:spcAft>
              <a:buNone/>
              <a:defRPr/>
            </a:pPr>
            <a:endParaRPr lang="en-US" altLang="ja-JP" sz="2700" dirty="0" smtClean="0">
              <a:latin typeface="Arial" charset="0"/>
            </a:endParaRPr>
          </a:p>
          <a:p>
            <a:pPr eaLnBrk="1" hangingPunct="1">
              <a:spcBef>
                <a:spcPts val="544"/>
              </a:spcBef>
              <a:spcAft>
                <a:spcPts val="1089"/>
              </a:spcAft>
              <a:buFont typeface="Wingdings" pitchFamily="2" charset="2"/>
              <a:buChar char="ü"/>
              <a:defRPr/>
            </a:pPr>
            <a:r>
              <a:rPr lang="en-US" altLang="ja-JP" sz="3000" b="1" dirty="0" smtClean="0">
                <a:latin typeface="Arial" charset="0"/>
              </a:rPr>
              <a:t>Come visit our website!</a:t>
            </a:r>
          </a:p>
          <a:p>
            <a:pPr marL="571689" indent="-171363" eaLnBrk="1" hangingPunct="1">
              <a:spcBef>
                <a:spcPts val="544"/>
              </a:spcBef>
              <a:spcAft>
                <a:spcPts val="1089"/>
              </a:spcAft>
              <a:buFont typeface="Arial" pitchFamily="34" charset="0"/>
              <a:buChar char="•"/>
              <a:defRPr/>
            </a:pPr>
            <a:r>
              <a:rPr lang="en-US" altLang="ja-JP" sz="2700" dirty="0" smtClean="0">
                <a:latin typeface="Arial" charset="0"/>
              </a:rPr>
              <a:t> http://vastsky.sf.net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79712" y="2420888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b="1" dirty="0" smtClean="0">
                <a:solidFill>
                  <a:srgbClr val="002060"/>
                </a:solidFill>
                <a:latin typeface="Arial" charset="0"/>
              </a:rPr>
              <a:t>Thank You!</a:t>
            </a:r>
            <a:endParaRPr kumimoji="1" lang="ja-JP" altLang="en-US" sz="6000" b="1" dirty="0">
              <a:solidFill>
                <a:srgbClr val="00206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350100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rgbClr val="002060"/>
                </a:solidFill>
                <a:latin typeface="Arial" charset="0"/>
              </a:rPr>
              <a:t>http://vastsky.sf.net</a:t>
            </a:r>
            <a:endParaRPr kumimoji="1" lang="ja-JP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204113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mtClean="0">
                <a:latin typeface="Arial" charset="0"/>
              </a:rPr>
              <a:t>What is VastSky's Goal?</a:t>
            </a:r>
            <a:endParaRPr lang="ja-JP" altLang="en-US" smtClean="0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8057" y="1353742"/>
            <a:ext cx="9013371" cy="45263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/>
            <a:r>
              <a:rPr lang="en-US" altLang="ja-JP" sz="3000" b="1" dirty="0" smtClean="0">
                <a:latin typeface="Arial" charset="0"/>
              </a:rPr>
              <a:t>Support Shared Cluster Storage System</a:t>
            </a:r>
            <a:endParaRPr lang="ja-JP" altLang="en-US" sz="3000" b="1" dirty="0" smtClean="0">
              <a:latin typeface="Arial" charset="0"/>
            </a:endParaRPr>
          </a:p>
          <a:p>
            <a:pPr marL="625475" lvl="1" indent="-284163" eaLnBrk="1" hangingPunct="1">
              <a:buNone/>
            </a:pPr>
            <a:r>
              <a:rPr lang="en-US" altLang="ja-JP" sz="2700" i="1" dirty="0" smtClean="0">
                <a:latin typeface="Arial" charset="0"/>
              </a:rPr>
              <a:t>- </a:t>
            </a:r>
            <a:r>
              <a:rPr lang="en-US" altLang="ja-JP" sz="2700" b="1" i="1" dirty="0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ja-JP" sz="2700" i="1" dirty="0" smtClean="0">
                <a:latin typeface="Arial" charset="0"/>
              </a:rPr>
              <a:t>igh Capacity</a:t>
            </a:r>
            <a:endParaRPr lang="ja-JP" altLang="en-US" sz="2700" i="1" dirty="0" smtClean="0">
              <a:latin typeface="Arial" charset="0"/>
            </a:endParaRPr>
          </a:p>
          <a:p>
            <a:pPr marL="625475" lvl="1" indent="-284163" eaLnBrk="1" hangingPunct="1">
              <a:buNone/>
            </a:pPr>
            <a:r>
              <a:rPr lang="en-US" altLang="ja-JP" sz="2700" i="1" dirty="0" smtClean="0">
                <a:latin typeface="Arial" charset="0"/>
              </a:rPr>
              <a:t>- </a:t>
            </a:r>
            <a:r>
              <a:rPr lang="en-US" altLang="ja-JP" sz="2700" b="1" i="1" dirty="0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ja-JP" sz="2700" i="1" dirty="0" smtClean="0">
                <a:latin typeface="Arial" charset="0"/>
              </a:rPr>
              <a:t>igh Throughput</a:t>
            </a:r>
          </a:p>
          <a:p>
            <a:pPr marL="625475" lvl="1" indent="-284163" eaLnBrk="1" hangingPunct="1">
              <a:buNone/>
            </a:pPr>
            <a:r>
              <a:rPr lang="en-US" altLang="ja-JP" sz="2700" i="1" dirty="0" smtClean="0">
                <a:latin typeface="Arial" charset="0"/>
              </a:rPr>
              <a:t>- </a:t>
            </a:r>
            <a:r>
              <a:rPr lang="en-US" altLang="ja-JP" sz="2700" b="1" i="1" dirty="0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ja-JP" sz="2700" i="1" dirty="0" smtClean="0">
                <a:latin typeface="Arial" charset="0"/>
              </a:rPr>
              <a:t>igh Availability</a:t>
            </a:r>
          </a:p>
          <a:p>
            <a:pPr marL="625475" lvl="1" indent="-284163" eaLnBrk="1" hangingPunct="1">
              <a:buNone/>
            </a:pPr>
            <a:r>
              <a:rPr lang="en-US" altLang="ja-JP" sz="2700" i="1" dirty="0" smtClean="0">
                <a:latin typeface="Arial" charset="0"/>
              </a:rPr>
              <a:t>- </a:t>
            </a:r>
            <a:r>
              <a:rPr lang="en-US" altLang="ja-JP" sz="2700" b="1" i="1" dirty="0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ja-JP" sz="2700" i="1" dirty="0" smtClean="0">
                <a:latin typeface="Arial" charset="0"/>
              </a:rPr>
              <a:t>igh Confidence in built-up with Commodity Hardware</a:t>
            </a:r>
            <a:r>
              <a:rPr lang="en-US" altLang="ja-JP" i="1" dirty="0" smtClean="0">
                <a:latin typeface="Arial" charset="0"/>
              </a:rPr>
              <a:t/>
            </a:r>
            <a:br>
              <a:rPr lang="en-US" altLang="ja-JP" i="1" dirty="0" smtClean="0">
                <a:latin typeface="Arial" charset="0"/>
              </a:rPr>
            </a:br>
            <a:endParaRPr lang="ja-JP" altLang="en-US" i="1" dirty="0" smtClean="0">
              <a:latin typeface="Arial" charset="0"/>
            </a:endParaRPr>
          </a:p>
          <a:p>
            <a:pPr eaLnBrk="1" hangingPunct="1"/>
            <a:r>
              <a:rPr lang="en-US" altLang="ja-JP" sz="3000" b="1" dirty="0" smtClean="0">
                <a:latin typeface="Arial" charset="0"/>
              </a:rPr>
              <a:t>Open Source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err="1" smtClean="0">
                <a:latin typeface="Arial" charset="0"/>
              </a:rPr>
              <a:t>VastSky</a:t>
            </a:r>
            <a:r>
              <a:rPr lang="en-US" altLang="ja-JP" dirty="0" smtClean="0">
                <a:latin typeface="Arial" charset="0"/>
              </a:rPr>
              <a:t> Composition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60641" y="1268760"/>
            <a:ext cx="8687520" cy="45969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ja-JP" sz="3000" b="1" dirty="0" smtClean="0">
                <a:latin typeface="Arial" charset="0"/>
                <a:ea typeface="ＭＳ ゴシック" pitchFamily="49" charset="-128"/>
              </a:rPr>
              <a:t>Hardware</a:t>
            </a:r>
            <a:br>
              <a:rPr lang="en-US" altLang="ja-JP" sz="3000" b="1" dirty="0" smtClean="0">
                <a:latin typeface="Arial" charset="0"/>
                <a:ea typeface="ＭＳ ゴシック" pitchFamily="49" charset="-128"/>
              </a:rPr>
            </a:br>
            <a:endParaRPr lang="ja-JP" altLang="en-US" sz="900" b="1" dirty="0" smtClean="0">
              <a:latin typeface="Arial" charset="0"/>
              <a:ea typeface="ＭＳ ゴシック" pitchFamily="49" charset="-128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ja-JP" sz="2700" dirty="0" smtClean="0">
                <a:latin typeface="Arial" charset="0"/>
                <a:ea typeface="ＭＳ ゴシック" pitchFamily="49" charset="-128"/>
              </a:rPr>
              <a:t>Head servers</a:t>
            </a:r>
            <a:br>
              <a:rPr lang="en-US" altLang="ja-JP" sz="2700" dirty="0" smtClean="0">
                <a:latin typeface="Arial" charset="0"/>
                <a:ea typeface="ＭＳ ゴシック" pitchFamily="49" charset="-128"/>
              </a:rPr>
            </a:br>
            <a:endParaRPr lang="en-US" altLang="ja-JP" sz="2700" dirty="0" smtClean="0">
              <a:latin typeface="Arial" charset="0"/>
              <a:ea typeface="ＭＳ ゴシック" pitchFamily="49" charset="-128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ja-JP" sz="2700" dirty="0" smtClean="0">
                <a:latin typeface="Arial" charset="0"/>
                <a:ea typeface="ＭＳ ゴシック" pitchFamily="49" charset="-128"/>
              </a:rPr>
              <a:t>Storage servers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ja-JP" sz="2700" dirty="0" smtClean="0">
                <a:latin typeface="Arial" charset="0"/>
                <a:ea typeface="ＭＳ ゴシック" pitchFamily="49" charset="-128"/>
              </a:rPr>
              <a:t/>
            </a:r>
            <a:br>
              <a:rPr lang="en-US" altLang="ja-JP" sz="2700" dirty="0" smtClean="0">
                <a:latin typeface="Arial" charset="0"/>
                <a:ea typeface="ＭＳ ゴシック" pitchFamily="49" charset="-128"/>
              </a:rPr>
            </a:br>
            <a:endParaRPr lang="en-US" altLang="ja-JP" sz="2700" dirty="0" smtClean="0">
              <a:latin typeface="Arial" charset="0"/>
              <a:ea typeface="ＭＳ ゴシック" pitchFamily="49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ja-JP" sz="2700" b="1" i="1" dirty="0" smtClean="0">
                <a:latin typeface="Arial" charset="0"/>
                <a:ea typeface="ＭＳ ゴシック" pitchFamily="49" charset="-128"/>
              </a:rPr>
              <a:t>Both features can be put on the same server</a:t>
            </a:r>
            <a:r>
              <a:rPr lang="en-US" altLang="ja-JP" sz="2700" dirty="0" smtClean="0">
                <a:latin typeface="Arial" charset="0"/>
                <a:ea typeface="ＭＳ ゴシック" pitchFamily="49" charset="-128"/>
              </a:rPr>
              <a:t/>
            </a:r>
            <a:br>
              <a:rPr lang="en-US" altLang="ja-JP" sz="2700" dirty="0" smtClean="0">
                <a:latin typeface="Arial" charset="0"/>
                <a:ea typeface="ＭＳ ゴシック" pitchFamily="49" charset="-128"/>
              </a:rPr>
            </a:br>
            <a:endParaRPr lang="en-US" altLang="ja-JP" sz="2700" dirty="0" smtClean="0">
              <a:latin typeface="Arial" charset="0"/>
              <a:ea typeface="ＭＳ ゴシック" pitchFamily="49" charset="-128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ja-JP" sz="2700" dirty="0" smtClean="0">
                <a:latin typeface="Arial" charset="0"/>
                <a:ea typeface="ＭＳ ゴシック" pitchFamily="49" charset="-128"/>
              </a:rPr>
              <a:t>Two separate redundant networks</a:t>
            </a:r>
          </a:p>
        </p:txBody>
      </p:sp>
      <p:sp>
        <p:nvSpPr>
          <p:cNvPr id="4" name="下矢印 3"/>
          <p:cNvSpPr/>
          <p:nvPr/>
        </p:nvSpPr>
        <p:spPr>
          <a:xfrm>
            <a:off x="3635931" y="3582775"/>
            <a:ext cx="849600" cy="638313"/>
          </a:xfrm>
          <a:prstGeom prst="downArrow">
            <a:avLst>
              <a:gd name="adj1" fmla="val 50000"/>
              <a:gd name="adj2" fmla="val 40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7173" name="グループ化 38"/>
          <p:cNvGrpSpPr>
            <a:grpSpLocks/>
          </p:cNvGrpSpPr>
          <p:nvPr/>
        </p:nvGrpSpPr>
        <p:grpSpPr bwMode="auto">
          <a:xfrm>
            <a:off x="6438639" y="5201861"/>
            <a:ext cx="959040" cy="326914"/>
            <a:chOff x="3168104" y="4305125"/>
            <a:chExt cx="1411691" cy="481113"/>
          </a:xfrm>
        </p:grpSpPr>
        <p:pic>
          <p:nvPicPr>
            <p:cNvPr id="7185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gray">
            <a:xfrm>
              <a:off x="3168104" y="4305125"/>
              <a:ext cx="1123659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6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gray">
            <a:xfrm>
              <a:off x="3456136" y="4571925"/>
              <a:ext cx="1123659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グループ化 20"/>
          <p:cNvGrpSpPr/>
          <p:nvPr/>
        </p:nvGrpSpPr>
        <p:grpSpPr>
          <a:xfrm>
            <a:off x="3737631" y="1723280"/>
            <a:ext cx="4259926" cy="774428"/>
            <a:chOff x="4520503" y="1691605"/>
            <a:chExt cx="4696273" cy="853663"/>
          </a:xfrm>
        </p:grpSpPr>
        <p:pic>
          <p:nvPicPr>
            <p:cNvPr id="7183" name="Picture 9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gray">
            <a:xfrm>
              <a:off x="4520503" y="1763524"/>
              <a:ext cx="501922" cy="781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4" name="テキスト ボックス 39"/>
            <p:cNvSpPr txBox="1">
              <a:spLocks noChangeArrowheads="1"/>
            </p:cNvSpPr>
            <p:nvPr/>
          </p:nvSpPr>
          <p:spPr bwMode="auto">
            <a:xfrm>
              <a:off x="5143691" y="1691605"/>
              <a:ext cx="4073085" cy="848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ja-JP" sz="2200" i="1" dirty="0">
                  <a:latin typeface="Arial" charset="0"/>
                  <a:ea typeface="ＭＳ ゴシック" pitchFamily="49" charset="-128"/>
                </a:rPr>
                <a:t>Run virtual machines </a:t>
              </a:r>
              <a:r>
                <a:rPr kumimoji="1" lang="en-US" altLang="ja-JP" sz="2200" i="1" dirty="0" smtClean="0">
                  <a:latin typeface="Arial" charset="0"/>
                  <a:ea typeface="ＭＳ ゴシック" pitchFamily="49" charset="-128"/>
                </a:rPr>
                <a:t>or  </a:t>
              </a:r>
              <a:br>
                <a:rPr kumimoji="1" lang="en-US" altLang="ja-JP" sz="2200" i="1" dirty="0" smtClean="0">
                  <a:latin typeface="Arial" charset="0"/>
                  <a:ea typeface="ＭＳ ゴシック" pitchFamily="49" charset="-128"/>
                </a:rPr>
              </a:br>
              <a:r>
                <a:rPr kumimoji="1" lang="en-US" altLang="ja-JP" sz="2200" i="1" dirty="0" smtClean="0">
                  <a:latin typeface="Arial" charset="0"/>
                  <a:ea typeface="ＭＳ ゴシック" pitchFamily="49" charset="-128"/>
                </a:rPr>
                <a:t>application </a:t>
              </a:r>
              <a:r>
                <a:rPr kumimoji="1" lang="en-US" altLang="ja-JP" sz="2200" i="1" dirty="0">
                  <a:latin typeface="Arial" charset="0"/>
                  <a:ea typeface="ＭＳ ゴシック" pitchFamily="49" charset="-128"/>
                </a:rPr>
                <a:t>software</a:t>
              </a:r>
              <a:endParaRPr kumimoji="1" lang="ja-JP" altLang="en-US" sz="2200" i="1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664828" y="2799142"/>
            <a:ext cx="3901207" cy="648068"/>
            <a:chOff x="4392240" y="2749550"/>
            <a:chExt cx="4300810" cy="714375"/>
          </a:xfrm>
        </p:grpSpPr>
        <p:grpSp>
          <p:nvGrpSpPr>
            <p:cNvPr id="7176" name="グループ化 46"/>
            <p:cNvGrpSpPr>
              <a:grpSpLocks/>
            </p:cNvGrpSpPr>
            <p:nvPr/>
          </p:nvGrpSpPr>
          <p:grpSpPr bwMode="auto">
            <a:xfrm>
              <a:off x="4392240" y="2749550"/>
              <a:ext cx="719140" cy="714375"/>
              <a:chOff x="2629247" y="3011522"/>
              <a:chExt cx="738837" cy="715074"/>
            </a:xfrm>
          </p:grpSpPr>
          <p:pic>
            <p:nvPicPr>
              <p:cNvPr id="7178" name="Picture 144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gray">
              <a:xfrm>
                <a:off x="2629247" y="3043932"/>
                <a:ext cx="513993" cy="639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179" name="グループ化 17"/>
              <p:cNvGrpSpPr>
                <a:grpSpLocks/>
              </p:cNvGrpSpPr>
              <p:nvPr/>
            </p:nvGrpSpPr>
            <p:grpSpPr bwMode="auto">
              <a:xfrm>
                <a:off x="2922705" y="3011522"/>
                <a:ext cx="445379" cy="715074"/>
                <a:chOff x="714348" y="4143380"/>
                <a:chExt cx="445379" cy="715074"/>
              </a:xfrm>
            </p:grpSpPr>
            <p:pic>
              <p:nvPicPr>
                <p:cNvPr id="7180" name="Picture 444" descr="Databases Sm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gray">
                <a:xfrm>
                  <a:off x="714348" y="4429132"/>
                  <a:ext cx="445379" cy="429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81" name="Picture 444" descr="Databases Sm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gray">
                <a:xfrm>
                  <a:off x="714348" y="4286256"/>
                  <a:ext cx="445379" cy="429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82" name="Picture 444" descr="Databases Sm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gray">
                <a:xfrm>
                  <a:off x="714348" y="4143380"/>
                  <a:ext cx="445379" cy="429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7177" name="テキスト ボックス 40"/>
            <p:cNvSpPr txBox="1">
              <a:spLocks noChangeArrowheads="1"/>
            </p:cNvSpPr>
            <p:nvPr/>
          </p:nvSpPr>
          <p:spPr bwMode="auto">
            <a:xfrm>
              <a:off x="5092820" y="2893451"/>
              <a:ext cx="3600230" cy="474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ja-JP" sz="2200" i="1" dirty="0">
                  <a:latin typeface="Arial" charset="0"/>
                  <a:ea typeface="ＭＳ ゴシック" pitchFamily="49" charset="-128"/>
                </a:rPr>
                <a:t>Manage physical disks</a:t>
              </a:r>
              <a:endParaRPr kumimoji="1" lang="ja-JP" altLang="en-US" sz="2200" i="1" dirty="0"/>
            </a:p>
          </p:txBody>
        </p:sp>
      </p:grpSp>
      <p:sp>
        <p:nvSpPr>
          <p:cNvPr id="19" name="スライド番号プレースホル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2" name="テキスト ボックス 40"/>
          <p:cNvSpPr txBox="1">
            <a:spLocks noChangeArrowheads="1"/>
          </p:cNvSpPr>
          <p:nvPr/>
        </p:nvSpPr>
        <p:spPr bwMode="auto">
          <a:xfrm>
            <a:off x="4530147" y="3717033"/>
            <a:ext cx="18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ja-JP" sz="2200" i="1" dirty="0" smtClean="0">
                <a:latin typeface="Arial" charset="0"/>
                <a:ea typeface="ＭＳ ゴシック" pitchFamily="49" charset="-128"/>
              </a:rPr>
              <a:t>If you want...</a:t>
            </a:r>
            <a:endParaRPr kumimoji="1" lang="ja-JP" altLang="en-US" sz="2200" i="1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63766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Configuration 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87462" y="1142040"/>
            <a:ext cx="8877026" cy="529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/>
          <a:lstStyle/>
          <a:p>
            <a:pPr marL="342725" indent="-342725" defTabSz="829452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en-US" altLang="ja-JP" sz="3000" b="1" dirty="0" smtClean="0">
                <a:latin typeface="Arial" charset="0"/>
                <a:ea typeface="ＭＳ ゴシック" pitchFamily="49" charset="-128"/>
              </a:rPr>
              <a:t>Software</a:t>
            </a:r>
            <a:endParaRPr kumimoji="1" lang="ja-JP" altLang="en-US" sz="3000" b="1" dirty="0" smtClean="0">
              <a:latin typeface="Arial" charset="0"/>
              <a:ea typeface="ＭＳ ゴシック" pitchFamily="49" charset="-128"/>
            </a:endParaRPr>
          </a:p>
          <a:p>
            <a:pPr marL="741611" lvl="1" indent="-285124" defTabSz="829452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ja-JP" sz="2500" dirty="0" err="1" smtClean="0">
                <a:latin typeface="Arial" charset="0"/>
                <a:ea typeface="ＭＳ ゴシック" pitchFamily="49" charset="-128"/>
              </a:rPr>
              <a:t>CentOS</a:t>
            </a: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 5.3 or XCP 0.5</a:t>
            </a:r>
          </a:p>
          <a:p>
            <a:pPr marL="741611" lvl="1" indent="-285124" defTabSz="829452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ja-JP" sz="2500" dirty="0" err="1" smtClean="0">
                <a:latin typeface="Arial" charset="0"/>
                <a:ea typeface="ＭＳ ゴシック" pitchFamily="49" charset="-128"/>
              </a:rPr>
              <a:t>iSCSI</a:t>
            </a: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 </a:t>
            </a: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>Enterprise Target </a:t>
            </a: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1.4.18</a:t>
            </a:r>
            <a:endParaRPr kumimoji="1" lang="en-US" altLang="ja-JP" sz="2500" dirty="0">
              <a:latin typeface="Arial" charset="0"/>
              <a:ea typeface="ＭＳ ゴシック" pitchFamily="49" charset="-128"/>
            </a:endParaRPr>
          </a:p>
          <a:p>
            <a:pPr marL="741611" lvl="1" indent="-285124" defTabSz="829452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ja-JP" sz="2500" dirty="0" err="1" smtClean="0">
                <a:latin typeface="Arial" charset="0"/>
                <a:ea typeface="ＭＳ ゴシック" pitchFamily="49" charset="-128"/>
              </a:rPr>
              <a:t>VastSky</a:t>
            </a: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 Storage Manager </a:t>
            </a:r>
            <a:endParaRPr kumimoji="1" lang="en-US" altLang="ja-JP" sz="2500" dirty="0">
              <a:latin typeface="Arial" charset="0"/>
              <a:ea typeface="ＭＳ ゴシック" pitchFamily="49" charset="-128"/>
            </a:endParaRPr>
          </a:p>
          <a:p>
            <a:pPr marL="741611" lvl="1" indent="-285124" defTabSz="829452" eaLnBrk="1" hangingPunct="1">
              <a:spcBef>
                <a:spcPct val="20000"/>
              </a:spcBef>
            </a:pP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/>
            </a:r>
            <a:br>
              <a:rPr kumimoji="1" lang="en-US" altLang="ja-JP" sz="2500" dirty="0">
                <a:latin typeface="Arial" charset="0"/>
                <a:ea typeface="ＭＳ ゴシック" pitchFamily="49" charset="-128"/>
              </a:rPr>
            </a:br>
            <a:endParaRPr kumimoji="1" lang="en-US" altLang="ja-JP" sz="2500" dirty="0" smtClean="0">
              <a:latin typeface="Arial" charset="0"/>
              <a:ea typeface="ＭＳ ゴシック" pitchFamily="49" charset="-128"/>
            </a:endParaRPr>
          </a:p>
          <a:p>
            <a:pPr marL="741611" lvl="1" indent="-285124" defTabSz="829452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Server </a:t>
            </a: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>Agents  </a:t>
            </a:r>
            <a:br>
              <a:rPr kumimoji="1" lang="en-US" altLang="ja-JP" sz="2500" dirty="0">
                <a:latin typeface="Arial" charset="0"/>
                <a:ea typeface="ＭＳ ゴシック" pitchFamily="49" charset="-128"/>
              </a:rPr>
            </a:b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/>
            </a:r>
            <a:br>
              <a:rPr kumimoji="1" lang="en-US" altLang="ja-JP" sz="2500" dirty="0">
                <a:latin typeface="Arial" charset="0"/>
                <a:ea typeface="ＭＳ ゴシック" pitchFamily="49" charset="-128"/>
              </a:rPr>
            </a:b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/>
            </a:r>
            <a:br>
              <a:rPr kumimoji="1" lang="en-US" altLang="ja-JP" sz="2500" dirty="0">
                <a:latin typeface="Arial" charset="0"/>
                <a:ea typeface="ＭＳ ゴシック" pitchFamily="49" charset="-128"/>
              </a:rPr>
            </a:br>
            <a:endParaRPr kumimoji="1" lang="ja-JP" altLang="en-US" sz="2500" dirty="0">
              <a:latin typeface="Arial" charset="0"/>
              <a:ea typeface="ＭＳ ゴシック" pitchFamily="49" charset="-128"/>
            </a:endParaRPr>
          </a:p>
          <a:p>
            <a:pPr marL="342725" indent="-342725" defTabSz="829452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Management </a:t>
            </a:r>
            <a:r>
              <a:rPr kumimoji="1" lang="en-US" altLang="ja-JP" sz="2500" dirty="0">
                <a:latin typeface="Arial" charset="0"/>
                <a:ea typeface="ＭＳ ゴシック" pitchFamily="49" charset="-128"/>
              </a:rPr>
              <a:t>tools for virtual machine or application </a:t>
            </a:r>
            <a:r>
              <a:rPr kumimoji="1" lang="en-US" altLang="ja-JP" sz="2500" dirty="0" smtClean="0">
                <a:latin typeface="Arial" charset="0"/>
                <a:ea typeface="ＭＳ ゴシック" pitchFamily="49" charset="-128"/>
              </a:rPr>
              <a:t>software agnostic.</a:t>
            </a:r>
            <a:endParaRPr kumimoji="1" lang="ja-JP" altLang="en-US" sz="2500" dirty="0">
              <a:latin typeface="Arial" charset="0"/>
              <a:ea typeface="ＭＳ ゴシック" pitchFamily="49" charset="-128"/>
            </a:endParaRPr>
          </a:p>
        </p:txBody>
      </p:sp>
      <p:grpSp>
        <p:nvGrpSpPr>
          <p:cNvPr id="8196" name="グループ化 20"/>
          <p:cNvGrpSpPr>
            <a:grpSpLocks/>
          </p:cNvGrpSpPr>
          <p:nvPr/>
        </p:nvGrpSpPr>
        <p:grpSpPr bwMode="auto">
          <a:xfrm>
            <a:off x="4609750" y="2669958"/>
            <a:ext cx="4534250" cy="1061829"/>
            <a:chOff x="4045571" y="2699718"/>
            <a:chExt cx="5126913" cy="1170645"/>
          </a:xfrm>
        </p:grpSpPr>
        <p:grpSp>
          <p:nvGrpSpPr>
            <p:cNvPr id="8199" name="グループ化 12"/>
            <p:cNvGrpSpPr>
              <a:grpSpLocks/>
            </p:cNvGrpSpPr>
            <p:nvPr/>
          </p:nvGrpSpPr>
          <p:grpSpPr bwMode="auto">
            <a:xfrm>
              <a:off x="4045571" y="2699718"/>
              <a:ext cx="786457" cy="642938"/>
              <a:chOff x="6794286" y="1335578"/>
              <a:chExt cx="786457" cy="642938"/>
            </a:xfrm>
          </p:grpSpPr>
          <p:pic>
            <p:nvPicPr>
              <p:cNvPr id="8201" name="Picture 9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gray">
              <a:xfrm>
                <a:off x="6794286" y="1335578"/>
                <a:ext cx="458787" cy="642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02" name="Picture 10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gray">
              <a:xfrm>
                <a:off x="7170119" y="1475582"/>
                <a:ext cx="410624" cy="501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200" name="テキスト ボックス 13"/>
            <p:cNvSpPr txBox="1">
              <a:spLocks noChangeArrowheads="1"/>
            </p:cNvSpPr>
            <p:nvPr/>
          </p:nvSpPr>
          <p:spPr bwMode="auto">
            <a:xfrm>
              <a:off x="4724356" y="2699718"/>
              <a:ext cx="4448128" cy="1170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  <a:t> </a:t>
              </a:r>
              <a:r>
                <a:rPr kumimoji="1" lang="en-US" altLang="ja-JP" sz="2100" i="1" dirty="0" smtClean="0">
                  <a:latin typeface="Arial" charset="0"/>
                  <a:ea typeface="ＭＳ ゴシック" pitchFamily="49" charset="-128"/>
                </a:rPr>
                <a:t>Manages </a:t>
              </a:r>
              <a: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  <a:t>hardware resources </a:t>
              </a:r>
              <a:b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</a:br>
              <a: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  <a:t>  and physical to logical volume    </a:t>
              </a:r>
              <a:b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</a:br>
              <a:r>
                <a:rPr kumimoji="1" lang="en-US" altLang="ja-JP" sz="2100" i="1" dirty="0">
                  <a:latin typeface="Arial" charset="0"/>
                  <a:ea typeface="ＭＳ ゴシック" pitchFamily="49" charset="-128"/>
                </a:rPr>
                <a:t>  </a:t>
              </a:r>
              <a:r>
                <a:rPr kumimoji="1" lang="en-US" altLang="ja-JP" sz="2100" i="1" dirty="0" smtClean="0">
                  <a:latin typeface="Arial" charset="0"/>
                  <a:ea typeface="ＭＳ ゴシック" pitchFamily="49" charset="-128"/>
                </a:rPr>
                <a:t>mappings</a:t>
              </a:r>
              <a:endParaRPr kumimoji="1" lang="en-US" altLang="ja-JP" sz="2100" i="1" dirty="0">
                <a:latin typeface="Arial" charset="0"/>
                <a:ea typeface="ＭＳ ゴシック" pitchFamily="49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987823" y="3856950"/>
            <a:ext cx="6156177" cy="1352016"/>
            <a:chOff x="3458221" y="4251574"/>
            <a:chExt cx="6454304" cy="1490348"/>
          </a:xfrm>
        </p:grpSpPr>
        <p:pic>
          <p:nvPicPr>
            <p:cNvPr id="8197" name="Picture 9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gray">
            <a:xfrm>
              <a:off x="3458221" y="4251574"/>
              <a:ext cx="504825" cy="706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8" name="テキスト ボックス 19"/>
            <p:cNvSpPr txBox="1">
              <a:spLocks noChangeArrowheads="1"/>
            </p:cNvSpPr>
            <p:nvPr/>
          </p:nvSpPr>
          <p:spPr bwMode="auto">
            <a:xfrm>
              <a:off x="3975737" y="4283075"/>
              <a:ext cx="5936788" cy="1458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Works </a:t>
              </a: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under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the </a:t>
              </a:r>
              <a:r>
                <a:rPr kumimoji="1" lang="en-US" altLang="ja-JP" sz="2000" dirty="0" err="1" smtClean="0">
                  <a:latin typeface="Arial" charset="0"/>
                  <a:ea typeface="ＭＳ ゴシック" pitchFamily="49" charset="-128"/>
                </a:rPr>
                <a:t>VastSky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 Storage Manager </a:t>
              </a:r>
              <a:b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</a:br>
              <a:r>
                <a:rPr kumimoji="1" lang="ja-JP" altLang="en-US" sz="2000" dirty="0" smtClean="0">
                  <a:latin typeface="Arial" charset="0"/>
                  <a:ea typeface="ＭＳ ゴシック" pitchFamily="49" charset="-128"/>
                </a:rPr>
                <a:t>  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to </a:t>
              </a: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control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servers</a:t>
              </a:r>
              <a:endParaRPr kumimoji="1" lang="en-US" altLang="ja-JP" sz="2000" dirty="0">
                <a:latin typeface="Arial" charset="0"/>
                <a:ea typeface="ＭＳ ゴシック" pitchFamily="49" charset="-128"/>
              </a:endParaRPr>
            </a:p>
            <a:p>
              <a:pPr>
                <a:buFont typeface="Arial" charset="0"/>
                <a:buChar char="•"/>
              </a:pP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 Fault detection</a:t>
              </a:r>
            </a:p>
            <a:p>
              <a:pPr>
                <a:buFont typeface="Arial" charset="0"/>
                <a:buChar char="•"/>
              </a:pP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 Report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errors </a:t>
              </a:r>
              <a:r>
                <a:rPr kumimoji="1" lang="en-US" altLang="ja-JP" sz="2000" dirty="0">
                  <a:latin typeface="Arial" charset="0"/>
                  <a:ea typeface="ＭＳ ゴシック" pitchFamily="49" charset="-128"/>
                </a:rPr>
                <a:t>to 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the </a:t>
              </a:r>
              <a:r>
                <a:rPr kumimoji="1" lang="en-US" altLang="ja-JP" sz="2000" dirty="0" err="1" smtClean="0">
                  <a:latin typeface="Arial" charset="0"/>
                  <a:ea typeface="ＭＳ ゴシック" pitchFamily="49" charset="-128"/>
                </a:rPr>
                <a:t>VastSky</a:t>
              </a:r>
              <a:r>
                <a:rPr kumimoji="1" lang="en-US" altLang="ja-JP" sz="2000" dirty="0" smtClean="0">
                  <a:latin typeface="Arial" charset="0"/>
                  <a:ea typeface="ＭＳ ゴシック" pitchFamily="49" charset="-128"/>
                </a:rPr>
                <a:t> Storage Manager</a:t>
              </a:r>
              <a:endParaRPr kumimoji="1" lang="en-US" altLang="ja-JP" sz="2000" i="1" dirty="0">
                <a:latin typeface="Arial" charset="0"/>
                <a:ea typeface="ＭＳ ゴシック" pitchFamily="49" charset="-128"/>
              </a:endParaRPr>
            </a:p>
          </p:txBody>
        </p:sp>
      </p:grpSp>
      <p:sp>
        <p:nvSpPr>
          <p:cNvPr id="11" name="スライド番号プレースホル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Features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1340768"/>
            <a:ext cx="8752320" cy="47172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Logical volume control; from creation through to deletion.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Health checks for the servers and physical disks.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Logical volumes are rebuilt automatically.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Active-active redundant network.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Servers can be added to the system dynamically.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Provides XML-RPC API and CLI. All operations can be done through the APIs.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ja-JP" sz="2500" dirty="0" smtClean="0">
                <a:latin typeface="Arial" charset="0"/>
              </a:rPr>
              <a:t>Plug-In module for XCP 0.5.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20" y="176933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How </a:t>
            </a:r>
            <a:r>
              <a:rPr lang="en-US" altLang="ja-JP" dirty="0" err="1" smtClean="0">
                <a:latin typeface="Arial" charset="0"/>
              </a:rPr>
              <a:t>VastSky</a:t>
            </a:r>
            <a:r>
              <a:rPr lang="en-US" altLang="ja-JP" dirty="0" smtClean="0">
                <a:latin typeface="Arial" charset="0"/>
              </a:rPr>
              <a:t> Works</a:t>
            </a:r>
            <a:endParaRPr lang="ja-JP" altLang="en-US" dirty="0" smtClean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5840" y="929155"/>
            <a:ext cx="8752320" cy="560227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82945" tIns="41473" rIns="82945" bIns="41473"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ja-JP" sz="2000" dirty="0" smtClean="0">
                <a:latin typeface="Arial" charset="0"/>
              </a:rPr>
              <a:t>When using </a:t>
            </a:r>
            <a:r>
              <a:rPr lang="en-US" altLang="ja-JP" sz="2000" dirty="0" err="1" smtClean="0">
                <a:latin typeface="Arial" charset="0"/>
              </a:rPr>
              <a:t>VastSky</a:t>
            </a:r>
            <a:r>
              <a:rPr lang="en-US" altLang="ja-JP" sz="2000" dirty="0" smtClean="0">
                <a:latin typeface="Arial" charset="0"/>
              </a:rPr>
              <a:t> with VM management tools: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ja-JP" sz="2500" b="1" dirty="0" smtClean="0">
                <a:latin typeface="Arial" charset="0"/>
              </a:rPr>
              <a:t>Logical volume control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The management tool requests the </a:t>
            </a:r>
            <a:r>
              <a:rPr lang="en-US" altLang="ja-JP" sz="2000" dirty="0" err="1" smtClean="0">
                <a:latin typeface="Arial" charset="0"/>
              </a:rPr>
              <a:t>VastSky</a:t>
            </a:r>
            <a:r>
              <a:rPr lang="en-US" altLang="ja-JP" sz="2000" dirty="0" smtClean="0">
                <a:latin typeface="Arial" charset="0"/>
              </a:rPr>
              <a:t> to make a new logical volume on a specified server via XML-RPC.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The manager requests the agent on the server to make a logical volume as the manager expects via XML-RPC.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When one of the agents discovers a failure, it notifies the manager and starts rebuilding the logical volume.</a:t>
            </a:r>
            <a:r>
              <a:rPr lang="en-US" altLang="ja-JP" sz="1600" dirty="0" smtClean="0">
                <a:latin typeface="Arial" charset="0"/>
              </a:rPr>
              <a:t/>
            </a:r>
            <a:br>
              <a:rPr lang="en-US" altLang="ja-JP" sz="1600" dirty="0" smtClean="0">
                <a:latin typeface="Arial" charset="0"/>
              </a:rPr>
            </a:br>
            <a:endParaRPr lang="en-US" altLang="ja-JP" sz="1600" dirty="0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ja-JP" sz="2500" b="1" dirty="0" smtClean="0">
                <a:latin typeface="Arial" charset="0"/>
              </a:rPr>
              <a:t>Read/write operations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Virtual machines issue read/write operations.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A write operation will </a:t>
            </a:r>
            <a:r>
              <a:rPr lang="en-US" altLang="ja-JP" sz="2000" dirty="0" smtClean="0">
                <a:latin typeface="Arial" charset="0"/>
              </a:rPr>
              <a:t>make all </a:t>
            </a:r>
            <a:r>
              <a:rPr lang="en-US" altLang="ja-JP" sz="2000" dirty="0" smtClean="0">
                <a:latin typeface="Arial" charset="0"/>
              </a:rPr>
              <a:t>the related mirror disks updated synchronously at the same time.</a:t>
            </a:r>
          </a:p>
          <a:p>
            <a:pPr marL="567368" indent="-175683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ja-JP" sz="2000" dirty="0" smtClean="0">
                <a:latin typeface="Arial" charset="0"/>
              </a:rPr>
              <a:t>All I/O operation will be done only through Linux drivers. There is no place for </a:t>
            </a:r>
            <a:r>
              <a:rPr lang="en-US" altLang="ja-JP" sz="2000" dirty="0" err="1" smtClean="0">
                <a:latin typeface="Arial" charset="0"/>
              </a:rPr>
              <a:t>VastSky</a:t>
            </a:r>
            <a:r>
              <a:rPr lang="en-US" altLang="ja-JP" sz="2000" dirty="0" smtClean="0">
                <a:latin typeface="Arial" charset="0"/>
              </a:rPr>
              <a:t> Storage Manager to work on these operations.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cs typeface="Arial" pitchFamily="34" charset="0"/>
              </a:rPr>
              <a:t>Volume Create Operation</a:t>
            </a:r>
          </a:p>
        </p:txBody>
      </p:sp>
      <p:sp>
        <p:nvSpPr>
          <p:cNvPr id="82" name="スライド番号プレースホルダ 8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>
                <a:cs typeface="Arial" pitchFamily="34" charset="0"/>
              </a:rPr>
              <a:pPr>
                <a:defRPr/>
              </a:pPr>
              <a:t>8</a:t>
            </a:fld>
            <a:endParaRPr lang="en-US" altLang="ko-KR" dirty="0">
              <a:cs typeface="Arial" pitchFamily="34" charset="0"/>
            </a:endParaRPr>
          </a:p>
        </p:txBody>
      </p:sp>
      <p:grpSp>
        <p:nvGrpSpPr>
          <p:cNvPr id="164" name="グループ化 163"/>
          <p:cNvGrpSpPr/>
          <p:nvPr/>
        </p:nvGrpSpPr>
        <p:grpSpPr>
          <a:xfrm>
            <a:off x="0" y="864299"/>
            <a:ext cx="9133137" cy="5504296"/>
            <a:chOff x="0" y="864299"/>
            <a:chExt cx="9133137" cy="5504296"/>
          </a:xfrm>
        </p:grpSpPr>
        <p:grpSp>
          <p:nvGrpSpPr>
            <p:cNvPr id="361" name="グループ化 360"/>
            <p:cNvGrpSpPr/>
            <p:nvPr/>
          </p:nvGrpSpPr>
          <p:grpSpPr bwMode="gray">
            <a:xfrm>
              <a:off x="7554674" y="3200305"/>
              <a:ext cx="1411774" cy="1609060"/>
              <a:chOff x="8715599" y="3481574"/>
              <a:chExt cx="1420667" cy="1647199"/>
            </a:xfrm>
          </p:grpSpPr>
          <p:sp>
            <p:nvSpPr>
              <p:cNvPr id="360" name="テキスト ボックス 359"/>
              <p:cNvSpPr txBox="1"/>
              <p:nvPr/>
            </p:nvSpPr>
            <p:spPr bwMode="gray">
              <a:xfrm>
                <a:off x="8715599" y="3481574"/>
                <a:ext cx="1420667" cy="1552793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kumimoji="1" lang="en-US" altLang="ja-JP" sz="1600" b="1" dirty="0" err="1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VastSky</a:t>
                </a:r>
                <a:r>
                  <a:rPr kumimoji="1" lang="en-US" altLang="ja-JP" sz="1600" b="1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 Storage</a:t>
                </a:r>
                <a:br>
                  <a:rPr kumimoji="1" lang="en-US" altLang="ja-JP" sz="1600" b="1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600" b="1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Manager</a:t>
                </a:r>
                <a:endParaRPr kumimoji="1" lang="ja-JP" altLang="en-US" sz="1600" b="1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85" name="グループ化 84"/>
              <p:cNvGrpSpPr/>
              <p:nvPr/>
            </p:nvGrpSpPr>
            <p:grpSpPr bwMode="gray">
              <a:xfrm>
                <a:off x="8960614" y="4264677"/>
                <a:ext cx="1056983" cy="864096"/>
                <a:chOff x="3551064" y="1274795"/>
                <a:chExt cx="786456" cy="642937"/>
              </a:xfrm>
            </p:grpSpPr>
            <p:pic>
              <p:nvPicPr>
                <p:cNvPr id="89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3551064" y="1274795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" name="Picture 10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gray">
                <a:xfrm>
                  <a:off x="3926897" y="1414798"/>
                  <a:ext cx="410623" cy="5016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63" name="右矢印 362"/>
            <p:cNvSpPr/>
            <p:nvPr/>
          </p:nvSpPr>
          <p:spPr bwMode="gray">
            <a:xfrm rot="3878281">
              <a:off x="7206264" y="2220136"/>
              <a:ext cx="1319600" cy="772818"/>
            </a:xfrm>
            <a:prstGeom prst="rightArrow">
              <a:avLst>
                <a:gd name="adj1" fmla="val 50000"/>
                <a:gd name="adj2" fmla="val 40684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bg1"/>
                  </a:solidFill>
                  <a:latin typeface="Arial" pitchFamily="34" charset="0"/>
                  <a:ea typeface="ＭＳ ゴシック" pitchFamily="49" charset="-128"/>
                </a:rPr>
                <a:t>XML-RPC</a:t>
              </a:r>
              <a:endParaRPr kumimoji="1" lang="ja-JP" altLang="en-US" sz="1600" b="1" dirty="0">
                <a:solidFill>
                  <a:schemeClr val="bg1"/>
                </a:solidFill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64" name="テキスト ボックス 363"/>
            <p:cNvSpPr txBox="1"/>
            <p:nvPr/>
          </p:nvSpPr>
          <p:spPr bwMode="gray">
            <a:xfrm>
              <a:off x="7938502" y="2177370"/>
              <a:ext cx="9539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Request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 bwMode="gray">
            <a:xfrm>
              <a:off x="6275849" y="3156628"/>
              <a:ext cx="11085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Request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grpSp>
          <p:nvGrpSpPr>
            <p:cNvPr id="431" name="グループ化 430"/>
            <p:cNvGrpSpPr/>
            <p:nvPr/>
          </p:nvGrpSpPr>
          <p:grpSpPr bwMode="gray">
            <a:xfrm>
              <a:off x="195729" y="4279476"/>
              <a:ext cx="6955363" cy="2089119"/>
              <a:chOff x="647824" y="4643933"/>
              <a:chExt cx="7776864" cy="2376264"/>
            </a:xfrm>
          </p:grpSpPr>
          <p:sp>
            <p:nvSpPr>
              <p:cNvPr id="432" name="角丸四角形 431"/>
              <p:cNvSpPr/>
              <p:nvPr/>
            </p:nvSpPr>
            <p:spPr bwMode="gray">
              <a:xfrm>
                <a:off x="647824" y="4643933"/>
                <a:ext cx="7776864" cy="2376264"/>
              </a:xfrm>
              <a:prstGeom prst="roundRect">
                <a:avLst>
                  <a:gd name="adj" fmla="val 37784"/>
                </a:avLst>
              </a:prstGeom>
              <a:ln w="25400"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grpSp>
            <p:nvGrpSpPr>
              <p:cNvPr id="433" name="グループ化 46"/>
              <p:cNvGrpSpPr>
                <a:grpSpLocks/>
              </p:cNvGrpSpPr>
              <p:nvPr/>
            </p:nvGrpSpPr>
            <p:grpSpPr bwMode="gray">
              <a:xfrm>
                <a:off x="1295896" y="5436021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7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76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77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34" name="グループ化 46"/>
              <p:cNvGrpSpPr>
                <a:grpSpLocks/>
              </p:cNvGrpSpPr>
              <p:nvPr/>
            </p:nvGrpSpPr>
            <p:grpSpPr bwMode="gray">
              <a:xfrm>
                <a:off x="2015976" y="6156101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70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71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72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35" name="グループ化 46"/>
              <p:cNvGrpSpPr>
                <a:grpSpLocks/>
              </p:cNvGrpSpPr>
              <p:nvPr/>
            </p:nvGrpSpPr>
            <p:grpSpPr bwMode="gray">
              <a:xfrm>
                <a:off x="3312120" y="5580037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6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66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67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36" name="グループ化 46"/>
              <p:cNvGrpSpPr>
                <a:grpSpLocks/>
              </p:cNvGrpSpPr>
              <p:nvPr/>
            </p:nvGrpSpPr>
            <p:grpSpPr bwMode="gray">
              <a:xfrm>
                <a:off x="4608264" y="5219997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60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61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62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37" name="グループ化 46"/>
              <p:cNvGrpSpPr>
                <a:grpSpLocks/>
              </p:cNvGrpSpPr>
              <p:nvPr/>
            </p:nvGrpSpPr>
            <p:grpSpPr bwMode="gray">
              <a:xfrm>
                <a:off x="4176216" y="6228109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5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56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57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438" name="テキスト ボックス 437"/>
              <p:cNvSpPr txBox="1"/>
              <p:nvPr/>
            </p:nvSpPr>
            <p:spPr bwMode="gray">
              <a:xfrm>
                <a:off x="4104204" y="5940076"/>
                <a:ext cx="936104" cy="38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6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439" name="テキスト ボックス 438"/>
              <p:cNvSpPr txBox="1"/>
              <p:nvPr/>
            </p:nvSpPr>
            <p:spPr bwMode="gray">
              <a:xfrm>
                <a:off x="4536252" y="4847770"/>
                <a:ext cx="821725" cy="38508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440" name="グループ化 46"/>
              <p:cNvGrpSpPr>
                <a:grpSpLocks/>
              </p:cNvGrpSpPr>
              <p:nvPr/>
            </p:nvGrpSpPr>
            <p:grpSpPr bwMode="gray">
              <a:xfrm>
                <a:off x="6624488" y="5304191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50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51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52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441" name="テキスト ボックス 440"/>
              <p:cNvSpPr txBox="1"/>
              <p:nvPr/>
            </p:nvSpPr>
            <p:spPr bwMode="gray">
              <a:xfrm>
                <a:off x="6552476" y="4931966"/>
                <a:ext cx="821725" cy="38508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442" name="グループ化 46"/>
              <p:cNvGrpSpPr>
                <a:grpSpLocks/>
              </p:cNvGrpSpPr>
              <p:nvPr/>
            </p:nvGrpSpPr>
            <p:grpSpPr bwMode="gray">
              <a:xfrm>
                <a:off x="5616376" y="6156101"/>
                <a:ext cx="739158" cy="714944"/>
                <a:chOff x="2629247" y="3011522"/>
                <a:chExt cx="738837" cy="715074"/>
              </a:xfrm>
            </p:grpSpPr>
            <p:pic>
              <p:nvPicPr>
                <p:cNvPr id="445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46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447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4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4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443" name="テキスト ボックス 442"/>
              <p:cNvSpPr txBox="1"/>
              <p:nvPr/>
            </p:nvSpPr>
            <p:spPr bwMode="gray">
              <a:xfrm>
                <a:off x="5544364" y="5783875"/>
                <a:ext cx="821725" cy="38508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444" name="テキスト ボックス 443"/>
              <p:cNvSpPr txBox="1"/>
              <p:nvPr/>
            </p:nvSpPr>
            <p:spPr bwMode="gray">
              <a:xfrm>
                <a:off x="6336456" y="6300117"/>
                <a:ext cx="1944216" cy="42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Pool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</p:grpSp>
        <p:sp>
          <p:nvSpPr>
            <p:cNvPr id="150" name="Cloud"/>
            <p:cNvSpPr>
              <a:spLocks noChangeAspect="1" noEditPoints="1" noChangeArrowheads="1"/>
            </p:cNvSpPr>
            <p:nvPr/>
          </p:nvSpPr>
          <p:spPr bwMode="gray">
            <a:xfrm>
              <a:off x="6399171" y="864299"/>
              <a:ext cx="2733966" cy="10757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828013" eaLnBrk="1" hangingPunct="1"/>
              <a:r>
                <a:rPr lang="en-US" altLang="ja-JP" sz="16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RHEL virtmanager,</a:t>
              </a:r>
            </a:p>
            <a:p>
              <a:pPr algn="ctr" defTabSz="828013" eaLnBrk="1" hangingPunct="1"/>
              <a:r>
                <a:rPr lang="en-US" altLang="ja-JP" sz="16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XCP, Eucalyptus</a:t>
              </a:r>
              <a:endParaRPr lang="ja-JP" altLang="en-US" sz="1600" b="1" dirty="0" smtClean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sp>
          <p:nvSpPr>
            <p:cNvPr id="359" name="左矢印 358"/>
            <p:cNvSpPr/>
            <p:nvPr/>
          </p:nvSpPr>
          <p:spPr bwMode="gray">
            <a:xfrm rot="20380545">
              <a:off x="5728429" y="1220808"/>
              <a:ext cx="1081293" cy="633217"/>
            </a:xfrm>
            <a:prstGeom prst="leftArrow">
              <a:avLst>
                <a:gd name="adj1" fmla="val 50000"/>
                <a:gd name="adj2" fmla="val 5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bg1"/>
                  </a:solidFill>
                  <a:latin typeface="Arial" pitchFamily="34" charset="0"/>
                  <a:ea typeface="ＭＳ ゴシック" pitchFamily="49" charset="-128"/>
                </a:rPr>
                <a:t>Create</a:t>
              </a:r>
              <a:endParaRPr kumimoji="1" lang="ja-JP" altLang="en-US" sz="1600" b="1" dirty="0">
                <a:solidFill>
                  <a:schemeClr val="bg1"/>
                </a:solidFill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250" name="角丸四角形 249"/>
            <p:cNvSpPr/>
            <p:nvPr/>
          </p:nvSpPr>
          <p:spPr bwMode="gray">
            <a:xfrm>
              <a:off x="1619672" y="3717032"/>
              <a:ext cx="2769265" cy="3165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Logical Volumes</a:t>
              </a:r>
              <a:endPara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grpSp>
          <p:nvGrpSpPr>
            <p:cNvPr id="159" name="グループ化 158"/>
            <p:cNvGrpSpPr/>
            <p:nvPr/>
          </p:nvGrpSpPr>
          <p:grpSpPr>
            <a:xfrm>
              <a:off x="0" y="1772816"/>
              <a:ext cx="2076714" cy="2279830"/>
              <a:chOff x="0" y="1772816"/>
              <a:chExt cx="2076714" cy="2279830"/>
            </a:xfrm>
          </p:grpSpPr>
          <p:grpSp>
            <p:nvGrpSpPr>
              <p:cNvPr id="108" name="グループ化 192"/>
              <p:cNvGrpSpPr/>
              <p:nvPr/>
            </p:nvGrpSpPr>
            <p:grpSpPr bwMode="gray">
              <a:xfrm>
                <a:off x="440184" y="1772816"/>
                <a:ext cx="643103" cy="805876"/>
                <a:chOff x="575816" y="1619597"/>
                <a:chExt cx="720080" cy="917078"/>
              </a:xfrm>
            </p:grpSpPr>
            <p:sp>
              <p:nvSpPr>
                <p:cNvPr id="109" name="角丸四角形 108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10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1" name="グループ化 195"/>
              <p:cNvGrpSpPr/>
              <p:nvPr/>
            </p:nvGrpSpPr>
            <p:grpSpPr bwMode="gray">
              <a:xfrm>
                <a:off x="1180728" y="1772816"/>
                <a:ext cx="643103" cy="805876"/>
                <a:chOff x="657650" y="2641600"/>
                <a:chExt cx="720080" cy="917078"/>
              </a:xfrm>
            </p:grpSpPr>
            <p:sp>
              <p:nvSpPr>
                <p:cNvPr id="112" name="角丸四角形 111"/>
                <p:cNvSpPr/>
                <p:nvPr/>
              </p:nvSpPr>
              <p:spPr bwMode="gray">
                <a:xfrm>
                  <a:off x="657650" y="2641600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13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91840" y="2915741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115" name="直線コネクタ 114"/>
              <p:cNvCxnSpPr/>
              <p:nvPr/>
            </p:nvCxnSpPr>
            <p:spPr bwMode="gray">
              <a:xfrm rot="5400000">
                <a:off x="461598" y="295495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 bwMode="gray">
              <a:xfrm rot="5400000">
                <a:off x="1208143" y="295495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角丸四角形 116"/>
              <p:cNvSpPr/>
              <p:nvPr/>
            </p:nvSpPr>
            <p:spPr bwMode="gray">
              <a:xfrm>
                <a:off x="276514" y="2732725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pic>
            <p:nvPicPr>
              <p:cNvPr id="118" name="Picture 9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gray">
              <a:xfrm>
                <a:off x="119405" y="3116542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9" name="AutoShape 36"/>
              <p:cNvSpPr>
                <a:spLocks noChangeArrowheads="1"/>
              </p:cNvSpPr>
              <p:nvPr/>
            </p:nvSpPr>
            <p:spPr bwMode="gray">
              <a:xfrm>
                <a:off x="658145" y="3354729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20" name="AutoShape 36"/>
              <p:cNvSpPr>
                <a:spLocks noChangeArrowheads="1"/>
              </p:cNvSpPr>
              <p:nvPr/>
            </p:nvSpPr>
            <p:spPr bwMode="gray">
              <a:xfrm>
                <a:off x="1437207" y="3370121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380" name="テキスト ボックス 379"/>
              <p:cNvSpPr txBox="1"/>
              <p:nvPr/>
            </p:nvSpPr>
            <p:spPr bwMode="gray">
              <a:xfrm>
                <a:off x="0" y="2636912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 bwMode="gray">
              <a:xfrm>
                <a:off x="878182" y="2865246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2071893" y="1749011"/>
              <a:ext cx="2068059" cy="2279830"/>
              <a:chOff x="2071893" y="1749011"/>
              <a:chExt cx="2068059" cy="2279830"/>
            </a:xfrm>
          </p:grpSpPr>
          <p:grpSp>
            <p:nvGrpSpPr>
              <p:cNvPr id="121" name="グループ化 192"/>
              <p:cNvGrpSpPr/>
              <p:nvPr/>
            </p:nvGrpSpPr>
            <p:grpSpPr bwMode="gray">
              <a:xfrm>
                <a:off x="2503422" y="1749011"/>
                <a:ext cx="643103" cy="805876"/>
                <a:chOff x="575816" y="1619597"/>
                <a:chExt cx="720080" cy="917078"/>
              </a:xfrm>
            </p:grpSpPr>
            <p:sp>
              <p:nvSpPr>
                <p:cNvPr id="122" name="角丸四角形 121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23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4" name="グループ化 195"/>
              <p:cNvGrpSpPr/>
              <p:nvPr/>
            </p:nvGrpSpPr>
            <p:grpSpPr bwMode="gray">
              <a:xfrm>
                <a:off x="3243966" y="1749011"/>
                <a:ext cx="643103" cy="805876"/>
                <a:chOff x="657650" y="2641600"/>
                <a:chExt cx="720080" cy="917078"/>
              </a:xfrm>
            </p:grpSpPr>
            <p:sp>
              <p:nvSpPr>
                <p:cNvPr id="125" name="角丸四角形 124"/>
                <p:cNvSpPr/>
                <p:nvPr/>
              </p:nvSpPr>
              <p:spPr bwMode="gray">
                <a:xfrm>
                  <a:off x="657650" y="2641600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26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91840" y="2915741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27" name="テキスト ボックス 126"/>
              <p:cNvSpPr txBox="1"/>
              <p:nvPr/>
            </p:nvSpPr>
            <p:spPr bwMode="gray">
              <a:xfrm>
                <a:off x="2991205" y="2865246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cxnSp>
            <p:nvCxnSpPr>
              <p:cNvPr id="128" name="直線コネクタ 127"/>
              <p:cNvCxnSpPr/>
              <p:nvPr/>
            </p:nvCxnSpPr>
            <p:spPr bwMode="gray">
              <a:xfrm rot="5400000">
                <a:off x="2553865" y="2931149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 bwMode="gray">
              <a:xfrm rot="5400000">
                <a:off x="3300410" y="2931149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角丸四角形 129"/>
              <p:cNvSpPr/>
              <p:nvPr/>
            </p:nvSpPr>
            <p:spPr bwMode="gray">
              <a:xfrm>
                <a:off x="2339752" y="2708920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pic>
            <p:nvPicPr>
              <p:cNvPr id="131" name="Picture 9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gray">
              <a:xfrm>
                <a:off x="2196030" y="3092737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AutoShape 36"/>
              <p:cNvSpPr>
                <a:spLocks noChangeArrowheads="1"/>
              </p:cNvSpPr>
              <p:nvPr/>
            </p:nvSpPr>
            <p:spPr bwMode="gray">
              <a:xfrm>
                <a:off x="2750412" y="3330924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33" name="AutoShape 36"/>
              <p:cNvSpPr>
                <a:spLocks noChangeArrowheads="1"/>
              </p:cNvSpPr>
              <p:nvPr/>
            </p:nvSpPr>
            <p:spPr bwMode="gray">
              <a:xfrm>
                <a:off x="3529474" y="3346316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 bwMode="gray">
              <a:xfrm>
                <a:off x="2071893" y="2636912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4174639" y="1749011"/>
              <a:ext cx="1948136" cy="2279830"/>
              <a:chOff x="4174639" y="1749011"/>
              <a:chExt cx="1948136" cy="2279830"/>
            </a:xfrm>
          </p:grpSpPr>
          <p:grpSp>
            <p:nvGrpSpPr>
              <p:cNvPr id="134" name="グループ化 192"/>
              <p:cNvGrpSpPr/>
              <p:nvPr/>
            </p:nvGrpSpPr>
            <p:grpSpPr bwMode="gray">
              <a:xfrm>
                <a:off x="4486245" y="1749011"/>
                <a:ext cx="643103" cy="805876"/>
                <a:chOff x="575816" y="1619597"/>
                <a:chExt cx="720080" cy="917078"/>
              </a:xfrm>
            </p:grpSpPr>
            <p:sp>
              <p:nvSpPr>
                <p:cNvPr id="135" name="角丸四角形 134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36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7" name="グループ化 195"/>
              <p:cNvGrpSpPr/>
              <p:nvPr/>
            </p:nvGrpSpPr>
            <p:grpSpPr bwMode="gray">
              <a:xfrm>
                <a:off x="5226789" y="1749011"/>
                <a:ext cx="643103" cy="805876"/>
                <a:chOff x="657650" y="2641600"/>
                <a:chExt cx="720080" cy="917078"/>
              </a:xfrm>
            </p:grpSpPr>
            <p:sp>
              <p:nvSpPr>
                <p:cNvPr id="138" name="角丸四角形 137"/>
                <p:cNvSpPr/>
                <p:nvPr/>
              </p:nvSpPr>
              <p:spPr bwMode="gray">
                <a:xfrm>
                  <a:off x="657650" y="2641600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141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791840" y="2915741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42" name="テキスト ボックス 141"/>
              <p:cNvSpPr txBox="1"/>
              <p:nvPr/>
            </p:nvSpPr>
            <p:spPr bwMode="gray">
              <a:xfrm>
                <a:off x="4967401" y="2865246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cxnSp>
            <p:nvCxnSpPr>
              <p:cNvPr id="143" name="直線コネクタ 142"/>
              <p:cNvCxnSpPr/>
              <p:nvPr/>
            </p:nvCxnSpPr>
            <p:spPr bwMode="gray">
              <a:xfrm rot="5400000">
                <a:off x="4530061" y="2931149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 bwMode="gray">
              <a:xfrm rot="5400000">
                <a:off x="5276606" y="2931149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角丸四角形 144"/>
              <p:cNvSpPr/>
              <p:nvPr/>
            </p:nvSpPr>
            <p:spPr bwMode="gray">
              <a:xfrm>
                <a:off x="4322575" y="2708920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pic>
            <p:nvPicPr>
              <p:cNvPr id="146" name="Picture 9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gray">
              <a:xfrm>
                <a:off x="4241124" y="3092737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" name="AutoShape 36"/>
              <p:cNvSpPr>
                <a:spLocks noChangeArrowheads="1"/>
              </p:cNvSpPr>
              <p:nvPr/>
            </p:nvSpPr>
            <p:spPr bwMode="gray">
              <a:xfrm>
                <a:off x="4726608" y="3330924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49" name="AutoShape 36"/>
              <p:cNvSpPr>
                <a:spLocks noChangeArrowheads="1"/>
              </p:cNvSpPr>
              <p:nvPr/>
            </p:nvSpPr>
            <p:spPr bwMode="gray">
              <a:xfrm>
                <a:off x="5479773" y="3307148"/>
                <a:ext cx="344534" cy="430668"/>
              </a:xfrm>
              <a:prstGeom prst="can">
                <a:avLst>
                  <a:gd name="adj" fmla="val 36074"/>
                </a:avLst>
              </a:prstGeom>
              <a:noFill/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ysDash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 bwMode="gray">
              <a:xfrm>
                <a:off x="4174639" y="2636912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</p:grpSp>
        <p:sp>
          <p:nvSpPr>
            <p:cNvPr id="366" name="左矢印 365"/>
            <p:cNvSpPr/>
            <p:nvPr/>
          </p:nvSpPr>
          <p:spPr bwMode="gray">
            <a:xfrm>
              <a:off x="5914774" y="3266570"/>
              <a:ext cx="1481235" cy="696373"/>
            </a:xfrm>
            <a:prstGeom prst="lef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Arial" pitchFamily="34" charset="0"/>
                  <a:ea typeface="ＭＳ ゴシック" pitchFamily="49" charset="-128"/>
                </a:rPr>
                <a:t>XML-RPC</a:t>
              </a:r>
              <a:endParaRPr kumimoji="1" lang="ja-JP" altLang="en-US" b="1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76" name="右矢印 375"/>
            <p:cNvSpPr/>
            <p:nvPr/>
          </p:nvSpPr>
          <p:spPr bwMode="gray">
            <a:xfrm rot="18960038">
              <a:off x="4547684" y="3900498"/>
              <a:ext cx="1030424" cy="696373"/>
            </a:xfrm>
            <a:prstGeom prst="rightArrow">
              <a:avLst>
                <a:gd name="adj1" fmla="val 50000"/>
                <a:gd name="adj2" fmla="val 46335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latin typeface="Arial" pitchFamily="34" charset="0"/>
                  <a:ea typeface="ＭＳ ゴシック" pitchFamily="49" charset="-128"/>
                </a:rPr>
                <a:t>Create</a:t>
              </a:r>
              <a:endParaRPr kumimoji="1" lang="ja-JP" altLang="en-US" sz="1600" b="1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71" name="左矢印 370"/>
            <p:cNvSpPr/>
            <p:nvPr/>
          </p:nvSpPr>
          <p:spPr bwMode="gray">
            <a:xfrm rot="20004265">
              <a:off x="6327165" y="4642333"/>
              <a:ext cx="1528781" cy="696373"/>
            </a:xfrm>
            <a:prstGeom prst="leftArrow">
              <a:avLst>
                <a:gd name="adj1" fmla="val 50000"/>
                <a:gd name="adj2" fmla="val 3606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Arial" pitchFamily="34" charset="0"/>
                  <a:ea typeface="ＭＳ ゴシック" pitchFamily="49" charset="-128"/>
                </a:rPr>
                <a:t>XML-RPC</a:t>
              </a:r>
              <a:endParaRPr kumimoji="1" lang="ja-JP" altLang="en-US" b="1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72" name="テキスト ボックス 371"/>
            <p:cNvSpPr txBox="1"/>
            <p:nvPr/>
          </p:nvSpPr>
          <p:spPr bwMode="gray">
            <a:xfrm rot="20003158">
              <a:off x="6537860" y="4465741"/>
              <a:ext cx="9577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Request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120" y="190100"/>
            <a:ext cx="7054560" cy="606304"/>
          </a:xfrm>
          <a:noFill/>
          <a:ln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/>
              <a:t>Read/Write Operation</a:t>
            </a:r>
          </a:p>
        </p:txBody>
      </p:sp>
      <p:sp>
        <p:nvSpPr>
          <p:cNvPr id="78" name="スライド番号プレースホルダ 77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pPr>
              <a:defRPr/>
            </a:pPr>
            <a:fld id="{63B93AFD-415F-4B93-86C6-7441293F1B3E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grpSp>
        <p:nvGrpSpPr>
          <p:cNvPr id="154" name="グループ化 153"/>
          <p:cNvGrpSpPr/>
          <p:nvPr/>
        </p:nvGrpSpPr>
        <p:grpSpPr>
          <a:xfrm>
            <a:off x="-140881" y="864299"/>
            <a:ext cx="9274018" cy="5447663"/>
            <a:chOff x="-140881" y="864299"/>
            <a:chExt cx="9274018" cy="5447663"/>
          </a:xfrm>
        </p:grpSpPr>
        <p:sp>
          <p:nvSpPr>
            <p:cNvPr id="186" name="Cloud"/>
            <p:cNvSpPr>
              <a:spLocks noChangeAspect="1" noEditPoints="1" noChangeArrowheads="1"/>
            </p:cNvSpPr>
            <p:nvPr/>
          </p:nvSpPr>
          <p:spPr bwMode="gray">
            <a:xfrm>
              <a:off x="6399171" y="864299"/>
              <a:ext cx="2733966" cy="10757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828013" eaLnBrk="1" hangingPunct="1"/>
              <a:r>
                <a:rPr lang="en-US" altLang="ja-JP" sz="16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RHEL virtmanager,</a:t>
              </a:r>
            </a:p>
            <a:p>
              <a:pPr algn="ctr" defTabSz="828013" eaLnBrk="1" hangingPunct="1"/>
              <a:r>
                <a:rPr lang="en-US" altLang="ja-JP" sz="16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XCP, Eucalyptus</a:t>
              </a:r>
              <a:endParaRPr lang="ja-JP" altLang="en-US" sz="1600" b="1" dirty="0" smtClean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sp>
          <p:nvSpPr>
            <p:cNvPr id="207" name="テキスト ボックス 206"/>
            <p:cNvSpPr txBox="1"/>
            <p:nvPr/>
          </p:nvSpPr>
          <p:spPr bwMode="gray">
            <a:xfrm>
              <a:off x="-10252" y="1971518"/>
              <a:ext cx="1221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Block IO</a:t>
              </a:r>
              <a:b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</a:br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 Interface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435781" y="4364395"/>
              <a:ext cx="7231436" cy="1947567"/>
              <a:chOff x="580924" y="4319973"/>
              <a:chExt cx="7231436" cy="1947567"/>
            </a:xfrm>
          </p:grpSpPr>
          <p:sp>
            <p:nvSpPr>
              <p:cNvPr id="185" name="角丸四角形 184"/>
              <p:cNvSpPr/>
              <p:nvPr/>
            </p:nvSpPr>
            <p:spPr bwMode="gray">
              <a:xfrm>
                <a:off x="580924" y="4319973"/>
                <a:ext cx="7231436" cy="1947567"/>
              </a:xfrm>
              <a:prstGeom prst="roundRect">
                <a:avLst>
                  <a:gd name="adj" fmla="val 37784"/>
                </a:avLst>
              </a:prstGeom>
              <a:ln w="25400"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grpSp>
            <p:nvGrpSpPr>
              <p:cNvPr id="190" name="グループ化 46"/>
              <p:cNvGrpSpPr>
                <a:grpSpLocks/>
              </p:cNvGrpSpPr>
              <p:nvPr/>
            </p:nvGrpSpPr>
            <p:grpSpPr bwMode="gray">
              <a:xfrm>
                <a:off x="1043608" y="5013176"/>
                <a:ext cx="660141" cy="628252"/>
                <a:chOff x="2629249" y="3011522"/>
                <a:chExt cx="738837" cy="715074"/>
              </a:xfrm>
            </p:grpSpPr>
            <p:pic>
              <p:nvPicPr>
                <p:cNvPr id="246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9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47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4" y="3011522"/>
                  <a:ext cx="445382" cy="715074"/>
                  <a:chOff x="714347" y="4143380"/>
                  <a:chExt cx="445382" cy="715074"/>
                </a:xfrm>
              </p:grpSpPr>
              <p:pic>
                <p:nvPicPr>
                  <p:cNvPr id="24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50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50" y="4286255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50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7" y="4143380"/>
                    <a:ext cx="445378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91" name="グループ化 46"/>
              <p:cNvGrpSpPr>
                <a:grpSpLocks/>
              </p:cNvGrpSpPr>
              <p:nvPr/>
            </p:nvGrpSpPr>
            <p:grpSpPr bwMode="gray">
              <a:xfrm>
                <a:off x="2051720" y="5517232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41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42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4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5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92" name="グループ化 46"/>
              <p:cNvGrpSpPr>
                <a:grpSpLocks/>
              </p:cNvGrpSpPr>
              <p:nvPr/>
            </p:nvGrpSpPr>
            <p:grpSpPr bwMode="gray">
              <a:xfrm>
                <a:off x="3059832" y="5085184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36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37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3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0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93" name="グループ化 46"/>
              <p:cNvGrpSpPr>
                <a:grpSpLocks/>
              </p:cNvGrpSpPr>
              <p:nvPr/>
            </p:nvGrpSpPr>
            <p:grpSpPr bwMode="gray">
              <a:xfrm>
                <a:off x="4283968" y="4720847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31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32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3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5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94" name="グループ化 46"/>
              <p:cNvGrpSpPr>
                <a:grpSpLocks/>
              </p:cNvGrpSpPr>
              <p:nvPr/>
            </p:nvGrpSpPr>
            <p:grpSpPr bwMode="gray">
              <a:xfrm>
                <a:off x="4032420" y="5577689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26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27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2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0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195" name="テキスト ボックス 194"/>
              <p:cNvSpPr txBox="1"/>
              <p:nvPr/>
            </p:nvSpPr>
            <p:spPr bwMode="gray">
              <a:xfrm>
                <a:off x="3692263" y="5329111"/>
                <a:ext cx="1552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Server</a:t>
                </a:r>
                <a:endParaRPr kumimoji="1" lang="ja-JP" altLang="en-US" sz="16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 bwMode="gray">
              <a:xfrm>
                <a:off x="4219654" y="4393756"/>
                <a:ext cx="733882" cy="33855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197" name="グループ化 46"/>
              <p:cNvGrpSpPr>
                <a:grpSpLocks/>
              </p:cNvGrpSpPr>
              <p:nvPr/>
            </p:nvGrpSpPr>
            <p:grpSpPr bwMode="gray">
              <a:xfrm>
                <a:off x="6372200" y="4794831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21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22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23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4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5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198" name="テキスト ボックス 197"/>
              <p:cNvSpPr txBox="1"/>
              <p:nvPr/>
            </p:nvSpPr>
            <p:spPr bwMode="gray">
              <a:xfrm>
                <a:off x="6307886" y="4467741"/>
                <a:ext cx="733882" cy="33855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grpSp>
            <p:nvGrpSpPr>
              <p:cNvPr id="199" name="グループ化 46"/>
              <p:cNvGrpSpPr>
                <a:grpSpLocks/>
              </p:cNvGrpSpPr>
              <p:nvPr/>
            </p:nvGrpSpPr>
            <p:grpSpPr bwMode="gray">
              <a:xfrm>
                <a:off x="5474474" y="5269247"/>
                <a:ext cx="660141" cy="628252"/>
                <a:chOff x="2629247" y="3011522"/>
                <a:chExt cx="738837" cy="715074"/>
              </a:xfrm>
            </p:grpSpPr>
            <p:pic>
              <p:nvPicPr>
                <p:cNvPr id="216" name="Picture 1443" descr="Server"/>
                <p:cNvPicPr>
                  <a:picLocks noChangeAspect="1" noChangeArrowheads="1"/>
                </p:cNvPicPr>
                <p:nvPr/>
              </p:nvPicPr>
              <p:blipFill>
                <a:blip r:embed="rId2" cstate="screen"/>
                <a:srcRect/>
                <a:stretch>
                  <a:fillRect/>
                </a:stretch>
              </p:blipFill>
              <p:spPr bwMode="gray">
                <a:xfrm>
                  <a:off x="2629247" y="3043932"/>
                  <a:ext cx="513993" cy="6398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17" name="グループ化 17"/>
                <p:cNvGrpSpPr>
                  <a:grpSpLocks/>
                </p:cNvGrpSpPr>
                <p:nvPr/>
              </p:nvGrpSpPr>
              <p:grpSpPr bwMode="gray">
                <a:xfrm>
                  <a:off x="2922705" y="3011522"/>
                  <a:ext cx="445379" cy="715074"/>
                  <a:chOff x="714348" y="4143380"/>
                  <a:chExt cx="445379" cy="715074"/>
                </a:xfrm>
              </p:grpSpPr>
              <p:pic>
                <p:nvPicPr>
                  <p:cNvPr id="218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429132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19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286256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0" name="Picture 444" descr="Databases Sm"/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gray">
                  <a:xfrm>
                    <a:off x="714348" y="4143380"/>
                    <a:ext cx="445379" cy="429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200" name="テキスト ボックス 199"/>
              <p:cNvSpPr txBox="1"/>
              <p:nvPr/>
            </p:nvSpPr>
            <p:spPr bwMode="gray">
              <a:xfrm>
                <a:off x="5410160" y="4942156"/>
                <a:ext cx="733882" cy="33855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6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 bwMode="gray">
              <a:xfrm>
                <a:off x="5868144" y="5805264"/>
                <a:ext cx="173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Storage Pool</a:t>
                </a:r>
                <a:endParaRPr kumimoji="1" lang="ja-JP" altLang="en-US" b="1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</p:grpSp>
        <p:sp>
          <p:nvSpPr>
            <p:cNvPr id="291" name="テキスト ボックス 290"/>
            <p:cNvSpPr txBox="1"/>
            <p:nvPr/>
          </p:nvSpPr>
          <p:spPr bwMode="gray">
            <a:xfrm>
              <a:off x="-140881" y="3357556"/>
              <a:ext cx="1221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b="1" dirty="0" err="1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iSCSI</a:t>
              </a:r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 </a:t>
              </a:r>
              <a:b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</a:br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Interface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sp>
          <p:nvSpPr>
            <p:cNvPr id="288" name="右矢印 287"/>
            <p:cNvSpPr/>
            <p:nvPr/>
          </p:nvSpPr>
          <p:spPr bwMode="gray">
            <a:xfrm>
              <a:off x="61347" y="3832918"/>
              <a:ext cx="1221895" cy="189830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 bwMode="gray">
            <a:xfrm>
              <a:off x="7512337" y="2564904"/>
              <a:ext cx="1411774" cy="151683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600" b="1" dirty="0" err="1" smtClean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VastSky</a:t>
              </a:r>
              <a:r>
                <a:rPr kumimoji="1" lang="en-US" altLang="ja-JP" sz="1600" b="1" dirty="0" smtClean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 Storage</a:t>
              </a:r>
              <a:br>
                <a:rPr kumimoji="1" lang="en-US" altLang="ja-JP" sz="1600" b="1" dirty="0" smtClean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rPr>
              </a:br>
              <a:r>
                <a:rPr kumimoji="1" lang="en-US" altLang="ja-JP" sz="1600" b="1" dirty="0" smtClean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Manager</a:t>
              </a:r>
              <a:endParaRPr kumimoji="1" lang="ja-JP" altLang="en-US" sz="1600" b="1" dirty="0">
                <a:solidFill>
                  <a:schemeClr val="tx1"/>
                </a:solidFill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  <p:pic>
          <p:nvPicPr>
            <p:cNvPr id="109" name="Picture 9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gray">
            <a:xfrm>
              <a:off x="7755818" y="3329875"/>
              <a:ext cx="612742" cy="844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10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gray">
            <a:xfrm>
              <a:off x="8257769" y="3513680"/>
              <a:ext cx="548415" cy="65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" name="右矢印 147"/>
            <p:cNvSpPr/>
            <p:nvPr/>
          </p:nvSpPr>
          <p:spPr bwMode="gray">
            <a:xfrm>
              <a:off x="61347" y="2438735"/>
              <a:ext cx="1221895" cy="189830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itchFamily="34" charset="0"/>
                <a:ea typeface="ＭＳ ゴシック" pitchFamily="49" charset="-128"/>
              </a:endParaRPr>
            </a:p>
          </p:txBody>
        </p:sp>
        <p:grpSp>
          <p:nvGrpSpPr>
            <p:cNvPr id="151" name="グループ化 150"/>
            <p:cNvGrpSpPr/>
            <p:nvPr/>
          </p:nvGrpSpPr>
          <p:grpSpPr>
            <a:xfrm>
              <a:off x="755576" y="1797806"/>
              <a:ext cx="2232248" cy="2279830"/>
              <a:chOff x="755576" y="1797806"/>
              <a:chExt cx="2232248" cy="2279830"/>
            </a:xfrm>
          </p:grpSpPr>
          <p:sp>
            <p:nvSpPr>
              <p:cNvPr id="113" name="角丸四角形 112"/>
              <p:cNvSpPr/>
              <p:nvPr/>
            </p:nvSpPr>
            <p:spPr bwMode="gray">
              <a:xfrm>
                <a:off x="1187624" y="2757715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grpSp>
            <p:nvGrpSpPr>
              <p:cNvPr id="275" name="グループ化 153"/>
              <p:cNvGrpSpPr/>
              <p:nvPr/>
            </p:nvGrpSpPr>
            <p:grpSpPr bwMode="gray">
              <a:xfrm>
                <a:off x="1244938" y="1797806"/>
                <a:ext cx="643103" cy="805876"/>
                <a:chOff x="575816" y="1619597"/>
                <a:chExt cx="720080" cy="917078"/>
              </a:xfrm>
            </p:grpSpPr>
            <p:sp>
              <p:nvSpPr>
                <p:cNvPr id="284" name="角丸四角形 283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85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6" name="グループ化 251"/>
              <p:cNvGrpSpPr/>
              <p:nvPr/>
            </p:nvGrpSpPr>
            <p:grpSpPr bwMode="gray">
              <a:xfrm>
                <a:off x="2101597" y="1797806"/>
                <a:ext cx="643103" cy="805876"/>
                <a:chOff x="1223888" y="1619597"/>
                <a:chExt cx="720080" cy="917078"/>
              </a:xfrm>
            </p:grpSpPr>
            <p:sp>
              <p:nvSpPr>
                <p:cNvPr id="282" name="角丸四角形 281"/>
                <p:cNvSpPr/>
                <p:nvPr/>
              </p:nvSpPr>
              <p:spPr bwMode="gray">
                <a:xfrm>
                  <a:off x="1223888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83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1358078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8" name="AutoShape 36"/>
              <p:cNvSpPr>
                <a:spLocks noChangeArrowheads="1"/>
              </p:cNvSpPr>
              <p:nvPr/>
            </p:nvSpPr>
            <p:spPr bwMode="gray">
              <a:xfrm>
                <a:off x="1378611" y="3379719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cxnSp>
            <p:nvCxnSpPr>
              <p:cNvPr id="269" name="直線コネクタ 268"/>
              <p:cNvCxnSpPr/>
              <p:nvPr/>
            </p:nvCxnSpPr>
            <p:spPr bwMode="gray">
              <a:xfrm rot="5400000">
                <a:off x="1167271" y="297994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AutoShape 36"/>
              <p:cNvSpPr>
                <a:spLocks noChangeArrowheads="1"/>
              </p:cNvSpPr>
              <p:nvPr/>
            </p:nvSpPr>
            <p:spPr bwMode="gray">
              <a:xfrm>
                <a:off x="2271666" y="3395111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 bwMode="gray">
              <a:xfrm>
                <a:off x="755576" y="2744327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 bwMode="gray">
              <a:xfrm>
                <a:off x="1602634" y="2833334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293" name="右矢印 292"/>
              <p:cNvSpPr/>
              <p:nvPr/>
            </p:nvSpPr>
            <p:spPr bwMode="gray">
              <a:xfrm rot="5400000">
                <a:off x="2041611" y="2595561"/>
                <a:ext cx="827385" cy="836034"/>
              </a:xfrm>
              <a:prstGeom prst="rightArrow">
                <a:avLst>
                  <a:gd name="adj1" fmla="val 50000"/>
                  <a:gd name="adj2" fmla="val 27589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 smtClean="0">
                    <a:latin typeface="Arial" pitchFamily="34" charset="0"/>
                    <a:ea typeface="ＭＳ ゴシック" pitchFamily="49" charset="-128"/>
                  </a:rPr>
                  <a:t>Read /Write</a:t>
                </a:r>
                <a:endParaRPr kumimoji="1" lang="ja-JP" altLang="en-US" sz="1400" b="1" dirty="0">
                  <a:latin typeface="Arial" pitchFamily="34" charset="0"/>
                  <a:ea typeface="ＭＳ ゴシック" pitchFamily="49" charset="-128"/>
                </a:endParaRPr>
              </a:p>
            </p:txBody>
          </p:sp>
          <p:pic>
            <p:nvPicPr>
              <p:cNvPr id="277" name="Picture 9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gray">
              <a:xfrm>
                <a:off x="927494" y="3141532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2" name="グループ化 151"/>
            <p:cNvGrpSpPr/>
            <p:nvPr/>
          </p:nvGrpSpPr>
          <p:grpSpPr>
            <a:xfrm>
              <a:off x="3008401" y="1797806"/>
              <a:ext cx="2072162" cy="2279830"/>
              <a:chOff x="3008401" y="1797806"/>
              <a:chExt cx="2072162" cy="2279830"/>
            </a:xfrm>
          </p:grpSpPr>
          <p:grpSp>
            <p:nvGrpSpPr>
              <p:cNvPr id="263" name="グループ化 192"/>
              <p:cNvGrpSpPr/>
              <p:nvPr/>
            </p:nvGrpSpPr>
            <p:grpSpPr bwMode="gray">
              <a:xfrm>
                <a:off x="3444033" y="1797806"/>
                <a:ext cx="643103" cy="805876"/>
                <a:chOff x="575816" y="1619597"/>
                <a:chExt cx="720080" cy="917078"/>
              </a:xfrm>
            </p:grpSpPr>
            <p:sp>
              <p:nvSpPr>
                <p:cNvPr id="273" name="角丸四角形 272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74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64" name="グループ化 195"/>
              <p:cNvGrpSpPr/>
              <p:nvPr/>
            </p:nvGrpSpPr>
            <p:grpSpPr bwMode="gray">
              <a:xfrm>
                <a:off x="4184577" y="1797806"/>
                <a:ext cx="643103" cy="805876"/>
                <a:chOff x="657650" y="2641600"/>
                <a:chExt cx="720080" cy="917078"/>
              </a:xfrm>
            </p:grpSpPr>
            <p:sp>
              <p:nvSpPr>
                <p:cNvPr id="271" name="角丸四角形 270"/>
                <p:cNvSpPr/>
                <p:nvPr/>
              </p:nvSpPr>
              <p:spPr bwMode="gray">
                <a:xfrm>
                  <a:off x="657650" y="2641600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72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791840" y="2915741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65" name="テキスト ボックス 264"/>
              <p:cNvSpPr txBox="1"/>
              <p:nvPr/>
            </p:nvSpPr>
            <p:spPr bwMode="gray">
              <a:xfrm>
                <a:off x="3888273" y="2855984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cxnSp>
            <p:nvCxnSpPr>
              <p:cNvPr id="305" name="直線コネクタ 304"/>
              <p:cNvCxnSpPr/>
              <p:nvPr/>
            </p:nvCxnSpPr>
            <p:spPr bwMode="gray">
              <a:xfrm rot="5400000">
                <a:off x="3465447" y="297994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 bwMode="gray">
              <a:xfrm rot="5400000">
                <a:off x="4182963" y="297994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角丸四角形 124"/>
              <p:cNvSpPr/>
              <p:nvPr/>
            </p:nvSpPr>
            <p:spPr bwMode="gray">
              <a:xfrm>
                <a:off x="3280363" y="2757715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sp>
            <p:nvSpPr>
              <p:cNvPr id="131" name="AutoShape 36"/>
              <p:cNvSpPr>
                <a:spLocks noChangeArrowheads="1"/>
              </p:cNvSpPr>
              <p:nvPr/>
            </p:nvSpPr>
            <p:spPr bwMode="gray">
              <a:xfrm>
                <a:off x="3661994" y="3379719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32" name="AutoShape 36"/>
              <p:cNvSpPr>
                <a:spLocks noChangeArrowheads="1"/>
              </p:cNvSpPr>
              <p:nvPr/>
            </p:nvSpPr>
            <p:spPr bwMode="gray">
              <a:xfrm>
                <a:off x="4412027" y="3395111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49" name="テキスト ボックス 148"/>
              <p:cNvSpPr txBox="1"/>
              <p:nvPr/>
            </p:nvSpPr>
            <p:spPr bwMode="gray">
              <a:xfrm>
                <a:off x="3008401" y="2744327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pic>
            <p:nvPicPr>
              <p:cNvPr id="126" name="Picture 9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gray">
              <a:xfrm>
                <a:off x="3130713" y="3141532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3" name="グループ化 152"/>
            <p:cNvGrpSpPr/>
            <p:nvPr/>
          </p:nvGrpSpPr>
          <p:grpSpPr>
            <a:xfrm>
              <a:off x="5098459" y="1797806"/>
              <a:ext cx="2000717" cy="2279830"/>
              <a:chOff x="5098459" y="1797806"/>
              <a:chExt cx="2000717" cy="2279830"/>
            </a:xfrm>
          </p:grpSpPr>
          <p:grpSp>
            <p:nvGrpSpPr>
              <p:cNvPr id="251" name="グループ化 228"/>
              <p:cNvGrpSpPr/>
              <p:nvPr/>
            </p:nvGrpSpPr>
            <p:grpSpPr bwMode="gray">
              <a:xfrm>
                <a:off x="5464773" y="1797806"/>
                <a:ext cx="643103" cy="805876"/>
                <a:chOff x="575816" y="1619597"/>
                <a:chExt cx="720080" cy="917078"/>
              </a:xfrm>
            </p:grpSpPr>
            <p:sp>
              <p:nvSpPr>
                <p:cNvPr id="261" name="角丸四角形 260"/>
                <p:cNvSpPr/>
                <p:nvPr/>
              </p:nvSpPr>
              <p:spPr bwMode="gray">
                <a:xfrm>
                  <a:off x="575816" y="1619597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62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710006" y="1893738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52" name="グループ化 231"/>
              <p:cNvGrpSpPr/>
              <p:nvPr/>
            </p:nvGrpSpPr>
            <p:grpSpPr bwMode="gray">
              <a:xfrm>
                <a:off x="6205318" y="1797806"/>
                <a:ext cx="643103" cy="805876"/>
                <a:chOff x="657650" y="2641600"/>
                <a:chExt cx="720080" cy="917078"/>
              </a:xfrm>
            </p:grpSpPr>
            <p:sp>
              <p:nvSpPr>
                <p:cNvPr id="259" name="角丸四角形 258"/>
                <p:cNvSpPr/>
                <p:nvPr/>
              </p:nvSpPr>
              <p:spPr bwMode="gray">
                <a:xfrm>
                  <a:off x="657650" y="2641600"/>
                  <a:ext cx="720080" cy="3600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  <a:latin typeface="Arial" pitchFamily="34" charset="0"/>
                      <a:ea typeface="ＭＳ ゴシック" pitchFamily="49" charset="-128"/>
                      <a:cs typeface="Arial" pitchFamily="34" charset="0"/>
                    </a:rPr>
                    <a:t>VM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endParaRPr>
                </a:p>
              </p:txBody>
            </p:sp>
            <p:pic>
              <p:nvPicPr>
                <p:cNvPr id="260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gray">
                <a:xfrm>
                  <a:off x="791840" y="2915741"/>
                  <a:ext cx="458787" cy="6429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56" name="AutoShape 36"/>
              <p:cNvSpPr>
                <a:spLocks noChangeArrowheads="1"/>
              </p:cNvSpPr>
              <p:nvPr/>
            </p:nvSpPr>
            <p:spPr bwMode="gray">
              <a:xfrm>
                <a:off x="6442089" y="3379720"/>
                <a:ext cx="344534" cy="430668"/>
              </a:xfrm>
              <a:prstGeom prst="can">
                <a:avLst>
                  <a:gd name="adj" fmla="val 36074"/>
                </a:avLst>
              </a:prstGeom>
              <a:noFill/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ysDash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 bwMode="gray">
              <a:xfrm>
                <a:off x="5906886" y="2855984"/>
                <a:ext cx="648072" cy="30777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>
                    <a:solidFill>
                      <a:schemeClr val="tx1"/>
                    </a:solidFill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Agent</a:t>
                </a:r>
                <a:endParaRPr kumimoji="1" lang="ja-JP" altLang="en-US" sz="1400" dirty="0">
                  <a:solidFill>
                    <a:schemeClr val="tx1"/>
                  </a:solidFill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cxnSp>
            <p:nvCxnSpPr>
              <p:cNvPr id="134" name="直線コネクタ 133"/>
              <p:cNvCxnSpPr/>
              <p:nvPr/>
            </p:nvCxnSpPr>
            <p:spPr bwMode="gray">
              <a:xfrm rot="5400000">
                <a:off x="5469546" y="297994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 bwMode="gray">
              <a:xfrm rot="5400000">
                <a:off x="6215662" y="2979944"/>
                <a:ext cx="75931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角丸四角形 135"/>
              <p:cNvSpPr/>
              <p:nvPr/>
            </p:nvSpPr>
            <p:spPr bwMode="gray">
              <a:xfrm>
                <a:off x="5298976" y="2757715"/>
                <a:ext cx="1800200" cy="1319921"/>
              </a:xfrm>
              <a:prstGeom prst="roundRect">
                <a:avLst>
                  <a:gd name="adj" fmla="val 37784"/>
                </a:avLst>
              </a:prstGeom>
              <a:noFill/>
              <a:ln w="25400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itchFamily="34" charset="0"/>
                  <a:ea typeface="ＭＳ ゴシック" pitchFamily="49" charset="-128"/>
                </a:endParaRPr>
              </a:p>
            </p:txBody>
          </p:sp>
          <p:sp>
            <p:nvSpPr>
              <p:cNvPr id="138" name="AutoShape 36"/>
              <p:cNvSpPr>
                <a:spLocks noChangeArrowheads="1"/>
              </p:cNvSpPr>
              <p:nvPr/>
            </p:nvSpPr>
            <p:spPr bwMode="gray">
              <a:xfrm>
                <a:off x="5666093" y="3379719"/>
                <a:ext cx="326807" cy="408510"/>
              </a:xfrm>
              <a:prstGeom prst="can">
                <a:avLst>
                  <a:gd name="adj" fmla="val 36074"/>
                </a:avLst>
              </a:prstGeom>
              <a:gradFill>
                <a:gsLst>
                  <a:gs pos="0">
                    <a:srgbClr val="00B0F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 w="22225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kumimoji="0" lang="ja-JP" altLang="en-US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 bwMode="gray">
              <a:xfrm>
                <a:off x="5098459" y="2744327"/>
                <a:ext cx="6480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Head</a:t>
                </a:r>
                <a:b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</a:br>
                <a:r>
                  <a:rPr kumimoji="1" lang="en-US" altLang="ja-JP" sz="1200" dirty="0" smtClean="0">
                    <a:latin typeface="Arial" pitchFamily="34" charset="0"/>
                    <a:ea typeface="ＭＳ ゴシック" pitchFamily="49" charset="-128"/>
                    <a:cs typeface="Arial" pitchFamily="34" charset="0"/>
                  </a:rPr>
                  <a:t>Server</a:t>
                </a:r>
                <a:endParaRPr kumimoji="1" lang="ja-JP" altLang="en-US" sz="1200" dirty="0">
                  <a:latin typeface="Arial" pitchFamily="34" charset="0"/>
                  <a:ea typeface="ＭＳ ゴシック" pitchFamily="49" charset="-128"/>
                  <a:cs typeface="Arial" pitchFamily="34" charset="0"/>
                </a:endParaRPr>
              </a:p>
            </p:txBody>
          </p:sp>
          <p:pic>
            <p:nvPicPr>
              <p:cNvPr id="137" name="Picture 9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gray">
              <a:xfrm>
                <a:off x="5193567" y="3141532"/>
                <a:ext cx="409742" cy="564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2" name="右矢印 291"/>
            <p:cNvSpPr/>
            <p:nvPr/>
          </p:nvSpPr>
          <p:spPr bwMode="gray">
            <a:xfrm rot="3680516">
              <a:off x="2155425" y="4370455"/>
              <a:ext cx="1711476" cy="51448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500" b="1" dirty="0" err="1" smtClean="0">
                  <a:latin typeface="Arial" pitchFamily="34" charset="0"/>
                  <a:ea typeface="ＭＳ ゴシック" pitchFamily="49" charset="-128"/>
                </a:rPr>
                <a:t>iSCSI</a:t>
              </a:r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</a:rPr>
                <a:t> Request</a:t>
              </a:r>
              <a:endParaRPr kumimoji="1" lang="ja-JP" altLang="en-US" sz="1500" b="1" dirty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314" name="左矢印 313"/>
            <p:cNvSpPr/>
            <p:nvPr/>
          </p:nvSpPr>
          <p:spPr bwMode="gray">
            <a:xfrm rot="18034195">
              <a:off x="1149033" y="4320088"/>
              <a:ext cx="1662213" cy="514482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500" b="1" dirty="0" err="1" smtClean="0">
                  <a:latin typeface="Arial" pitchFamily="34" charset="0"/>
                  <a:ea typeface="ＭＳ ゴシック" pitchFamily="49" charset="-128"/>
                </a:rPr>
                <a:t>iSCSI</a:t>
              </a:r>
              <a:r>
                <a:rPr kumimoji="1" lang="en-US" altLang="ja-JP" sz="1500" b="1" dirty="0" smtClean="0">
                  <a:latin typeface="Arial" pitchFamily="34" charset="0"/>
                  <a:ea typeface="ＭＳ ゴシック" pitchFamily="49" charset="-128"/>
                </a:rPr>
                <a:t> Request</a:t>
              </a:r>
              <a:endParaRPr kumimoji="1" lang="ja-JP" altLang="en-US" sz="1500" b="1" dirty="0" smtClean="0">
                <a:latin typeface="Arial" pitchFamily="34" charset="0"/>
                <a:ea typeface="ＭＳ ゴシック" pitchFamily="49" charset="-128"/>
              </a:endParaRPr>
            </a:p>
          </p:txBody>
        </p:sp>
        <p:sp>
          <p:nvSpPr>
            <p:cNvPr id="201" name="角丸四角形 200"/>
            <p:cNvSpPr/>
            <p:nvPr/>
          </p:nvSpPr>
          <p:spPr bwMode="gray">
            <a:xfrm>
              <a:off x="3323491" y="3569549"/>
              <a:ext cx="2765341" cy="3163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ＭＳ ゴシック" pitchFamily="49" charset="-128"/>
                  <a:cs typeface="Arial" pitchFamily="34" charset="0"/>
                </a:rPr>
                <a:t>Logical Volumes</a:t>
              </a:r>
              <a:endPara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ゴシック" pitchFamily="49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VastSky_template</Template>
  <TotalTime>4119</TotalTime>
  <Words>876</Words>
  <Application>Microsoft Office PowerPoint</Application>
  <PresentationFormat>画面に合わせる (4:3)</PresentationFormat>
  <Paragraphs>223</Paragraphs>
  <Slides>22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SlideMaster</vt:lpstr>
      <vt:lpstr>VastSky 2.0  Cluster Storage System </vt:lpstr>
      <vt:lpstr>What is VastSky All About?</vt:lpstr>
      <vt:lpstr>What is VastSky's Goal?</vt:lpstr>
      <vt:lpstr>VastSky Composition</vt:lpstr>
      <vt:lpstr>Configuration </vt:lpstr>
      <vt:lpstr>Features</vt:lpstr>
      <vt:lpstr>How VastSky Works</vt:lpstr>
      <vt:lpstr>Volume Create Operation</vt:lpstr>
      <vt:lpstr>Read/Write Operation</vt:lpstr>
      <vt:lpstr>Physical to Logical Volume Mapping</vt:lpstr>
      <vt:lpstr>The Way of Making a Logical Volume</vt:lpstr>
      <vt:lpstr>High Throughput</vt:lpstr>
      <vt:lpstr>Load Balancing of Read/Write Requests</vt:lpstr>
      <vt:lpstr>Mirrored Disk Recovery</vt:lpstr>
      <vt:lpstr>Mirrored Disk Recovery</vt:lpstr>
      <vt:lpstr>Load Balancing When Re-Synchronizing  The Mirrored Devices</vt:lpstr>
      <vt:lpstr>Active-Active Redundant Network</vt:lpstr>
      <vt:lpstr>Health Check</vt:lpstr>
      <vt:lpstr>Additional Settings</vt:lpstr>
      <vt:lpstr>API</vt:lpstr>
      <vt:lpstr>Roadmap</vt:lpstr>
      <vt:lpstr>スライド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VastSky 2.0 Overview</dc:title>
  <dc:creator>admin</dc:creator>
  <cp:lastModifiedBy>admin</cp:lastModifiedBy>
  <cp:revision>531</cp:revision>
  <dcterms:modified xsi:type="dcterms:W3CDTF">2010-07-23T03:17:41Z</dcterms:modified>
</cp:coreProperties>
</file>