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75" r:id="rId6"/>
    <p:sldId id="276" r:id="rId7"/>
    <p:sldId id="277" r:id="rId8"/>
    <p:sldId id="278" r:id="rId9"/>
    <p:sldId id="279" r:id="rId10"/>
    <p:sldId id="258" r:id="rId11"/>
    <p:sldId id="259" r:id="rId12"/>
    <p:sldId id="260" r:id="rId13"/>
    <p:sldId id="266" r:id="rId14"/>
    <p:sldId id="267" r:id="rId15"/>
    <p:sldId id="268" r:id="rId16"/>
    <p:sldId id="280" r:id="rId17"/>
    <p:sldId id="273" r:id="rId18"/>
    <p:sldId id="270" r:id="rId19"/>
    <p:sldId id="271" r:id="rId20"/>
    <p:sldId id="272" r:id="rId21"/>
  </p:sldIdLst>
  <p:sldSz cx="9144000" cy="6858000" type="screen4x3"/>
  <p:notesSz cx="9144000" cy="6858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A94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129" autoAdjust="0"/>
  </p:normalViewPr>
  <p:slideViewPr>
    <p:cSldViewPr>
      <p:cViewPr varScale="1">
        <p:scale>
          <a:sx n="47" d="100"/>
          <a:sy n="47" d="100"/>
        </p:scale>
        <p:origin x="-20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56000" y="5078520"/>
            <a:ext cx="6047640" cy="4811040"/>
          </a:xfrm>
          <a:prstGeom prst="rect">
            <a:avLst/>
          </a:prstGeom>
        </p:spPr>
        <p:txBody>
          <a:bodyPr lIns="0" tIns="0" rIns="0" bIns="0"/>
          <a:lstStyle/>
          <a:p>
            <a:r>
              <a:rPr lang="hu-HU" sz="2000" b="0" strike="noStrike" spc="-1">
                <a:latin typeface="Arial"/>
              </a:rPr>
              <a:t>A jegyzetformátum szerkesztéséhez kattintson ide</a:t>
            </a:r>
          </a:p>
        </p:txBody>
      </p:sp>
      <p:sp>
        <p:nvSpPr>
          <p:cNvPr id="124" name="PlaceHolder 2"/>
          <p:cNvSpPr>
            <a:spLocks noGrp="1"/>
          </p:cNvSpPr>
          <p:nvPr>
            <p:ph type="hdr"/>
          </p:nvPr>
        </p:nvSpPr>
        <p:spPr>
          <a:xfrm>
            <a:off x="1512000" y="5880600"/>
            <a:ext cx="6047640" cy="4811040"/>
          </a:xfrm>
          <a:prstGeom prst="rect">
            <a:avLst/>
          </a:prstGeom>
        </p:spPr>
        <p:txBody>
          <a:bodyPr lIns="0" tIns="0" rIns="0" bIns="0"/>
          <a:lstStyle/>
          <a:p>
            <a:r>
              <a:rPr lang="hu-HU" sz="1400" b="0" strike="noStrike" spc="-1">
                <a:latin typeface="Times New Roman"/>
              </a:rPr>
              <a:t>&lt;élőfej&gt;</a:t>
            </a:r>
          </a:p>
        </p:txBody>
      </p:sp>
      <p:sp>
        <p:nvSpPr>
          <p:cNvPr id="125" name="PlaceHolder 3"/>
          <p:cNvSpPr>
            <a:spLocks noGrp="1"/>
          </p:cNvSpPr>
          <p:nvPr>
            <p:ph type="dt"/>
          </p:nvPr>
        </p:nvSpPr>
        <p:spPr>
          <a:xfrm>
            <a:off x="0" y="10157400"/>
            <a:ext cx="3280680" cy="534240"/>
          </a:xfrm>
          <a:prstGeom prst="rect">
            <a:avLst/>
          </a:prstGeom>
        </p:spPr>
        <p:txBody>
          <a:bodyPr lIns="0" tIns="0" rIns="0" bIns="0"/>
          <a:lstStyle/>
          <a:p>
            <a:pPr algn="r"/>
            <a:r>
              <a:rPr lang="hu-HU" sz="1400" b="0" strike="noStrike" spc="-1">
                <a:latin typeface="Times New Roman"/>
              </a:rPr>
              <a:t>&lt;dátum/idő&gt;</a:t>
            </a:r>
          </a:p>
        </p:txBody>
      </p:sp>
      <p:sp>
        <p:nvSpPr>
          <p:cNvPr id="126" name="PlaceHolder 4"/>
          <p:cNvSpPr>
            <a:spLocks noGrp="1"/>
          </p:cNvSpPr>
          <p:nvPr>
            <p:ph type="ftr"/>
          </p:nvPr>
        </p:nvSpPr>
        <p:spPr>
          <a:xfrm>
            <a:off x="0" y="0"/>
            <a:ext cx="3280680" cy="534240"/>
          </a:xfrm>
          <a:prstGeom prst="rect">
            <a:avLst/>
          </a:prstGeom>
        </p:spPr>
        <p:txBody>
          <a:bodyPr lIns="0" tIns="0" rIns="0" bIns="0" anchor="b"/>
          <a:lstStyle/>
          <a:p>
            <a:r>
              <a:rPr lang="hu-HU" sz="1400" b="0" strike="noStrike" spc="-1">
                <a:latin typeface="Times New Roman"/>
              </a:rPr>
              <a:t>&lt;élőláb&gt;</a:t>
            </a:r>
          </a:p>
        </p:txBody>
      </p:sp>
      <p:sp>
        <p:nvSpPr>
          <p:cNvPr id="127" name="PlaceHolder 5"/>
          <p:cNvSpPr>
            <a:spLocks noGrp="1"/>
          </p:cNvSpPr>
          <p:nvPr>
            <p:ph type="sldNum"/>
          </p:nvPr>
        </p:nvSpPr>
        <p:spPr>
          <a:xfrm>
            <a:off x="4278960" y="0"/>
            <a:ext cx="3280680" cy="534240"/>
          </a:xfrm>
          <a:prstGeom prst="rect">
            <a:avLst/>
          </a:prstGeom>
        </p:spPr>
        <p:txBody>
          <a:bodyPr lIns="0" tIns="0" rIns="0" bIns="0" anchor="b"/>
          <a:lstStyle/>
          <a:p>
            <a:pPr algn="r"/>
            <a:fld id="{BB8C64FC-982A-4A80-B5B3-8CFDF6E6714B}" type="slidenum">
              <a:rPr lang="hu-HU" sz="1400" b="0" strike="noStrike" spc="-1">
                <a:latin typeface="Times New Roman"/>
              </a:rPr>
              <a:pPr algn="r"/>
              <a:t>‹#›</a:t>
            </a:fld>
            <a:endParaRPr lang="hu-HU" sz="1400" b="0" strike="noStrike" spc="-1">
              <a:latin typeface="Times New Roman"/>
            </a:endParaRPr>
          </a:p>
        </p:txBody>
      </p:sp>
    </p:spTree>
    <p:extLst>
      <p:ext uri="{BB962C8B-B14F-4D97-AF65-F5344CB8AC3E}">
        <p14:creationId xmlns="" xmlns:p14="http://schemas.microsoft.com/office/powerpoint/2010/main" val="39561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10" name="TextShape 2"/>
          <p:cNvSpPr txBox="1"/>
          <p:nvPr/>
        </p:nvSpPr>
        <p:spPr>
          <a:xfrm>
            <a:off x="5179320" y="6513840"/>
            <a:ext cx="3962160" cy="342720"/>
          </a:xfrm>
          <a:prstGeom prst="rect">
            <a:avLst/>
          </a:prstGeom>
          <a:noFill/>
          <a:ln>
            <a:noFill/>
          </a:ln>
        </p:spPr>
        <p:txBody>
          <a:bodyPr anchor="b"/>
          <a:lstStyle/>
          <a:p>
            <a:pPr algn="r">
              <a:lnSpc>
                <a:spcPct val="100000"/>
              </a:lnSpc>
            </a:pPr>
            <a:fld id="{793354AE-EF15-46FE-B991-3826BC2671EC}" type="slidenum">
              <a:rPr lang="hu-HU" sz="1200" b="0" strike="noStrike" spc="-1">
                <a:solidFill>
                  <a:srgbClr val="000000"/>
                </a:solidFill>
                <a:latin typeface="+mn-lt"/>
                <a:ea typeface="+mn-ea"/>
              </a:rPr>
              <a:pPr algn="r">
                <a:lnSpc>
                  <a:spcPct val="100000"/>
                </a:lnSpc>
              </a:pPr>
              <a:t>2</a:t>
            </a:fld>
            <a:endParaRPr lang="hu-HU" sz="1200" b="0" strike="noStrike" spc="-1">
              <a:latin typeface="Times New Roman"/>
            </a:endParaRPr>
          </a:p>
        </p:txBody>
      </p:sp>
    </p:spTree>
    <p:extLst>
      <p:ext uri="{BB962C8B-B14F-4D97-AF65-F5344CB8AC3E}">
        <p14:creationId xmlns="" xmlns:p14="http://schemas.microsoft.com/office/powerpoint/2010/main" val="420351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2000" b="0" strike="noStrike" spc="-1">
                <a:latin typeface="Arial"/>
              </a:rPr>
              <a:t>1.	Valahol 8-8-8 , valahol 8-8 , valahol a végén HUF</a:t>
            </a:r>
          </a:p>
          <a:p>
            <a:pPr>
              <a:lnSpc>
                <a:spcPct val="100000"/>
              </a:lnSpc>
            </a:pPr>
            <a:r>
              <a:rPr lang="hu-HU" sz="2000" b="0" strike="noStrike" spc="-1">
                <a:latin typeface="Arial"/>
              </a:rPr>
              <a:t>2. 	2012-12-10, 2012/12/10 , 2012- 08- 11     kötőjel,pont,spacekkel elválasztva</a:t>
            </a:r>
          </a:p>
          <a:p>
            <a:pPr>
              <a:lnSpc>
                <a:spcPct val="100000"/>
              </a:lnSpc>
            </a:pPr>
            <a:r>
              <a:rPr lang="hu-HU" sz="2000" b="0" strike="noStrike" spc="-1">
                <a:latin typeface="Arial"/>
              </a:rPr>
              <a:t>3.	Jóváírás,Terhelés</a:t>
            </a:r>
          </a:p>
          <a:p>
            <a:pPr>
              <a:lnSpc>
                <a:spcPct val="100000"/>
              </a:lnSpc>
            </a:pPr>
            <a:r>
              <a:rPr lang="hu-HU" sz="2000" b="0" strike="noStrike" spc="-1">
                <a:latin typeface="Arial"/>
              </a:rPr>
              <a:t>3.	Felhasználó dönthesse el melyiket importálja</a:t>
            </a:r>
          </a:p>
        </p:txBody>
      </p:sp>
      <p:sp>
        <p:nvSpPr>
          <p:cNvPr id="228" name="TextShape 2"/>
          <p:cNvSpPr txBox="1"/>
          <p:nvPr/>
        </p:nvSpPr>
        <p:spPr>
          <a:xfrm>
            <a:off x="5179320" y="6513840"/>
            <a:ext cx="3962160" cy="342720"/>
          </a:xfrm>
          <a:prstGeom prst="rect">
            <a:avLst/>
          </a:prstGeom>
          <a:noFill/>
          <a:ln>
            <a:noFill/>
          </a:ln>
        </p:spPr>
        <p:txBody>
          <a:bodyPr anchor="b"/>
          <a:lstStyle/>
          <a:p>
            <a:pPr algn="r">
              <a:lnSpc>
                <a:spcPct val="100000"/>
              </a:lnSpc>
            </a:pPr>
            <a:fld id="{62433560-5618-4F3A-8C40-345FB9505361}" type="slidenum">
              <a:rPr lang="hu-HU" sz="1200" b="0" strike="noStrike" spc="-1">
                <a:solidFill>
                  <a:srgbClr val="000000"/>
                </a:solidFill>
                <a:latin typeface="+mn-lt"/>
                <a:ea typeface="+mn-ea"/>
              </a:rPr>
              <a:pPr algn="r">
                <a:lnSpc>
                  <a:spcPct val="100000"/>
                </a:lnSpc>
              </a:pPr>
              <a:t>11</a:t>
            </a:fld>
            <a:endParaRPr lang="hu-HU" sz="1200" b="0" strike="noStrike" spc="-1">
              <a:latin typeface="Times New Roman"/>
            </a:endParaRPr>
          </a:p>
        </p:txBody>
      </p:sp>
    </p:spTree>
    <p:extLst>
      <p:ext uri="{BB962C8B-B14F-4D97-AF65-F5344CB8AC3E}">
        <p14:creationId xmlns="" xmlns:p14="http://schemas.microsoft.com/office/powerpoint/2010/main" val="23557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914400" y="3257640"/>
            <a:ext cx="7314840" cy="3085920"/>
          </a:xfrm>
          <a:prstGeom prst="rect">
            <a:avLst/>
          </a:prstGeom>
        </p:spPr>
        <p:txBody>
          <a:bodyPr/>
          <a:lstStyle/>
          <a:p>
            <a:r>
              <a:rPr lang="hu-HU" sz="1200" b="0" strike="noStrike" spc="-1">
                <a:latin typeface="Arial"/>
              </a:rPr>
              <a:t>Természetesen ha egy cella például számra illeszkedő reguláris kifejezés tartalmaz az nem feltétlenül jelenti azt hogy az az Összeg oszlopban helyezkedik el. Mivel az lehet Tranzakció szám azonosító, Egyenleg oszlop is. </a:t>
            </a:r>
          </a:p>
          <a:p>
            <a:r>
              <a:rPr lang="hu-HU" sz="1200" b="0" strike="noStrike" spc="-1">
                <a:latin typeface="Arial"/>
              </a:rPr>
              <a:t>Vagy ha egy reguláris kifejezés illeszkedik egy bankszámla formájára (xxxxxxxx-xxxxxxxx vagy xxxxxxxx-xxxxxxxx-xxxxxxxx) az lehet Ellenoldali bankszáma is.</a:t>
            </a:r>
          </a:p>
          <a:p>
            <a:r>
              <a:rPr lang="hu-HU" sz="1200" b="0" strike="noStrike" spc="-1">
                <a:latin typeface="Arial"/>
              </a:rPr>
              <a:t>Ebből kifolyólag a legtöbb esetben az oszlopot azonosító cellát kell megtalálnunk és nem annak tartalmát vizsgálva az oszlopot.</a:t>
            </a:r>
          </a:p>
          <a:p>
            <a:endParaRPr lang="hu-HU" sz="1200" b="0" strike="noStrike" spc="-1">
              <a:latin typeface="Arial"/>
            </a:endParaRPr>
          </a:p>
        </p:txBody>
      </p:sp>
      <p:sp>
        <p:nvSpPr>
          <p:cNvPr id="230" name="TextShape 2"/>
          <p:cNvSpPr txBox="1"/>
          <p:nvPr/>
        </p:nvSpPr>
        <p:spPr>
          <a:xfrm>
            <a:off x="5179320" y="6513840"/>
            <a:ext cx="3962160" cy="342720"/>
          </a:xfrm>
          <a:prstGeom prst="rect">
            <a:avLst/>
          </a:prstGeom>
          <a:noFill/>
          <a:ln>
            <a:noFill/>
          </a:ln>
        </p:spPr>
        <p:txBody>
          <a:bodyPr anchor="b"/>
          <a:lstStyle/>
          <a:p>
            <a:pPr algn="r">
              <a:lnSpc>
                <a:spcPct val="100000"/>
              </a:lnSpc>
            </a:pPr>
            <a:fld id="{DF5D6EFF-F8EB-4BD0-8404-A32D42168B7B}" type="slidenum">
              <a:rPr lang="hu-HU" sz="1200" b="0" strike="noStrike" spc="-1">
                <a:solidFill>
                  <a:srgbClr val="000000"/>
                </a:solidFill>
                <a:latin typeface="+mn-lt"/>
                <a:ea typeface="+mn-ea"/>
              </a:rPr>
              <a:pPr algn="r">
                <a:lnSpc>
                  <a:spcPct val="100000"/>
                </a:lnSpc>
              </a:pPr>
              <a:t>12</a:t>
            </a:fld>
            <a:endParaRPr lang="hu-HU" sz="1200" b="0" strike="noStrike" spc="-1">
              <a:latin typeface="Times New Roman"/>
            </a:endParaRPr>
          </a:p>
        </p:txBody>
      </p:sp>
    </p:spTree>
    <p:extLst>
      <p:ext uri="{BB962C8B-B14F-4D97-AF65-F5344CB8AC3E}">
        <p14:creationId xmlns="" xmlns:p14="http://schemas.microsoft.com/office/powerpoint/2010/main" val="88042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a:latin typeface="Arial"/>
              </a:rPr>
              <a:t>Az oszlopot azonosító cellák (oszlopot nevei) sorát előbb meg kell „találnunk” a programunk számára.</a:t>
            </a:r>
          </a:p>
          <a:p>
            <a:r>
              <a:rPr lang="hu-HU" sz="2000" b="0" strike="noStrike" spc="-1">
                <a:latin typeface="Arial"/>
              </a:rPr>
              <a:t>Mivel minden export fájl esetében ez a legtöbb oszloppal rendelkező sorban helyezkedik el így egyszerű dolgunk van (maximum keresés oszlopok számát nézve)</a:t>
            </a:r>
          </a:p>
          <a:p>
            <a:r>
              <a:rPr lang="hu-HU" sz="2000" b="0" strike="noStrike" spc="-1">
                <a:latin typeface="Arial"/>
              </a:rPr>
              <a:t>Fontos hogy figyelnünk kell az üres cellákra, még cella egyesítésnél úgy „látszódhat” hogy minden egyesített cella ugyan azon értékkel rendelkezik , valójában csak az egyik cella tartalmaz értéket, a többi üres.</a:t>
            </a:r>
          </a:p>
          <a:p>
            <a:r>
              <a:rPr lang="hu-HU" sz="2000" b="0" strike="noStrike" spc="-1">
                <a:latin typeface="Arial"/>
              </a:rPr>
              <a:t>Természetesen az esetleges üres sorokra is figyelnünk kell.</a:t>
            </a:r>
          </a:p>
          <a:p>
            <a:endParaRPr lang="hu-HU" sz="2000" b="0" strike="noStrike" spc="-1">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13</a:t>
            </a:fld>
            <a:endParaRPr lang="hu-HU" sz="1200" b="0" strike="noStrike" spc="-1">
              <a:latin typeface="Times New Roman"/>
            </a:endParaRPr>
          </a:p>
        </p:txBody>
      </p:sp>
    </p:spTree>
    <p:extLst>
      <p:ext uri="{BB962C8B-B14F-4D97-AF65-F5344CB8AC3E}">
        <p14:creationId xmlns="" xmlns:p14="http://schemas.microsoft.com/office/powerpoint/2010/main" val="31971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Oszlopok:</a:t>
            </a:r>
          </a:p>
          <a:p>
            <a:pPr marL="457200" indent="-457200">
              <a:buAutoNum type="arabicPeriod"/>
            </a:pPr>
            <a:r>
              <a:rPr lang="hu-HU" sz="2000" b="0" strike="noStrike" spc="-1" baseline="0" dirty="0" smtClean="0">
                <a:latin typeface="Arial"/>
              </a:rPr>
              <a:t>Tranzakció </a:t>
            </a:r>
            <a:r>
              <a:rPr lang="hu-HU" sz="2000" b="0" strike="noStrike" spc="-1" baseline="0" dirty="0" err="1" smtClean="0">
                <a:latin typeface="Arial"/>
              </a:rPr>
              <a:t>végbementelének</a:t>
            </a:r>
            <a:r>
              <a:rPr lang="hu-HU" sz="2000" b="0" strike="noStrike" spc="-1" baseline="0" dirty="0" smtClean="0">
                <a:latin typeface="Arial"/>
              </a:rPr>
              <a:t> dátuma</a:t>
            </a:r>
          </a:p>
          <a:p>
            <a:pPr marL="457200" indent="-457200">
              <a:buAutoNum type="arabicPeriod"/>
            </a:pPr>
            <a:r>
              <a:rPr lang="hu-HU" sz="2000" b="0" strike="noStrike" spc="-1" baseline="0" dirty="0" smtClean="0">
                <a:latin typeface="Arial"/>
              </a:rPr>
              <a:t>Tranzakció leírása</a:t>
            </a:r>
          </a:p>
          <a:p>
            <a:pPr marL="457200" indent="-457200">
              <a:buAutoNum type="arabicPeriod"/>
            </a:pPr>
            <a:r>
              <a:rPr lang="hu-HU" sz="2000" b="0" strike="noStrike" spc="-1" baseline="0" dirty="0" smtClean="0">
                <a:latin typeface="Arial"/>
              </a:rPr>
              <a:t>Tranzakció ára</a:t>
            </a:r>
          </a:p>
          <a:p>
            <a:pPr marL="457200" indent="-457200">
              <a:buAutoNum type="arabicPeriod"/>
            </a:pPr>
            <a:r>
              <a:rPr lang="hu-HU" sz="2000" b="0" strike="noStrike" spc="-1" baseline="0" dirty="0" smtClean="0">
                <a:latin typeface="Arial"/>
              </a:rPr>
              <a:t>Tranzakció importálásának ideje</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14</a:t>
            </a:fld>
            <a:endParaRPr lang="hu-HU" sz="1200" b="0" strike="noStrike" spc="-1">
              <a:latin typeface="Times New Roman"/>
            </a:endParaRPr>
          </a:p>
        </p:txBody>
      </p:sp>
    </p:spTree>
    <p:extLst>
      <p:ext uri="{BB962C8B-B14F-4D97-AF65-F5344CB8AC3E}">
        <p14:creationId xmlns="" xmlns:p14="http://schemas.microsoft.com/office/powerpoint/2010/main" val="150739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914400" y="3257640"/>
            <a:ext cx="7314840" cy="3085920"/>
          </a:xfrm>
          <a:prstGeom prst="rect">
            <a:avLst/>
          </a:prstGeom>
        </p:spPr>
        <p:txBody>
          <a:bodyPr/>
          <a:lstStyle/>
          <a:p>
            <a:r>
              <a:rPr lang="hu-HU" sz="2000" b="0" strike="noStrike" spc="-1" dirty="0" smtClean="0">
                <a:latin typeface="Arial"/>
              </a:rPr>
              <a:t>Alkalmazott technológiák :</a:t>
            </a:r>
            <a:r>
              <a:rPr lang="hu-HU" sz="2000" b="0" strike="noStrike" spc="-1" baseline="0" dirty="0" smtClean="0">
                <a:latin typeface="Arial"/>
              </a:rPr>
              <a:t> Visual Studio,C#,XAML,Databinding,GitHub,Trello,</a:t>
            </a:r>
            <a:r>
              <a:rPr lang="hu-HU" sz="2000" b="0" strike="noStrike" spc="-1" baseline="0" dirty="0" err="1" smtClean="0">
                <a:latin typeface="Arial"/>
              </a:rPr>
              <a:t>Pencil</a:t>
            </a:r>
            <a:endParaRPr lang="hu-HU" sz="2000" b="0" strike="noStrike" spc="-1" dirty="0" smtClean="0">
              <a:latin typeface="Arial"/>
            </a:endParaRPr>
          </a:p>
          <a:p>
            <a:r>
              <a:rPr lang="hu-HU" sz="2000" b="0" strike="noStrike" spc="-1" dirty="0" smtClean="0">
                <a:latin typeface="Arial"/>
              </a:rPr>
              <a:t>Láthatóak</a:t>
            </a:r>
            <a:r>
              <a:rPr lang="hu-HU" sz="2000" b="0" strike="noStrike" spc="-1" baseline="0" dirty="0" smtClean="0">
                <a:latin typeface="Arial"/>
              </a:rPr>
              <a:t> a felhasználó adatai</a:t>
            </a:r>
          </a:p>
          <a:p>
            <a:pPr marL="457200" indent="-457200">
              <a:buAutoNum type="arabicPeriod"/>
            </a:pPr>
            <a:r>
              <a:rPr lang="hu-HU" sz="2000" b="0" strike="noStrike" spc="-1" baseline="0" dirty="0" smtClean="0">
                <a:latin typeface="Arial"/>
              </a:rPr>
              <a:t>Tranzakciók száma a adatbázisban.</a:t>
            </a:r>
          </a:p>
          <a:p>
            <a:pPr marL="457200" indent="-457200">
              <a:buAutoNum type="arabicPeriod"/>
            </a:pPr>
            <a:r>
              <a:rPr lang="hu-HU" sz="2000" b="0" strike="noStrike" spc="-1" baseline="0" dirty="0" smtClean="0">
                <a:latin typeface="Arial"/>
              </a:rPr>
              <a:t>Utolsó importálás ideje (Ahol tényleg importált be új tranzakciót, az ismétlődő tranzakciók kiszűrésénél nem frissül ez a dátum)</a:t>
            </a:r>
          </a:p>
          <a:p>
            <a:pPr marL="457200" indent="-457200">
              <a:buAutoNum type="arabicPeriod"/>
            </a:pPr>
            <a:r>
              <a:rPr lang="hu-HU" sz="2000" b="0" strike="noStrike" spc="-1" baseline="0" dirty="0" smtClean="0">
                <a:latin typeface="Arial"/>
              </a:rPr>
              <a:t>Importálás szükségessége (Ha harminc nap eltelt az utolsó új tranzakció beimportálása óta, Zöld (nem szükséges), Piros(Erősen ajánlott) – megjelenik egy piros pipa a Harang felett a jobb felső sarokban)</a:t>
            </a:r>
          </a:p>
          <a:p>
            <a:pPr marL="457200" indent="-457200">
              <a:buAutoNum type="arabicPeriod"/>
            </a:pPr>
            <a:r>
              <a:rPr lang="hu-HU" sz="2000" b="0" strike="noStrike" spc="-1" baseline="0" dirty="0" smtClean="0">
                <a:latin typeface="Arial"/>
              </a:rPr>
              <a:t>Ismétlődés gyanús tranzakcióknál 2 </a:t>
            </a:r>
            <a:r>
              <a:rPr lang="hu-HU" sz="2000" b="0" strike="noStrike" spc="-1" baseline="0" dirty="0" err="1" smtClean="0">
                <a:latin typeface="Arial"/>
              </a:rPr>
              <a:t>chechbox</a:t>
            </a:r>
            <a:r>
              <a:rPr lang="hu-HU" sz="2000" b="0" strike="noStrike" spc="-1" baseline="0" dirty="0" smtClean="0">
                <a:latin typeface="Arial"/>
              </a:rPr>
              <a:t> –Mindig kérdezzen rá, Sose kérdezzen rá. (Egyszerre nyilván csak egyet enged bepipálni).</a:t>
            </a:r>
            <a:endParaRPr lang="hu-HU" sz="2000" b="0" strike="noStrike" spc="-1" dirty="0">
              <a:latin typeface="Arial"/>
            </a:endParaRPr>
          </a:p>
        </p:txBody>
      </p:sp>
      <p:sp>
        <p:nvSpPr>
          <p:cNvPr id="232" name="TextShape 2"/>
          <p:cNvSpPr txBox="1"/>
          <p:nvPr/>
        </p:nvSpPr>
        <p:spPr>
          <a:xfrm>
            <a:off x="5179320" y="6513840"/>
            <a:ext cx="3962160" cy="342720"/>
          </a:xfrm>
          <a:prstGeom prst="rect">
            <a:avLst/>
          </a:prstGeom>
          <a:noFill/>
          <a:ln>
            <a:noFill/>
          </a:ln>
        </p:spPr>
        <p:txBody>
          <a:bodyPr anchor="b"/>
          <a:lstStyle/>
          <a:p>
            <a:pPr algn="r">
              <a:lnSpc>
                <a:spcPct val="100000"/>
              </a:lnSpc>
            </a:pPr>
            <a:fld id="{232F1420-44B4-4F4F-81E0-662CF8ECF5C7}" type="slidenum">
              <a:rPr lang="hu-HU" sz="1200" b="0" strike="noStrike" spc="-1">
                <a:solidFill>
                  <a:srgbClr val="000000"/>
                </a:solidFill>
                <a:latin typeface="+mn-lt"/>
                <a:ea typeface="+mn-ea"/>
              </a:rPr>
              <a:pPr algn="r">
                <a:lnSpc>
                  <a:spcPct val="100000"/>
                </a:lnSpc>
              </a:pPr>
              <a:t>15</a:t>
            </a:fld>
            <a:endParaRPr lang="hu-HU" sz="1200" b="0" strike="noStrike" spc="-1">
              <a:latin typeface="Times New Roman"/>
            </a:endParaRPr>
          </a:p>
        </p:txBody>
      </p:sp>
    </p:spTree>
    <p:extLst>
      <p:ext uri="{BB962C8B-B14F-4D97-AF65-F5344CB8AC3E}">
        <p14:creationId xmlns="" xmlns:p14="http://schemas.microsoft.com/office/powerpoint/2010/main" val="402424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914400" y="3257640"/>
            <a:ext cx="7314840" cy="3085920"/>
          </a:xfrm>
          <a:prstGeom prst="rect">
            <a:avLst/>
          </a:prstGeom>
        </p:spPr>
        <p:txBody>
          <a:bodyPr/>
          <a:lstStyle/>
          <a:p>
            <a:endParaRPr lang="hu-HU" sz="2000" b="0" strike="noStrike" spc="-1" dirty="0">
              <a:latin typeface="Arial"/>
            </a:endParaRPr>
          </a:p>
        </p:txBody>
      </p:sp>
      <p:sp>
        <p:nvSpPr>
          <p:cNvPr id="236" name="TextShape 2"/>
          <p:cNvSpPr txBox="1"/>
          <p:nvPr/>
        </p:nvSpPr>
        <p:spPr>
          <a:xfrm>
            <a:off x="5179320" y="6513840"/>
            <a:ext cx="3962160" cy="342720"/>
          </a:xfrm>
          <a:prstGeom prst="rect">
            <a:avLst/>
          </a:prstGeom>
          <a:noFill/>
          <a:ln>
            <a:noFill/>
          </a:ln>
        </p:spPr>
        <p:txBody>
          <a:bodyPr anchor="b"/>
          <a:lstStyle/>
          <a:p>
            <a:pPr algn="r">
              <a:lnSpc>
                <a:spcPct val="100000"/>
              </a:lnSpc>
            </a:pPr>
            <a:fld id="{20B024DA-46F7-4E92-9ADB-E33D7B05E3B2}" type="slidenum">
              <a:rPr lang="hu-HU" sz="1200" b="0" strike="noStrike" spc="-1">
                <a:solidFill>
                  <a:srgbClr val="000000"/>
                </a:solidFill>
                <a:latin typeface="+mn-lt"/>
                <a:ea typeface="+mn-ea"/>
              </a:rPr>
              <a:pPr algn="r">
                <a:lnSpc>
                  <a:spcPct val="100000"/>
                </a:lnSpc>
              </a:pPr>
              <a:t>16</a:t>
            </a:fld>
            <a:endParaRPr lang="hu-HU" sz="1200" b="0" strike="noStrike" spc="-1">
              <a:latin typeface="Times New Roman"/>
            </a:endParaRPr>
          </a:p>
        </p:txBody>
      </p:sp>
    </p:spTree>
    <p:extLst>
      <p:ext uri="{BB962C8B-B14F-4D97-AF65-F5344CB8AC3E}">
        <p14:creationId xmlns="" xmlns:p14="http://schemas.microsoft.com/office/powerpoint/2010/main" val="2717472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38" name="TextShape 2"/>
          <p:cNvSpPr txBox="1"/>
          <p:nvPr/>
        </p:nvSpPr>
        <p:spPr>
          <a:xfrm>
            <a:off x="5179320" y="6513840"/>
            <a:ext cx="3962160" cy="342720"/>
          </a:xfrm>
          <a:prstGeom prst="rect">
            <a:avLst/>
          </a:prstGeom>
          <a:noFill/>
          <a:ln>
            <a:noFill/>
          </a:ln>
        </p:spPr>
        <p:txBody>
          <a:bodyPr anchor="b"/>
          <a:lstStyle/>
          <a:p>
            <a:pPr algn="r">
              <a:lnSpc>
                <a:spcPct val="100000"/>
              </a:lnSpc>
            </a:pPr>
            <a:fld id="{9A974F4F-A4B1-4EB8-B29C-93ADE8D4EE71}" type="slidenum">
              <a:rPr lang="hu-HU" sz="1200" b="0" strike="noStrike" spc="-1">
                <a:solidFill>
                  <a:srgbClr val="000000"/>
                </a:solidFill>
                <a:latin typeface="+mn-lt"/>
                <a:ea typeface="+mn-ea"/>
              </a:rPr>
              <a:pPr algn="r">
                <a:lnSpc>
                  <a:spcPct val="100000"/>
                </a:lnSpc>
              </a:pPr>
              <a:t>17</a:t>
            </a:fld>
            <a:endParaRPr lang="hu-HU" sz="1200" b="0" strike="noStrike" spc="-1">
              <a:latin typeface="Times New Roman"/>
            </a:endParaRPr>
          </a:p>
        </p:txBody>
      </p:sp>
    </p:spTree>
    <p:extLst>
      <p:ext uri="{BB962C8B-B14F-4D97-AF65-F5344CB8AC3E}">
        <p14:creationId xmlns="" xmlns:p14="http://schemas.microsoft.com/office/powerpoint/2010/main" val="79233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914400" y="3257640"/>
            <a:ext cx="7314840" cy="3085920"/>
          </a:xfrm>
          <a:prstGeom prst="rect">
            <a:avLst/>
          </a:prstGeom>
        </p:spPr>
        <p:txBody>
          <a:bodyPr/>
          <a:lstStyle/>
          <a:p>
            <a:endParaRPr lang="hu-HU" sz="2000" b="0" strike="noStrike" spc="-1">
              <a:latin typeface="Arial"/>
            </a:endParaRPr>
          </a:p>
        </p:txBody>
      </p:sp>
      <p:sp>
        <p:nvSpPr>
          <p:cNvPr id="240" name="TextShape 2"/>
          <p:cNvSpPr txBox="1"/>
          <p:nvPr/>
        </p:nvSpPr>
        <p:spPr>
          <a:xfrm>
            <a:off x="5179320" y="6513840"/>
            <a:ext cx="3962160" cy="342720"/>
          </a:xfrm>
          <a:prstGeom prst="rect">
            <a:avLst/>
          </a:prstGeom>
          <a:noFill/>
          <a:ln>
            <a:noFill/>
          </a:ln>
        </p:spPr>
        <p:txBody>
          <a:bodyPr anchor="b"/>
          <a:lstStyle/>
          <a:p>
            <a:pPr algn="r">
              <a:lnSpc>
                <a:spcPct val="100000"/>
              </a:lnSpc>
            </a:pPr>
            <a:fld id="{6207DE51-E131-4432-8F0E-71BAA69C5D19}" type="slidenum">
              <a:rPr lang="hu-HU" sz="1200" b="0" strike="noStrike" spc="-1">
                <a:solidFill>
                  <a:srgbClr val="000000"/>
                </a:solidFill>
                <a:latin typeface="+mn-lt"/>
                <a:ea typeface="+mn-ea"/>
              </a:rPr>
              <a:pPr algn="r">
                <a:lnSpc>
                  <a:spcPct val="100000"/>
                </a:lnSpc>
              </a:pPr>
              <a:t>18</a:t>
            </a:fld>
            <a:endParaRPr lang="hu-HU" sz="1200" b="0" strike="noStrike" spc="-1">
              <a:latin typeface="Times New Roman"/>
            </a:endParaRPr>
          </a:p>
        </p:txBody>
      </p:sp>
    </p:spTree>
    <p:extLst>
      <p:ext uri="{BB962C8B-B14F-4D97-AF65-F5344CB8AC3E}">
        <p14:creationId xmlns="" xmlns:p14="http://schemas.microsoft.com/office/powerpoint/2010/main" val="201250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914400" y="3257640"/>
            <a:ext cx="7314840" cy="3085920"/>
          </a:xfrm>
          <a:prstGeom prst="rect">
            <a:avLst/>
          </a:prstGeom>
        </p:spPr>
        <p:txBody>
          <a:bodyPr/>
          <a:lstStyle/>
          <a:p>
            <a:r>
              <a:rPr lang="hu-HU" sz="2000" b="0" strike="noStrike" spc="-1">
                <a:latin typeface="Arial"/>
              </a:rPr>
              <a:t>Harmincegy bank van Magyarországon.</a:t>
            </a:r>
          </a:p>
          <a:p>
            <a:r>
              <a:rPr lang="hu-HU" sz="2000" b="0" strike="noStrike" spc="-1">
                <a:latin typeface="Arial"/>
              </a:rPr>
              <a:t>Sajnos mindegyik excel fájlnak más az elrendezése, adatok formátuma.</a:t>
            </a:r>
          </a:p>
          <a:p>
            <a:r>
              <a:rPr lang="hu-HU" sz="2000" b="0" strike="noStrike" spc="-1">
                <a:latin typeface="Arial"/>
              </a:rPr>
              <a:t>(esetleg meg lehet említeni hogy a pénzügyi szoftverek főként Amerikában működnek ahol egységesítve van ez a rendszer)</a:t>
            </a:r>
          </a:p>
          <a:p>
            <a:r>
              <a:rPr lang="hu-HU" sz="2000" b="0" strike="noStrike" spc="-1">
                <a:latin typeface="Arial"/>
              </a:rPr>
              <a:t>Egyenleg oszlop esetleges hiány – eddig csak egy példa volt rá, de ezzel is számolni kell</a:t>
            </a:r>
          </a:p>
          <a:p>
            <a:r>
              <a:rPr lang="hu-HU" sz="1200" b="0" strike="noStrike" spc="-1">
                <a:latin typeface="Arial"/>
              </a:rPr>
              <a:t>Tranzakció leírása – melyiket akarja a felhasználó ?(Tranzakció típusa, Leírás, Közlemény)</a:t>
            </a:r>
          </a:p>
        </p:txBody>
      </p:sp>
      <p:sp>
        <p:nvSpPr>
          <p:cNvPr id="218" name="TextShape 2"/>
          <p:cNvSpPr txBox="1"/>
          <p:nvPr/>
        </p:nvSpPr>
        <p:spPr>
          <a:xfrm>
            <a:off x="5179320" y="6513840"/>
            <a:ext cx="3962160" cy="342720"/>
          </a:xfrm>
          <a:prstGeom prst="rect">
            <a:avLst/>
          </a:prstGeom>
          <a:noFill/>
          <a:ln>
            <a:noFill/>
          </a:ln>
        </p:spPr>
        <p:txBody>
          <a:bodyPr anchor="b"/>
          <a:lstStyle/>
          <a:p>
            <a:pPr algn="r">
              <a:lnSpc>
                <a:spcPct val="100000"/>
              </a:lnSpc>
            </a:pPr>
            <a:fld id="{F88E109D-03ED-4769-907D-6FA01CF1EE87}" type="slidenum">
              <a:rPr lang="hu-HU" sz="1200" b="0" strike="noStrike" spc="-1">
                <a:solidFill>
                  <a:srgbClr val="000000"/>
                </a:solidFill>
                <a:latin typeface="+mn-lt"/>
                <a:ea typeface="+mn-ea"/>
              </a:rPr>
              <a:pPr algn="r">
                <a:lnSpc>
                  <a:spcPct val="100000"/>
                </a:lnSpc>
              </a:pPr>
              <a:t>3</a:t>
            </a:fld>
            <a:endParaRPr lang="hu-HU" sz="1200" b="0" strike="noStrike" spc="-1">
              <a:latin typeface="Times New Roman"/>
            </a:endParaRPr>
          </a:p>
        </p:txBody>
      </p:sp>
    </p:spTree>
    <p:extLst>
      <p:ext uri="{BB962C8B-B14F-4D97-AF65-F5344CB8AC3E}">
        <p14:creationId xmlns="" xmlns:p14="http://schemas.microsoft.com/office/powerpoint/2010/main" val="244569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a:latin typeface="Arial"/>
              </a:rPr>
              <a:t>A fenti ábrán a CIB bank által kiállított tranzakciós előzményeket láthatjuk. </a:t>
            </a:r>
          </a:p>
          <a:p>
            <a:pPr>
              <a:lnSpc>
                <a:spcPct val="100000"/>
              </a:lnSpc>
            </a:pPr>
            <a:r>
              <a:rPr lang="hu-HU" sz="1200" b="0" strike="noStrike" spc="-1">
                <a:latin typeface="Arial"/>
              </a:rPr>
              <a:t>Bátran kijelenthetem hogy ez formátum az egyik legbarátságosabb (egy Leírás oszlop, egy Összeg oszlop ,rendelkezik egyenleg oszloppal is)</a:t>
            </a:r>
          </a:p>
          <a:p>
            <a:pPr>
              <a:lnSpc>
                <a:spcPct val="100000"/>
              </a:lnSpc>
            </a:pPr>
            <a:endParaRPr lang="hu-HU" sz="1200" b="0" strike="noStrike" spc="-1">
              <a:latin typeface="Arial"/>
            </a:endParaRPr>
          </a:p>
        </p:txBody>
      </p:sp>
      <p:sp>
        <p:nvSpPr>
          <p:cNvPr id="220" name="TextShape 2"/>
          <p:cNvSpPr txBox="1"/>
          <p:nvPr/>
        </p:nvSpPr>
        <p:spPr>
          <a:xfrm>
            <a:off x="5179320" y="6513840"/>
            <a:ext cx="3962160" cy="342720"/>
          </a:xfrm>
          <a:prstGeom prst="rect">
            <a:avLst/>
          </a:prstGeom>
          <a:noFill/>
          <a:ln>
            <a:noFill/>
          </a:ln>
        </p:spPr>
        <p:txBody>
          <a:bodyPr anchor="b"/>
          <a:lstStyle/>
          <a:p>
            <a:pPr algn="r">
              <a:lnSpc>
                <a:spcPct val="100000"/>
              </a:lnSpc>
            </a:pPr>
            <a:fld id="{D62BD7C4-B6AC-4C87-8726-B3CE18B99B26}" type="slidenum">
              <a:rPr lang="hu-HU" sz="1200" b="0" strike="noStrike" spc="-1">
                <a:solidFill>
                  <a:srgbClr val="000000"/>
                </a:solidFill>
                <a:latin typeface="+mn-lt"/>
                <a:ea typeface="+mn-ea"/>
              </a:rPr>
              <a:pPr algn="r">
                <a:lnSpc>
                  <a:spcPct val="100000"/>
                </a:lnSpc>
              </a:pPr>
              <a:t>4</a:t>
            </a:fld>
            <a:endParaRPr lang="hu-HU" sz="1200" b="0" strike="noStrike" spc="-1">
              <a:latin typeface="Times New Roman"/>
            </a:endParaRPr>
          </a:p>
        </p:txBody>
      </p:sp>
    </p:spTree>
    <p:extLst>
      <p:ext uri="{BB962C8B-B14F-4D97-AF65-F5344CB8AC3E}">
        <p14:creationId xmlns="" xmlns:p14="http://schemas.microsoft.com/office/powerpoint/2010/main" val="160016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914400" y="3257640"/>
            <a:ext cx="7314840" cy="3085920"/>
          </a:xfrm>
          <a:prstGeom prst="rect">
            <a:avLst/>
          </a:prstGeom>
        </p:spPr>
        <p:txBody>
          <a:bodyPr/>
          <a:lstStyle/>
          <a:p>
            <a:r>
              <a:rPr lang="hu-HU" sz="2000" b="0" strike="noStrike" spc="-1">
                <a:latin typeface="Arial"/>
              </a:rPr>
              <a:t>A fenti ábrán az OTP bank által kiállított tranzakciós előzményeket láthatjuk. </a:t>
            </a:r>
          </a:p>
          <a:p>
            <a:r>
              <a:rPr lang="hu-HU" sz="2000" b="0" strike="noStrike" spc="-1">
                <a:latin typeface="Arial"/>
              </a:rPr>
              <a:t>Észre vehetjük hogy több tranzakció leíró oszloppal (Forgalom típusa, Közlemény ). </a:t>
            </a:r>
          </a:p>
          <a:p>
            <a:r>
              <a:rPr lang="hu-HU" sz="2000" b="0" strike="noStrike" spc="-1">
                <a:latin typeface="Arial"/>
              </a:rPr>
              <a:t>Megkülönbözteti a Könyvelési dátumot és az Értéknapot, viszont egy oszlopban jeleníti meg a tranzakció összegét és tartalmaz egyenleg cellát is.</a:t>
            </a:r>
          </a:p>
          <a:p>
            <a:endParaRPr lang="hu-HU" sz="2000" b="0" strike="noStrike" spc="-1">
              <a:latin typeface="Arial"/>
            </a:endParaRPr>
          </a:p>
        </p:txBody>
      </p:sp>
      <p:sp>
        <p:nvSpPr>
          <p:cNvPr id="222" name="TextShape 2"/>
          <p:cNvSpPr txBox="1"/>
          <p:nvPr/>
        </p:nvSpPr>
        <p:spPr>
          <a:xfrm>
            <a:off x="5179320" y="6513840"/>
            <a:ext cx="3962160" cy="342720"/>
          </a:xfrm>
          <a:prstGeom prst="rect">
            <a:avLst/>
          </a:prstGeom>
          <a:noFill/>
          <a:ln>
            <a:noFill/>
          </a:ln>
        </p:spPr>
        <p:txBody>
          <a:bodyPr anchor="b"/>
          <a:lstStyle/>
          <a:p>
            <a:pPr algn="r">
              <a:lnSpc>
                <a:spcPct val="100000"/>
              </a:lnSpc>
            </a:pPr>
            <a:fld id="{107D7251-55C1-44FD-A5D4-01572FD13A2C}" type="slidenum">
              <a:rPr lang="hu-HU" sz="1200" b="0" strike="noStrike" spc="-1">
                <a:solidFill>
                  <a:srgbClr val="000000"/>
                </a:solidFill>
                <a:latin typeface="+mn-lt"/>
                <a:ea typeface="+mn-ea"/>
              </a:rPr>
              <a:pPr algn="r">
                <a:lnSpc>
                  <a:spcPct val="100000"/>
                </a:lnSpc>
              </a:pPr>
              <a:t>5</a:t>
            </a:fld>
            <a:endParaRPr lang="hu-HU" sz="1200" b="0" strike="noStrike" spc="-1">
              <a:latin typeface="Times New Roman"/>
            </a:endParaRPr>
          </a:p>
        </p:txBody>
      </p:sp>
    </p:spTree>
    <p:extLst>
      <p:ext uri="{BB962C8B-B14F-4D97-AF65-F5344CB8AC3E}">
        <p14:creationId xmlns="" xmlns:p14="http://schemas.microsoft.com/office/powerpoint/2010/main" val="1481248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914400" y="3257640"/>
            <a:ext cx="7314840" cy="3085920"/>
          </a:xfrm>
          <a:prstGeom prst="rect">
            <a:avLst/>
          </a:prstGeom>
        </p:spPr>
        <p:txBody>
          <a:bodyPr/>
          <a:lstStyle/>
          <a:p>
            <a:r>
              <a:rPr lang="hu-HU" sz="2000" b="0" strike="noStrike" spc="-1">
                <a:latin typeface="Arial"/>
              </a:rPr>
              <a:t>A fenti ábrán az FHB bank által kiállított tranzakciós előzményeket láthatjuk. Észre vehetjük hogy véletlenszerűen üres sorokat tartalmaz, három tranzakció leíró oszlopot tartalmaz (Közlemény, Tranzakció típusa, Leírás).</a:t>
            </a:r>
          </a:p>
          <a:p>
            <a:endParaRPr lang="hu-HU" sz="2000" b="0" strike="noStrike" spc="-1">
              <a:latin typeface="Arial"/>
            </a:endParaRPr>
          </a:p>
        </p:txBody>
      </p:sp>
      <p:sp>
        <p:nvSpPr>
          <p:cNvPr id="224" name="TextShape 2"/>
          <p:cNvSpPr txBox="1"/>
          <p:nvPr/>
        </p:nvSpPr>
        <p:spPr>
          <a:xfrm>
            <a:off x="5179320" y="6513840"/>
            <a:ext cx="3962160" cy="342720"/>
          </a:xfrm>
          <a:prstGeom prst="rect">
            <a:avLst/>
          </a:prstGeom>
          <a:noFill/>
          <a:ln>
            <a:noFill/>
          </a:ln>
        </p:spPr>
        <p:txBody>
          <a:bodyPr anchor="b"/>
          <a:lstStyle/>
          <a:p>
            <a:pPr algn="r">
              <a:lnSpc>
                <a:spcPct val="100000"/>
              </a:lnSpc>
            </a:pPr>
            <a:fld id="{4C11032C-3A8C-4878-83B3-73836C218F24}" type="slidenum">
              <a:rPr lang="hu-HU" sz="1200" b="0" strike="noStrike" spc="-1">
                <a:solidFill>
                  <a:srgbClr val="000000"/>
                </a:solidFill>
                <a:latin typeface="+mn-lt"/>
                <a:ea typeface="+mn-ea"/>
              </a:rPr>
              <a:pPr algn="r">
                <a:lnSpc>
                  <a:spcPct val="100000"/>
                </a:lnSpc>
              </a:pPr>
              <a:t>6</a:t>
            </a:fld>
            <a:endParaRPr lang="hu-HU" sz="1200" b="0" strike="noStrike" spc="-1">
              <a:latin typeface="Times New Roman"/>
            </a:endParaRPr>
          </a:p>
        </p:txBody>
      </p:sp>
    </p:spTree>
    <p:extLst>
      <p:ext uri="{BB962C8B-B14F-4D97-AF65-F5344CB8AC3E}">
        <p14:creationId xmlns="" xmlns:p14="http://schemas.microsoft.com/office/powerpoint/2010/main" val="2280382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a:latin typeface="Arial"/>
              </a:rPr>
              <a:t>Valamint csak véletlenszerűen van kitöltve az Egyenleg cella tartalma.</a:t>
            </a:r>
          </a:p>
          <a:p>
            <a:pPr>
              <a:lnSpc>
                <a:spcPct val="100000"/>
              </a:lnSpc>
            </a:pPr>
            <a:r>
              <a:rPr lang="hu-HU" sz="2000" b="0" strike="noStrike" spc="-1">
                <a:latin typeface="Arial"/>
              </a:rPr>
              <a:t>Még a fióktulajdonos számára is nehezen átlátható ez a fájl.</a:t>
            </a:r>
          </a:p>
        </p:txBody>
      </p:sp>
      <p:sp>
        <p:nvSpPr>
          <p:cNvPr id="226" name="TextShape 2"/>
          <p:cNvSpPr txBox="1"/>
          <p:nvPr/>
        </p:nvSpPr>
        <p:spPr>
          <a:xfrm>
            <a:off x="5179320" y="6513840"/>
            <a:ext cx="3962160" cy="342720"/>
          </a:xfrm>
          <a:prstGeom prst="rect">
            <a:avLst/>
          </a:prstGeom>
          <a:noFill/>
          <a:ln>
            <a:noFill/>
          </a:ln>
        </p:spPr>
        <p:txBody>
          <a:bodyPr anchor="b"/>
          <a:lstStyle/>
          <a:p>
            <a:pPr algn="r">
              <a:lnSpc>
                <a:spcPct val="100000"/>
              </a:lnSpc>
            </a:pPr>
            <a:fld id="{7D825EA0-45AA-46E6-BC52-8972C7D18E23}" type="slidenum">
              <a:rPr lang="hu-HU" sz="1200" b="0" strike="noStrike" spc="-1">
                <a:solidFill>
                  <a:srgbClr val="000000"/>
                </a:solidFill>
                <a:latin typeface="+mn-lt"/>
                <a:ea typeface="+mn-ea"/>
              </a:rPr>
              <a:pPr algn="r">
                <a:lnSpc>
                  <a:spcPct val="100000"/>
                </a:lnSpc>
              </a:pPr>
              <a:t>7</a:t>
            </a:fld>
            <a:endParaRPr lang="hu-HU" sz="1200" b="0" strike="noStrike" spc="-1">
              <a:latin typeface="Times New Roman"/>
            </a:endParaRPr>
          </a:p>
        </p:txBody>
      </p:sp>
    </p:spTree>
    <p:extLst>
      <p:ext uri="{BB962C8B-B14F-4D97-AF65-F5344CB8AC3E}">
        <p14:creationId xmlns="" xmlns:p14="http://schemas.microsoft.com/office/powerpoint/2010/main" val="117480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914400" y="3257640"/>
            <a:ext cx="7314840" cy="3085920"/>
          </a:xfrm>
          <a:prstGeom prst="rect">
            <a:avLst/>
          </a:prstGeom>
        </p:spPr>
        <p:txBody>
          <a:bodyPr/>
          <a:lstStyle/>
          <a:p>
            <a:r>
              <a:rPr lang="hu-HU" sz="2000" b="0" strike="noStrike" spc="-1">
                <a:latin typeface="Arial"/>
              </a:rPr>
              <a:t>Mivel az emberek számára fontos a pénzügyeik nyilvántartása, így rengeteg ilyen alkalmazás áll rendelkezésünkre. </a:t>
            </a:r>
          </a:p>
          <a:p>
            <a:r>
              <a:rPr lang="hu-HU" sz="2000" b="0" strike="noStrike" spc="-1">
                <a:latin typeface="Arial"/>
              </a:rPr>
              <a:t>Nyilván bizonyos alkalmazások rendelkezhetnek olyan funkciókkal melyekkel a konkurens alkalmazások nem. </a:t>
            </a:r>
          </a:p>
          <a:p>
            <a:r>
              <a:rPr lang="hu-HU" sz="2000" b="0" strike="noStrike" spc="-1">
                <a:latin typeface="Arial"/>
              </a:rPr>
              <a:t>Kijelenthetjük hogy vannak olyan funkciók amik az importálás szempontjából elengedhetetlenek.</a:t>
            </a:r>
          </a:p>
          <a:p>
            <a:endParaRPr lang="hu-HU" sz="2000" b="0" strike="noStrike" spc="-1">
              <a:latin typeface="Arial"/>
            </a:endParaRPr>
          </a:p>
          <a:p>
            <a:r>
              <a:rPr lang="hu-HU" sz="2000" b="0" strike="noStrike" spc="-1">
                <a:latin typeface="Arial"/>
              </a:rPr>
              <a:t>1, Banktól függetlenül -&gt;probléma bemutatása majd később</a:t>
            </a:r>
          </a:p>
          <a:p>
            <a:r>
              <a:rPr lang="hu-HU" sz="2000" b="0" strike="noStrike" spc="-1">
                <a:latin typeface="Arial"/>
              </a:rPr>
              <a:t>2. Természetesen ez nem egy olyan funckió amit mindenki használna, de a teljes pénzügyi tudatossághoz elengedhetetlen.</a:t>
            </a:r>
          </a:p>
          <a:p>
            <a:r>
              <a:rPr lang="hu-HU" sz="2000" b="0" strike="noStrike" spc="-1">
                <a:latin typeface="Arial"/>
              </a:rPr>
              <a:t>3-4. Adatmegjelenítés , különböző vizualizálási módokon pl. táblázat, grafikonok esetleg</a:t>
            </a:r>
          </a:p>
          <a:p>
            <a:r>
              <a:rPr lang="hu-HU" sz="2000" b="0" strike="noStrike" spc="-1">
                <a:latin typeface="Arial"/>
              </a:rPr>
              <a:t>(valamint azt fontos megjegyezni hogy a bankok (OTP esetében legalábbis) csak egy hónapra visszamenőleg tudja lekérni a tranzakciókat,</a:t>
            </a:r>
          </a:p>
          <a:p>
            <a:r>
              <a:rPr lang="hu-HU" sz="2000" b="0" strike="noStrike" spc="-1">
                <a:latin typeface="Arial"/>
              </a:rPr>
              <a:t>Ez a szoftver ezt a hibát könnyen kiküszöböli)</a:t>
            </a:r>
          </a:p>
          <a:p>
            <a:r>
              <a:rPr lang="hu-HU" sz="2000" b="0" strike="noStrike" spc="-1">
                <a:latin typeface="Arial"/>
              </a:rPr>
              <a:t>5.Nyilván fontos hogy lássuk mennyire volt eredményes a részvények vásárlása/eladása</a:t>
            </a:r>
          </a:p>
          <a:p>
            <a:r>
              <a:rPr lang="hu-HU" sz="2000" b="0" strike="noStrike" spc="-1">
                <a:latin typeface="Arial"/>
              </a:rPr>
              <a:t>(mennyit adtunk el x áron , esetleg abban az időben csökkent pont az árfolyam vagy nőtt azt külön vesszük stb.)</a:t>
            </a:r>
          </a:p>
          <a:p>
            <a:endParaRPr lang="hu-HU" sz="2000" b="0" strike="noStrike" spc="-1">
              <a:latin typeface="Arial"/>
            </a:endParaRPr>
          </a:p>
        </p:txBody>
      </p:sp>
      <p:sp>
        <p:nvSpPr>
          <p:cNvPr id="212" name="TextShape 2"/>
          <p:cNvSpPr txBox="1"/>
          <p:nvPr/>
        </p:nvSpPr>
        <p:spPr>
          <a:xfrm>
            <a:off x="5179320" y="6513840"/>
            <a:ext cx="3962160" cy="342720"/>
          </a:xfrm>
          <a:prstGeom prst="rect">
            <a:avLst/>
          </a:prstGeom>
          <a:noFill/>
          <a:ln>
            <a:noFill/>
          </a:ln>
        </p:spPr>
        <p:txBody>
          <a:bodyPr anchor="b"/>
          <a:lstStyle/>
          <a:p>
            <a:pPr algn="r">
              <a:lnSpc>
                <a:spcPct val="100000"/>
              </a:lnSpc>
            </a:pPr>
            <a:fld id="{92BA7CBA-CBD0-4024-A3EF-5F5C059AAE58}" type="slidenum">
              <a:rPr lang="hu-HU" sz="1200" b="0" strike="noStrike" spc="-1">
                <a:solidFill>
                  <a:srgbClr val="000000"/>
                </a:solidFill>
                <a:latin typeface="+mn-lt"/>
                <a:ea typeface="+mn-ea"/>
              </a:rPr>
              <a:pPr algn="r">
                <a:lnSpc>
                  <a:spcPct val="100000"/>
                </a:lnSpc>
              </a:pPr>
              <a:t>8</a:t>
            </a:fld>
            <a:endParaRPr lang="hu-HU" sz="1200" b="0" strike="noStrike" spc="-1">
              <a:latin typeface="Times New Roman"/>
            </a:endParaRPr>
          </a:p>
        </p:txBody>
      </p:sp>
    </p:spTree>
    <p:extLst>
      <p:ext uri="{BB962C8B-B14F-4D97-AF65-F5344CB8AC3E}">
        <p14:creationId xmlns="" xmlns:p14="http://schemas.microsoft.com/office/powerpoint/2010/main" val="330944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914400" y="3257640"/>
            <a:ext cx="7314840" cy="3085920"/>
          </a:xfrm>
          <a:prstGeom prst="rect">
            <a:avLst/>
          </a:prstGeom>
        </p:spPr>
        <p:txBody>
          <a:bodyPr/>
          <a:lstStyle/>
          <a:p>
            <a:r>
              <a:rPr lang="hu-HU" sz="2000" b="0" strike="noStrike" spc="-1">
                <a:latin typeface="Arial"/>
              </a:rPr>
              <a:t>Láthatjuk a 4 adatot ami alapján azonosítani lehet egy tranzakciót, mennyi tranzakció lesz importálva és milyen adatokkal.</a:t>
            </a:r>
          </a:p>
        </p:txBody>
      </p:sp>
      <p:sp>
        <p:nvSpPr>
          <p:cNvPr id="214" name="TextShape 2"/>
          <p:cNvSpPr txBox="1"/>
          <p:nvPr/>
        </p:nvSpPr>
        <p:spPr>
          <a:xfrm>
            <a:off x="5179320" y="6513840"/>
            <a:ext cx="3962160" cy="342720"/>
          </a:xfrm>
          <a:prstGeom prst="rect">
            <a:avLst/>
          </a:prstGeom>
          <a:noFill/>
          <a:ln>
            <a:noFill/>
          </a:ln>
        </p:spPr>
        <p:txBody>
          <a:bodyPr anchor="b"/>
          <a:lstStyle/>
          <a:p>
            <a:pPr algn="r">
              <a:lnSpc>
                <a:spcPct val="100000"/>
              </a:lnSpc>
            </a:pPr>
            <a:fld id="{A89403F5-9F69-45C6-A37E-2E536A31D8EC}" type="slidenum">
              <a:rPr lang="hu-HU" sz="1200" b="0" strike="noStrike" spc="-1">
                <a:solidFill>
                  <a:srgbClr val="000000"/>
                </a:solidFill>
                <a:latin typeface="+mn-lt"/>
                <a:ea typeface="+mn-ea"/>
              </a:rPr>
              <a:pPr algn="r">
                <a:lnSpc>
                  <a:spcPct val="100000"/>
                </a:lnSpc>
              </a:pPr>
              <a:t>9</a:t>
            </a:fld>
            <a:endParaRPr lang="hu-HU" sz="1200" b="0" strike="noStrike" spc="-1">
              <a:latin typeface="Times New Roman"/>
            </a:endParaRPr>
          </a:p>
        </p:txBody>
      </p:sp>
    </p:spTree>
    <p:extLst>
      <p:ext uri="{BB962C8B-B14F-4D97-AF65-F5344CB8AC3E}">
        <p14:creationId xmlns="" xmlns:p14="http://schemas.microsoft.com/office/powerpoint/2010/main" val="238051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914400" y="3257640"/>
            <a:ext cx="7314840" cy="3085920"/>
          </a:xfrm>
          <a:prstGeom prst="rect">
            <a:avLst/>
          </a:prstGeom>
        </p:spPr>
        <p:txBody>
          <a:bodyPr/>
          <a:lstStyle/>
          <a:p>
            <a:pPr>
              <a:lnSpc>
                <a:spcPct val="100000"/>
              </a:lnSpc>
            </a:pPr>
            <a:r>
              <a:rPr lang="hu-HU" sz="1200" b="0" strike="noStrike" spc="-1" dirty="0">
                <a:latin typeface="Arial"/>
              </a:rPr>
              <a:t>Redundancia </a:t>
            </a:r>
            <a:r>
              <a:rPr lang="hu-HU" sz="1200" b="0" strike="noStrike" spc="-1" dirty="0" smtClean="0">
                <a:latin typeface="Arial"/>
              </a:rPr>
              <a:t>2 </a:t>
            </a:r>
            <a:r>
              <a:rPr lang="hu-HU" sz="1200" b="0" strike="noStrike" spc="-1" dirty="0">
                <a:latin typeface="Arial"/>
              </a:rPr>
              <a:t>lehetőség  </a:t>
            </a:r>
            <a:r>
              <a:rPr lang="hu-HU" sz="1200" b="0" strike="noStrike" spc="-1" dirty="0" smtClean="0">
                <a:latin typeface="Arial"/>
              </a:rPr>
              <a:t>(Mindig</a:t>
            </a:r>
            <a:r>
              <a:rPr lang="hu-HU" sz="1200" b="0" strike="noStrike" spc="-1" baseline="0" dirty="0" smtClean="0">
                <a:latin typeface="Arial"/>
              </a:rPr>
              <a:t> rákérdezzem, </a:t>
            </a:r>
            <a:r>
              <a:rPr lang="hu-HU" sz="1200" b="0" strike="noStrike" spc="-1" dirty="0" smtClean="0">
                <a:latin typeface="Arial"/>
              </a:rPr>
              <a:t>Soha</a:t>
            </a:r>
            <a:r>
              <a:rPr lang="hu-HU" sz="1200" b="0" strike="noStrike" spc="-1" baseline="0" dirty="0" smtClean="0">
                <a:latin typeface="Arial"/>
              </a:rPr>
              <a:t> ne kérdezzen rá</a:t>
            </a:r>
            <a:r>
              <a:rPr lang="hu-HU" sz="1200" b="0" strike="noStrike" spc="-1" dirty="0" smtClean="0">
                <a:latin typeface="Arial"/>
              </a:rPr>
              <a:t>.)</a:t>
            </a:r>
            <a:r>
              <a:rPr lang="hu-HU" sz="1200" b="0" strike="noStrike" spc="-1" baseline="0" dirty="0">
                <a:latin typeface="Arial"/>
              </a:rPr>
              <a:t> </a:t>
            </a:r>
            <a:r>
              <a:rPr lang="hu-HU" sz="1200" b="0" strike="noStrike" spc="-1" baseline="0" dirty="0" smtClean="0">
                <a:latin typeface="Arial"/>
              </a:rPr>
              <a:t>– rákérdezésnél ha mégis importálja </a:t>
            </a:r>
            <a:r>
              <a:rPr lang="hu-HU" sz="1200" b="0" strike="noStrike" spc="-1" baseline="0" dirty="0" err="1" smtClean="0">
                <a:latin typeface="Arial"/>
              </a:rPr>
              <a:t>logololás</a:t>
            </a:r>
            <a:endParaRPr lang="hu-HU" sz="1200" b="0" strike="noStrike" spc="-1" baseline="0" dirty="0" smtClean="0">
              <a:latin typeface="Arial"/>
            </a:endParaRPr>
          </a:p>
          <a:p>
            <a:pPr>
              <a:lnSpc>
                <a:spcPct val="100000"/>
              </a:lnSpc>
            </a:pPr>
            <a:endParaRPr lang="hu-HU" sz="1200" b="0" strike="noStrike" spc="-1" dirty="0">
              <a:latin typeface="Arial"/>
            </a:endParaRPr>
          </a:p>
          <a:p>
            <a:pPr>
              <a:lnSpc>
                <a:spcPct val="100000"/>
              </a:lnSpc>
            </a:pPr>
            <a:r>
              <a:rPr lang="hu-HU" sz="1200" b="0" strike="noStrike" spc="-1" dirty="0">
                <a:latin typeface="Arial"/>
              </a:rPr>
              <a:t>Statisztika : </a:t>
            </a:r>
            <a:r>
              <a:rPr lang="hu-HU" sz="1200" b="0" strike="noStrike" spc="-1" dirty="0" smtClean="0">
                <a:latin typeface="Arial"/>
              </a:rPr>
              <a:t>(felhasználó neve, összesen </a:t>
            </a:r>
            <a:r>
              <a:rPr lang="hu-HU" sz="1200" b="0" strike="noStrike" spc="-1" dirty="0">
                <a:latin typeface="Arial"/>
              </a:rPr>
              <a:t>importált tranzakciók száma, utolsó importálás ideje</a:t>
            </a:r>
            <a:r>
              <a:rPr lang="hu-HU" sz="1200" b="0" strike="noStrike" spc="-1" dirty="0" smtClean="0">
                <a:latin typeface="Arial"/>
              </a:rPr>
              <a:t>,</a:t>
            </a:r>
            <a:r>
              <a:rPr lang="hu-HU" sz="1200" b="0" strike="noStrike" spc="-1" baseline="0" dirty="0" smtClean="0">
                <a:latin typeface="Arial"/>
              </a:rPr>
              <a:t> importálás „szükségessége”</a:t>
            </a:r>
            <a:r>
              <a:rPr lang="hu-HU" sz="1200" b="0" strike="noStrike" spc="-1" dirty="0" smtClean="0">
                <a:latin typeface="Arial"/>
              </a:rPr>
              <a:t>).</a:t>
            </a:r>
            <a:endParaRPr lang="hu-HU" sz="1200" b="0" strike="noStrike" spc="-1" dirty="0">
              <a:latin typeface="Arial"/>
            </a:endParaRPr>
          </a:p>
          <a:p>
            <a:pPr>
              <a:lnSpc>
                <a:spcPct val="100000"/>
              </a:lnSpc>
            </a:pPr>
            <a:r>
              <a:rPr lang="hu-HU" sz="2000" b="0" strike="noStrike" spc="-1" dirty="0">
                <a:latin typeface="Arial"/>
              </a:rPr>
              <a:t>Nyilván felhasználónként külön statisztika</a:t>
            </a:r>
          </a:p>
        </p:txBody>
      </p:sp>
      <p:sp>
        <p:nvSpPr>
          <p:cNvPr id="216" name="TextShape 2"/>
          <p:cNvSpPr txBox="1"/>
          <p:nvPr/>
        </p:nvSpPr>
        <p:spPr>
          <a:xfrm>
            <a:off x="5179320" y="6513840"/>
            <a:ext cx="3962160" cy="342720"/>
          </a:xfrm>
          <a:prstGeom prst="rect">
            <a:avLst/>
          </a:prstGeom>
          <a:noFill/>
          <a:ln>
            <a:noFill/>
          </a:ln>
        </p:spPr>
        <p:txBody>
          <a:bodyPr anchor="b"/>
          <a:lstStyle/>
          <a:p>
            <a:pPr algn="r">
              <a:lnSpc>
                <a:spcPct val="100000"/>
              </a:lnSpc>
            </a:pPr>
            <a:fld id="{8F4D05FA-2A70-48D4-8E0B-CC10850AC369}" type="slidenum">
              <a:rPr lang="hu-HU" sz="1200" b="0" strike="noStrike" spc="-1">
                <a:solidFill>
                  <a:srgbClr val="000000"/>
                </a:solidFill>
                <a:latin typeface="+mn-lt"/>
                <a:ea typeface="+mn-ea"/>
              </a:rPr>
              <a:pPr algn="r">
                <a:lnSpc>
                  <a:spcPct val="100000"/>
                </a:lnSpc>
              </a:pPr>
              <a:t>10</a:t>
            </a:fld>
            <a:endParaRPr lang="hu-HU" sz="1200" b="0" strike="noStrike" spc="-1">
              <a:latin typeface="Times New Roman"/>
            </a:endParaRPr>
          </a:p>
        </p:txBody>
      </p:sp>
    </p:spTree>
    <p:extLst>
      <p:ext uri="{BB962C8B-B14F-4D97-AF65-F5344CB8AC3E}">
        <p14:creationId xmlns="" xmlns:p14="http://schemas.microsoft.com/office/powerpoint/2010/main" val="400906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hu-H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hu-HU"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hu-HU"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hu-HU"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6F096995-C80F-4927-8B00-A09BE93B2D6C}" type="datetime1">
              <a:rPr lang="hu-HU" sz="1200" b="0" strike="noStrike" spc="-1">
                <a:solidFill>
                  <a:srgbClr val="8B8B8B"/>
                </a:solidFill>
                <a:latin typeface="Calibri"/>
              </a:rPr>
              <a:pPr>
                <a:lnSpc>
                  <a:spcPct val="100000"/>
                </a:lnSpc>
              </a:pPr>
              <a:t>2017. 11. 22.</a:t>
            </a:fld>
            <a:endParaRPr lang="hu-HU"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3A7ABBA-BBFD-4EA5-8795-F0C73617329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hu-HU" sz="3200" b="0" strike="noStrike" spc="-1">
                <a:solidFill>
                  <a:srgbClr val="000000"/>
                </a:solidFill>
                <a:latin typeface="Calibri"/>
              </a:rPr>
              <a:t>Mintaszöveg szerkesztése</a:t>
            </a:r>
          </a:p>
          <a:p>
            <a:pPr marL="743040" lvl="1" indent="-285480">
              <a:lnSpc>
                <a:spcPct val="100000"/>
              </a:lnSpc>
              <a:spcBef>
                <a:spcPts val="561"/>
              </a:spcBef>
              <a:buClr>
                <a:srgbClr val="000000"/>
              </a:buClr>
              <a:buFont typeface="Arial"/>
              <a:buChar char="–"/>
            </a:pPr>
            <a:r>
              <a:rPr lang="hu-HU" sz="2800" b="0" strike="noStrike" spc="-1">
                <a:solidFill>
                  <a:srgbClr val="000000"/>
                </a:solidFill>
                <a:latin typeface="Calibri"/>
              </a:rPr>
              <a:t>Második szint</a:t>
            </a:r>
          </a:p>
          <a:p>
            <a:pPr marL="1143000" lvl="2" indent="-228240">
              <a:lnSpc>
                <a:spcPct val="100000"/>
              </a:lnSpc>
              <a:spcBef>
                <a:spcPts val="479"/>
              </a:spcBef>
              <a:buClr>
                <a:srgbClr val="000000"/>
              </a:buClr>
              <a:buFont typeface="Arial"/>
              <a:buChar char="•"/>
            </a:pPr>
            <a:r>
              <a:rPr lang="hu-HU" sz="2400" b="0" strike="noStrike" spc="-1">
                <a:solidFill>
                  <a:srgbClr val="000000"/>
                </a:solidFill>
                <a:latin typeface="Calibri"/>
              </a:rPr>
              <a:t>Harmadik szint</a:t>
            </a:r>
          </a:p>
          <a:p>
            <a:pPr marL="1600200" lvl="3" indent="-228240">
              <a:lnSpc>
                <a:spcPct val="100000"/>
              </a:lnSpc>
              <a:spcBef>
                <a:spcPts val="400"/>
              </a:spcBef>
              <a:buClr>
                <a:srgbClr val="000000"/>
              </a:buClr>
              <a:buFont typeface="Arial"/>
              <a:buChar char="–"/>
            </a:pPr>
            <a:r>
              <a:rPr lang="hu-HU" sz="2000" b="0" strike="noStrike" spc="-1">
                <a:solidFill>
                  <a:srgbClr val="000000"/>
                </a:solidFill>
                <a:latin typeface="Calibri"/>
              </a:rPr>
              <a:t>Negyedik szint</a:t>
            </a:r>
          </a:p>
          <a:p>
            <a:pPr marL="2057400" lvl="4" indent="-228240">
              <a:lnSpc>
                <a:spcPct val="100000"/>
              </a:lnSpc>
              <a:spcBef>
                <a:spcPts val="400"/>
              </a:spcBef>
              <a:buClr>
                <a:srgbClr val="000000"/>
              </a:buClr>
              <a:buFont typeface="Arial"/>
              <a:buChar char="»"/>
            </a:pPr>
            <a:r>
              <a:rPr lang="hu-HU" sz="2000" b="0" strike="noStrike" spc="-1">
                <a:solidFill>
                  <a:srgbClr val="000000"/>
                </a:solidFill>
                <a:latin typeface="Calibri"/>
              </a:rPr>
              <a:t>Ötödik szint</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73A11708-204B-4422-A61F-86400002CB83}" type="datetime1">
              <a:rPr lang="hu-HU" sz="1200" b="0" strike="noStrike" spc="-1">
                <a:solidFill>
                  <a:srgbClr val="8B8B8B"/>
                </a:solidFill>
                <a:latin typeface="Calibri"/>
              </a:rPr>
              <a:pPr>
                <a:lnSpc>
                  <a:spcPct val="100000"/>
                </a:lnSpc>
              </a:pPr>
              <a:t>2017. 11. 22.</a:t>
            </a:fld>
            <a:endParaRPr lang="hu-HU"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28DFE0CF-2C0F-4E18-B068-5AC5AA99ACBF}"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hu-HU" sz="4400" b="0" strike="noStrike" spc="-1">
                <a:solidFill>
                  <a:srgbClr val="000000"/>
                </a:solidFill>
                <a:latin typeface="Calibri"/>
              </a:rPr>
              <a:t>Mintacím szerkesztése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A9EB2833-1810-424C-8BDC-F7FCF975E56B}" type="datetime1">
              <a:rPr lang="hu-HU" sz="1200" b="0" strike="noStrike" spc="-1">
                <a:solidFill>
                  <a:srgbClr val="8B8B8B"/>
                </a:solidFill>
                <a:latin typeface="Calibri"/>
              </a:rPr>
              <a:pPr>
                <a:lnSpc>
                  <a:spcPct val="100000"/>
                </a:lnSpc>
              </a:pPr>
              <a:t>2017. 11. 22.</a:t>
            </a:fld>
            <a:endParaRPr lang="hu-HU" sz="1200" b="0" strike="noStrike" spc="-1">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hu-HU" sz="2400" b="0" strike="noStrike" spc="-1">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8DA13D0A-1826-4312-9DE7-79F14877E236}" type="slidenum">
              <a:rPr lang="hu-HU" sz="1200" b="0" strike="noStrike" spc="-1">
                <a:solidFill>
                  <a:srgbClr val="8B8B8B"/>
                </a:solidFill>
                <a:latin typeface="Calibri"/>
              </a:rPr>
              <a:pPr algn="r">
                <a:lnSpc>
                  <a:spcPct val="100000"/>
                </a:lnSpc>
              </a:pPr>
              <a:t>‹#›</a:t>
            </a:fld>
            <a:endParaRPr lang="hu-HU" sz="1200" b="0" strike="noStrike" spc="-1">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u-HU" sz="3200" b="0" strike="noStrike" spc="-1">
                <a:solidFill>
                  <a:srgbClr val="000000"/>
                </a:solidFill>
                <a:latin typeface="Calibri"/>
              </a:rPr>
              <a:t>Vázlatszöveg formátumának szerkesztése</a:t>
            </a:r>
          </a:p>
          <a:p>
            <a:pPr marL="864000" lvl="1" indent="-324000">
              <a:spcBef>
                <a:spcPts val="1134"/>
              </a:spcBef>
              <a:buClr>
                <a:srgbClr val="000000"/>
              </a:buClr>
              <a:buSzPct val="75000"/>
              <a:buFont typeface="Symbol" charset="2"/>
              <a:buChar char=""/>
            </a:pPr>
            <a:r>
              <a:rPr lang="hu-HU" sz="2400" b="0" strike="noStrike" spc="-1">
                <a:solidFill>
                  <a:srgbClr val="000000"/>
                </a:solidFill>
                <a:latin typeface="Calibri"/>
              </a:rPr>
              <a:t>Második vázlatszint</a:t>
            </a:r>
          </a:p>
          <a:p>
            <a:pPr marL="1296000" lvl="2" indent="-288000">
              <a:spcBef>
                <a:spcPts val="850"/>
              </a:spcBef>
              <a:buClr>
                <a:srgbClr val="000000"/>
              </a:buClr>
              <a:buSzPct val="45000"/>
              <a:buFont typeface="Wingdings" charset="2"/>
              <a:buChar char=""/>
            </a:pPr>
            <a:r>
              <a:rPr lang="hu-HU" sz="2000" b="0" strike="noStrike" spc="-1">
                <a:solidFill>
                  <a:srgbClr val="000000"/>
                </a:solidFill>
                <a:latin typeface="Calibri"/>
              </a:rPr>
              <a:t>Harmadik vázlatszint</a:t>
            </a:r>
          </a:p>
          <a:p>
            <a:pPr marL="1728000" lvl="3" indent="-216000">
              <a:spcBef>
                <a:spcPts val="567"/>
              </a:spcBef>
              <a:buClr>
                <a:srgbClr val="000000"/>
              </a:buClr>
              <a:buSzPct val="75000"/>
              <a:buFont typeface="Symbol" charset="2"/>
              <a:buChar char=""/>
            </a:pPr>
            <a:r>
              <a:rPr lang="hu-HU" sz="2000" b="0" strike="noStrike" spc="-1">
                <a:solidFill>
                  <a:srgbClr val="000000"/>
                </a:solidFill>
                <a:latin typeface="Calibri"/>
              </a:rPr>
              <a:t>Negyedik vázlatszint</a:t>
            </a:r>
          </a:p>
          <a:p>
            <a:pPr marL="2160000" lvl="4" indent="-216000">
              <a:spcBef>
                <a:spcPts val="283"/>
              </a:spcBef>
              <a:buClr>
                <a:srgbClr val="000000"/>
              </a:buClr>
              <a:buSzPct val="45000"/>
              <a:buFont typeface="Wingdings" charset="2"/>
              <a:buChar char=""/>
            </a:pPr>
            <a:r>
              <a:rPr lang="hu-HU" sz="2000" b="0" strike="noStrike" spc="-1">
                <a:solidFill>
                  <a:srgbClr val="000000"/>
                </a:solidFill>
                <a:latin typeface="Calibri"/>
              </a:rPr>
              <a:t>Ötödik vázlatszint</a:t>
            </a:r>
          </a:p>
          <a:p>
            <a:pPr marL="2592000" lvl="5" indent="-216000">
              <a:spcBef>
                <a:spcPts val="283"/>
              </a:spcBef>
              <a:buClr>
                <a:srgbClr val="000000"/>
              </a:buClr>
              <a:buSzPct val="45000"/>
              <a:buFont typeface="Wingdings" charset="2"/>
              <a:buChar char=""/>
            </a:pPr>
            <a:r>
              <a:rPr lang="hu-HU" sz="2000" b="0" strike="noStrike" spc="-1">
                <a:solidFill>
                  <a:srgbClr val="000000"/>
                </a:solidFill>
                <a:latin typeface="Calibri"/>
              </a:rPr>
              <a:t>Hatodik vázlatszint</a:t>
            </a:r>
          </a:p>
          <a:p>
            <a:pPr marL="3024000" lvl="6" indent="-216000">
              <a:spcBef>
                <a:spcPts val="283"/>
              </a:spcBef>
              <a:buClr>
                <a:srgbClr val="000000"/>
              </a:buClr>
              <a:buSzPct val="45000"/>
              <a:buFont typeface="Wingdings" charset="2"/>
              <a:buChar char=""/>
            </a:pPr>
            <a:r>
              <a:rPr lang="hu-HU" sz="2000" b="0" strike="noStrike" spc="-1">
                <a:solidFill>
                  <a:srgbClr val="000000"/>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95640" y="1772640"/>
            <a:ext cx="8280720" cy="1469520"/>
          </a:xfrm>
          <a:prstGeom prst="rect">
            <a:avLst/>
          </a:prstGeom>
          <a:noFill/>
          <a:ln>
            <a:noFill/>
          </a:ln>
        </p:spPr>
        <p:txBody>
          <a:bodyPr anchor="ctr"/>
          <a:lstStyle/>
          <a:p>
            <a:pPr algn="ctr">
              <a:lnSpc>
                <a:spcPct val="100000"/>
              </a:lnSpc>
            </a:pPr>
            <a:r>
              <a:rPr lang="hu-HU" sz="3600" b="0" strike="noStrike" spc="-1">
                <a:solidFill>
                  <a:srgbClr val="000000"/>
                </a:solidFill>
                <a:latin typeface="Calibri"/>
              </a:rPr>
              <a:t>Személyes pénzügyi nyilvántartáshoz Importáló megvalósítása</a:t>
            </a:r>
            <a:r>
              <a:t/>
            </a:r>
            <a:br/>
            <a:endParaRPr lang="hu-HU" sz="3600" b="0" strike="noStrike" spc="-1">
              <a:solidFill>
                <a:srgbClr val="000000"/>
              </a:solidFill>
              <a:latin typeface="Calibri"/>
            </a:endParaRPr>
          </a:p>
        </p:txBody>
      </p:sp>
      <p:sp>
        <p:nvSpPr>
          <p:cNvPr id="129" name="TextShape 2"/>
          <p:cNvSpPr txBox="1"/>
          <p:nvPr/>
        </p:nvSpPr>
        <p:spPr>
          <a:xfrm>
            <a:off x="0" y="3429000"/>
            <a:ext cx="9143640" cy="1943640"/>
          </a:xfrm>
          <a:prstGeom prst="rect">
            <a:avLst/>
          </a:prstGeom>
          <a:noFill/>
          <a:ln>
            <a:noFill/>
          </a:ln>
        </p:spPr>
        <p:txBody>
          <a:bodyPr>
            <a:normAutofit/>
          </a:bodyPr>
          <a:lstStyle/>
          <a:p>
            <a:pPr algn="ctr">
              <a:lnSpc>
                <a:spcPct val="100000"/>
              </a:lnSpc>
              <a:spcBef>
                <a:spcPts val="479"/>
              </a:spcBef>
            </a:pPr>
            <a:r>
              <a:rPr lang="hu-HU" sz="2400" b="0" strike="noStrike" spc="-1" dirty="0">
                <a:solidFill>
                  <a:srgbClr val="262626"/>
                </a:solidFill>
                <a:latin typeface="Calibri"/>
              </a:rPr>
              <a:t>Tervezés </a:t>
            </a:r>
            <a:r>
              <a:rPr lang="hu-HU" sz="2400" b="0" strike="noStrike" spc="-1" dirty="0" smtClean="0">
                <a:solidFill>
                  <a:srgbClr val="262626"/>
                </a:solidFill>
                <a:latin typeface="Calibri"/>
              </a:rPr>
              <a:t>1</a:t>
            </a:r>
          </a:p>
          <a:p>
            <a:pPr algn="ctr">
              <a:lnSpc>
                <a:spcPct val="100000"/>
              </a:lnSpc>
              <a:spcBef>
                <a:spcPts val="479"/>
              </a:spcBef>
            </a:pP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Készítette: Tóth Patrik </a:t>
            </a:r>
            <a:r>
              <a:rPr lang="hu-HU" sz="2400" b="0" strike="noStrike" spc="-1" dirty="0" smtClean="0">
                <a:solidFill>
                  <a:srgbClr val="262626"/>
                </a:solidFill>
                <a:latin typeface="Calibri"/>
              </a:rPr>
              <a:t>Csaba (</a:t>
            </a:r>
            <a:r>
              <a:rPr lang="hu-HU" sz="2400" b="0" strike="noStrike" spc="-1" dirty="0">
                <a:solidFill>
                  <a:srgbClr val="262626"/>
                </a:solidFill>
                <a:latin typeface="Calibri"/>
              </a:rPr>
              <a:t>Programtervező informatikus </a:t>
            </a:r>
            <a:r>
              <a:rPr lang="hu-HU" sz="2400" b="0" strike="noStrike" spc="-1" dirty="0" err="1">
                <a:solidFill>
                  <a:srgbClr val="262626"/>
                </a:solidFill>
                <a:latin typeface="Calibri"/>
              </a:rPr>
              <a:t>BSc</a:t>
            </a:r>
            <a:r>
              <a:rPr lang="hu-HU" sz="2400" b="0" strike="noStrike" spc="-1" dirty="0">
                <a:solidFill>
                  <a:srgbClr val="262626"/>
                </a:solidFill>
                <a:latin typeface="Calibri"/>
              </a:rPr>
              <a:t>)</a:t>
            </a:r>
            <a:endParaRPr lang="hu-HU" sz="2400" b="0" strike="noStrike" spc="-1" dirty="0">
              <a:latin typeface="Arial"/>
            </a:endParaRPr>
          </a:p>
          <a:p>
            <a:pPr algn="ctr">
              <a:lnSpc>
                <a:spcPct val="100000"/>
              </a:lnSpc>
              <a:spcBef>
                <a:spcPts val="479"/>
              </a:spcBef>
            </a:pPr>
            <a:r>
              <a:rPr lang="hu-HU" sz="2400" b="0" strike="noStrike" spc="-1" dirty="0">
                <a:solidFill>
                  <a:srgbClr val="262626"/>
                </a:solidFill>
                <a:latin typeface="Calibri"/>
              </a:rPr>
              <a:t>2017.12.01.</a:t>
            </a:r>
            <a:endParaRPr lang="hu-HU" sz="2400" b="0" strike="noStrike" spc="-1" dirty="0">
              <a:latin typeface="Arial"/>
            </a:endParaRPr>
          </a:p>
          <a:p>
            <a:pPr algn="ctr">
              <a:lnSpc>
                <a:spcPct val="100000"/>
              </a:lnSpc>
              <a:spcBef>
                <a:spcPts val="641"/>
              </a:spcBef>
            </a:pPr>
            <a:endParaRPr lang="hu-HU" sz="2400" b="0" strike="noStrike" spc="-1" dirty="0">
              <a:latin typeface="Arial"/>
            </a:endParaRPr>
          </a:p>
        </p:txBody>
      </p:sp>
      <p:sp>
        <p:nvSpPr>
          <p:cNvPr id="130" name="CustomShape 3"/>
          <p:cNvSpPr/>
          <p:nvPr/>
        </p:nvSpPr>
        <p:spPr>
          <a:xfrm>
            <a:off x="899640" y="5356800"/>
            <a:ext cx="7128360" cy="85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endParaRPr lang="hu-HU" sz="1800" b="0" strike="noStrike" spc="-1">
              <a:latin typeface="Arial"/>
            </a:endParaRPr>
          </a:p>
          <a:p>
            <a:pPr algn="ctr">
              <a:lnSpc>
                <a:spcPct val="150000"/>
              </a:lnSpc>
            </a:pPr>
            <a:r>
              <a:rPr lang="hu-HU" sz="2000" b="0" strike="noStrike" spc="-1">
                <a:solidFill>
                  <a:srgbClr val="262626"/>
                </a:solidFill>
                <a:latin typeface="Calibri"/>
              </a:rPr>
              <a:t>Témavezető: Heckl István</a:t>
            </a:r>
            <a:endParaRPr lang="hu-HU" sz="2000" b="0" strike="noStrike" spc="-1">
              <a:latin typeface="Arial"/>
            </a:endParaRPr>
          </a:p>
        </p:txBody>
      </p:sp>
      <p:sp>
        <p:nvSpPr>
          <p:cNvPr id="131" name="CustomShape 4"/>
          <p:cNvSpPr/>
          <p:nvPr/>
        </p:nvSpPr>
        <p:spPr>
          <a:xfrm>
            <a:off x="0" y="0"/>
            <a:ext cx="9143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hu-HU" sz="2000" b="0" strike="noStrike" spc="-1" dirty="0">
                <a:latin typeface="Calibri"/>
              </a:rPr>
              <a:t>Pannon Egyetem | Rendszer- és Számítástudományi Tanszék</a:t>
            </a:r>
            <a:endParaRPr lang="hu-HU"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341640"/>
            <a:ext cx="8229240" cy="1142640"/>
          </a:xfrm>
          <a:prstGeom prst="rect">
            <a:avLst/>
          </a:prstGeom>
          <a:noFill/>
          <a:ln>
            <a:noFill/>
          </a:ln>
        </p:spPr>
        <p:txBody>
          <a:bodyPr anchor="ctr"/>
          <a:lstStyle/>
          <a:p>
            <a:pPr>
              <a:lnSpc>
                <a:spcPct val="100000"/>
              </a:lnSpc>
            </a:pPr>
            <a:r>
              <a:rPr lang="hu-HU" sz="3200" b="0" strike="noStrike" spc="-1">
                <a:solidFill>
                  <a:srgbClr val="000000"/>
                </a:solidFill>
                <a:latin typeface="Calibri"/>
              </a:rPr>
              <a:t>Feladat leírása</a:t>
            </a:r>
          </a:p>
        </p:txBody>
      </p:sp>
      <p:sp>
        <p:nvSpPr>
          <p:cNvPr id="149" name="TextShape 2"/>
          <p:cNvSpPr txBox="1"/>
          <p:nvPr/>
        </p:nvSpPr>
        <p:spPr>
          <a:xfrm>
            <a:off x="395640" y="1484640"/>
            <a:ext cx="8424720" cy="4968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2400" b="0" strike="noStrike" spc="-1" dirty="0">
                <a:solidFill>
                  <a:srgbClr val="000000"/>
                </a:solidFill>
                <a:latin typeface="Calibri"/>
              </a:rPr>
              <a:t>Első számú cél:</a:t>
            </a:r>
          </a:p>
          <a:p>
            <a:pPr marL="743040" lvl="1" indent="-285480">
              <a:lnSpc>
                <a:spcPct val="100000"/>
              </a:lnSpc>
              <a:spcBef>
                <a:spcPts val="400"/>
              </a:spcBef>
              <a:buClr>
                <a:srgbClr val="000000"/>
              </a:buClr>
              <a:buFont typeface="Arial"/>
              <a:buChar char="–"/>
            </a:pPr>
            <a:r>
              <a:rPr lang="hu-HU" sz="2000" spc="-1" dirty="0">
                <a:solidFill>
                  <a:srgbClr val="000000"/>
                </a:solidFill>
                <a:latin typeface="Calibri"/>
              </a:rPr>
              <a:t>a</a:t>
            </a:r>
            <a:r>
              <a:rPr lang="hu-HU" sz="2000" b="0" strike="noStrike" spc="-1" dirty="0" smtClean="0">
                <a:solidFill>
                  <a:srgbClr val="000000"/>
                </a:solidFill>
                <a:latin typeface="Calibri"/>
              </a:rPr>
              <a:t> </a:t>
            </a:r>
            <a:r>
              <a:rPr lang="hu-HU" sz="2000" b="0" strike="noStrike" spc="-1" dirty="0">
                <a:solidFill>
                  <a:srgbClr val="000000"/>
                </a:solidFill>
                <a:latin typeface="Calibri"/>
              </a:rPr>
              <a:t>programnak képesnek kell lennie importálni </a:t>
            </a:r>
            <a:r>
              <a:rPr lang="hu-HU" sz="2000" b="1" strike="noStrike" spc="-1" dirty="0">
                <a:solidFill>
                  <a:srgbClr val="000000"/>
                </a:solidFill>
                <a:latin typeface="Calibri"/>
              </a:rPr>
              <a:t>bármely </a:t>
            </a:r>
            <a:r>
              <a:rPr lang="hu-HU" sz="2000" b="0" strike="noStrike" spc="-1" dirty="0">
                <a:solidFill>
                  <a:srgbClr val="000000"/>
                </a:solidFill>
                <a:latin typeface="Calibri"/>
              </a:rPr>
              <a:t>magyar banktól származó export fájlt feldolgozni, majd eltárolni egy saját táblázatban. </a:t>
            </a:r>
          </a:p>
          <a:p>
            <a:pPr marL="743040" lvl="1" indent="-285480">
              <a:lnSpc>
                <a:spcPct val="100000"/>
              </a:lnSpc>
              <a:spcBef>
                <a:spcPts val="400"/>
              </a:spcBef>
              <a:buClr>
                <a:srgbClr val="000000"/>
              </a:buClr>
              <a:buFont typeface="Arial"/>
              <a:buChar char="–"/>
            </a:pPr>
            <a:r>
              <a:rPr lang="hu-HU" sz="2000" spc="-1" dirty="0">
                <a:solidFill>
                  <a:srgbClr val="000000"/>
                </a:solidFill>
                <a:latin typeface="Calibri"/>
              </a:rPr>
              <a:t>r</a:t>
            </a:r>
            <a:r>
              <a:rPr lang="hu-HU" sz="2000" b="0" strike="noStrike" spc="-1" dirty="0" smtClean="0">
                <a:solidFill>
                  <a:srgbClr val="000000"/>
                </a:solidFill>
                <a:latin typeface="Calibri"/>
              </a:rPr>
              <a:t>edundáns </a:t>
            </a:r>
            <a:r>
              <a:rPr lang="hu-HU" sz="2000" b="0" strike="noStrike" spc="-1" dirty="0">
                <a:solidFill>
                  <a:srgbClr val="000000"/>
                </a:solidFill>
                <a:latin typeface="Calibri"/>
              </a:rPr>
              <a:t>tranzakciók tárolásának kezelése, ezen esetek </a:t>
            </a:r>
            <a:r>
              <a:rPr lang="hu-HU" sz="2000" b="0" strike="noStrike" spc="-1" dirty="0" err="1">
                <a:solidFill>
                  <a:srgbClr val="000000"/>
                </a:solidFill>
                <a:latin typeface="Calibri"/>
              </a:rPr>
              <a:t>logolása</a:t>
            </a:r>
            <a:r>
              <a:rPr lang="hu-HU" sz="2000" b="0" strike="noStrike" spc="-1" dirty="0">
                <a:solidFill>
                  <a:srgbClr val="000000"/>
                </a:solidFill>
                <a:latin typeface="Calibri"/>
              </a:rPr>
              <a:t>.</a:t>
            </a:r>
          </a:p>
          <a:p>
            <a:endParaRPr lang="hu-HU" sz="20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hu-HU" sz="2400" b="0" strike="noStrike" spc="-1" dirty="0">
                <a:solidFill>
                  <a:srgbClr val="000000"/>
                </a:solidFill>
                <a:latin typeface="Calibri"/>
              </a:rPr>
              <a:t>Másodlagos cél</a:t>
            </a:r>
          </a:p>
          <a:p>
            <a:pPr marL="743040" lvl="1" indent="-285480">
              <a:lnSpc>
                <a:spcPct val="100000"/>
              </a:lnSpc>
              <a:spcBef>
                <a:spcPts val="400"/>
              </a:spcBef>
              <a:buClr>
                <a:srgbClr val="000000"/>
              </a:buClr>
              <a:buFont typeface="Arial"/>
              <a:buChar char="–"/>
            </a:pPr>
            <a:r>
              <a:rPr lang="hu-HU" sz="2000" spc="-1" dirty="0">
                <a:solidFill>
                  <a:srgbClr val="000000"/>
                </a:solidFill>
                <a:latin typeface="Calibri"/>
              </a:rPr>
              <a:t>a</a:t>
            </a:r>
            <a:r>
              <a:rPr lang="hu-HU" sz="2000" b="0" strike="noStrike" spc="-1" dirty="0" smtClean="0">
                <a:solidFill>
                  <a:srgbClr val="000000"/>
                </a:solidFill>
                <a:latin typeface="Calibri"/>
              </a:rPr>
              <a:t>z </a:t>
            </a:r>
            <a:r>
              <a:rPr lang="hu-HU" sz="2000" b="0" strike="noStrike" spc="-1" dirty="0">
                <a:solidFill>
                  <a:srgbClr val="000000"/>
                </a:solidFill>
                <a:latin typeface="Calibri"/>
              </a:rPr>
              <a:t>adatbázisban lévő tranzakciók feltöltése egy táblázatba.</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az Importált tranzakciókról készült statisztikák megjelenítése.</a:t>
            </a:r>
          </a:p>
        </p:txBody>
      </p:sp>
      <p:sp>
        <p:nvSpPr>
          <p:cNvPr id="150" name="TextShape 3"/>
          <p:cNvSpPr txBox="1"/>
          <p:nvPr/>
        </p:nvSpPr>
        <p:spPr>
          <a:xfrm>
            <a:off x="6975000" y="6592320"/>
            <a:ext cx="2133360" cy="220680"/>
          </a:xfrm>
          <a:prstGeom prst="rect">
            <a:avLst/>
          </a:prstGeom>
          <a:noFill/>
          <a:ln>
            <a:noFill/>
          </a:ln>
        </p:spPr>
        <p:txBody>
          <a:bodyPr anchor="ctr"/>
          <a:lstStyle/>
          <a:p>
            <a:pPr algn="r">
              <a:lnSpc>
                <a:spcPct val="100000"/>
              </a:lnSpc>
            </a:pPr>
            <a:fld id="{CEC71407-97F1-46BB-B238-0E0280C05613}" type="slidenum">
              <a:rPr lang="hu-HU" sz="1600" b="0" strike="noStrike" spc="-1">
                <a:solidFill>
                  <a:srgbClr val="FFFFFF"/>
                </a:solidFill>
                <a:latin typeface="Calibri"/>
              </a:rPr>
              <a:pPr algn="r">
                <a:lnSpc>
                  <a:spcPct val="100000"/>
                </a:lnSpc>
              </a:pPr>
              <a:t>10</a:t>
            </a:fld>
            <a:r>
              <a:rPr lang="hu-HU" sz="1600" b="0" strike="noStrike" spc="-1">
                <a:solidFill>
                  <a:srgbClr val="FFFFFF"/>
                </a:solidFill>
                <a:latin typeface="Calibri"/>
              </a:rPr>
              <a:t>/25</a:t>
            </a:r>
            <a:endParaRPr lang="hu-HU" sz="1600" b="0" strike="noStrike" spc="-1">
              <a:latin typeface="Times New Roman"/>
            </a:endParaRPr>
          </a:p>
        </p:txBody>
      </p:sp>
      <p:sp>
        <p:nvSpPr>
          <p:cNvPr id="151"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500" b="0" strike="noStrike" spc="-1" dirty="0">
                <a:latin typeface="Calibri"/>
              </a:rPr>
              <a:t>Személyes Pénzügyi nyilvántartáshoz Importáló megvalósítása – Feladat leírása</a:t>
            </a:r>
            <a:endParaRPr lang="hu-HU" sz="1500" b="0" strike="noStrike" spc="-1" dirty="0">
              <a:latin typeface="Arial"/>
            </a:endParaRPr>
          </a:p>
        </p:txBody>
      </p:sp>
      <p:sp>
        <p:nvSpPr>
          <p:cNvPr id="152"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a:solidFill>
                  <a:srgbClr val="FFFFFF"/>
                </a:solidFill>
                <a:latin typeface="Calibri"/>
              </a:rPr>
              <a:t>Pannon Egyetem | Rendszer- és Számítástudományi Tanszék</a:t>
            </a:r>
            <a:endParaRPr lang="hu-HU"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341640"/>
            <a:ext cx="8229240" cy="1142640"/>
          </a:xfrm>
          <a:prstGeom prst="rect">
            <a:avLst/>
          </a:prstGeom>
          <a:noFill/>
          <a:ln>
            <a:noFill/>
          </a:ln>
        </p:spPr>
        <p:txBody>
          <a:bodyPr anchor="ctr"/>
          <a:lstStyle/>
          <a:p>
            <a:pPr>
              <a:lnSpc>
                <a:spcPct val="100000"/>
              </a:lnSpc>
            </a:pPr>
            <a:r>
              <a:rPr lang="hu-HU" sz="3200" b="0" strike="noStrike" spc="-1">
                <a:solidFill>
                  <a:srgbClr val="000000"/>
                </a:solidFill>
                <a:latin typeface="Calibri"/>
              </a:rPr>
              <a:t>Banki importáló megvalósítása (elsődleges cél)</a:t>
            </a:r>
          </a:p>
        </p:txBody>
      </p:sp>
      <p:sp>
        <p:nvSpPr>
          <p:cNvPr id="183" name="TextShape 2"/>
          <p:cNvSpPr txBox="1"/>
          <p:nvPr/>
        </p:nvSpPr>
        <p:spPr>
          <a:xfrm>
            <a:off x="395640" y="1340640"/>
            <a:ext cx="8424720" cy="5112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2400" b="1" strike="noStrike" spc="-1" dirty="0">
                <a:solidFill>
                  <a:srgbClr val="000000"/>
                </a:solidFill>
                <a:latin typeface="Calibri"/>
              </a:rPr>
              <a:t>Cél</a:t>
            </a:r>
            <a:r>
              <a:rPr lang="hu-HU" sz="2000" b="0" strike="noStrike" spc="-1" dirty="0">
                <a:solidFill>
                  <a:srgbClr val="000000"/>
                </a:solidFill>
                <a:latin typeface="Calibri"/>
              </a:rPr>
              <a:t>: Olyan univerzális beolvasó írása amely „beazonosítja” a szükséges cellákat. Ezáltal kitudjuk olvasni az adott cellákból azon adatokat amik segítségével azonosítani tudunk egy tranzakciót.</a:t>
            </a:r>
          </a:p>
          <a:p>
            <a:pPr>
              <a:lnSpc>
                <a:spcPct val="100000"/>
              </a:lnSpc>
              <a:spcBef>
                <a:spcPts val="241"/>
              </a:spcBef>
            </a:pPr>
            <a:endParaRPr lang="hu-HU" sz="2000" b="0" strike="noStrike" spc="-1" dirty="0">
              <a:solidFill>
                <a:srgbClr val="000000"/>
              </a:solidFill>
              <a:latin typeface="Calibri"/>
            </a:endParaRP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Felhasználó </a:t>
            </a:r>
            <a:r>
              <a:rPr lang="hu-HU" sz="2400" b="0" strike="noStrike" spc="-1" dirty="0" smtClean="0">
                <a:solidFill>
                  <a:srgbClr val="000000"/>
                </a:solidFill>
                <a:latin typeface="Calibri"/>
              </a:rPr>
              <a:t>bankszámlaszáma</a:t>
            </a:r>
            <a:endParaRPr lang="hu-HU" sz="2400" b="0" strike="noStrike" spc="-1" dirty="0">
              <a:solidFill>
                <a:srgbClr val="000000"/>
              </a:solidFill>
              <a:latin typeface="Calibri"/>
            </a:endParaRPr>
          </a:p>
          <a:p>
            <a:pPr marL="857160" lvl="1" indent="-456840">
              <a:lnSpc>
                <a:spcPct val="100000"/>
              </a:lnSpc>
              <a:spcBef>
                <a:spcPts val="479"/>
              </a:spcBef>
              <a:buClr>
                <a:srgbClr val="000000"/>
              </a:buClr>
              <a:buFont typeface="Arial"/>
              <a:buChar char="–"/>
            </a:pPr>
            <a:r>
              <a:rPr lang="hu-HU" sz="2400" b="0" strike="noStrike" spc="-1" dirty="0">
                <a:solidFill>
                  <a:srgbClr val="000000"/>
                </a:solidFill>
                <a:latin typeface="Calibri"/>
              </a:rPr>
              <a:t>vagy egyszer szerepel vagy minden tranzakciónál.</a:t>
            </a: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Tranzakció végbemenetelének </a:t>
            </a:r>
            <a:r>
              <a:rPr lang="hu-HU" sz="2400" b="0" strike="noStrike" spc="-1" dirty="0" smtClean="0">
                <a:solidFill>
                  <a:srgbClr val="000000"/>
                </a:solidFill>
                <a:latin typeface="Calibri"/>
              </a:rPr>
              <a:t>dátuma</a:t>
            </a:r>
            <a:endParaRPr lang="hu-HU" sz="2400" b="0" strike="noStrike" spc="-1" dirty="0">
              <a:solidFill>
                <a:srgbClr val="000000"/>
              </a:solidFill>
              <a:latin typeface="Calibri"/>
            </a:endParaRPr>
          </a:p>
          <a:p>
            <a:pPr marL="743040" lvl="1" indent="-285480">
              <a:lnSpc>
                <a:spcPct val="100000"/>
              </a:lnSpc>
              <a:spcBef>
                <a:spcPts val="479"/>
              </a:spcBef>
              <a:buClr>
                <a:srgbClr val="000000"/>
              </a:buClr>
              <a:buFont typeface="Arial"/>
              <a:buChar char="–"/>
            </a:pPr>
            <a:r>
              <a:rPr lang="hu-HU" sz="2400" b="0" strike="noStrike" spc="-1" dirty="0">
                <a:solidFill>
                  <a:srgbClr val="000000"/>
                </a:solidFill>
                <a:latin typeface="Calibri"/>
              </a:rPr>
              <a:t>fájlonként más formátumban szerepelhetnek.</a:t>
            </a: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Tranzakció </a:t>
            </a:r>
            <a:r>
              <a:rPr lang="hu-HU" sz="2400" b="0" strike="noStrike" spc="-1" dirty="0" smtClean="0">
                <a:solidFill>
                  <a:srgbClr val="000000"/>
                </a:solidFill>
                <a:latin typeface="Calibri"/>
              </a:rPr>
              <a:t>összege</a:t>
            </a:r>
            <a:endParaRPr lang="hu-HU" sz="2400" b="0" strike="noStrike" spc="-1" dirty="0">
              <a:solidFill>
                <a:srgbClr val="000000"/>
              </a:solidFill>
              <a:latin typeface="Calibri"/>
            </a:endParaRPr>
          </a:p>
          <a:p>
            <a:pPr marL="857160" lvl="1" indent="-456840">
              <a:lnSpc>
                <a:spcPct val="100000"/>
              </a:lnSpc>
              <a:spcBef>
                <a:spcPts val="479"/>
              </a:spcBef>
              <a:buClr>
                <a:srgbClr val="000000"/>
              </a:buClr>
              <a:buFont typeface="Arial"/>
              <a:buChar char="–"/>
            </a:pPr>
            <a:r>
              <a:rPr lang="hu-HU" sz="2400" b="0" strike="noStrike" spc="-1" dirty="0">
                <a:solidFill>
                  <a:srgbClr val="000000"/>
                </a:solidFill>
                <a:latin typeface="Calibri"/>
              </a:rPr>
              <a:t>két oszlopból állhat bizonyos fájlok esetén.</a:t>
            </a:r>
          </a:p>
          <a:p>
            <a:pPr marL="457200" indent="-456840">
              <a:lnSpc>
                <a:spcPct val="100000"/>
              </a:lnSpc>
              <a:spcBef>
                <a:spcPts val="479"/>
              </a:spcBef>
              <a:buClr>
                <a:srgbClr val="000000"/>
              </a:buClr>
              <a:buFont typeface="Calibri"/>
              <a:buAutoNum type="arabicParenR"/>
            </a:pPr>
            <a:r>
              <a:rPr lang="hu-HU" sz="2400" b="0" strike="noStrike" spc="-1" dirty="0">
                <a:solidFill>
                  <a:srgbClr val="000000"/>
                </a:solidFill>
                <a:latin typeface="Calibri"/>
              </a:rPr>
              <a:t>Tranzakciót jellemző </a:t>
            </a:r>
            <a:r>
              <a:rPr lang="hu-HU" sz="2400" b="0" strike="noStrike" spc="-1" dirty="0" smtClean="0">
                <a:solidFill>
                  <a:srgbClr val="000000"/>
                </a:solidFill>
                <a:latin typeface="Calibri"/>
              </a:rPr>
              <a:t>leírás</a:t>
            </a:r>
            <a:endParaRPr lang="hu-HU" sz="2400" b="0" strike="noStrike" spc="-1" dirty="0">
              <a:solidFill>
                <a:srgbClr val="000000"/>
              </a:solidFill>
              <a:latin typeface="Calibri"/>
            </a:endParaRPr>
          </a:p>
          <a:p>
            <a:pPr marL="685800" lvl="1" indent="-285480">
              <a:lnSpc>
                <a:spcPct val="100000"/>
              </a:lnSpc>
              <a:spcBef>
                <a:spcPts val="479"/>
              </a:spcBef>
              <a:buClr>
                <a:srgbClr val="000000"/>
              </a:buClr>
              <a:buFont typeface="Arial"/>
              <a:buChar char="–"/>
            </a:pPr>
            <a:r>
              <a:rPr lang="hu-HU" sz="2400" b="0" strike="noStrike" spc="-1" dirty="0">
                <a:solidFill>
                  <a:srgbClr val="000000"/>
                </a:solidFill>
                <a:latin typeface="Calibri"/>
              </a:rPr>
              <a:t>legtöbb fájlban erre több megfelelő oszlop is van</a:t>
            </a:r>
          </a:p>
        </p:txBody>
      </p:sp>
      <p:sp>
        <p:nvSpPr>
          <p:cNvPr id="184" name="TextShape 3"/>
          <p:cNvSpPr txBox="1"/>
          <p:nvPr/>
        </p:nvSpPr>
        <p:spPr>
          <a:xfrm>
            <a:off x="6975000" y="6592320"/>
            <a:ext cx="2133360" cy="220680"/>
          </a:xfrm>
          <a:prstGeom prst="rect">
            <a:avLst/>
          </a:prstGeom>
          <a:noFill/>
          <a:ln>
            <a:noFill/>
          </a:ln>
        </p:spPr>
        <p:txBody>
          <a:bodyPr anchor="ctr"/>
          <a:lstStyle/>
          <a:p>
            <a:pPr algn="r">
              <a:lnSpc>
                <a:spcPct val="100000"/>
              </a:lnSpc>
            </a:pPr>
            <a:fld id="{D0A3E21E-1CE0-4C84-8659-39D96795CF8F}" type="slidenum">
              <a:rPr lang="hu-HU" sz="1600" b="0" strike="noStrike" spc="-1">
                <a:latin typeface="Calibri"/>
              </a:rPr>
              <a:pPr algn="r">
                <a:lnSpc>
                  <a:spcPct val="100000"/>
                </a:lnSpc>
              </a:pPr>
              <a:t>11</a:t>
            </a:fld>
            <a:r>
              <a:rPr lang="hu-HU" sz="1600" b="0" strike="noStrike" spc="-1" dirty="0">
                <a:latin typeface="Calibri"/>
              </a:rPr>
              <a:t>/25</a:t>
            </a:r>
            <a:endParaRPr lang="hu-HU" sz="1600" b="0" strike="noStrike" spc="-1" dirty="0">
              <a:latin typeface="Times New Roman"/>
            </a:endParaRPr>
          </a:p>
        </p:txBody>
      </p:sp>
      <p:sp>
        <p:nvSpPr>
          <p:cNvPr id="18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186"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341640"/>
            <a:ext cx="8229240" cy="1142640"/>
          </a:xfrm>
          <a:prstGeom prst="rect">
            <a:avLst/>
          </a:prstGeom>
          <a:noFill/>
          <a:ln>
            <a:noFill/>
          </a:ln>
        </p:spPr>
        <p:txBody>
          <a:bodyPr anchor="ctr"/>
          <a:lstStyle/>
          <a:p>
            <a:pPr>
              <a:lnSpc>
                <a:spcPct val="100000"/>
              </a:lnSpc>
            </a:pPr>
            <a:r>
              <a:rPr lang="hu-HU" sz="3200" b="0" strike="noStrike" spc="-1" dirty="0">
                <a:solidFill>
                  <a:srgbClr val="000000"/>
                </a:solidFill>
                <a:latin typeface="Calibri"/>
              </a:rPr>
              <a:t>Kiindulási alapötlet</a:t>
            </a:r>
          </a:p>
        </p:txBody>
      </p:sp>
      <p:sp>
        <p:nvSpPr>
          <p:cNvPr id="188" name="TextShape 2"/>
          <p:cNvSpPr txBox="1"/>
          <p:nvPr/>
        </p:nvSpPr>
        <p:spPr>
          <a:xfrm>
            <a:off x="395640" y="1340640"/>
            <a:ext cx="8424720" cy="5112360"/>
          </a:xfrm>
          <a:prstGeom prst="rect">
            <a:avLst/>
          </a:prstGeom>
          <a:noFill/>
          <a:ln>
            <a:noFill/>
          </a:ln>
        </p:spPr>
        <p:txBody>
          <a:bodyPr/>
          <a:lstStyle/>
          <a:p>
            <a:pPr>
              <a:lnSpc>
                <a:spcPct val="100000"/>
              </a:lnSpc>
              <a:spcBef>
                <a:spcPts val="400"/>
              </a:spcBef>
            </a:pPr>
            <a:endParaRPr lang="hu-HU" sz="3200" b="0" strike="noStrike" spc="-1" dirty="0">
              <a:solidFill>
                <a:srgbClr val="000000"/>
              </a:solidFill>
              <a:latin typeface="Calibri"/>
            </a:endParaRPr>
          </a:p>
          <a:p>
            <a:pPr marL="343080" indent="-342720">
              <a:lnSpc>
                <a:spcPct val="100000"/>
              </a:lnSpc>
              <a:spcBef>
                <a:spcPts val="479"/>
              </a:spcBef>
              <a:buClr>
                <a:srgbClr val="000000"/>
              </a:buClr>
              <a:buFont typeface="Arial"/>
              <a:buChar char="•"/>
            </a:pPr>
            <a:r>
              <a:rPr lang="hu-HU" sz="2400" b="1" strike="noStrike" spc="-1" dirty="0">
                <a:solidFill>
                  <a:srgbClr val="000000"/>
                </a:solidFill>
                <a:latin typeface="Calibri"/>
              </a:rPr>
              <a:t>Ötlet</a:t>
            </a:r>
            <a:r>
              <a:rPr lang="hu-HU" sz="2400" b="0" strike="noStrike" spc="-1" dirty="0">
                <a:solidFill>
                  <a:srgbClr val="000000"/>
                </a:solidFill>
                <a:latin typeface="Calibri"/>
              </a:rPr>
              <a:t>: a szükséges </a:t>
            </a:r>
            <a:r>
              <a:rPr lang="hu-HU" sz="2400" b="0" strike="noStrike" spc="-1" dirty="0" smtClean="0">
                <a:solidFill>
                  <a:srgbClr val="000000"/>
                </a:solidFill>
                <a:latin typeface="Calibri"/>
              </a:rPr>
              <a:t>oszlopok számát  </a:t>
            </a:r>
            <a:r>
              <a:rPr lang="hu-HU" sz="2400" b="1" strike="noStrike" spc="-1" dirty="0">
                <a:solidFill>
                  <a:srgbClr val="000000"/>
                </a:solidFill>
                <a:latin typeface="Calibri"/>
              </a:rPr>
              <a:t>reguláris kifejezés </a:t>
            </a:r>
            <a:r>
              <a:rPr lang="hu-HU" sz="2400" b="0" strike="noStrike" spc="-1" dirty="0">
                <a:solidFill>
                  <a:srgbClr val="000000"/>
                </a:solidFill>
                <a:latin typeface="Calibri"/>
              </a:rPr>
              <a:t>segítségével azonosítjuk.</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Oszlop nevére illeszkedő kifejezés (például Összeg)</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Cella tartalmára illeszkedő kifejezés (például dátum, bankszámlaszám)</a:t>
            </a:r>
          </a:p>
          <a:p>
            <a:pPr marL="743040" lvl="1" indent="-285480">
              <a:lnSpc>
                <a:spcPct val="100000"/>
              </a:lnSpc>
              <a:spcBef>
                <a:spcPts val="400"/>
              </a:spcBef>
              <a:buClr>
                <a:srgbClr val="000000"/>
              </a:buClr>
            </a:pPr>
            <a:endParaRPr lang="hu-HU" sz="2000" spc="-1" dirty="0">
              <a:solidFill>
                <a:srgbClr val="000000"/>
              </a:solidFill>
              <a:latin typeface="Calibri"/>
            </a:endParaRPr>
          </a:p>
          <a:p>
            <a:pPr marL="743040" lvl="1" indent="-285480">
              <a:lnSpc>
                <a:spcPct val="100000"/>
              </a:lnSpc>
              <a:spcBef>
                <a:spcPts val="400"/>
              </a:spcBef>
              <a:buClr>
                <a:srgbClr val="000000"/>
              </a:buClr>
            </a:pPr>
            <a:endParaRPr lang="hu-HU" sz="2000" b="0" strike="noStrike" spc="-1" dirty="0">
              <a:solidFill>
                <a:srgbClr val="000000"/>
              </a:solidFill>
              <a:latin typeface="Calibri"/>
            </a:endParaRPr>
          </a:p>
          <a:p>
            <a:pPr marL="285840" indent="-285480">
              <a:spcBef>
                <a:spcPts val="400"/>
              </a:spcBef>
              <a:buClr>
                <a:srgbClr val="000000"/>
              </a:buClr>
              <a:buFont typeface="Arial" pitchFamily="34" charset="0"/>
              <a:buChar char="•"/>
            </a:pPr>
            <a:r>
              <a:rPr lang="hu-HU" sz="2400" b="1" strike="noStrike" spc="-1" dirty="0" smtClean="0">
                <a:solidFill>
                  <a:srgbClr val="000000"/>
                </a:solidFill>
                <a:latin typeface="Calibri"/>
              </a:rPr>
              <a:t>Viszont</a:t>
            </a:r>
            <a:r>
              <a:rPr lang="hu-HU" sz="2000" b="0" strike="noStrike" spc="-1" dirty="0" smtClean="0">
                <a:solidFill>
                  <a:srgbClr val="000000"/>
                </a:solidFill>
                <a:latin typeface="Calibri"/>
              </a:rPr>
              <a:t>: Ehhez </a:t>
            </a:r>
            <a:r>
              <a:rPr lang="hu-HU" sz="2000" b="0" strike="noStrike" spc="-1" dirty="0">
                <a:solidFill>
                  <a:srgbClr val="000000"/>
                </a:solidFill>
                <a:latin typeface="Calibri"/>
              </a:rPr>
              <a:t>előbb meg kell mondanunk a program számára melyik sorban kezdje meg a cellák </a:t>
            </a:r>
            <a:r>
              <a:rPr lang="hu-HU" sz="2000" b="0" strike="noStrike" spc="-1" dirty="0" smtClean="0">
                <a:solidFill>
                  <a:srgbClr val="000000"/>
                </a:solidFill>
                <a:latin typeface="Calibri"/>
              </a:rPr>
              <a:t>vizsgálatát.</a:t>
            </a:r>
            <a:endParaRPr lang="hu-HU" sz="2000" b="0" strike="noStrike" spc="-1" dirty="0">
              <a:solidFill>
                <a:srgbClr val="000000"/>
              </a:solidFill>
              <a:latin typeface="Calibri"/>
            </a:endParaRPr>
          </a:p>
        </p:txBody>
      </p:sp>
      <p:sp>
        <p:nvSpPr>
          <p:cNvPr id="189" name="TextShape 3"/>
          <p:cNvSpPr txBox="1"/>
          <p:nvPr/>
        </p:nvSpPr>
        <p:spPr>
          <a:xfrm>
            <a:off x="6975000" y="6592320"/>
            <a:ext cx="2133360" cy="220680"/>
          </a:xfrm>
          <a:prstGeom prst="rect">
            <a:avLst/>
          </a:prstGeom>
          <a:noFill/>
          <a:ln>
            <a:noFill/>
          </a:ln>
        </p:spPr>
        <p:txBody>
          <a:bodyPr anchor="ctr"/>
          <a:lstStyle/>
          <a:p>
            <a:pPr algn="r">
              <a:lnSpc>
                <a:spcPct val="100000"/>
              </a:lnSpc>
            </a:pPr>
            <a:fld id="{630BB91C-966F-4AF8-ACBA-6C053A7095FF}" type="slidenum">
              <a:rPr lang="hu-HU" sz="1600" b="0" strike="noStrike" spc="-1">
                <a:latin typeface="Calibri"/>
              </a:rPr>
              <a:pPr algn="r">
                <a:lnSpc>
                  <a:spcPct val="100000"/>
                </a:lnSpc>
              </a:pPr>
              <a:t>12</a:t>
            </a:fld>
            <a:r>
              <a:rPr lang="hu-HU" sz="1600" b="0" strike="noStrike" spc="-1" dirty="0">
                <a:latin typeface="Calibri"/>
              </a:rPr>
              <a:t>/25</a:t>
            </a:r>
            <a:endParaRPr lang="hu-HU" sz="1600" b="0" strike="noStrike" spc="-1" dirty="0">
              <a:latin typeface="Times New Roman"/>
            </a:endParaRPr>
          </a:p>
        </p:txBody>
      </p:sp>
      <p:sp>
        <p:nvSpPr>
          <p:cNvPr id="190"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191" name="CustomShape 5"/>
          <p:cNvSpPr/>
          <p:nvPr/>
        </p:nvSpPr>
        <p:spPr>
          <a:xfrm>
            <a:off x="0" y="652428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67640" y="0"/>
            <a:ext cx="8229240" cy="1142640"/>
          </a:xfrm>
          <a:prstGeom prst="rect">
            <a:avLst/>
          </a:prstGeom>
          <a:noFill/>
          <a:ln>
            <a:noFill/>
          </a:ln>
        </p:spPr>
        <p:txBody>
          <a:bodyPr anchor="ctr"/>
          <a:lstStyle/>
          <a:p>
            <a:pPr>
              <a:lnSpc>
                <a:spcPct val="100000"/>
              </a:lnSpc>
            </a:pPr>
            <a:r>
              <a:rPr lang="hu-HU" sz="3200" b="0" strike="noStrike" spc="-1" dirty="0" smtClean="0">
                <a:solidFill>
                  <a:srgbClr val="000000"/>
                </a:solidFill>
                <a:latin typeface="Calibri"/>
              </a:rPr>
              <a:t>Tranzakciós oszlopok kezdősora</a:t>
            </a:r>
            <a:endParaRPr lang="hu-HU" sz="3200" b="0" strike="noStrike" spc="-1" dirty="0">
              <a:solidFill>
                <a:srgbClr val="000000"/>
              </a:solidFill>
              <a:latin typeface="Calibri"/>
            </a:endParaRPr>
          </a:p>
        </p:txBody>
      </p:sp>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13</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megvalósítása– Megvalósítás</a:t>
            </a:r>
            <a:endParaRPr lang="hu-HU" sz="1600" b="0" strike="noStrike" spc="-1" dirty="0">
              <a:latin typeface="Arial"/>
            </a:endParaRPr>
          </a:p>
        </p:txBody>
      </p:sp>
      <p:sp>
        <p:nvSpPr>
          <p:cNvPr id="195" name="CustomShape 4"/>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
        <p:nvSpPr>
          <p:cNvPr id="8" name="Szövegdoboz 7"/>
          <p:cNvSpPr txBox="1"/>
          <p:nvPr/>
        </p:nvSpPr>
        <p:spPr>
          <a:xfrm>
            <a:off x="0" y="908720"/>
            <a:ext cx="9144000" cy="4185761"/>
          </a:xfrm>
          <a:prstGeom prst="rect">
            <a:avLst/>
          </a:prstGeom>
          <a:noFill/>
        </p:spPr>
        <p:txBody>
          <a:bodyPr wrap="square" rtlCol="0">
            <a:spAutoFit/>
          </a:bodyPr>
          <a:lstStyle/>
          <a:p>
            <a:r>
              <a:rPr lang="hu-HU" sz="2400" dirty="0" smtClean="0"/>
              <a:t>Miután megtudtuk melyik sorban kezdődnek a tranzakciók</a:t>
            </a:r>
          </a:p>
          <a:p>
            <a:endParaRPr lang="hu-HU" sz="2400" dirty="0" smtClean="0"/>
          </a:p>
          <a:p>
            <a:pPr marL="457200" indent="-457200">
              <a:buFont typeface="+mj-lt"/>
              <a:buAutoNum type="arabicPeriod"/>
            </a:pPr>
            <a:r>
              <a:rPr lang="hu-HU" sz="2000" dirty="0" smtClean="0"/>
              <a:t>   </a:t>
            </a:r>
            <a:r>
              <a:rPr lang="hu-HU" dirty="0"/>
              <a:t>M</a:t>
            </a:r>
            <a:r>
              <a:rPr lang="hu-HU" dirty="0" smtClean="0"/>
              <a:t>egvizsgáljuk ennek a sornak és az alatta lévő sor celláinak tartalmát</a:t>
            </a:r>
          </a:p>
          <a:p>
            <a:pPr marL="914400" lvl="1" indent="-457200">
              <a:buFont typeface="+mj-lt"/>
              <a:buAutoNum type="arabicPeriod"/>
            </a:pPr>
            <a:endParaRPr lang="hu-HU" dirty="0" smtClean="0"/>
          </a:p>
          <a:p>
            <a:pPr marL="457200" indent="-457200">
              <a:buFont typeface="+mj-lt"/>
              <a:buAutoNum type="arabicPeriod"/>
            </a:pPr>
            <a:r>
              <a:rPr lang="hu-HU" dirty="0" smtClean="0"/>
              <a:t>   A reguláris kifejezésekre illeszkedő oszlopok számát elmentjük</a:t>
            </a:r>
          </a:p>
          <a:p>
            <a:endParaRPr lang="hu-HU" dirty="0"/>
          </a:p>
          <a:p>
            <a:endParaRPr lang="hu-HU" dirty="0" smtClean="0"/>
          </a:p>
          <a:p>
            <a:pPr marL="285750" indent="-285750">
              <a:buFont typeface="Wingdings" panose="05000000000000000000" pitchFamily="2" charset="2"/>
              <a:buChar char="Ø"/>
            </a:pPr>
            <a:r>
              <a:rPr lang="hu-HU" dirty="0" smtClean="0"/>
              <a:t>Az elmentek oszlopszámok mind a tranzakció egy bizonyos adatát azonosítják.</a:t>
            </a:r>
          </a:p>
          <a:p>
            <a:pPr marL="285750" indent="-285750">
              <a:buFont typeface="Wingdings" panose="05000000000000000000" pitchFamily="2" charset="2"/>
              <a:buChar char="Ø"/>
            </a:pPr>
            <a:endParaRPr lang="hu-HU" dirty="0" smtClean="0"/>
          </a:p>
          <a:p>
            <a:pPr marL="285750" indent="-285750">
              <a:buFont typeface="Wingdings" panose="05000000000000000000" pitchFamily="2" charset="2"/>
              <a:buChar char="Ø"/>
            </a:pPr>
            <a:r>
              <a:rPr lang="hu-HU" dirty="0" smtClean="0"/>
              <a:t>Miután minden oszlopot sikeresen megtaláltunk, elkezdjük a tranzakciók kezdősorától kiolvasni az adatokat az imént elmentett oszlopok celláiból. Egészen a tranzakciók végéig.</a:t>
            </a:r>
          </a:p>
          <a:p>
            <a:pPr marL="285750" indent="-285750">
              <a:buFont typeface="Wingdings" panose="05000000000000000000" pitchFamily="2" charset="2"/>
              <a:buChar char="Ø"/>
            </a:pPr>
            <a:endParaRPr lang="hu-HU" dirty="0" smtClean="0"/>
          </a:p>
          <a:p>
            <a:pPr marL="285750" indent="-285750">
              <a:buFont typeface="Wingdings" panose="05000000000000000000" pitchFamily="2" charset="2"/>
              <a:buChar char="Ø"/>
            </a:pPr>
            <a:r>
              <a:rPr lang="hu-HU" dirty="0" smtClean="0"/>
              <a:t>(Természetesen figyelve az esetleges üres cellákat is.)</a:t>
            </a:r>
          </a:p>
        </p:txBody>
      </p:sp>
      <p:pic>
        <p:nvPicPr>
          <p:cNvPr id="9" name="Kép 8" descr="programOszlopok.PNG"/>
          <p:cNvPicPr>
            <a:picLocks noChangeAspect="1"/>
          </p:cNvPicPr>
          <p:nvPr/>
        </p:nvPicPr>
        <p:blipFill>
          <a:blip r:embed="rId3" cstate="print"/>
          <a:stretch>
            <a:fillRect/>
          </a:stretch>
        </p:blipFill>
        <p:spPr>
          <a:xfrm>
            <a:off x="2339752" y="5229200"/>
            <a:ext cx="4191585" cy="102884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67544" y="332656"/>
            <a:ext cx="8229240" cy="1142640"/>
          </a:xfrm>
          <a:prstGeom prst="rect">
            <a:avLst/>
          </a:prstGeom>
          <a:noFill/>
          <a:ln>
            <a:noFill/>
          </a:ln>
        </p:spPr>
        <p:txBody>
          <a:bodyPr anchor="ctr"/>
          <a:lstStyle/>
          <a:p>
            <a:pPr>
              <a:lnSpc>
                <a:spcPct val="100000"/>
              </a:lnSpc>
            </a:pPr>
            <a:r>
              <a:rPr lang="hu-HU" sz="3200" spc="-1" dirty="0" smtClean="0">
                <a:solidFill>
                  <a:srgbClr val="000000"/>
                </a:solidFill>
                <a:latin typeface="Calibri"/>
              </a:rPr>
              <a:t>Adatbázisban lévő adatok megjelenítése</a:t>
            </a:r>
          </a:p>
          <a:p>
            <a:pPr>
              <a:lnSpc>
                <a:spcPct val="100000"/>
              </a:lnSpc>
            </a:pPr>
            <a:r>
              <a:rPr lang="hu-HU" sz="3200" b="0" strike="noStrike" spc="-1" dirty="0" smtClean="0">
                <a:solidFill>
                  <a:srgbClr val="000000"/>
                </a:solidFill>
                <a:latin typeface="Calibri"/>
              </a:rPr>
              <a:t>(másodlagos cél)</a:t>
            </a:r>
            <a:endParaRPr lang="hu-HU" sz="3200" b="0" strike="noStrike" spc="-1" dirty="0">
              <a:solidFill>
                <a:srgbClr val="000000"/>
              </a:solidFill>
              <a:latin typeface="Calibri"/>
            </a:endParaRPr>
          </a:p>
        </p:txBody>
      </p:sp>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14</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195" name="CustomShape 4"/>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
        <p:nvSpPr>
          <p:cNvPr id="8" name="Szövegdoboz 7"/>
          <p:cNvSpPr txBox="1"/>
          <p:nvPr/>
        </p:nvSpPr>
        <p:spPr>
          <a:xfrm>
            <a:off x="467544" y="1772816"/>
            <a:ext cx="8676456" cy="707886"/>
          </a:xfrm>
          <a:prstGeom prst="rect">
            <a:avLst/>
          </a:prstGeom>
          <a:noFill/>
        </p:spPr>
        <p:txBody>
          <a:bodyPr wrap="square" rtlCol="0">
            <a:spAutoFit/>
          </a:bodyPr>
          <a:lstStyle/>
          <a:p>
            <a:r>
              <a:rPr lang="hu-HU" sz="2000" dirty="0" smtClean="0"/>
              <a:t>A program indulásnál beolvassa a már adatbázisban lévő tranzakciókat és ezeket felhasználónként elkülönítve feltöltjük az Adatbázis menübe. </a:t>
            </a:r>
            <a:endParaRPr lang="hu-HU" sz="2000" dirty="0"/>
          </a:p>
        </p:txBody>
      </p:sp>
      <p:pic>
        <p:nvPicPr>
          <p:cNvPr id="10" name="Kép 9" descr="programDatabse.PNG"/>
          <p:cNvPicPr>
            <a:picLocks noChangeAspect="1"/>
          </p:cNvPicPr>
          <p:nvPr/>
        </p:nvPicPr>
        <p:blipFill>
          <a:blip r:embed="rId3" cstate="print"/>
          <a:stretch>
            <a:fillRect/>
          </a:stretch>
        </p:blipFill>
        <p:spPr>
          <a:xfrm>
            <a:off x="467544" y="2780928"/>
            <a:ext cx="8278381" cy="316274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67544" y="404664"/>
            <a:ext cx="8229240" cy="1142640"/>
          </a:xfrm>
          <a:prstGeom prst="rect">
            <a:avLst/>
          </a:prstGeom>
          <a:noFill/>
          <a:ln>
            <a:noFill/>
          </a:ln>
        </p:spPr>
        <p:txBody>
          <a:bodyPr anchor="ctr"/>
          <a:lstStyle/>
          <a:p>
            <a:pPr>
              <a:lnSpc>
                <a:spcPct val="100000"/>
              </a:lnSpc>
            </a:pPr>
            <a:r>
              <a:rPr lang="hu-HU" sz="3200" spc="-1" dirty="0" smtClean="0">
                <a:solidFill>
                  <a:srgbClr val="000000"/>
                </a:solidFill>
                <a:latin typeface="Calibri"/>
              </a:rPr>
              <a:t>Adatbázisban lévő adatok megjelenítése</a:t>
            </a:r>
          </a:p>
          <a:p>
            <a:pPr>
              <a:lnSpc>
                <a:spcPct val="100000"/>
              </a:lnSpc>
            </a:pPr>
            <a:r>
              <a:rPr lang="hu-HU" sz="3200" b="0" strike="noStrike" spc="-1" dirty="0" smtClean="0">
                <a:solidFill>
                  <a:srgbClr val="000000"/>
                </a:solidFill>
                <a:latin typeface="Calibri"/>
              </a:rPr>
              <a:t>(másodlagos cél)</a:t>
            </a:r>
            <a:endParaRPr lang="hu-HU" sz="3200" b="0" strike="noStrike" spc="-1" dirty="0">
              <a:solidFill>
                <a:srgbClr val="000000"/>
              </a:solidFill>
              <a:latin typeface="Calibri"/>
            </a:endParaRPr>
          </a:p>
        </p:txBody>
      </p:sp>
      <p:sp>
        <p:nvSpPr>
          <p:cNvPr id="193" name="TextShape 2"/>
          <p:cNvSpPr txBox="1"/>
          <p:nvPr/>
        </p:nvSpPr>
        <p:spPr>
          <a:xfrm>
            <a:off x="6975000" y="6592320"/>
            <a:ext cx="2133360" cy="220680"/>
          </a:xfrm>
          <a:prstGeom prst="rect">
            <a:avLst/>
          </a:prstGeom>
          <a:noFill/>
          <a:ln>
            <a:noFill/>
          </a:ln>
        </p:spPr>
        <p:txBody>
          <a:bodyPr anchor="ctr"/>
          <a:lstStyle/>
          <a:p>
            <a:pPr algn="r">
              <a:lnSpc>
                <a:spcPct val="100000"/>
              </a:lnSpc>
            </a:pPr>
            <a:fld id="{88999A38-4372-487C-A72B-A6DA1C0EAB94}" type="slidenum">
              <a:rPr lang="hu-HU" sz="1600" b="0" strike="noStrike" spc="-1">
                <a:latin typeface="Calibri"/>
              </a:rPr>
              <a:pPr algn="r">
                <a:lnSpc>
                  <a:spcPct val="100000"/>
                </a:lnSpc>
              </a:pPr>
              <a:t>15</a:t>
            </a:fld>
            <a:r>
              <a:rPr lang="hu-HU" sz="1600" b="0" strike="noStrike" spc="-1" dirty="0">
                <a:latin typeface="Calibri"/>
              </a:rPr>
              <a:t>/25</a:t>
            </a:r>
            <a:endParaRPr lang="hu-HU" sz="1600" b="0" strike="noStrike" spc="-1" dirty="0">
              <a:latin typeface="Times New Roman"/>
            </a:endParaRPr>
          </a:p>
        </p:txBody>
      </p:sp>
      <p:sp>
        <p:nvSpPr>
          <p:cNvPr id="194"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Személyes Pénzügyi nyilvántartáshoz Importáló </a:t>
            </a:r>
            <a:r>
              <a:rPr lang="hu-HU" sz="1600" b="0" strike="noStrike" spc="-1" dirty="0" smtClean="0">
                <a:latin typeface="Calibri"/>
              </a:rPr>
              <a:t>megvalósítása – </a:t>
            </a:r>
            <a:r>
              <a:rPr lang="hu-HU" sz="1600" b="0" strike="noStrike" spc="-1" dirty="0">
                <a:latin typeface="Calibri"/>
              </a:rPr>
              <a:t>Megvalósítás</a:t>
            </a:r>
            <a:endParaRPr lang="hu-HU" sz="1600" b="0" strike="noStrike" spc="-1" dirty="0">
              <a:latin typeface="Arial"/>
            </a:endParaRPr>
          </a:p>
        </p:txBody>
      </p:sp>
      <p:sp>
        <p:nvSpPr>
          <p:cNvPr id="195" name="CustomShape 4"/>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pic>
        <p:nvPicPr>
          <p:cNvPr id="6" name="Kép 5" descr="programImport.PNG"/>
          <p:cNvPicPr>
            <a:picLocks noChangeAspect="1"/>
          </p:cNvPicPr>
          <p:nvPr/>
        </p:nvPicPr>
        <p:blipFill>
          <a:blip r:embed="rId3" cstate="print"/>
          <a:stretch>
            <a:fillRect/>
          </a:stretch>
        </p:blipFill>
        <p:spPr>
          <a:xfrm>
            <a:off x="395536" y="2780928"/>
            <a:ext cx="8259328" cy="3162742"/>
          </a:xfrm>
          <a:prstGeom prst="rect">
            <a:avLst/>
          </a:prstGeom>
        </p:spPr>
      </p:pic>
      <p:sp>
        <p:nvSpPr>
          <p:cNvPr id="8" name="Téglalap 7"/>
          <p:cNvSpPr/>
          <p:nvPr/>
        </p:nvSpPr>
        <p:spPr>
          <a:xfrm>
            <a:off x="395536" y="1484784"/>
            <a:ext cx="8280920" cy="923330"/>
          </a:xfrm>
          <a:prstGeom prst="rect">
            <a:avLst/>
          </a:prstGeom>
        </p:spPr>
        <p:txBody>
          <a:bodyPr wrap="square">
            <a:spAutoFit/>
          </a:bodyPr>
          <a:lstStyle/>
          <a:p>
            <a:r>
              <a:rPr lang="hu-HU" dirty="0" smtClean="0"/>
              <a:t>A program indulásnál beolvassa a már adatbázisban lévő tranzakciókat és ezeket felhasználónként elkülönítve, Az Importálás menüben megjelenítjük a felhasználó Tranzakció importálási adatait.</a:t>
            </a:r>
            <a:endParaRPr lang="hu-H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341640"/>
            <a:ext cx="8229240" cy="5706360"/>
          </a:xfrm>
          <a:prstGeom prst="rect">
            <a:avLst/>
          </a:prstGeom>
          <a:noFill/>
          <a:ln>
            <a:noFill/>
          </a:ln>
        </p:spPr>
        <p:txBody>
          <a:bodyPr anchor="ctr"/>
          <a:lstStyle/>
          <a:p>
            <a:pPr>
              <a:lnSpc>
                <a:spcPct val="100000"/>
              </a:lnSpc>
            </a:pPr>
            <a:endParaRPr lang="hu-HU" sz="3200" b="0" strike="noStrike" spc="-1" dirty="0">
              <a:solidFill>
                <a:srgbClr val="000000"/>
              </a:solidFill>
              <a:latin typeface="Calibri"/>
            </a:endParaRPr>
          </a:p>
        </p:txBody>
      </p:sp>
      <p:sp>
        <p:nvSpPr>
          <p:cNvPr id="202" name="TextShape 2"/>
          <p:cNvSpPr txBox="1"/>
          <p:nvPr/>
        </p:nvSpPr>
        <p:spPr>
          <a:xfrm>
            <a:off x="6975000" y="6592320"/>
            <a:ext cx="2133360" cy="220680"/>
          </a:xfrm>
          <a:prstGeom prst="rect">
            <a:avLst/>
          </a:prstGeom>
          <a:noFill/>
          <a:ln>
            <a:noFill/>
          </a:ln>
        </p:spPr>
        <p:txBody>
          <a:bodyPr anchor="ctr"/>
          <a:lstStyle/>
          <a:p>
            <a:pPr algn="r">
              <a:lnSpc>
                <a:spcPct val="100000"/>
              </a:lnSpc>
            </a:pPr>
            <a:fld id="{CD6C8ABC-2A58-44EF-9F8B-086E761E2541}" type="slidenum">
              <a:rPr lang="hu-HU" sz="1600" b="0" strike="noStrike" spc="-1">
                <a:latin typeface="Calibri"/>
              </a:rPr>
              <a:pPr algn="r">
                <a:lnSpc>
                  <a:spcPct val="100000"/>
                </a:lnSpc>
              </a:pPr>
              <a:t>16</a:t>
            </a:fld>
            <a:r>
              <a:rPr lang="hu-HU" sz="1600" b="0" strike="noStrike" spc="-1" dirty="0">
                <a:latin typeface="Calibri"/>
              </a:rPr>
              <a:t>/25</a:t>
            </a:r>
            <a:endParaRPr lang="hu-HU" sz="1600" b="0" strike="noStrike" spc="-1" dirty="0">
              <a:latin typeface="Times New Roman"/>
            </a:endParaRPr>
          </a:p>
        </p:txBody>
      </p:sp>
      <p:sp>
        <p:nvSpPr>
          <p:cNvPr id="203" name="CustomShape 3"/>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
        <p:nvSpPr>
          <p:cNvPr id="5" name="Szövegdoboz 4"/>
          <p:cNvSpPr txBox="1"/>
          <p:nvPr/>
        </p:nvSpPr>
        <p:spPr>
          <a:xfrm>
            <a:off x="0" y="476672"/>
            <a:ext cx="9144000" cy="5663089"/>
          </a:xfrm>
          <a:prstGeom prst="rect">
            <a:avLst/>
          </a:prstGeom>
          <a:noFill/>
        </p:spPr>
        <p:txBody>
          <a:bodyPr wrap="square" rtlCol="0">
            <a:spAutoFit/>
          </a:bodyPr>
          <a:lstStyle/>
          <a:p>
            <a:r>
              <a:rPr lang="hu-HU" sz="3200" dirty="0" smtClean="0"/>
              <a:t>Összegzés</a:t>
            </a:r>
          </a:p>
          <a:p>
            <a:endParaRPr lang="hu-HU" dirty="0"/>
          </a:p>
          <a:p>
            <a:r>
              <a:rPr lang="hu-HU" dirty="0" smtClean="0"/>
              <a:t>Sikeresen tesztelt bankok:</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OTP</a:t>
            </a:r>
          </a:p>
          <a:p>
            <a:pPr marL="285750" indent="-285750">
              <a:buFont typeface="Arial" panose="020B0604020202020204" pitchFamily="34" charset="0"/>
              <a:buChar char="•"/>
            </a:pPr>
            <a:r>
              <a:rPr lang="hu-HU" dirty="0" smtClean="0"/>
              <a:t>K&amp;H</a:t>
            </a:r>
          </a:p>
          <a:p>
            <a:pPr marL="285750" indent="-285750">
              <a:buFont typeface="Arial" panose="020B0604020202020204" pitchFamily="34" charset="0"/>
              <a:buChar char="•"/>
            </a:pPr>
            <a:r>
              <a:rPr lang="hu-HU" dirty="0" smtClean="0"/>
              <a:t>CIB</a:t>
            </a:r>
          </a:p>
          <a:p>
            <a:pPr marL="285750" indent="-285750">
              <a:buFont typeface="Arial" panose="020B0604020202020204" pitchFamily="34" charset="0"/>
              <a:buChar char="•"/>
            </a:pPr>
            <a:r>
              <a:rPr lang="hu-HU" dirty="0" smtClean="0"/>
              <a:t>FHB</a:t>
            </a:r>
          </a:p>
          <a:p>
            <a:pPr marL="285750" indent="-285750">
              <a:buFont typeface="Arial" panose="020B0604020202020204" pitchFamily="34" charset="0"/>
              <a:buChar char="•"/>
            </a:pPr>
            <a:r>
              <a:rPr lang="hu-HU" dirty="0" smtClean="0"/>
              <a:t>ERSTE</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endParaRPr lang="hu-HU" sz="2000" dirty="0" smtClean="0"/>
          </a:p>
          <a:p>
            <a:pPr marL="285750" indent="-285750" algn="just"/>
            <a:r>
              <a:rPr lang="hu-HU" sz="2000" dirty="0" smtClean="0"/>
              <a:t>A már importált, adatbázisban lévő adatok feldolgozása és </a:t>
            </a:r>
            <a:r>
              <a:rPr lang="hu-HU" sz="2000" dirty="0" smtClean="0"/>
              <a:t>statisztika készítése a felhasználó számára</a:t>
            </a:r>
            <a:endParaRPr lang="hu-HU" sz="2000" dirty="0" smtClean="0"/>
          </a:p>
          <a:p>
            <a:pPr marL="285750" indent="-285750"/>
            <a:r>
              <a:rPr lang="hu-HU" sz="2000" dirty="0" smtClean="0"/>
              <a:t>Ezen adatok megjelenítése egy táblázatban.</a:t>
            </a:r>
          </a:p>
          <a:p>
            <a:pPr marL="285750" indent="-285750">
              <a:buFont typeface="Arial" panose="020B0604020202020204" pitchFamily="34" charset="0"/>
              <a:buChar char="•"/>
            </a:pPr>
            <a:endParaRPr lang="hu-HU" dirty="0" smtClean="0"/>
          </a:p>
          <a:p>
            <a:endParaRPr lang="hu-HU" dirty="0"/>
          </a:p>
          <a:p>
            <a:endParaRPr lang="hu-HU" dirty="0" smtClean="0"/>
          </a:p>
          <a:p>
            <a:endParaRPr lang="hu-HU" dirty="0"/>
          </a:p>
          <a:p>
            <a:endParaRPr lang="hu-HU" dirty="0"/>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Összegzés</a:t>
            </a:r>
            <a:endParaRPr lang="hu-HU"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341640"/>
            <a:ext cx="8229240" cy="1142640"/>
          </a:xfrm>
          <a:prstGeom prst="rect">
            <a:avLst/>
          </a:prstGeom>
          <a:noFill/>
          <a:ln>
            <a:noFill/>
          </a:ln>
        </p:spPr>
        <p:txBody>
          <a:bodyPr anchor="ctr"/>
          <a:lstStyle/>
          <a:p>
            <a:pPr>
              <a:lnSpc>
                <a:spcPct val="100000"/>
              </a:lnSpc>
            </a:pPr>
            <a:r>
              <a:rPr lang="hu-HU" sz="3200" b="0" strike="noStrike" spc="-1" dirty="0">
                <a:solidFill>
                  <a:srgbClr val="000000"/>
                </a:solidFill>
                <a:latin typeface="Calibri"/>
              </a:rPr>
              <a:t>Jövőbeli </a:t>
            </a:r>
            <a:r>
              <a:rPr lang="hu-HU" sz="3200" b="0" strike="noStrike" spc="-1" dirty="0" smtClean="0">
                <a:solidFill>
                  <a:srgbClr val="000000"/>
                </a:solidFill>
                <a:latin typeface="Calibri"/>
              </a:rPr>
              <a:t>tervek</a:t>
            </a:r>
            <a:endParaRPr lang="hu-HU" sz="3200" b="0" strike="noStrike" spc="-1" dirty="0">
              <a:solidFill>
                <a:srgbClr val="000000"/>
              </a:solidFill>
              <a:latin typeface="Calibri"/>
            </a:endParaRPr>
          </a:p>
        </p:txBody>
      </p:sp>
      <p:sp>
        <p:nvSpPr>
          <p:cNvPr id="205" name="TextShape 2"/>
          <p:cNvSpPr txBox="1"/>
          <p:nvPr/>
        </p:nvSpPr>
        <p:spPr>
          <a:xfrm>
            <a:off x="395640" y="1484640"/>
            <a:ext cx="8424720" cy="49683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Tőzsdei vásárlás/eladás importálása</a:t>
            </a:r>
          </a:p>
          <a:p>
            <a:pPr marL="343080" indent="-342720">
              <a:lnSpc>
                <a:spcPct val="100000"/>
              </a:lnSpc>
              <a:spcBef>
                <a:spcPts val="641"/>
              </a:spcBef>
              <a:buClr>
                <a:srgbClr val="000000"/>
              </a:buClr>
              <a:buFont typeface="Arial"/>
              <a:buChar char="•"/>
            </a:pPr>
            <a:r>
              <a:rPr lang="hu-HU" sz="3200" b="0" strike="noStrike" spc="-1" dirty="0" smtClean="0">
                <a:solidFill>
                  <a:srgbClr val="000000"/>
                </a:solidFill>
                <a:latin typeface="Calibri"/>
              </a:rPr>
              <a:t>Felhasználók részvényei nyereség/veszteség</a:t>
            </a: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spc="-1" dirty="0" smtClean="0">
                <a:solidFill>
                  <a:srgbClr val="000000"/>
                </a:solidFill>
                <a:latin typeface="Calibri"/>
              </a:rPr>
              <a:t>Jelenlegi árfolyamok megjelenítése</a:t>
            </a:r>
            <a:endParaRPr lang="hu-HU" sz="3200" b="0" strike="noStrike" spc="-1" dirty="0">
              <a:solidFill>
                <a:srgbClr val="000000"/>
              </a:solidFill>
              <a:latin typeface="Calibri"/>
            </a:endParaRPr>
          </a:p>
        </p:txBody>
      </p:sp>
      <p:sp>
        <p:nvSpPr>
          <p:cNvPr id="206" name="TextShape 3"/>
          <p:cNvSpPr txBox="1"/>
          <p:nvPr/>
        </p:nvSpPr>
        <p:spPr>
          <a:xfrm>
            <a:off x="6975000" y="6592320"/>
            <a:ext cx="2133360" cy="220680"/>
          </a:xfrm>
          <a:prstGeom prst="rect">
            <a:avLst/>
          </a:prstGeom>
          <a:noFill/>
          <a:ln>
            <a:noFill/>
          </a:ln>
        </p:spPr>
        <p:txBody>
          <a:bodyPr anchor="ctr"/>
          <a:lstStyle/>
          <a:p>
            <a:pPr algn="r">
              <a:lnSpc>
                <a:spcPct val="100000"/>
              </a:lnSpc>
            </a:pPr>
            <a:fld id="{7FB40ACE-52EF-4FF9-AE25-93EEE6A63EA8}" type="slidenum">
              <a:rPr lang="hu-HU" sz="1600" b="0" strike="noStrike" spc="-1">
                <a:latin typeface="Calibri"/>
              </a:rPr>
              <a:pPr algn="r">
                <a:lnSpc>
                  <a:spcPct val="100000"/>
                </a:lnSpc>
              </a:pPr>
              <a:t>17</a:t>
            </a:fld>
            <a:r>
              <a:rPr lang="hu-HU" sz="1600" b="0" strike="noStrike" spc="-1" dirty="0">
                <a:latin typeface="Calibri"/>
              </a:rPr>
              <a:t>/25</a:t>
            </a:r>
            <a:endParaRPr lang="hu-HU" sz="1600" b="0" strike="noStrike" spc="-1" dirty="0">
              <a:latin typeface="Times New Roman"/>
            </a:endParaRPr>
          </a:p>
        </p:txBody>
      </p:sp>
      <p:sp>
        <p:nvSpPr>
          <p:cNvPr id="207" name="CustomShape 4"/>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
        <p:nvSpPr>
          <p:cNvPr id="6"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hu-HU" b="0" strike="noStrike" spc="-1" dirty="0">
                <a:latin typeface="Calibri"/>
              </a:rPr>
              <a:t>Személyes Pénzügyi nyilvántartáshoz Importáló </a:t>
            </a:r>
            <a:r>
              <a:rPr lang="hu-HU" b="0" strike="noStrike" spc="-1" dirty="0" smtClean="0">
                <a:latin typeface="Calibri"/>
              </a:rPr>
              <a:t>megvalósítása </a:t>
            </a:r>
            <a:r>
              <a:rPr lang="hu-HU" b="0" strike="noStrike" spc="-1" dirty="0" smtClean="0">
                <a:latin typeface="Calibri"/>
              </a:rPr>
              <a:t>–</a:t>
            </a:r>
            <a:r>
              <a:rPr lang="hu-HU" spc="-1" dirty="0" smtClean="0">
                <a:solidFill>
                  <a:srgbClr val="000000"/>
                </a:solidFill>
                <a:latin typeface="Calibri"/>
              </a:rPr>
              <a:t>Jövőbeli tervek</a:t>
            </a:r>
          </a:p>
          <a:p>
            <a:pPr>
              <a:lnSpc>
                <a:spcPct val="100000"/>
              </a:lnSpc>
            </a:pPr>
            <a:endParaRPr lang="hu-HU"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18000"/>
            <a:ext cx="8229240" cy="1142640"/>
          </a:xfrm>
          <a:prstGeom prst="rect">
            <a:avLst/>
          </a:prstGeom>
          <a:noFill/>
          <a:ln>
            <a:noFill/>
          </a:ln>
        </p:spPr>
        <p:txBody>
          <a:bodyPr anchor="ctr"/>
          <a:lstStyle/>
          <a:p>
            <a:pPr algn="ctr">
              <a:lnSpc>
                <a:spcPct val="100000"/>
              </a:lnSpc>
            </a:pPr>
            <a:r>
              <a:rPr lang="hu-HU" sz="4400" b="0" strike="noStrike" spc="-1">
                <a:solidFill>
                  <a:srgbClr val="000000"/>
                </a:solidFill>
                <a:latin typeface="Calibri"/>
              </a:rPr>
              <a:t>Köszönöm a figyelmet!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341640"/>
            <a:ext cx="8229240" cy="1142640"/>
          </a:xfrm>
          <a:prstGeom prst="rect">
            <a:avLst/>
          </a:prstGeom>
          <a:noFill/>
          <a:ln>
            <a:noFill/>
          </a:ln>
        </p:spPr>
        <p:txBody>
          <a:bodyPr anchor="ctr"/>
          <a:lstStyle/>
          <a:p>
            <a:pPr>
              <a:lnSpc>
                <a:spcPct val="100000"/>
              </a:lnSpc>
            </a:pPr>
            <a:r>
              <a:rPr lang="hu-HU" sz="4400" b="0" strike="noStrike" spc="-1" dirty="0" smtClean="0">
                <a:solidFill>
                  <a:srgbClr val="000000"/>
                </a:solidFill>
                <a:latin typeface="Calibri"/>
              </a:rPr>
              <a:t>Tartalom</a:t>
            </a:r>
            <a:endParaRPr lang="hu-HU" sz="4400" b="0" strike="noStrike" spc="-1" dirty="0">
              <a:solidFill>
                <a:srgbClr val="000000"/>
              </a:solidFill>
              <a:latin typeface="Calibri"/>
            </a:endParaRPr>
          </a:p>
        </p:txBody>
      </p:sp>
      <p:sp>
        <p:nvSpPr>
          <p:cNvPr id="133" name="TextShape 2"/>
          <p:cNvSpPr txBox="1"/>
          <p:nvPr/>
        </p:nvSpPr>
        <p:spPr>
          <a:xfrm>
            <a:off x="384480" y="1039320"/>
            <a:ext cx="8290800" cy="4569120"/>
          </a:xfrm>
          <a:prstGeom prst="rect">
            <a:avLst/>
          </a:prstGeom>
          <a:noFill/>
          <a:ln>
            <a:noFill/>
          </a:ln>
        </p:spPr>
        <p:txBody>
          <a:bodyPr>
            <a:normAutofit/>
          </a:bodyPr>
          <a:lstStyle/>
          <a:p>
            <a:pPr>
              <a:lnSpc>
                <a:spcPct val="100000"/>
              </a:lnSpc>
              <a:spcBef>
                <a:spcPts val="641"/>
              </a:spcBef>
            </a:pPr>
            <a:endParaRPr lang="hu-HU"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Személyes pénzügyi alkalmazások bemutatása</a:t>
            </a: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Feladat leírása</a:t>
            </a: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Probléma bemutatása</a:t>
            </a: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Feldolgozás és megvalósítás</a:t>
            </a: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Eredmények</a:t>
            </a:r>
          </a:p>
          <a:p>
            <a:pPr marL="343080" indent="-342720">
              <a:lnSpc>
                <a:spcPct val="100000"/>
              </a:lnSpc>
              <a:spcBef>
                <a:spcPts val="641"/>
              </a:spcBef>
              <a:buClr>
                <a:srgbClr val="000000"/>
              </a:buClr>
              <a:buFont typeface="Arial"/>
              <a:buChar char="•"/>
            </a:pPr>
            <a:r>
              <a:rPr lang="hu-HU" sz="3200" b="0" strike="noStrike" spc="-1" dirty="0">
                <a:solidFill>
                  <a:srgbClr val="000000"/>
                </a:solidFill>
                <a:latin typeface="Calibri"/>
              </a:rPr>
              <a:t>Jövőbeli tervek</a:t>
            </a:r>
          </a:p>
          <a:p>
            <a:pPr>
              <a:lnSpc>
                <a:spcPct val="100000"/>
              </a:lnSpc>
              <a:spcBef>
                <a:spcPts val="641"/>
              </a:spcBef>
            </a:pPr>
            <a:endParaRPr lang="hu-HU" sz="3200" b="0" strike="noStrike" spc="-1" dirty="0">
              <a:solidFill>
                <a:srgbClr val="000000"/>
              </a:solidFill>
              <a:latin typeface="Calibri"/>
            </a:endParaRPr>
          </a:p>
          <a:p>
            <a:pPr>
              <a:lnSpc>
                <a:spcPct val="100000"/>
              </a:lnSpc>
              <a:spcBef>
                <a:spcPts val="641"/>
              </a:spcBef>
            </a:pPr>
            <a:endParaRPr lang="hu-HU" sz="3200" b="0" strike="noStrike" spc="-1" dirty="0">
              <a:solidFill>
                <a:srgbClr val="000000"/>
              </a:solidFill>
              <a:latin typeface="Calibri"/>
            </a:endParaRPr>
          </a:p>
        </p:txBody>
      </p:sp>
      <p:sp>
        <p:nvSpPr>
          <p:cNvPr id="134" name="CustomShape 3"/>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
        <p:nvSpPr>
          <p:cNvPr id="135"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megvalósítása – Tartalom</a:t>
            </a:r>
            <a:endParaRPr lang="hu-HU" b="0" strike="noStrike" spc="-1" dirty="0">
              <a:latin typeface="Arial"/>
            </a:endParaRPr>
          </a:p>
        </p:txBody>
      </p:sp>
      <p:sp>
        <p:nvSpPr>
          <p:cNvPr id="136" name="TextShape 5"/>
          <p:cNvSpPr txBox="1"/>
          <p:nvPr/>
        </p:nvSpPr>
        <p:spPr>
          <a:xfrm>
            <a:off x="6975000" y="6592320"/>
            <a:ext cx="2133360" cy="220680"/>
          </a:xfrm>
          <a:prstGeom prst="rect">
            <a:avLst/>
          </a:prstGeom>
          <a:noFill/>
          <a:ln>
            <a:noFill/>
          </a:ln>
        </p:spPr>
        <p:txBody>
          <a:bodyPr anchor="ctr"/>
          <a:lstStyle/>
          <a:p>
            <a:pPr algn="r">
              <a:lnSpc>
                <a:spcPct val="100000"/>
              </a:lnSpc>
            </a:pPr>
            <a:fld id="{695296CA-2B24-4B0F-842A-36D773249908}" type="slidenum">
              <a:rPr lang="hu-HU" sz="1600" b="0" strike="noStrike" spc="-1">
                <a:latin typeface="Calibri"/>
              </a:rPr>
              <a:pPr algn="r">
                <a:lnSpc>
                  <a:spcPct val="100000"/>
                </a:lnSpc>
              </a:pPr>
              <a:t>2</a:t>
            </a:fld>
            <a:r>
              <a:rPr lang="hu-HU" sz="1600" b="0" strike="noStrike" spc="-1" dirty="0">
                <a:latin typeface="Calibri"/>
              </a:rPr>
              <a:t>/25</a:t>
            </a:r>
            <a:endParaRPr lang="hu-HU" sz="1600" b="0" strike="noStrike" spc="-1" dirty="0">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341640"/>
            <a:ext cx="8229240" cy="1142640"/>
          </a:xfrm>
          <a:prstGeom prst="rect">
            <a:avLst/>
          </a:prstGeom>
          <a:noFill/>
          <a:ln>
            <a:noFill/>
          </a:ln>
        </p:spPr>
        <p:txBody>
          <a:bodyPr anchor="ctr"/>
          <a:lstStyle/>
          <a:p>
            <a:pPr>
              <a:lnSpc>
                <a:spcPct val="100000"/>
              </a:lnSpc>
            </a:pPr>
            <a:r>
              <a:rPr lang="hu-HU" sz="3200" b="0" strike="noStrike" spc="-1">
                <a:solidFill>
                  <a:srgbClr val="000000"/>
                </a:solidFill>
                <a:latin typeface="Calibri"/>
              </a:rPr>
              <a:t>Probléma bemutatása</a:t>
            </a:r>
          </a:p>
        </p:txBody>
      </p:sp>
      <p:sp>
        <p:nvSpPr>
          <p:cNvPr id="154" name="TextShape 2"/>
          <p:cNvSpPr txBox="1"/>
          <p:nvPr/>
        </p:nvSpPr>
        <p:spPr>
          <a:xfrm>
            <a:off x="395640" y="1340640"/>
            <a:ext cx="8424720" cy="5112360"/>
          </a:xfrm>
          <a:prstGeom prst="rect">
            <a:avLst/>
          </a:prstGeom>
          <a:noFill/>
          <a:ln>
            <a:noFill/>
          </a:ln>
        </p:spPr>
        <p:txBody>
          <a:bodyPr/>
          <a:lstStyle/>
          <a:p>
            <a:pPr marL="343080" indent="-342720">
              <a:lnSpc>
                <a:spcPct val="100000"/>
              </a:lnSpc>
              <a:spcBef>
                <a:spcPts val="479"/>
              </a:spcBef>
              <a:buClr>
                <a:srgbClr val="000000"/>
              </a:buClr>
              <a:buFont typeface="Arial"/>
              <a:buChar char="•"/>
            </a:pPr>
            <a:r>
              <a:rPr lang="hu-HU" sz="2400" b="0" strike="noStrike" spc="-1" dirty="0">
                <a:solidFill>
                  <a:srgbClr val="000000"/>
                </a:solidFill>
                <a:latin typeface="Calibri"/>
              </a:rPr>
              <a:t>Probléma leírása:</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Magyarországon elérhető bankoknál nincsenek egységesítve a kiállított tranzakciós fájlok elrendezése.</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Adatok különböző formában történő megjelenítése.</a:t>
            </a:r>
          </a:p>
          <a:p>
            <a:endParaRPr lang="hu-HU" sz="2000" b="0" strike="noStrike" spc="-1" dirty="0">
              <a:solidFill>
                <a:srgbClr val="000000"/>
              </a:solidFill>
              <a:latin typeface="Calibri"/>
            </a:endParaRPr>
          </a:p>
          <a:p>
            <a:pPr marL="514440" indent="-456840">
              <a:lnSpc>
                <a:spcPct val="100000"/>
              </a:lnSpc>
              <a:spcBef>
                <a:spcPts val="479"/>
              </a:spcBef>
              <a:buClr>
                <a:srgbClr val="000000"/>
              </a:buClr>
              <a:buFont typeface="Arial"/>
              <a:buChar char="•"/>
            </a:pPr>
            <a:r>
              <a:rPr lang="hu-HU" sz="2400" b="0" strike="noStrike" spc="-1" dirty="0">
                <a:solidFill>
                  <a:srgbClr val="000000"/>
                </a:solidFill>
                <a:latin typeface="Calibri"/>
              </a:rPr>
              <a:t>Példák:</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Tranzakció Összege vagy Jóváírás,Terhelés</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Cellák egyesítése, esetleges üres sorok</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Egyenleg oszlop esetleges hiánya.</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Több tranzakció leírására szolgáló oszlop.</a:t>
            </a:r>
          </a:p>
          <a:p>
            <a:pPr marL="743040" lvl="1" indent="-285480">
              <a:lnSpc>
                <a:spcPct val="100000"/>
              </a:lnSpc>
              <a:spcBef>
                <a:spcPts val="400"/>
              </a:spcBef>
              <a:buClr>
                <a:srgbClr val="000000"/>
              </a:buClr>
              <a:buFont typeface="Arial"/>
              <a:buChar char="–"/>
            </a:pPr>
            <a:r>
              <a:rPr lang="hu-HU" sz="2000" b="0" strike="noStrike" spc="-1" dirty="0">
                <a:solidFill>
                  <a:srgbClr val="000000"/>
                </a:solidFill>
                <a:latin typeface="Calibri"/>
              </a:rPr>
              <a:t>Fájlonként külön sorban kezdődnek a tranzakciók.</a:t>
            </a:r>
          </a:p>
        </p:txBody>
      </p:sp>
      <p:sp>
        <p:nvSpPr>
          <p:cNvPr id="155" name="TextShape 3"/>
          <p:cNvSpPr txBox="1"/>
          <p:nvPr/>
        </p:nvSpPr>
        <p:spPr>
          <a:xfrm>
            <a:off x="6975000" y="6592320"/>
            <a:ext cx="2133360" cy="220680"/>
          </a:xfrm>
          <a:prstGeom prst="rect">
            <a:avLst/>
          </a:prstGeom>
          <a:noFill/>
          <a:ln>
            <a:noFill/>
          </a:ln>
        </p:spPr>
        <p:txBody>
          <a:bodyPr anchor="ctr"/>
          <a:lstStyle/>
          <a:p>
            <a:pPr algn="r">
              <a:lnSpc>
                <a:spcPct val="100000"/>
              </a:lnSpc>
            </a:pPr>
            <a:fld id="{0F046921-3043-4913-A69A-07A329750819}" type="slidenum">
              <a:rPr lang="hu-HU" sz="1600" b="0" strike="noStrike" spc="-1">
                <a:latin typeface="Calibri"/>
              </a:rPr>
              <a:pPr algn="r">
                <a:lnSpc>
                  <a:spcPct val="100000"/>
                </a:lnSpc>
              </a:pPr>
              <a:t>3</a:t>
            </a:fld>
            <a:r>
              <a:rPr lang="hu-HU" sz="1600" b="0" strike="noStrike" spc="-1" dirty="0">
                <a:latin typeface="Calibri"/>
              </a:rPr>
              <a:t>/25</a:t>
            </a:r>
            <a:endParaRPr lang="hu-HU" sz="1600" b="0" strike="noStrike" spc="-1" dirty="0">
              <a:latin typeface="Times New Roman"/>
            </a:endParaRPr>
          </a:p>
        </p:txBody>
      </p:sp>
      <p:sp>
        <p:nvSpPr>
          <p:cNvPr id="156"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megvalósítása – Feldolgozás és megvalósítás</a:t>
            </a:r>
            <a:endParaRPr lang="hu-HU" b="0" strike="noStrike" spc="-1" dirty="0">
              <a:latin typeface="Arial"/>
            </a:endParaRPr>
          </a:p>
        </p:txBody>
      </p:sp>
      <p:sp>
        <p:nvSpPr>
          <p:cNvPr id="157"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258840" y="304560"/>
            <a:ext cx="8229240" cy="1142640"/>
          </a:xfrm>
          <a:prstGeom prst="rect">
            <a:avLst/>
          </a:prstGeom>
          <a:noFill/>
          <a:ln>
            <a:noFill/>
          </a:ln>
        </p:spPr>
        <p:txBody>
          <a:bodyPr anchor="ctr"/>
          <a:lstStyle/>
          <a:p>
            <a:pPr>
              <a:lnSpc>
                <a:spcPct val="100000"/>
              </a:lnSpc>
            </a:pPr>
            <a:r>
              <a:rPr lang="hu-HU" sz="3200" b="0" strike="noStrike" spc="-1">
                <a:solidFill>
                  <a:srgbClr val="000000"/>
                </a:solidFill>
                <a:latin typeface="Calibri"/>
              </a:rPr>
              <a:t>Probléma bemutatása – Pár példa</a:t>
            </a:r>
          </a:p>
        </p:txBody>
      </p:sp>
      <p:sp>
        <p:nvSpPr>
          <p:cNvPr id="159" name="TextShape 2"/>
          <p:cNvSpPr txBox="1"/>
          <p:nvPr/>
        </p:nvSpPr>
        <p:spPr>
          <a:xfrm>
            <a:off x="6975000" y="6592320"/>
            <a:ext cx="2133360" cy="220680"/>
          </a:xfrm>
          <a:prstGeom prst="rect">
            <a:avLst/>
          </a:prstGeom>
          <a:noFill/>
          <a:ln>
            <a:noFill/>
          </a:ln>
        </p:spPr>
        <p:txBody>
          <a:bodyPr anchor="ctr"/>
          <a:lstStyle/>
          <a:p>
            <a:pPr algn="r">
              <a:lnSpc>
                <a:spcPct val="100000"/>
              </a:lnSpc>
            </a:pPr>
            <a:fld id="{580217C5-A0F2-4664-B757-FAA226362A19}" type="slidenum">
              <a:rPr lang="hu-HU" sz="1600" b="0" strike="noStrike" spc="-1">
                <a:latin typeface="Calibri"/>
              </a:rPr>
              <a:pPr algn="r">
                <a:lnSpc>
                  <a:spcPct val="100000"/>
                </a:lnSpc>
              </a:pPr>
              <a:t>4</a:t>
            </a:fld>
            <a:r>
              <a:rPr lang="hu-HU" sz="1600" b="0" strike="noStrike" spc="-1" dirty="0">
                <a:latin typeface="Calibri"/>
              </a:rPr>
              <a:t>/25</a:t>
            </a:r>
            <a:endParaRPr lang="hu-HU" sz="1600" b="0" strike="noStrike" spc="-1" dirty="0">
              <a:latin typeface="Times New Roman"/>
            </a:endParaRPr>
          </a:p>
        </p:txBody>
      </p:sp>
      <p:sp>
        <p:nvSpPr>
          <p:cNvPr id="160" name="CustomShape 3"/>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sp>
        <p:nvSpPr>
          <p:cNvPr id="161" name="CustomShape 4"/>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pic>
        <p:nvPicPr>
          <p:cNvPr id="162" name="Kép 7"/>
          <p:cNvPicPr/>
          <p:nvPr/>
        </p:nvPicPr>
        <p:blipFill>
          <a:blip r:embed="rId3" cstate="print"/>
          <a:stretch/>
        </p:blipFill>
        <p:spPr>
          <a:xfrm>
            <a:off x="320040" y="1751400"/>
            <a:ext cx="8478000" cy="3048120"/>
          </a:xfrm>
          <a:prstGeom prst="rect">
            <a:avLst/>
          </a:prstGeom>
          <a:ln>
            <a:noFill/>
          </a:ln>
        </p:spPr>
      </p:pic>
      <p:sp>
        <p:nvSpPr>
          <p:cNvPr id="163" name="CustomShape 5"/>
          <p:cNvSpPr/>
          <p:nvPr/>
        </p:nvSpPr>
        <p:spPr>
          <a:xfrm>
            <a:off x="320040" y="5229360"/>
            <a:ext cx="847800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2100" b="0" strike="noStrike" spc="-1" dirty="0">
                <a:solidFill>
                  <a:srgbClr val="000000"/>
                </a:solidFill>
                <a:latin typeface="Calibri"/>
              </a:rPr>
              <a:t>CIB Bank netbankjából </a:t>
            </a:r>
            <a:r>
              <a:rPr lang="hu-HU" sz="2100" b="0" strike="noStrike" spc="-1" dirty="0" smtClean="0">
                <a:solidFill>
                  <a:srgbClr val="000000"/>
                </a:solidFill>
                <a:latin typeface="Calibri"/>
              </a:rPr>
              <a:t>letölthető számlatörténetet tartalmazó fájl.</a:t>
            </a:r>
            <a:endParaRPr lang="hu-HU" sz="21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380" y="100283"/>
            <a:ext cx="8229240" cy="1142640"/>
          </a:xfrm>
          <a:prstGeom prst="rect">
            <a:avLst/>
          </a:prstGeom>
          <a:noFill/>
          <a:ln>
            <a:noFill/>
          </a:ln>
        </p:spPr>
        <p:txBody>
          <a:bodyPr anchor="ctr"/>
          <a:lstStyle/>
          <a:p>
            <a:pPr>
              <a:lnSpc>
                <a:spcPct val="100000"/>
              </a:lnSpc>
            </a:pPr>
            <a:r>
              <a:rPr lang="hu-HU" sz="3200" b="0" strike="noStrike" spc="-1" dirty="0">
                <a:solidFill>
                  <a:srgbClr val="000000"/>
                </a:solidFill>
                <a:latin typeface="Calibri"/>
              </a:rPr>
              <a:t>Probléma bemutatása– Pár példa</a:t>
            </a:r>
          </a:p>
        </p:txBody>
      </p:sp>
      <p:sp>
        <p:nvSpPr>
          <p:cNvPr id="165" name="TextShape 2"/>
          <p:cNvSpPr txBox="1"/>
          <p:nvPr/>
        </p:nvSpPr>
        <p:spPr>
          <a:xfrm>
            <a:off x="252000" y="5586991"/>
            <a:ext cx="8892000" cy="1800000"/>
          </a:xfrm>
          <a:prstGeom prst="rect">
            <a:avLst/>
          </a:prstGeom>
          <a:noFill/>
          <a:ln>
            <a:noFill/>
          </a:ln>
        </p:spPr>
        <p:txBody>
          <a:bodyPr/>
          <a:lstStyle/>
          <a:p>
            <a:pPr>
              <a:lnSpc>
                <a:spcPct val="100000"/>
              </a:lnSpc>
              <a:spcBef>
                <a:spcPts val="479"/>
              </a:spcBef>
            </a:pPr>
            <a:r>
              <a:rPr lang="hu-HU" sz="2400" b="0" strike="noStrike" spc="-1" dirty="0">
                <a:solidFill>
                  <a:srgbClr val="000000"/>
                </a:solidFill>
                <a:latin typeface="Calibri"/>
              </a:rPr>
              <a:t>A fenti ábrán az OTP bank által kiállított tranzakciós előzményeket tartalmazó fájl formátuma látható.</a:t>
            </a:r>
          </a:p>
        </p:txBody>
      </p:sp>
      <p:sp>
        <p:nvSpPr>
          <p:cNvPr id="166" name="TextShape 3"/>
          <p:cNvSpPr txBox="1"/>
          <p:nvPr/>
        </p:nvSpPr>
        <p:spPr>
          <a:xfrm>
            <a:off x="6975000" y="6592320"/>
            <a:ext cx="2133360" cy="220680"/>
          </a:xfrm>
          <a:prstGeom prst="rect">
            <a:avLst/>
          </a:prstGeom>
          <a:noFill/>
          <a:ln>
            <a:noFill/>
          </a:ln>
        </p:spPr>
        <p:txBody>
          <a:bodyPr anchor="ctr"/>
          <a:lstStyle/>
          <a:p>
            <a:pPr algn="r">
              <a:lnSpc>
                <a:spcPct val="100000"/>
              </a:lnSpc>
            </a:pPr>
            <a:fld id="{642BA4E8-D0E7-4A40-8C3D-0EB487B5914A}" type="slidenum">
              <a:rPr lang="hu-HU" sz="1600" b="0" strike="noStrike" spc="-1">
                <a:solidFill>
                  <a:srgbClr val="FFFFFF"/>
                </a:solidFill>
                <a:latin typeface="Calibri"/>
              </a:rPr>
              <a:pPr algn="r">
                <a:lnSpc>
                  <a:spcPct val="100000"/>
                </a:lnSpc>
              </a:pPr>
              <a:t>5</a:t>
            </a:fld>
            <a:r>
              <a:rPr lang="hu-HU" sz="1600" b="0" strike="noStrike" spc="-1">
                <a:solidFill>
                  <a:srgbClr val="FFFFFF"/>
                </a:solidFill>
                <a:latin typeface="Calibri"/>
              </a:rPr>
              <a:t>/25</a:t>
            </a:r>
            <a:endParaRPr lang="hu-HU" sz="1600" b="0" strike="noStrike" spc="-1">
              <a:latin typeface="Times New Roman"/>
            </a:endParaRPr>
          </a:p>
        </p:txBody>
      </p:sp>
      <p:sp>
        <p:nvSpPr>
          <p:cNvPr id="167"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sp>
        <p:nvSpPr>
          <p:cNvPr id="168"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pic>
        <p:nvPicPr>
          <p:cNvPr id="8" name="Kép 7" descr="otpTop.PNG"/>
          <p:cNvPicPr>
            <a:picLocks noChangeAspect="1"/>
          </p:cNvPicPr>
          <p:nvPr/>
        </p:nvPicPr>
        <p:blipFill>
          <a:blip r:embed="rId3" cstate="print"/>
          <a:stretch>
            <a:fillRect/>
          </a:stretch>
        </p:blipFill>
        <p:spPr>
          <a:xfrm>
            <a:off x="0" y="1124744"/>
            <a:ext cx="4810797" cy="2562583"/>
          </a:xfrm>
          <a:prstGeom prst="rect">
            <a:avLst/>
          </a:prstGeom>
        </p:spPr>
      </p:pic>
      <p:pic>
        <p:nvPicPr>
          <p:cNvPr id="12" name="Kép 11" descr="otpTransactions.PNG"/>
          <p:cNvPicPr>
            <a:picLocks noChangeAspect="1"/>
          </p:cNvPicPr>
          <p:nvPr/>
        </p:nvPicPr>
        <p:blipFill>
          <a:blip r:embed="rId4" cstate="print"/>
          <a:stretch>
            <a:fillRect/>
          </a:stretch>
        </p:blipFill>
        <p:spPr>
          <a:xfrm>
            <a:off x="0" y="4005064"/>
            <a:ext cx="9144000" cy="127717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76100" y="90150"/>
            <a:ext cx="8229240" cy="1142640"/>
          </a:xfrm>
          <a:prstGeom prst="rect">
            <a:avLst/>
          </a:prstGeom>
          <a:noFill/>
          <a:ln>
            <a:noFill/>
          </a:ln>
        </p:spPr>
        <p:txBody>
          <a:bodyPr anchor="ctr"/>
          <a:lstStyle/>
          <a:p>
            <a:pPr>
              <a:lnSpc>
                <a:spcPct val="100000"/>
              </a:lnSpc>
            </a:pPr>
            <a:r>
              <a:rPr lang="hu-HU" sz="3200" b="0" strike="noStrike" spc="-1" dirty="0">
                <a:solidFill>
                  <a:srgbClr val="000000"/>
                </a:solidFill>
                <a:latin typeface="Calibri"/>
              </a:rPr>
              <a:t>Probléma bemutatása – Pár példa</a:t>
            </a:r>
          </a:p>
        </p:txBody>
      </p:sp>
      <p:sp>
        <p:nvSpPr>
          <p:cNvPr id="171" name="TextShape 2"/>
          <p:cNvSpPr txBox="1"/>
          <p:nvPr/>
        </p:nvSpPr>
        <p:spPr>
          <a:xfrm>
            <a:off x="144720" y="5805264"/>
            <a:ext cx="8892000" cy="2880000"/>
          </a:xfrm>
          <a:prstGeom prst="rect">
            <a:avLst/>
          </a:prstGeom>
          <a:noFill/>
          <a:ln>
            <a:noFill/>
          </a:ln>
        </p:spPr>
        <p:txBody>
          <a:bodyPr/>
          <a:lstStyle/>
          <a:p>
            <a:pPr>
              <a:lnSpc>
                <a:spcPct val="100000"/>
              </a:lnSpc>
              <a:spcBef>
                <a:spcPts val="479"/>
              </a:spcBef>
            </a:pPr>
            <a:r>
              <a:rPr lang="hu-HU" sz="2400" b="0" strike="noStrike" spc="-1" dirty="0">
                <a:solidFill>
                  <a:srgbClr val="000000"/>
                </a:solidFill>
                <a:latin typeface="Calibri"/>
              </a:rPr>
              <a:t>FHB </a:t>
            </a:r>
            <a:r>
              <a:rPr lang="hu-HU" sz="2400" b="0" strike="noStrike" spc="-1" dirty="0" err="1">
                <a:solidFill>
                  <a:srgbClr val="000000"/>
                </a:solidFill>
                <a:latin typeface="Calibri"/>
              </a:rPr>
              <a:t>Bank-ból</a:t>
            </a:r>
            <a:r>
              <a:rPr lang="hu-HU" sz="2400" b="0" strike="noStrike" spc="-1" dirty="0">
                <a:solidFill>
                  <a:srgbClr val="000000"/>
                </a:solidFill>
                <a:latin typeface="Calibri"/>
              </a:rPr>
              <a:t> letölthető </a:t>
            </a:r>
            <a:r>
              <a:rPr lang="hu-HU" sz="2400" b="0" strike="noStrike" spc="-1" dirty="0" smtClean="0">
                <a:solidFill>
                  <a:srgbClr val="000000"/>
                </a:solidFill>
                <a:latin typeface="Calibri"/>
              </a:rPr>
              <a:t>számlatörténet, </a:t>
            </a:r>
            <a:r>
              <a:rPr lang="hu-HU" sz="2400" b="0" strike="noStrike" spc="-1" dirty="0">
                <a:solidFill>
                  <a:srgbClr val="000000"/>
                </a:solidFill>
                <a:latin typeface="Calibri"/>
              </a:rPr>
              <a:t>az egyik legbarátságtalanabb.</a:t>
            </a:r>
          </a:p>
        </p:txBody>
      </p:sp>
      <p:sp>
        <p:nvSpPr>
          <p:cNvPr id="172" name="TextShape 3"/>
          <p:cNvSpPr txBox="1"/>
          <p:nvPr/>
        </p:nvSpPr>
        <p:spPr>
          <a:xfrm>
            <a:off x="6975000" y="6592320"/>
            <a:ext cx="2133360" cy="220680"/>
          </a:xfrm>
          <a:prstGeom prst="rect">
            <a:avLst/>
          </a:prstGeom>
          <a:noFill/>
          <a:ln>
            <a:noFill/>
          </a:ln>
        </p:spPr>
        <p:txBody>
          <a:bodyPr anchor="ctr"/>
          <a:lstStyle/>
          <a:p>
            <a:pPr algn="r">
              <a:lnSpc>
                <a:spcPct val="100000"/>
              </a:lnSpc>
            </a:pPr>
            <a:fld id="{6109138F-7183-4747-9FF3-64A826357DF7}" type="slidenum">
              <a:rPr lang="hu-HU" sz="1600" b="0" strike="noStrike" spc="-1">
                <a:latin typeface="Calibri"/>
              </a:rPr>
              <a:pPr algn="r">
                <a:lnSpc>
                  <a:spcPct val="100000"/>
                </a:lnSpc>
              </a:pPr>
              <a:t>6</a:t>
            </a:fld>
            <a:r>
              <a:rPr lang="hu-HU" sz="1600" b="0" strike="noStrike" spc="-1" dirty="0">
                <a:latin typeface="Calibri"/>
              </a:rPr>
              <a:t>/25</a:t>
            </a:r>
            <a:endParaRPr lang="hu-HU" sz="1600" b="0" strike="noStrike" spc="-1" dirty="0">
              <a:latin typeface="Times New Roman"/>
            </a:endParaRPr>
          </a:p>
        </p:txBody>
      </p:sp>
      <p:sp>
        <p:nvSpPr>
          <p:cNvPr id="173"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sp>
        <p:nvSpPr>
          <p:cNvPr id="174"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pic>
        <p:nvPicPr>
          <p:cNvPr id="8" name="Kép 7" descr="FHB_top.PNG"/>
          <p:cNvPicPr>
            <a:picLocks noChangeAspect="1"/>
          </p:cNvPicPr>
          <p:nvPr/>
        </p:nvPicPr>
        <p:blipFill>
          <a:blip r:embed="rId3" cstate="print"/>
          <a:stretch>
            <a:fillRect/>
          </a:stretch>
        </p:blipFill>
        <p:spPr>
          <a:xfrm>
            <a:off x="0" y="1124744"/>
            <a:ext cx="9144000" cy="2489054"/>
          </a:xfrm>
          <a:prstGeom prst="rect">
            <a:avLst/>
          </a:prstGeom>
        </p:spPr>
      </p:pic>
      <p:pic>
        <p:nvPicPr>
          <p:cNvPr id="10" name="Kép 9" descr="FHB_transactions1.PNG"/>
          <p:cNvPicPr>
            <a:picLocks noChangeAspect="1"/>
          </p:cNvPicPr>
          <p:nvPr/>
        </p:nvPicPr>
        <p:blipFill>
          <a:blip r:embed="rId4" cstate="print"/>
          <a:stretch>
            <a:fillRect/>
          </a:stretch>
        </p:blipFill>
        <p:spPr>
          <a:xfrm>
            <a:off x="0" y="4077072"/>
            <a:ext cx="9144000" cy="158170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539552" y="188640"/>
            <a:ext cx="8229240" cy="1142640"/>
          </a:xfrm>
          <a:prstGeom prst="rect">
            <a:avLst/>
          </a:prstGeom>
          <a:noFill/>
          <a:ln>
            <a:noFill/>
          </a:ln>
        </p:spPr>
        <p:txBody>
          <a:bodyPr anchor="ctr"/>
          <a:lstStyle/>
          <a:p>
            <a:pPr>
              <a:lnSpc>
                <a:spcPct val="100000"/>
              </a:lnSpc>
            </a:pPr>
            <a:r>
              <a:rPr lang="hu-HU" sz="3200" b="0" strike="noStrike" spc="-1" dirty="0">
                <a:solidFill>
                  <a:srgbClr val="000000"/>
                </a:solidFill>
                <a:latin typeface="Calibri"/>
              </a:rPr>
              <a:t>Feldolgozás és megvalósítás – Pár példa</a:t>
            </a:r>
          </a:p>
        </p:txBody>
      </p:sp>
      <p:sp>
        <p:nvSpPr>
          <p:cNvPr id="177" name="TextShape 2"/>
          <p:cNvSpPr txBox="1"/>
          <p:nvPr/>
        </p:nvSpPr>
        <p:spPr>
          <a:xfrm>
            <a:off x="252000" y="4941168"/>
            <a:ext cx="8892000" cy="3168000"/>
          </a:xfrm>
          <a:prstGeom prst="rect">
            <a:avLst/>
          </a:prstGeom>
          <a:noFill/>
          <a:ln>
            <a:noFill/>
          </a:ln>
        </p:spPr>
        <p:txBody>
          <a:bodyPr/>
          <a:lstStyle/>
          <a:p>
            <a:pPr>
              <a:lnSpc>
                <a:spcPct val="100000"/>
              </a:lnSpc>
              <a:spcBef>
                <a:spcPts val="479"/>
              </a:spcBef>
            </a:pPr>
            <a:r>
              <a:rPr lang="hu-HU" sz="2400" b="0" strike="noStrike" spc="-1" dirty="0">
                <a:solidFill>
                  <a:srgbClr val="000000"/>
                </a:solidFill>
                <a:latin typeface="Calibri"/>
              </a:rPr>
              <a:t>Két oszlopra van elkülönítve a tranzakció összege</a:t>
            </a:r>
          </a:p>
          <a:p>
            <a:pPr marL="857160" lvl="1" indent="-456840">
              <a:lnSpc>
                <a:spcPct val="100000"/>
              </a:lnSpc>
              <a:spcBef>
                <a:spcPts val="400"/>
              </a:spcBef>
              <a:buClr>
                <a:srgbClr val="000000"/>
              </a:buClr>
              <a:buFont typeface="Arial" pitchFamily="34" charset="0"/>
              <a:buChar char="•"/>
            </a:pPr>
            <a:r>
              <a:rPr lang="hu-HU" sz="2000" spc="-1" dirty="0">
                <a:solidFill>
                  <a:srgbClr val="000000"/>
                </a:solidFill>
                <a:latin typeface="Calibri"/>
              </a:rPr>
              <a:t>j</a:t>
            </a:r>
            <a:r>
              <a:rPr lang="hu-HU" sz="2000" b="0" strike="noStrike" spc="-1" dirty="0" smtClean="0">
                <a:solidFill>
                  <a:srgbClr val="000000"/>
                </a:solidFill>
                <a:latin typeface="Calibri"/>
              </a:rPr>
              <a:t>óváírás</a:t>
            </a:r>
            <a:endParaRPr lang="hu-HU" sz="2000" b="0" strike="noStrike" spc="-1" dirty="0">
              <a:solidFill>
                <a:srgbClr val="000000"/>
              </a:solidFill>
              <a:latin typeface="Calibri"/>
            </a:endParaRPr>
          </a:p>
          <a:p>
            <a:pPr marL="857160" lvl="1" indent="-456840">
              <a:lnSpc>
                <a:spcPct val="100000"/>
              </a:lnSpc>
              <a:spcBef>
                <a:spcPts val="400"/>
              </a:spcBef>
              <a:buClr>
                <a:srgbClr val="000000"/>
              </a:buClr>
              <a:buFont typeface="Arial" pitchFamily="34" charset="0"/>
              <a:buChar char="•"/>
            </a:pPr>
            <a:r>
              <a:rPr lang="hu-HU" sz="2000" spc="-1" dirty="0">
                <a:solidFill>
                  <a:srgbClr val="000000"/>
                </a:solidFill>
                <a:latin typeface="Calibri"/>
              </a:rPr>
              <a:t>t</a:t>
            </a:r>
            <a:r>
              <a:rPr lang="hu-HU" sz="2000" b="0" strike="noStrike" spc="-1" dirty="0" smtClean="0">
                <a:solidFill>
                  <a:srgbClr val="000000"/>
                </a:solidFill>
                <a:latin typeface="Calibri"/>
              </a:rPr>
              <a:t>erhelés</a:t>
            </a:r>
          </a:p>
          <a:p>
            <a:pPr marL="399960" indent="-456840">
              <a:spcBef>
                <a:spcPts val="400"/>
              </a:spcBef>
              <a:buClr>
                <a:srgbClr val="000000"/>
              </a:buClr>
            </a:pPr>
            <a:r>
              <a:rPr lang="hu-HU" sz="2000" spc="-1" dirty="0" smtClean="0">
                <a:solidFill>
                  <a:srgbClr val="000000"/>
                </a:solidFill>
                <a:latin typeface="Calibri"/>
              </a:rPr>
              <a:t>Egyenleg oszlop még a számlatulajdonos számára is nehezen átlátható</a:t>
            </a:r>
            <a:endParaRPr lang="hu-HU" sz="2000" b="0" strike="noStrike" spc="-1" dirty="0">
              <a:solidFill>
                <a:srgbClr val="000000"/>
              </a:solidFill>
              <a:latin typeface="Calibri"/>
            </a:endParaRPr>
          </a:p>
        </p:txBody>
      </p:sp>
      <p:sp>
        <p:nvSpPr>
          <p:cNvPr id="178" name="TextShape 3"/>
          <p:cNvSpPr txBox="1"/>
          <p:nvPr/>
        </p:nvSpPr>
        <p:spPr>
          <a:xfrm>
            <a:off x="6975000" y="6592320"/>
            <a:ext cx="2133360" cy="220680"/>
          </a:xfrm>
          <a:prstGeom prst="rect">
            <a:avLst/>
          </a:prstGeom>
          <a:noFill/>
          <a:ln>
            <a:noFill/>
          </a:ln>
        </p:spPr>
        <p:txBody>
          <a:bodyPr anchor="ctr"/>
          <a:lstStyle/>
          <a:p>
            <a:pPr algn="r">
              <a:lnSpc>
                <a:spcPct val="100000"/>
              </a:lnSpc>
            </a:pPr>
            <a:fld id="{A32C36CB-A5B5-41E9-A8E4-139A3C6FBD16}" type="slidenum">
              <a:rPr lang="hu-HU" sz="1600" b="0" strike="noStrike" spc="-1">
                <a:latin typeface="Calibri"/>
              </a:rPr>
              <a:pPr algn="r">
                <a:lnSpc>
                  <a:spcPct val="100000"/>
                </a:lnSpc>
              </a:pPr>
              <a:t>7</a:t>
            </a:fld>
            <a:r>
              <a:rPr lang="hu-HU" sz="1600" b="0" strike="noStrike" spc="-1" dirty="0">
                <a:latin typeface="Calibri"/>
              </a:rPr>
              <a:t>/25</a:t>
            </a:r>
            <a:endParaRPr lang="hu-HU" sz="1600" b="0" strike="noStrike" spc="-1" dirty="0">
              <a:latin typeface="Times New Roman"/>
            </a:endParaRPr>
          </a:p>
        </p:txBody>
      </p:sp>
      <p:sp>
        <p:nvSpPr>
          <p:cNvPr id="179" name="CustomShape 4"/>
          <p:cNvSpPr/>
          <p:nvPr/>
        </p:nvSpPr>
        <p:spPr>
          <a:xfrm>
            <a:off x="73080" y="0"/>
            <a:ext cx="9035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b="0" strike="noStrike" spc="-1" dirty="0">
                <a:latin typeface="Calibri"/>
              </a:rPr>
              <a:t>Személyes Pénzügyi nyilvántartáshoz Importáló </a:t>
            </a:r>
            <a:r>
              <a:rPr lang="hu-HU" b="0" strike="noStrike" spc="-1" dirty="0" smtClean="0">
                <a:latin typeface="Calibri"/>
              </a:rPr>
              <a:t>megvalósítása – </a:t>
            </a:r>
            <a:r>
              <a:rPr lang="hu-HU" b="0" strike="noStrike" spc="-1" dirty="0">
                <a:latin typeface="Calibri"/>
              </a:rPr>
              <a:t>Feldolgozás és megvalósítás</a:t>
            </a:r>
            <a:endParaRPr lang="hu-HU" b="0" strike="noStrike" spc="-1" dirty="0">
              <a:latin typeface="Arial"/>
            </a:endParaRPr>
          </a:p>
        </p:txBody>
      </p:sp>
      <p:sp>
        <p:nvSpPr>
          <p:cNvPr id="180"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pic>
        <p:nvPicPr>
          <p:cNvPr id="10" name="Kép 9" descr="FHB_transactions2.PNG"/>
          <p:cNvPicPr>
            <a:picLocks noChangeAspect="1"/>
          </p:cNvPicPr>
          <p:nvPr/>
        </p:nvPicPr>
        <p:blipFill>
          <a:blip r:embed="rId3" cstate="print"/>
          <a:stretch>
            <a:fillRect/>
          </a:stretch>
        </p:blipFill>
        <p:spPr>
          <a:xfrm>
            <a:off x="1259632" y="1124744"/>
            <a:ext cx="6011114" cy="374384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548640"/>
            <a:ext cx="8229240" cy="791640"/>
          </a:xfrm>
          <a:prstGeom prst="rect">
            <a:avLst/>
          </a:prstGeom>
          <a:noFill/>
          <a:ln>
            <a:noFill/>
          </a:ln>
        </p:spPr>
        <p:txBody>
          <a:bodyPr anchor="ctr">
            <a:normAutofit/>
          </a:bodyPr>
          <a:lstStyle/>
          <a:p>
            <a:pPr>
              <a:lnSpc>
                <a:spcPct val="100000"/>
              </a:lnSpc>
            </a:pPr>
            <a:r>
              <a:rPr lang="hu-HU" sz="3600" b="0" strike="noStrike" spc="-1" dirty="0">
                <a:solidFill>
                  <a:srgbClr val="000000"/>
                </a:solidFill>
                <a:latin typeface="Calibri"/>
              </a:rPr>
              <a:t>Személyi pénzügyi programok bemutatása</a:t>
            </a:r>
          </a:p>
        </p:txBody>
      </p:sp>
      <p:sp>
        <p:nvSpPr>
          <p:cNvPr id="138" name="TextShape 2"/>
          <p:cNvSpPr txBox="1"/>
          <p:nvPr/>
        </p:nvSpPr>
        <p:spPr>
          <a:xfrm>
            <a:off x="395640" y="1484640"/>
            <a:ext cx="8424720" cy="5031000"/>
          </a:xfrm>
          <a:prstGeom prst="rect">
            <a:avLst/>
          </a:prstGeom>
          <a:noFill/>
          <a:ln>
            <a:noFill/>
          </a:ln>
        </p:spPr>
        <p:txBody>
          <a:bodyPr>
            <a:normAutofit/>
          </a:bodyPr>
          <a:lstStyle/>
          <a:p>
            <a:pPr>
              <a:lnSpc>
                <a:spcPct val="100000"/>
              </a:lnSpc>
              <a:spcBef>
                <a:spcPts val="519"/>
              </a:spcBef>
            </a:pPr>
            <a:r>
              <a:rPr lang="hu-HU" sz="2600" b="0" strike="noStrike" spc="-1" dirty="0" smtClean="0">
                <a:solidFill>
                  <a:srgbClr val="000000"/>
                </a:solidFill>
                <a:latin typeface="Calibri"/>
              </a:rPr>
              <a:t>Alapvető </a:t>
            </a:r>
            <a:r>
              <a:rPr lang="hu-HU" sz="2600" b="0" strike="noStrike" spc="-1" dirty="0">
                <a:solidFill>
                  <a:srgbClr val="000000"/>
                </a:solidFill>
                <a:latin typeface="Calibri"/>
              </a:rPr>
              <a:t>importálási funkciók:</a:t>
            </a:r>
          </a:p>
          <a:p>
            <a:pPr marL="857520" lvl="1" indent="-457200">
              <a:lnSpc>
                <a:spcPct val="100000"/>
              </a:lnSpc>
              <a:spcBef>
                <a:spcPts val="439"/>
              </a:spcBef>
              <a:buClr>
                <a:srgbClr val="000000"/>
              </a:buClr>
              <a:buFont typeface="+mj-lt"/>
              <a:buAutoNum type="arabicPeriod"/>
            </a:pPr>
            <a:r>
              <a:rPr lang="hu-HU" sz="2200" b="0" strike="noStrike" spc="-1" dirty="0">
                <a:solidFill>
                  <a:srgbClr val="000000"/>
                </a:solidFill>
                <a:latin typeface="Calibri"/>
              </a:rPr>
              <a:t>Banki tranzakciók </a:t>
            </a:r>
            <a:r>
              <a:rPr lang="hu-HU" sz="2200" b="0" strike="noStrike" spc="-1" dirty="0" smtClean="0">
                <a:solidFill>
                  <a:srgbClr val="000000"/>
                </a:solidFill>
                <a:latin typeface="Calibri"/>
              </a:rPr>
              <a:t>importálása</a:t>
            </a:r>
          </a:p>
          <a:p>
            <a:pPr marL="1314360" lvl="2" indent="-456840">
              <a:spcBef>
                <a:spcPts val="439"/>
              </a:spcBef>
              <a:buClr>
                <a:srgbClr val="000000"/>
              </a:buClr>
              <a:buFont typeface="Arial" pitchFamily="34" charset="0"/>
              <a:buChar char="•"/>
            </a:pPr>
            <a:r>
              <a:rPr lang="hu-HU" sz="1900" spc="-1" dirty="0">
                <a:solidFill>
                  <a:srgbClr val="000000"/>
                </a:solidFill>
                <a:latin typeface="Calibri"/>
              </a:rPr>
              <a:t>f</a:t>
            </a:r>
            <a:r>
              <a:rPr lang="hu-HU" sz="1900" b="0" strike="noStrike" spc="-1" dirty="0" smtClean="0">
                <a:solidFill>
                  <a:srgbClr val="000000"/>
                </a:solidFill>
                <a:latin typeface="Calibri"/>
              </a:rPr>
              <a:t>elhasználó banki tranzakcióinak feldolgozása.</a:t>
            </a:r>
          </a:p>
          <a:p>
            <a:pPr marL="857520" lvl="1" indent="-457200">
              <a:lnSpc>
                <a:spcPct val="100000"/>
              </a:lnSpc>
              <a:spcBef>
                <a:spcPts val="439"/>
              </a:spcBef>
              <a:buClr>
                <a:srgbClr val="000000"/>
              </a:buClr>
              <a:buFont typeface="+mj-lt"/>
              <a:buAutoNum type="arabicPeriod"/>
            </a:pPr>
            <a:r>
              <a:rPr lang="hu-HU" sz="2200" b="0" strike="noStrike" spc="-1" dirty="0" smtClean="0">
                <a:solidFill>
                  <a:srgbClr val="000000"/>
                </a:solidFill>
                <a:latin typeface="Calibri"/>
              </a:rPr>
              <a:t>Vásárolt</a:t>
            </a:r>
            <a:r>
              <a:rPr lang="hu-HU" sz="2200" b="0" strike="noStrike" spc="-1" dirty="0">
                <a:solidFill>
                  <a:srgbClr val="000000"/>
                </a:solidFill>
                <a:latin typeface="Calibri"/>
              </a:rPr>
              <a:t>, eladott részvények </a:t>
            </a:r>
            <a:r>
              <a:rPr lang="hu-HU" sz="2200" b="0" strike="noStrike" spc="-1" dirty="0" smtClean="0">
                <a:solidFill>
                  <a:srgbClr val="000000"/>
                </a:solidFill>
                <a:latin typeface="Calibri"/>
              </a:rPr>
              <a:t>importálása</a:t>
            </a:r>
          </a:p>
          <a:p>
            <a:pPr marL="1314360" lvl="2" indent="-456840">
              <a:spcBef>
                <a:spcPts val="439"/>
              </a:spcBef>
              <a:buClr>
                <a:srgbClr val="000000"/>
              </a:buClr>
              <a:buFont typeface="Arial" pitchFamily="34" charset="0"/>
              <a:buChar char="•"/>
            </a:pPr>
            <a:r>
              <a:rPr lang="hu-HU" sz="1900" spc="-1" dirty="0">
                <a:solidFill>
                  <a:srgbClr val="000000"/>
                </a:solidFill>
                <a:latin typeface="Calibri"/>
              </a:rPr>
              <a:t>t</a:t>
            </a:r>
            <a:r>
              <a:rPr lang="hu-HU" sz="1900" b="0" strike="noStrike" spc="-1" dirty="0" smtClean="0">
                <a:solidFill>
                  <a:srgbClr val="000000"/>
                </a:solidFill>
                <a:latin typeface="Calibri"/>
              </a:rPr>
              <a:t>eljes </a:t>
            </a:r>
            <a:r>
              <a:rPr lang="hu-HU" sz="1900" b="0" strike="noStrike" spc="-1" dirty="0">
                <a:solidFill>
                  <a:srgbClr val="000000"/>
                </a:solidFill>
                <a:latin typeface="Calibri"/>
              </a:rPr>
              <a:t>pénzügyi áttekintés eredményességének </a:t>
            </a:r>
            <a:r>
              <a:rPr lang="hu-HU" sz="1900" b="0" strike="noStrike" spc="-1" dirty="0" smtClean="0">
                <a:solidFill>
                  <a:srgbClr val="000000"/>
                </a:solidFill>
                <a:latin typeface="Calibri"/>
              </a:rPr>
              <a:t>növelése</a:t>
            </a:r>
            <a:endParaRPr lang="hu-HU" sz="1900" b="0" strike="noStrike" spc="-1" dirty="0">
              <a:solidFill>
                <a:srgbClr val="000000"/>
              </a:solidFill>
              <a:latin typeface="Calibri"/>
            </a:endParaRPr>
          </a:p>
          <a:p>
            <a:pPr marL="857520" lvl="1" indent="-457200">
              <a:lnSpc>
                <a:spcPct val="100000"/>
              </a:lnSpc>
              <a:spcBef>
                <a:spcPts val="439"/>
              </a:spcBef>
              <a:buClr>
                <a:srgbClr val="000000"/>
              </a:buClr>
              <a:buFont typeface="+mj-lt"/>
              <a:buAutoNum type="arabicPeriod"/>
            </a:pPr>
            <a:r>
              <a:rPr lang="hu-HU" sz="2200" b="0" strike="noStrike" spc="-1" dirty="0">
                <a:solidFill>
                  <a:srgbClr val="000000"/>
                </a:solidFill>
                <a:latin typeface="Calibri"/>
              </a:rPr>
              <a:t>Importált adatok </a:t>
            </a:r>
            <a:r>
              <a:rPr lang="hu-HU" sz="2200" b="0" strike="noStrike" spc="-1" dirty="0" smtClean="0">
                <a:solidFill>
                  <a:srgbClr val="000000"/>
                </a:solidFill>
                <a:latin typeface="Calibri"/>
              </a:rPr>
              <a:t>eltárolása</a:t>
            </a:r>
          </a:p>
          <a:p>
            <a:pPr marL="1314360" lvl="2" indent="-456840">
              <a:spcBef>
                <a:spcPts val="439"/>
              </a:spcBef>
              <a:buClr>
                <a:srgbClr val="000000"/>
              </a:buClr>
              <a:buFont typeface="Arial" pitchFamily="34" charset="0"/>
              <a:buChar char="•"/>
            </a:pPr>
            <a:r>
              <a:rPr lang="hu-HU" sz="1900" spc="-1" dirty="0">
                <a:solidFill>
                  <a:srgbClr val="000000"/>
                </a:solidFill>
                <a:latin typeface="Calibri"/>
              </a:rPr>
              <a:t>k</a:t>
            </a:r>
            <a:r>
              <a:rPr lang="hu-HU" sz="1900" b="0" strike="noStrike" spc="-1" dirty="0" smtClean="0">
                <a:solidFill>
                  <a:srgbClr val="000000"/>
                </a:solidFill>
                <a:latin typeface="Calibri"/>
              </a:rPr>
              <a:t>ésőbbi </a:t>
            </a:r>
            <a:r>
              <a:rPr lang="hu-HU" sz="1900" b="0" strike="noStrike" spc="-1" dirty="0">
                <a:solidFill>
                  <a:srgbClr val="000000"/>
                </a:solidFill>
                <a:latin typeface="Calibri"/>
              </a:rPr>
              <a:t>adatfeldolgozás </a:t>
            </a:r>
            <a:r>
              <a:rPr lang="hu-HU" sz="1900" b="0" strike="noStrike" spc="-1" dirty="0" smtClean="0">
                <a:solidFill>
                  <a:srgbClr val="000000"/>
                </a:solidFill>
                <a:latin typeface="Calibri"/>
              </a:rPr>
              <a:t>céljából</a:t>
            </a:r>
            <a:endParaRPr lang="hu-HU" spc="-1" dirty="0">
              <a:solidFill>
                <a:srgbClr val="000000"/>
              </a:solidFill>
              <a:latin typeface="Calibri"/>
            </a:endParaRPr>
          </a:p>
          <a:p>
            <a:pPr marL="857520" lvl="1" indent="-457200">
              <a:spcBef>
                <a:spcPts val="439"/>
              </a:spcBef>
              <a:buClr>
                <a:srgbClr val="000000"/>
              </a:buClr>
              <a:buFont typeface="+mj-lt"/>
              <a:buAutoNum type="arabicPeriod"/>
            </a:pPr>
            <a:r>
              <a:rPr lang="hu-HU" sz="2300" b="0" strike="noStrike" spc="-1" dirty="0" smtClean="0">
                <a:solidFill>
                  <a:srgbClr val="000000"/>
                </a:solidFill>
                <a:latin typeface="Calibri"/>
              </a:rPr>
              <a:t>Eltárolt pénzügyi adatok megjelenítése</a:t>
            </a:r>
          </a:p>
          <a:p>
            <a:pPr marL="1428840" lvl="2" indent="-456840">
              <a:spcBef>
                <a:spcPts val="459"/>
              </a:spcBef>
              <a:buClr>
                <a:srgbClr val="000000"/>
              </a:buClr>
              <a:buFont typeface="Arial" pitchFamily="34" charset="0"/>
              <a:buChar char="•"/>
            </a:pPr>
            <a:r>
              <a:rPr lang="hu-HU" sz="1900" spc="-1" dirty="0">
                <a:solidFill>
                  <a:srgbClr val="000000"/>
                </a:solidFill>
                <a:latin typeface="Calibri"/>
              </a:rPr>
              <a:t>a</a:t>
            </a:r>
            <a:r>
              <a:rPr lang="hu-HU" sz="1900" spc="-1" dirty="0" smtClean="0">
                <a:solidFill>
                  <a:srgbClr val="000000"/>
                </a:solidFill>
                <a:latin typeface="Calibri"/>
              </a:rPr>
              <a:t>z adatbázisban lévő adatok megjelenítése</a:t>
            </a:r>
            <a:endParaRPr lang="hu-HU" sz="1900" b="0" strike="noStrike" spc="-1" dirty="0" smtClean="0">
              <a:solidFill>
                <a:srgbClr val="000000"/>
              </a:solidFill>
              <a:latin typeface="Calibri"/>
            </a:endParaRPr>
          </a:p>
          <a:p>
            <a:pPr marL="1428840" lvl="2" indent="-456840">
              <a:spcBef>
                <a:spcPts val="459"/>
              </a:spcBef>
              <a:buClr>
                <a:srgbClr val="000000"/>
              </a:buClr>
              <a:buFont typeface="Arial" pitchFamily="34" charset="0"/>
              <a:buChar char="•"/>
            </a:pPr>
            <a:r>
              <a:rPr lang="hu-HU" sz="1900" spc="-1" dirty="0">
                <a:solidFill>
                  <a:srgbClr val="000000"/>
                </a:solidFill>
                <a:latin typeface="Calibri"/>
              </a:rPr>
              <a:t>r</a:t>
            </a:r>
            <a:r>
              <a:rPr lang="hu-HU" sz="1900" spc="-1" dirty="0" smtClean="0">
                <a:solidFill>
                  <a:srgbClr val="000000"/>
                </a:solidFill>
                <a:latin typeface="Calibri"/>
              </a:rPr>
              <a:t>észvények esetében nyereség,veszteség, jelenlegi árfolyam</a:t>
            </a:r>
            <a:endParaRPr lang="hu-HU" sz="1900" b="0" strike="noStrike" spc="-1" dirty="0">
              <a:solidFill>
                <a:srgbClr val="000000"/>
              </a:solidFill>
              <a:latin typeface="Calibri"/>
            </a:endParaRPr>
          </a:p>
        </p:txBody>
      </p:sp>
      <p:sp>
        <p:nvSpPr>
          <p:cNvPr id="139" name="TextShape 3"/>
          <p:cNvSpPr txBox="1"/>
          <p:nvPr/>
        </p:nvSpPr>
        <p:spPr>
          <a:xfrm>
            <a:off x="6975000" y="6592320"/>
            <a:ext cx="2133360" cy="220680"/>
          </a:xfrm>
          <a:prstGeom prst="rect">
            <a:avLst/>
          </a:prstGeom>
          <a:noFill/>
          <a:ln>
            <a:noFill/>
          </a:ln>
        </p:spPr>
        <p:txBody>
          <a:bodyPr anchor="ctr"/>
          <a:lstStyle/>
          <a:p>
            <a:pPr algn="r">
              <a:lnSpc>
                <a:spcPct val="100000"/>
              </a:lnSpc>
            </a:pPr>
            <a:fld id="{4115018F-795C-447C-A719-96544656E360}" type="slidenum">
              <a:rPr lang="hu-HU" sz="1600" b="0" strike="noStrike" spc="-1">
                <a:latin typeface="Calibri"/>
              </a:rPr>
              <a:pPr algn="r">
                <a:lnSpc>
                  <a:spcPct val="100000"/>
                </a:lnSpc>
              </a:pPr>
              <a:t>8</a:t>
            </a:fld>
            <a:r>
              <a:rPr lang="hu-HU" sz="1600" b="0" strike="noStrike" spc="-1" dirty="0">
                <a:latin typeface="Calibri"/>
              </a:rPr>
              <a:t>/25</a:t>
            </a:r>
            <a:endParaRPr lang="hu-HU" sz="1600" b="0" strike="noStrike" spc="-1" dirty="0">
              <a:latin typeface="Times New Roman"/>
            </a:endParaRPr>
          </a:p>
        </p:txBody>
      </p:sp>
      <p:sp>
        <p:nvSpPr>
          <p:cNvPr id="140" name="CustomShape 4"/>
          <p:cNvSpPr/>
          <p:nvPr/>
        </p:nvSpPr>
        <p:spPr>
          <a:xfrm>
            <a:off x="108360" y="0"/>
            <a:ext cx="9035280" cy="31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hu-HU" sz="1500" b="0" strike="noStrike" spc="-1" dirty="0">
              <a:latin typeface="Arial"/>
            </a:endParaRPr>
          </a:p>
        </p:txBody>
      </p:sp>
      <p:sp>
        <p:nvSpPr>
          <p:cNvPr id="141" name="CustomShape 5"/>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sp>
        <p:nvSpPr>
          <p:cNvPr id="142" name="CustomShape 6"/>
          <p:cNvSpPr/>
          <p:nvPr/>
        </p:nvSpPr>
        <p:spPr>
          <a:xfrm>
            <a:off x="0" y="0"/>
            <a:ext cx="9144000" cy="5475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r>
              <a:rPr lang="hu-HU" sz="1600" b="0" strike="noStrike" spc="-1" dirty="0" smtClean="0">
                <a:latin typeface="Calibri"/>
              </a:rPr>
              <a:t>Személyes Pénzügyi nyilvántartáshoz Importáló megvalósítása – Személyes pénzügyi alkalmazások bemutatása</a:t>
            </a:r>
            <a:endParaRPr lang="hu-HU" sz="1600" spc="-1" dirty="0"/>
          </a:p>
          <a:p>
            <a:pPr>
              <a:lnSpc>
                <a:spcPct val="100000"/>
              </a:lnSpc>
            </a:pPr>
            <a:endParaRPr lang="hu-HU" sz="12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323640" y="317520"/>
            <a:ext cx="8229240" cy="1142640"/>
          </a:xfrm>
          <a:prstGeom prst="rect">
            <a:avLst/>
          </a:prstGeom>
          <a:noFill/>
          <a:ln>
            <a:noFill/>
          </a:ln>
        </p:spPr>
        <p:txBody>
          <a:bodyPr anchor="ctr">
            <a:normAutofit/>
          </a:bodyPr>
          <a:lstStyle/>
          <a:p>
            <a:pPr algn="ctr">
              <a:lnSpc>
                <a:spcPct val="100000"/>
              </a:lnSpc>
            </a:pPr>
            <a:r>
              <a:rPr lang="hu-HU" sz="4400" b="0" strike="noStrike" spc="-1">
                <a:solidFill>
                  <a:srgbClr val="000000"/>
                </a:solidFill>
                <a:latin typeface="Calibri"/>
              </a:rPr>
              <a:t>YNAB</a:t>
            </a:r>
          </a:p>
        </p:txBody>
      </p:sp>
      <p:sp>
        <p:nvSpPr>
          <p:cNvPr id="144" name="TextShape 2"/>
          <p:cNvSpPr txBox="1"/>
          <p:nvPr/>
        </p:nvSpPr>
        <p:spPr>
          <a:xfrm>
            <a:off x="6975000" y="6592320"/>
            <a:ext cx="2133360" cy="220680"/>
          </a:xfrm>
          <a:prstGeom prst="rect">
            <a:avLst/>
          </a:prstGeom>
          <a:noFill/>
          <a:ln>
            <a:noFill/>
          </a:ln>
        </p:spPr>
        <p:txBody>
          <a:bodyPr anchor="ctr"/>
          <a:lstStyle/>
          <a:p>
            <a:pPr algn="r">
              <a:lnSpc>
                <a:spcPct val="100000"/>
              </a:lnSpc>
            </a:pPr>
            <a:fld id="{1B37C790-0A05-459B-9C2B-E14EB7CE26D4}" type="slidenum">
              <a:rPr lang="hu-HU" sz="1600" b="0" strike="noStrike" spc="-1">
                <a:latin typeface="Calibri"/>
              </a:rPr>
              <a:pPr algn="r">
                <a:lnSpc>
                  <a:spcPct val="100000"/>
                </a:lnSpc>
              </a:pPr>
              <a:t>9</a:t>
            </a:fld>
            <a:r>
              <a:rPr lang="hu-HU" sz="1600" b="0" strike="noStrike" spc="-1" dirty="0">
                <a:latin typeface="Calibri"/>
              </a:rPr>
              <a:t>/25</a:t>
            </a:r>
            <a:endParaRPr lang="hu-HU" sz="1600" b="0" strike="noStrike" spc="-1" dirty="0">
              <a:latin typeface="Times New Roman"/>
            </a:endParaRPr>
          </a:p>
        </p:txBody>
      </p:sp>
      <p:sp>
        <p:nvSpPr>
          <p:cNvPr id="145" name="CustomShape 3"/>
          <p:cNvSpPr/>
          <p:nvPr/>
        </p:nvSpPr>
        <p:spPr>
          <a:xfrm>
            <a:off x="179640" y="0"/>
            <a:ext cx="9035280" cy="31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500" b="0" strike="noStrike" spc="-1" dirty="0">
                <a:latin typeface="Calibri"/>
              </a:rPr>
              <a:t>Személyes Pénzügyi nyilvántartáshoz Importáló megvalósítása – Személyes pénzügyi alkalmazások bemutatása</a:t>
            </a:r>
            <a:endParaRPr lang="hu-HU" sz="1500" b="0" strike="noStrike" spc="-1" dirty="0">
              <a:latin typeface="Arial"/>
            </a:endParaRPr>
          </a:p>
        </p:txBody>
      </p:sp>
      <p:sp>
        <p:nvSpPr>
          <p:cNvPr id="146" name="CustomShape 4"/>
          <p:cNvSpPr/>
          <p:nvPr/>
        </p:nvSpPr>
        <p:spPr>
          <a:xfrm>
            <a:off x="72000" y="6516000"/>
            <a:ext cx="5219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hu-HU" sz="1600" b="0" strike="noStrike" spc="-1" dirty="0">
                <a:latin typeface="Calibri"/>
              </a:rPr>
              <a:t>Pannon Egyetem | Rendszer- és Számítástudományi Tanszék</a:t>
            </a:r>
            <a:endParaRPr lang="hu-HU" sz="1600" b="0" strike="noStrike" spc="-1" dirty="0">
              <a:latin typeface="Arial"/>
            </a:endParaRPr>
          </a:p>
        </p:txBody>
      </p:sp>
      <p:pic>
        <p:nvPicPr>
          <p:cNvPr id="147" name="Tartalom helye 4"/>
          <p:cNvPicPr/>
          <p:nvPr/>
        </p:nvPicPr>
        <p:blipFill>
          <a:blip r:embed="rId3" cstate="print"/>
          <a:stretch/>
        </p:blipFill>
        <p:spPr>
          <a:xfrm>
            <a:off x="1905120" y="1720080"/>
            <a:ext cx="5333760" cy="4285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1516</Words>
  <Application>Microsoft Office PowerPoint</Application>
  <PresentationFormat>Diavetítés a képernyőre (4:3 oldalarány)</PresentationFormat>
  <Paragraphs>233</Paragraphs>
  <Slides>18</Slides>
  <Notes>17</Notes>
  <HiddenSlides>0</HiddenSlides>
  <MMClips>0</MMClips>
  <ScaleCrop>false</ScaleCrop>
  <HeadingPairs>
    <vt:vector size="4" baseType="variant">
      <vt:variant>
        <vt:lpstr>Téma</vt:lpstr>
      </vt:variant>
      <vt:variant>
        <vt:i4>3</vt:i4>
      </vt:variant>
      <vt:variant>
        <vt:lpstr>Diacímek</vt:lpstr>
      </vt:variant>
      <vt:variant>
        <vt:i4>18</vt:i4>
      </vt:variant>
    </vt:vector>
  </HeadingPairs>
  <TitlesOfParts>
    <vt:vector size="21" baseType="lpstr">
      <vt:lpstr>Office Theme</vt:lpstr>
      <vt:lpstr>Office Theme</vt:lpstr>
      <vt:lpstr>Office Theme</vt:lpstr>
      <vt:lpstr>1. dia</vt:lpstr>
      <vt:lpstr>2. dia</vt:lpstr>
      <vt:lpstr>3. dia</vt:lpstr>
      <vt:lpstr>4. dia</vt:lpstr>
      <vt:lpstr>5. dia</vt:lpstr>
      <vt:lpstr>6. dia</vt:lpstr>
      <vt:lpstr>7. dia</vt:lpstr>
      <vt:lpstr>8. dia</vt:lpstr>
      <vt:lpstr>9. dia</vt:lpstr>
      <vt:lpstr>10. dia</vt:lpstr>
      <vt:lpstr>11. dia</vt:lpstr>
      <vt:lpstr>12. dia</vt:lpstr>
      <vt:lpstr>13. dia</vt:lpstr>
      <vt:lpstr>14. dia</vt:lpstr>
      <vt:lpstr>15. dia</vt:lpstr>
      <vt:lpstr>16. dia</vt:lpstr>
      <vt:lpstr>17. dia</vt:lpstr>
      <vt:lpstr>18. 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P-gráfok síkbeli megjelenítését  meghatározó algoritmus megvalósítása</dc:title>
  <dc:creator>Lacza Péter</dc:creator>
  <cp:lastModifiedBy>Tocki</cp:lastModifiedBy>
  <cp:revision>347</cp:revision>
  <dcterms:created xsi:type="dcterms:W3CDTF">2011-12-01T08:45:01Z</dcterms:created>
  <dcterms:modified xsi:type="dcterms:W3CDTF">2017-11-22T23:24:35Z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Diavetítés a képernyőre (4:3 oldalarány)</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