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75" r:id="rId6"/>
    <p:sldId id="276" r:id="rId7"/>
    <p:sldId id="278" r:id="rId8"/>
    <p:sldId id="258" r:id="rId9"/>
    <p:sldId id="259" r:id="rId10"/>
    <p:sldId id="260" r:id="rId11"/>
    <p:sldId id="266" r:id="rId12"/>
    <p:sldId id="267" r:id="rId13"/>
    <p:sldId id="268" r:id="rId14"/>
    <p:sldId id="280" r:id="rId15"/>
    <p:sldId id="273" r:id="rId16"/>
    <p:sldId id="270" r:id="rId17"/>
    <p:sldId id="271" r:id="rId18"/>
    <p:sldId id="272" r:id="rId19"/>
  </p:sldIdLst>
  <p:sldSz cx="9144000" cy="6858000" type="screen4x3"/>
  <p:notesSz cx="9144000" cy="6858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A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77599" autoAdjust="0"/>
  </p:normalViewPr>
  <p:slideViewPr>
    <p:cSldViewPr>
      <p:cViewPr>
        <p:scale>
          <a:sx n="62" d="100"/>
          <a:sy n="62" d="100"/>
        </p:scale>
        <p:origin x="-102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040"/>
          </a:xfrm>
          <a:prstGeom prst="rect">
            <a:avLst/>
          </a:prstGeom>
        </p:spPr>
        <p:txBody>
          <a:bodyPr lIns="0" tIns="0" rIns="0" bIns="0"/>
          <a:lstStyle/>
          <a:p>
            <a:r>
              <a:rPr lang="hu-HU" sz="2000" b="0" strike="noStrike" spc="-1">
                <a:latin typeface="Arial"/>
              </a:rPr>
              <a:t>A jegyzetformátum szerkesztéséhez kattintson ide</a:t>
            </a:r>
          </a:p>
        </p:txBody>
      </p:sp>
      <p:sp>
        <p:nvSpPr>
          <p:cNvPr id="124" name="PlaceHolder 2"/>
          <p:cNvSpPr>
            <a:spLocks noGrp="1"/>
          </p:cNvSpPr>
          <p:nvPr>
            <p:ph type="hdr"/>
          </p:nvPr>
        </p:nvSpPr>
        <p:spPr>
          <a:xfrm>
            <a:off x="1512000" y="5880600"/>
            <a:ext cx="6047640" cy="4811040"/>
          </a:xfrm>
          <a:prstGeom prst="rect">
            <a:avLst/>
          </a:prstGeom>
        </p:spPr>
        <p:txBody>
          <a:bodyPr lIns="0" tIns="0" rIns="0" bIns="0"/>
          <a:lstStyle/>
          <a:p>
            <a:r>
              <a:rPr lang="hu-HU" sz="1400" b="0" strike="noStrike" spc="-1">
                <a:latin typeface="Times New Roman"/>
              </a:rPr>
              <a:t>&lt;élőfej&gt;</a:t>
            </a:r>
          </a:p>
        </p:txBody>
      </p:sp>
      <p:sp>
        <p:nvSpPr>
          <p:cNvPr id="125" name="PlaceHolder 3"/>
          <p:cNvSpPr>
            <a:spLocks noGrp="1"/>
          </p:cNvSpPr>
          <p:nvPr>
            <p:ph type="dt"/>
          </p:nvPr>
        </p:nvSpPr>
        <p:spPr>
          <a:xfrm>
            <a:off x="0" y="10157400"/>
            <a:ext cx="3280680" cy="534240"/>
          </a:xfrm>
          <a:prstGeom prst="rect">
            <a:avLst/>
          </a:prstGeom>
        </p:spPr>
        <p:txBody>
          <a:bodyPr lIns="0" tIns="0" rIns="0" bIns="0"/>
          <a:lstStyle/>
          <a:p>
            <a:pPr algn="r"/>
            <a:r>
              <a:rPr lang="hu-HU" sz="1400" b="0" strike="noStrike" spc="-1">
                <a:latin typeface="Times New Roman"/>
              </a:rPr>
              <a:t>&lt;dátum/idő&gt;</a:t>
            </a:r>
          </a:p>
        </p:txBody>
      </p:sp>
      <p:sp>
        <p:nvSpPr>
          <p:cNvPr id="126" name="PlaceHolder 4"/>
          <p:cNvSpPr>
            <a:spLocks noGrp="1"/>
          </p:cNvSpPr>
          <p:nvPr>
            <p:ph type="ftr"/>
          </p:nvPr>
        </p:nvSpPr>
        <p:spPr>
          <a:xfrm>
            <a:off x="0" y="0"/>
            <a:ext cx="3280680" cy="534240"/>
          </a:xfrm>
          <a:prstGeom prst="rect">
            <a:avLst/>
          </a:prstGeom>
        </p:spPr>
        <p:txBody>
          <a:bodyPr lIns="0" tIns="0" rIns="0" bIns="0" anchor="b"/>
          <a:lstStyle/>
          <a:p>
            <a:r>
              <a:rPr lang="hu-HU" sz="1400" b="0" strike="noStrike" spc="-1">
                <a:latin typeface="Times New Roman"/>
              </a:rPr>
              <a:t>&lt;élőláb&gt;</a:t>
            </a:r>
          </a:p>
        </p:txBody>
      </p:sp>
      <p:sp>
        <p:nvSpPr>
          <p:cNvPr id="127" name="PlaceHolder 5"/>
          <p:cNvSpPr>
            <a:spLocks noGrp="1"/>
          </p:cNvSpPr>
          <p:nvPr>
            <p:ph type="sldNum"/>
          </p:nvPr>
        </p:nvSpPr>
        <p:spPr>
          <a:xfrm>
            <a:off x="4278960" y="0"/>
            <a:ext cx="3280680" cy="534240"/>
          </a:xfrm>
          <a:prstGeom prst="rect">
            <a:avLst/>
          </a:prstGeom>
        </p:spPr>
        <p:txBody>
          <a:bodyPr lIns="0" tIns="0" rIns="0" bIns="0" anchor="b"/>
          <a:lstStyle/>
          <a:p>
            <a:pPr algn="r"/>
            <a:fld id="{BB8C64FC-982A-4A80-B5B3-8CFDF6E6714B}" type="slidenum">
              <a:rPr lang="hu-HU" sz="1400" b="0" strike="noStrike" spc="-1">
                <a:latin typeface="Times New Roman"/>
              </a:rPr>
              <a:pPr algn="r"/>
              <a:t>‹#›</a:t>
            </a:fld>
            <a:endParaRPr lang="hu-HU" sz="1400" b="0" strike="noStrike" spc="-1">
              <a:latin typeface="Times New Roman"/>
            </a:endParaRPr>
          </a:p>
        </p:txBody>
      </p:sp>
    </p:spTree>
    <p:extLst>
      <p:ext uri="{BB962C8B-B14F-4D97-AF65-F5344CB8AC3E}">
        <p14:creationId xmlns:p14="http://schemas.microsoft.com/office/powerpoint/2010/main" val="39561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10" name="TextShape 2"/>
          <p:cNvSpPr txBox="1"/>
          <p:nvPr/>
        </p:nvSpPr>
        <p:spPr>
          <a:xfrm>
            <a:off x="5179320" y="6513840"/>
            <a:ext cx="3962160" cy="342720"/>
          </a:xfrm>
          <a:prstGeom prst="rect">
            <a:avLst/>
          </a:prstGeom>
          <a:noFill/>
          <a:ln>
            <a:noFill/>
          </a:ln>
        </p:spPr>
        <p:txBody>
          <a:bodyPr anchor="b"/>
          <a:lstStyle/>
          <a:p>
            <a:pPr algn="r">
              <a:lnSpc>
                <a:spcPct val="100000"/>
              </a:lnSpc>
            </a:pPr>
            <a:fld id="{793354AE-EF15-46FE-B991-3826BC2671EC}" type="slidenum">
              <a:rPr lang="hu-HU" sz="1200" b="0" strike="noStrike" spc="-1">
                <a:solidFill>
                  <a:srgbClr val="000000"/>
                </a:solidFill>
                <a:latin typeface="+mn-lt"/>
                <a:ea typeface="+mn-ea"/>
              </a:rPr>
              <a:pPr algn="r">
                <a:lnSpc>
                  <a:spcPct val="100000"/>
                </a:lnSpc>
              </a:pPr>
              <a:t>2</a:t>
            </a:fld>
            <a:endParaRPr lang="hu-HU" sz="1200" b="0" strike="noStrike" spc="-1">
              <a:latin typeface="Times New Roman"/>
            </a:endParaRPr>
          </a:p>
        </p:txBody>
      </p:sp>
    </p:spTree>
    <p:extLst>
      <p:ext uri="{BB962C8B-B14F-4D97-AF65-F5344CB8AC3E}">
        <p14:creationId xmlns:p14="http://schemas.microsoft.com/office/powerpoint/2010/main" val="420351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Az oszlopot azonosító cellák (oszlopot nevei) sorát előbb meg kell „találnunk” a programunk számára.</a:t>
            </a:r>
          </a:p>
          <a:p>
            <a:r>
              <a:rPr lang="hu-HU" sz="2000" b="0" strike="noStrike" spc="-1" dirty="0">
                <a:latin typeface="Arial"/>
              </a:rPr>
              <a:t>Mivel minden export fájl esetében ez a legtöbb oszloppal rendelkező sorban helyezkedik el így egyszerű dolgunk van (maximum keresés oszlopok számát nézve)</a:t>
            </a:r>
          </a:p>
          <a:p>
            <a:r>
              <a:rPr lang="hu-HU" sz="2000" b="0" strike="noStrike" spc="-1" dirty="0">
                <a:latin typeface="Arial"/>
              </a:rPr>
              <a:t>Fontos hogy figyelnünk kell az üres cellákra, még cella egyesítésnél úgy „látszódhat” hogy minden egyesített cella ugyan azon értékkel rendelkezik , valójában csak az egyik cella tartalmaz értéket, a többi üres.</a:t>
            </a:r>
          </a:p>
          <a:p>
            <a:r>
              <a:rPr lang="hu-HU" sz="2000" b="0" strike="noStrike" spc="-1" dirty="0">
                <a:latin typeface="Arial"/>
              </a:rPr>
              <a:t>Természetesen az esetleges üres sorokra is figyelnünk kell.</a:t>
            </a:r>
          </a:p>
          <a:p>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11</a:t>
            </a:fld>
            <a:endParaRPr lang="hu-HU" sz="1200" b="0" strike="noStrike" spc="-1">
              <a:latin typeface="Times New Roman"/>
            </a:endParaRPr>
          </a:p>
        </p:txBody>
      </p:sp>
    </p:spTree>
    <p:extLst>
      <p:ext uri="{BB962C8B-B14F-4D97-AF65-F5344CB8AC3E}">
        <p14:creationId xmlns:p14="http://schemas.microsoft.com/office/powerpoint/2010/main" val="319719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2000" dirty="0" smtClean="0"/>
              <a:t>A program indulásnál beolvassa a már adatbázisban lévő tranzakciókat és ezeket felhasználónként elkülönítve feltöltjük az Adatbázis menübe. </a:t>
            </a:r>
            <a:endParaRPr lang="hu-HU" sz="2000" b="0" strike="noStrike" spc="-1" dirty="0" smtClean="0">
              <a:latin typeface="Arial"/>
            </a:endParaRPr>
          </a:p>
          <a:p>
            <a:r>
              <a:rPr lang="hu-HU" sz="2000" b="0" strike="noStrike" spc="-1" dirty="0" smtClean="0">
                <a:latin typeface="Arial"/>
              </a:rPr>
              <a:t>Oszlopok:</a:t>
            </a:r>
          </a:p>
          <a:p>
            <a:pPr marL="457200" indent="-457200">
              <a:buAutoNum type="arabicPeriod"/>
            </a:pPr>
            <a:r>
              <a:rPr lang="hu-HU" sz="2000" b="0" strike="noStrike" spc="-1" baseline="0" dirty="0" smtClean="0">
                <a:latin typeface="Arial"/>
              </a:rPr>
              <a:t>Tranzakció </a:t>
            </a:r>
            <a:r>
              <a:rPr lang="hu-HU" sz="2000" b="0" strike="noStrike" spc="-1" baseline="0" dirty="0" err="1" smtClean="0">
                <a:latin typeface="Arial"/>
              </a:rPr>
              <a:t>végbementelének</a:t>
            </a:r>
            <a:r>
              <a:rPr lang="hu-HU" sz="2000" b="0" strike="noStrike" spc="-1" baseline="0" dirty="0" smtClean="0">
                <a:latin typeface="Arial"/>
              </a:rPr>
              <a:t> dátuma</a:t>
            </a:r>
          </a:p>
          <a:p>
            <a:pPr marL="457200" indent="-457200">
              <a:buAutoNum type="arabicPeriod"/>
            </a:pPr>
            <a:r>
              <a:rPr lang="hu-HU" sz="2000" b="0" strike="noStrike" spc="-1" baseline="0" dirty="0" smtClean="0">
                <a:latin typeface="Arial"/>
              </a:rPr>
              <a:t>Tranzakció leírása</a:t>
            </a:r>
          </a:p>
          <a:p>
            <a:pPr marL="457200" indent="-457200">
              <a:buAutoNum type="arabicPeriod"/>
            </a:pPr>
            <a:r>
              <a:rPr lang="hu-HU" sz="2000" b="0" strike="noStrike" spc="-1" baseline="0" dirty="0" smtClean="0">
                <a:latin typeface="Arial"/>
              </a:rPr>
              <a:t>Tranzakció ára</a:t>
            </a:r>
          </a:p>
          <a:p>
            <a:pPr marL="457200" indent="-457200">
              <a:buAutoNum type="arabicPeriod"/>
            </a:pPr>
            <a:r>
              <a:rPr lang="hu-HU" sz="2000" b="0" strike="noStrike" spc="-1" baseline="0" dirty="0" smtClean="0">
                <a:latin typeface="Arial"/>
              </a:rPr>
              <a:t>Tranzakció importálásának ideje</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12</a:t>
            </a:fld>
            <a:endParaRPr lang="hu-HU" sz="1200" b="0" strike="noStrike" spc="-1">
              <a:latin typeface="Times New Roman"/>
            </a:endParaRPr>
          </a:p>
        </p:txBody>
      </p:sp>
    </p:spTree>
    <p:extLst>
      <p:ext uri="{BB962C8B-B14F-4D97-AF65-F5344CB8AC3E}">
        <p14:creationId xmlns:p14="http://schemas.microsoft.com/office/powerpoint/2010/main" val="15073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Alkalmazott technológiák :</a:t>
            </a:r>
            <a:r>
              <a:rPr lang="hu-HU" sz="2000" b="0" strike="noStrike" spc="-1" baseline="0" dirty="0" smtClean="0">
                <a:latin typeface="Arial"/>
              </a:rPr>
              <a:t> Visual Studio,C#,XAML,Databinding,GitHub,Trello,</a:t>
            </a:r>
            <a:r>
              <a:rPr lang="hu-HU" sz="2000" b="0" strike="noStrike" spc="-1" baseline="0" dirty="0" err="1" smtClean="0">
                <a:latin typeface="Arial"/>
              </a:rPr>
              <a:t>Pencil</a:t>
            </a:r>
            <a:endParaRPr lang="hu-HU" sz="2000" b="0" strike="noStrike" spc="-1" dirty="0" smtClean="0">
              <a:latin typeface="Arial"/>
            </a:endParaRPr>
          </a:p>
          <a:p>
            <a:r>
              <a:rPr lang="hu-HU" sz="2000" b="0" strike="noStrike" spc="-1" dirty="0" smtClean="0">
                <a:latin typeface="Arial"/>
              </a:rPr>
              <a:t>Láthatóak</a:t>
            </a:r>
            <a:r>
              <a:rPr lang="hu-HU" sz="2000" b="0" strike="noStrike" spc="-1" baseline="0" dirty="0" smtClean="0">
                <a:latin typeface="Arial"/>
              </a:rPr>
              <a:t> a felhasználó adatai</a:t>
            </a:r>
          </a:p>
          <a:p>
            <a:pPr marL="457200" indent="-457200">
              <a:buAutoNum type="arabicPeriod"/>
            </a:pPr>
            <a:r>
              <a:rPr lang="hu-HU" sz="2000" b="0" strike="noStrike" spc="-1" baseline="0" dirty="0" smtClean="0">
                <a:latin typeface="Arial"/>
              </a:rPr>
              <a:t>Tranzakciók száma a adatbázisban.</a:t>
            </a:r>
          </a:p>
          <a:p>
            <a:pPr marL="457200" indent="-457200">
              <a:buAutoNum type="arabicPeriod"/>
            </a:pPr>
            <a:r>
              <a:rPr lang="hu-HU" sz="2000" b="0" strike="noStrike" spc="-1" baseline="0" dirty="0" smtClean="0">
                <a:latin typeface="Arial"/>
              </a:rPr>
              <a:t>Utolsó importálás ideje (Ahol tényleg importált be új tranzakciót, az ismétlődő tranzakciók kiszűrésénél nem frissül ez a dátum)</a:t>
            </a:r>
          </a:p>
          <a:p>
            <a:pPr marL="457200" indent="-457200">
              <a:buAutoNum type="arabicPeriod"/>
            </a:pPr>
            <a:r>
              <a:rPr lang="hu-HU" sz="2000" b="0" strike="noStrike" spc="-1" baseline="0" dirty="0" smtClean="0">
                <a:latin typeface="Arial"/>
              </a:rPr>
              <a:t>Importálás szükségessége (Ha harminc nap eltelt az utolsó új tranzakció beimportálása óta, Zöld (nem szükséges), Piros(Erősen ajánlott) – megjelenik egy piros pipa a Harang felett a jobb felső sarokban)</a:t>
            </a:r>
          </a:p>
          <a:p>
            <a:pPr marL="457200" indent="-457200">
              <a:buAutoNum type="arabicPeriod"/>
            </a:pPr>
            <a:r>
              <a:rPr lang="hu-HU" sz="2000" b="0" strike="noStrike" spc="-1" baseline="0" dirty="0" smtClean="0">
                <a:latin typeface="Arial"/>
              </a:rPr>
              <a:t>Ismétlődés gyanús tranzakcióknál 2 </a:t>
            </a:r>
            <a:r>
              <a:rPr lang="hu-HU" sz="2000" b="0" strike="noStrike" spc="-1" baseline="0" dirty="0" err="1" smtClean="0">
                <a:latin typeface="Arial"/>
              </a:rPr>
              <a:t>chechbox</a:t>
            </a:r>
            <a:r>
              <a:rPr lang="hu-HU" sz="2000" b="0" strike="noStrike" spc="-1" baseline="0" dirty="0" smtClean="0">
                <a:latin typeface="Arial"/>
              </a:rPr>
              <a:t> –Mindig kérdezzen rá, Sose kérdezzen rá. (Egyszerre nyilván csak egyet enged bepipálni).</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13</a:t>
            </a:fld>
            <a:endParaRPr lang="hu-HU" sz="1200" b="0" strike="noStrike" spc="-1">
              <a:latin typeface="Times New Roman"/>
            </a:endParaRPr>
          </a:p>
        </p:txBody>
      </p:sp>
    </p:spTree>
    <p:extLst>
      <p:ext uri="{BB962C8B-B14F-4D97-AF65-F5344CB8AC3E}">
        <p14:creationId xmlns:p14="http://schemas.microsoft.com/office/powerpoint/2010/main" val="402424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914400" y="3257640"/>
            <a:ext cx="7314840" cy="3085920"/>
          </a:xfrm>
          <a:prstGeom prst="rect">
            <a:avLst/>
          </a:prstGeom>
        </p:spPr>
        <p:txBody>
          <a:bodyPr/>
          <a:lstStyle/>
          <a:p>
            <a:pPr marL="285750" indent="-285750" algn="just"/>
            <a:r>
              <a:rPr lang="hu-HU" sz="2000" dirty="0" smtClean="0"/>
              <a:t>A már importált, adatbázisban lévő adatok feldolgozása és statisztika készítése a felhasználó számára</a:t>
            </a:r>
          </a:p>
          <a:p>
            <a:pPr marL="285750" indent="-285750"/>
            <a:r>
              <a:rPr lang="hu-HU" sz="2000" dirty="0" smtClean="0"/>
              <a:t>Ezen adatok megjelenítése egy táblázatban.</a:t>
            </a:r>
          </a:p>
          <a:p>
            <a:endParaRPr lang="hu-HU" sz="2000" b="0" strike="noStrike" spc="-1" dirty="0">
              <a:latin typeface="Arial"/>
            </a:endParaRPr>
          </a:p>
        </p:txBody>
      </p:sp>
      <p:sp>
        <p:nvSpPr>
          <p:cNvPr id="236" name="TextShape 2"/>
          <p:cNvSpPr txBox="1"/>
          <p:nvPr/>
        </p:nvSpPr>
        <p:spPr>
          <a:xfrm>
            <a:off x="5179320" y="6513840"/>
            <a:ext cx="3962160" cy="342720"/>
          </a:xfrm>
          <a:prstGeom prst="rect">
            <a:avLst/>
          </a:prstGeom>
          <a:noFill/>
          <a:ln>
            <a:noFill/>
          </a:ln>
        </p:spPr>
        <p:txBody>
          <a:bodyPr anchor="b"/>
          <a:lstStyle/>
          <a:p>
            <a:pPr algn="r">
              <a:lnSpc>
                <a:spcPct val="100000"/>
              </a:lnSpc>
            </a:pPr>
            <a:fld id="{20B024DA-46F7-4E92-9ADB-E33D7B05E3B2}" type="slidenum">
              <a:rPr lang="hu-HU" sz="1200" b="0" strike="noStrike" spc="-1">
                <a:solidFill>
                  <a:srgbClr val="000000"/>
                </a:solidFill>
                <a:latin typeface="+mn-lt"/>
                <a:ea typeface="+mn-ea"/>
              </a:rPr>
              <a:pPr algn="r">
                <a:lnSpc>
                  <a:spcPct val="100000"/>
                </a:lnSpc>
              </a:pPr>
              <a:t>14</a:t>
            </a:fld>
            <a:endParaRPr lang="hu-HU" sz="1200" b="0" strike="noStrike" spc="-1">
              <a:latin typeface="Times New Roman"/>
            </a:endParaRPr>
          </a:p>
        </p:txBody>
      </p:sp>
    </p:spTree>
    <p:extLst>
      <p:ext uri="{BB962C8B-B14F-4D97-AF65-F5344CB8AC3E}">
        <p14:creationId xmlns:p14="http://schemas.microsoft.com/office/powerpoint/2010/main" val="2717472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38" name="TextShape 2"/>
          <p:cNvSpPr txBox="1"/>
          <p:nvPr/>
        </p:nvSpPr>
        <p:spPr>
          <a:xfrm>
            <a:off x="5179320" y="6513840"/>
            <a:ext cx="3962160" cy="342720"/>
          </a:xfrm>
          <a:prstGeom prst="rect">
            <a:avLst/>
          </a:prstGeom>
          <a:noFill/>
          <a:ln>
            <a:noFill/>
          </a:ln>
        </p:spPr>
        <p:txBody>
          <a:bodyPr anchor="b"/>
          <a:lstStyle/>
          <a:p>
            <a:pPr algn="r">
              <a:lnSpc>
                <a:spcPct val="100000"/>
              </a:lnSpc>
            </a:pPr>
            <a:fld id="{9A974F4F-A4B1-4EB8-B29C-93ADE8D4EE71}" type="slidenum">
              <a:rPr lang="hu-HU" sz="1200" b="0" strike="noStrike" spc="-1">
                <a:solidFill>
                  <a:srgbClr val="000000"/>
                </a:solidFill>
                <a:latin typeface="+mn-lt"/>
                <a:ea typeface="+mn-ea"/>
              </a:rPr>
              <a:pPr algn="r">
                <a:lnSpc>
                  <a:spcPct val="100000"/>
                </a:lnSpc>
              </a:pPr>
              <a:t>15</a:t>
            </a:fld>
            <a:endParaRPr lang="hu-HU" sz="1200" b="0" strike="noStrike" spc="-1">
              <a:latin typeface="Times New Roman"/>
            </a:endParaRPr>
          </a:p>
        </p:txBody>
      </p:sp>
    </p:spTree>
    <p:extLst>
      <p:ext uri="{BB962C8B-B14F-4D97-AF65-F5344CB8AC3E}">
        <p14:creationId xmlns:p14="http://schemas.microsoft.com/office/powerpoint/2010/main" val="792337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40" name="TextShape 2"/>
          <p:cNvSpPr txBox="1"/>
          <p:nvPr/>
        </p:nvSpPr>
        <p:spPr>
          <a:xfrm>
            <a:off x="5179320" y="6513840"/>
            <a:ext cx="3962160" cy="342720"/>
          </a:xfrm>
          <a:prstGeom prst="rect">
            <a:avLst/>
          </a:prstGeom>
          <a:noFill/>
          <a:ln>
            <a:noFill/>
          </a:ln>
        </p:spPr>
        <p:txBody>
          <a:bodyPr anchor="b"/>
          <a:lstStyle/>
          <a:p>
            <a:pPr algn="r">
              <a:lnSpc>
                <a:spcPct val="100000"/>
              </a:lnSpc>
            </a:pPr>
            <a:fld id="{6207DE51-E131-4432-8F0E-71BAA69C5D19}" type="slidenum">
              <a:rPr lang="hu-HU" sz="1200" b="0" strike="noStrike" spc="-1">
                <a:solidFill>
                  <a:srgbClr val="000000"/>
                </a:solidFill>
                <a:latin typeface="+mn-lt"/>
                <a:ea typeface="+mn-ea"/>
              </a:rPr>
              <a:pPr algn="r">
                <a:lnSpc>
                  <a:spcPct val="100000"/>
                </a:lnSpc>
              </a:pPr>
              <a:t>16</a:t>
            </a:fld>
            <a:endParaRPr lang="hu-HU" sz="1200" b="0" strike="noStrike" spc="-1">
              <a:latin typeface="Times New Roman"/>
            </a:endParaRPr>
          </a:p>
        </p:txBody>
      </p:sp>
    </p:spTree>
    <p:extLst>
      <p:ext uri="{BB962C8B-B14F-4D97-AF65-F5344CB8AC3E}">
        <p14:creationId xmlns:p14="http://schemas.microsoft.com/office/powerpoint/2010/main" val="201250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Sajnos </a:t>
            </a:r>
            <a:r>
              <a:rPr lang="hu-HU" sz="2000" b="0" strike="noStrike" spc="-1" dirty="0">
                <a:latin typeface="Arial"/>
              </a:rPr>
              <a:t>mindegyik </a:t>
            </a:r>
            <a:r>
              <a:rPr lang="hu-HU" sz="2000" b="0" strike="noStrike" spc="-1" dirty="0" err="1">
                <a:latin typeface="Arial"/>
              </a:rPr>
              <a:t>excel</a:t>
            </a:r>
            <a:r>
              <a:rPr lang="hu-HU" sz="2000" b="0" strike="noStrike" spc="-1" dirty="0">
                <a:latin typeface="Arial"/>
              </a:rPr>
              <a:t> fájlnak más az elrendezése, adatok formátuma.</a:t>
            </a:r>
          </a:p>
          <a:p>
            <a:r>
              <a:rPr lang="hu-HU" sz="2000" b="0" strike="noStrike" spc="-1" dirty="0">
                <a:latin typeface="Arial"/>
              </a:rPr>
              <a:t>(esetleg meg lehet említeni hogy a pénzügyi szoftverek főként Amerikában működnek ahol egységesítve van ez a rendszer)</a:t>
            </a:r>
          </a:p>
          <a:p>
            <a:r>
              <a:rPr lang="hu-HU" sz="2000" b="0" strike="noStrike" spc="-1" dirty="0">
                <a:latin typeface="Arial"/>
              </a:rPr>
              <a:t>Egyenleg oszlop esetleges hiány – eddig csak egy példa volt rá, de ezzel is számolni kell</a:t>
            </a:r>
          </a:p>
          <a:p>
            <a:r>
              <a:rPr lang="hu-HU" sz="1200" b="0" strike="noStrike" spc="-1" dirty="0">
                <a:latin typeface="Arial"/>
              </a:rPr>
              <a:t>Tranzakció leírása – melyiket akarja a felhasználó ?(Tranzakció típusa, Leírás, </a:t>
            </a:r>
            <a:r>
              <a:rPr lang="hu-HU" sz="1200" b="0" strike="noStrike" spc="-1" dirty="0" smtClean="0">
                <a:latin typeface="Arial"/>
              </a:rPr>
              <a:t>Közlemény)</a:t>
            </a:r>
          </a:p>
          <a:p>
            <a:pPr marL="514440" indent="-456840">
              <a:lnSpc>
                <a:spcPct val="100000"/>
              </a:lnSpc>
              <a:spcBef>
                <a:spcPts val="479"/>
              </a:spcBef>
              <a:buClr>
                <a:srgbClr val="000000"/>
              </a:buClr>
              <a:buFont typeface="Arial"/>
              <a:buChar char="•"/>
            </a:pPr>
            <a:r>
              <a:rPr lang="hu-HU" sz="2400" b="0" strike="noStrike" spc="-1" dirty="0" smtClean="0">
                <a:solidFill>
                  <a:srgbClr val="000000"/>
                </a:solidFill>
                <a:latin typeface="Calibri"/>
              </a:rPr>
              <a:t>Példák:</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Tranzakció Összege vagy Jóváírás,Terhelés</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Cellák egyesítése, esetleges üres sorok</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Több tranzakció leírására szolgáló oszlop.</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Fájlonként külön sorban kezdődnek a tranzakciók.</a:t>
            </a:r>
          </a:p>
          <a:p>
            <a:endParaRPr lang="hu-HU" sz="1200" b="0" strike="noStrike" spc="-1" dirty="0">
              <a:latin typeface="Arial"/>
            </a:endParaRPr>
          </a:p>
        </p:txBody>
      </p:sp>
      <p:sp>
        <p:nvSpPr>
          <p:cNvPr id="218" name="TextShape 2"/>
          <p:cNvSpPr txBox="1"/>
          <p:nvPr/>
        </p:nvSpPr>
        <p:spPr>
          <a:xfrm>
            <a:off x="5179320" y="6513840"/>
            <a:ext cx="3962160" cy="342720"/>
          </a:xfrm>
          <a:prstGeom prst="rect">
            <a:avLst/>
          </a:prstGeom>
          <a:noFill/>
          <a:ln>
            <a:noFill/>
          </a:ln>
        </p:spPr>
        <p:txBody>
          <a:bodyPr anchor="b"/>
          <a:lstStyle/>
          <a:p>
            <a:pPr algn="r">
              <a:lnSpc>
                <a:spcPct val="100000"/>
              </a:lnSpc>
            </a:pPr>
            <a:fld id="{F88E109D-03ED-4769-907D-6FA01CF1EE87}" type="slidenum">
              <a:rPr lang="hu-HU" sz="1200" b="0" strike="noStrike" spc="-1">
                <a:solidFill>
                  <a:srgbClr val="000000"/>
                </a:solidFill>
                <a:latin typeface="+mn-lt"/>
                <a:ea typeface="+mn-ea"/>
              </a:rPr>
              <a:pPr algn="r">
                <a:lnSpc>
                  <a:spcPct val="100000"/>
                </a:lnSpc>
              </a:pPr>
              <a:t>3</a:t>
            </a:fld>
            <a:endParaRPr lang="hu-HU" sz="1200" b="0" strike="noStrike" spc="-1">
              <a:latin typeface="Times New Roman"/>
            </a:endParaRPr>
          </a:p>
        </p:txBody>
      </p:sp>
    </p:spTree>
    <p:extLst>
      <p:ext uri="{BB962C8B-B14F-4D97-AF65-F5344CB8AC3E}">
        <p14:creationId xmlns:p14="http://schemas.microsoft.com/office/powerpoint/2010/main" val="244569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A fenti ábrán a CIB bank által kiállított tranzakciós előzményeket láthatjuk. </a:t>
            </a:r>
          </a:p>
          <a:p>
            <a:pPr>
              <a:lnSpc>
                <a:spcPct val="100000"/>
              </a:lnSpc>
            </a:pPr>
            <a:r>
              <a:rPr lang="hu-HU" sz="1200" b="0" strike="noStrike" spc="-1" dirty="0">
                <a:latin typeface="Arial"/>
              </a:rPr>
              <a:t>Bátran kijelenthetem hogy ez formátum az egyik legbarátságosabb (egy Leírás oszlop, egy Összeg oszlop ,rendelkezik egyenleg oszloppal is)</a:t>
            </a:r>
          </a:p>
          <a:p>
            <a:pPr>
              <a:lnSpc>
                <a:spcPct val="100000"/>
              </a:lnSpc>
            </a:pPr>
            <a:endParaRPr lang="hu-HU" sz="1200" b="0" strike="noStrike" spc="-1" dirty="0">
              <a:latin typeface="Arial"/>
            </a:endParaRPr>
          </a:p>
        </p:txBody>
      </p:sp>
      <p:sp>
        <p:nvSpPr>
          <p:cNvPr id="220" name="TextShape 2"/>
          <p:cNvSpPr txBox="1"/>
          <p:nvPr/>
        </p:nvSpPr>
        <p:spPr>
          <a:xfrm>
            <a:off x="5179320" y="6513840"/>
            <a:ext cx="3962160" cy="342720"/>
          </a:xfrm>
          <a:prstGeom prst="rect">
            <a:avLst/>
          </a:prstGeom>
          <a:noFill/>
          <a:ln>
            <a:noFill/>
          </a:ln>
        </p:spPr>
        <p:txBody>
          <a:bodyPr anchor="b"/>
          <a:lstStyle/>
          <a:p>
            <a:pPr algn="r">
              <a:lnSpc>
                <a:spcPct val="100000"/>
              </a:lnSpc>
            </a:pPr>
            <a:fld id="{D62BD7C4-B6AC-4C87-8726-B3CE18B99B26}" type="slidenum">
              <a:rPr lang="hu-HU" sz="1200" b="0" strike="noStrike" spc="-1">
                <a:solidFill>
                  <a:srgbClr val="000000"/>
                </a:solidFill>
                <a:latin typeface="+mn-lt"/>
                <a:ea typeface="+mn-ea"/>
              </a:rPr>
              <a:pPr algn="r">
                <a:lnSpc>
                  <a:spcPct val="100000"/>
                </a:lnSpc>
              </a:pPr>
              <a:t>4</a:t>
            </a:fld>
            <a:endParaRPr lang="hu-HU" sz="1200" b="0" strike="noStrike" spc="-1">
              <a:latin typeface="Times New Roman"/>
            </a:endParaRPr>
          </a:p>
        </p:txBody>
      </p:sp>
    </p:spTree>
    <p:extLst>
      <p:ext uri="{BB962C8B-B14F-4D97-AF65-F5344CB8AC3E}">
        <p14:creationId xmlns:p14="http://schemas.microsoft.com/office/powerpoint/2010/main" val="160016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 fenti ábrán az FHB bank által kiállított tranzakciós előzményeket láthatjuk. Észre vehetjük hogy véletlenszerűen üres sorokat tartalmaz, három tranzakció leíró oszlopot tartalmaz (Közlemény, Tranzakció típusa, Leírás).</a:t>
            </a:r>
          </a:p>
          <a:p>
            <a:pPr marL="0" marR="0" indent="0" algn="l" defTabSz="914400" rtl="0" eaLnBrk="1" fontAlgn="auto" latinLnBrk="0" hangingPunct="1">
              <a:lnSpc>
                <a:spcPct val="100000"/>
              </a:lnSpc>
              <a:spcBef>
                <a:spcPts val="0"/>
              </a:spcBef>
              <a:spcAft>
                <a:spcPts val="0"/>
              </a:spcAft>
              <a:buClrTx/>
              <a:buSzTx/>
              <a:buFontTx/>
              <a:buNone/>
              <a:tabLst/>
              <a:defRPr/>
            </a:pPr>
            <a:r>
              <a:rPr lang="hu-HU" sz="2000" b="0" strike="noStrike" spc="-1" dirty="0" smtClean="0">
                <a:solidFill>
                  <a:srgbClr val="000000"/>
                </a:solidFill>
                <a:latin typeface="Calibri"/>
              </a:rPr>
              <a:t>FHB </a:t>
            </a:r>
            <a:r>
              <a:rPr lang="hu-HU" sz="2000" b="0" strike="noStrike" spc="-1" dirty="0" err="1" smtClean="0">
                <a:solidFill>
                  <a:srgbClr val="000000"/>
                </a:solidFill>
                <a:latin typeface="Calibri"/>
              </a:rPr>
              <a:t>Bank-ból</a:t>
            </a:r>
            <a:r>
              <a:rPr lang="hu-HU" sz="2000" b="0" strike="noStrike" spc="-1" dirty="0" smtClean="0">
                <a:solidFill>
                  <a:srgbClr val="000000"/>
                </a:solidFill>
                <a:latin typeface="Calibri"/>
              </a:rPr>
              <a:t> letölthető számlatörténet, az egyik legbarátságtalanabb.</a:t>
            </a:r>
          </a:p>
          <a:p>
            <a:pPr>
              <a:lnSpc>
                <a:spcPct val="100000"/>
              </a:lnSpc>
            </a:pPr>
            <a:r>
              <a:rPr lang="hu-HU" sz="2000" b="0" strike="noStrike" spc="-1" dirty="0" smtClean="0">
                <a:latin typeface="+mn-lt"/>
              </a:rPr>
              <a:t>Valamint csak véletlenszerűen van kitöltve az Egyenleg cella tartalma.</a:t>
            </a:r>
          </a:p>
          <a:p>
            <a:pPr>
              <a:lnSpc>
                <a:spcPct val="100000"/>
              </a:lnSpc>
            </a:pPr>
            <a:r>
              <a:rPr lang="hu-HU" sz="3600" b="0" strike="noStrike" spc="-1" dirty="0" smtClean="0">
                <a:latin typeface="+mn-lt"/>
              </a:rPr>
              <a:t>Még a fióktulajdonos számára is nehezen átlátható ez a fájl.</a:t>
            </a:r>
          </a:p>
          <a:p>
            <a:endParaRPr lang="hu-HU" sz="2000" b="0" strike="noStrike" spc="-1" dirty="0" smtClean="0">
              <a:latin typeface="Arial"/>
            </a:endParaRPr>
          </a:p>
          <a:p>
            <a:pPr>
              <a:lnSpc>
                <a:spcPct val="100000"/>
              </a:lnSpc>
              <a:spcBef>
                <a:spcPts val="479"/>
              </a:spcBef>
            </a:pPr>
            <a:r>
              <a:rPr lang="hu-HU" sz="2400" b="0" strike="noStrike" spc="-1" dirty="0" smtClean="0">
                <a:solidFill>
                  <a:srgbClr val="000000"/>
                </a:solidFill>
                <a:latin typeface="Calibri"/>
              </a:rPr>
              <a:t>Két oszlopra van elkülönítve a tranzakció összege</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j</a:t>
            </a:r>
            <a:r>
              <a:rPr lang="hu-HU" sz="2000" b="0" strike="noStrike" spc="-1" dirty="0" smtClean="0">
                <a:solidFill>
                  <a:srgbClr val="000000"/>
                </a:solidFill>
                <a:latin typeface="Calibri"/>
              </a:rPr>
              <a:t>óváírás</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t</a:t>
            </a:r>
            <a:r>
              <a:rPr lang="hu-HU" sz="2000" b="0" strike="noStrike" spc="-1" dirty="0" smtClean="0">
                <a:solidFill>
                  <a:srgbClr val="000000"/>
                </a:solidFill>
                <a:latin typeface="Calibri"/>
              </a:rPr>
              <a:t>erhelés</a:t>
            </a:r>
          </a:p>
          <a:p>
            <a:pPr marL="399960" indent="-456840">
              <a:spcBef>
                <a:spcPts val="400"/>
              </a:spcBef>
              <a:buClr>
                <a:srgbClr val="000000"/>
              </a:buClr>
            </a:pPr>
            <a:r>
              <a:rPr lang="hu-HU" sz="2000" spc="-1" dirty="0" smtClean="0">
                <a:solidFill>
                  <a:srgbClr val="000000"/>
                </a:solidFill>
                <a:latin typeface="Calibri"/>
              </a:rPr>
              <a:t>Egyenleg oszlop még a számlatulajdonos számára is nehezen átlátható</a:t>
            </a:r>
            <a:endParaRPr lang="hu-HU" sz="2000" b="0" strike="noStrike" spc="-1" dirty="0" smtClean="0">
              <a:solidFill>
                <a:srgbClr val="000000"/>
              </a:solidFill>
              <a:latin typeface="Calibri"/>
            </a:endParaRPr>
          </a:p>
          <a:p>
            <a:endParaRPr lang="hu-HU" sz="2000" b="0" strike="noStrike" spc="-1" dirty="0">
              <a:latin typeface="Arial"/>
            </a:endParaRPr>
          </a:p>
        </p:txBody>
      </p:sp>
      <p:sp>
        <p:nvSpPr>
          <p:cNvPr id="224" name="TextShape 2"/>
          <p:cNvSpPr txBox="1"/>
          <p:nvPr/>
        </p:nvSpPr>
        <p:spPr>
          <a:xfrm>
            <a:off x="5179320" y="6513840"/>
            <a:ext cx="3962160" cy="342720"/>
          </a:xfrm>
          <a:prstGeom prst="rect">
            <a:avLst/>
          </a:prstGeom>
          <a:noFill/>
          <a:ln>
            <a:noFill/>
          </a:ln>
        </p:spPr>
        <p:txBody>
          <a:bodyPr anchor="b"/>
          <a:lstStyle/>
          <a:p>
            <a:pPr algn="r">
              <a:lnSpc>
                <a:spcPct val="100000"/>
              </a:lnSpc>
            </a:pPr>
            <a:fld id="{4C11032C-3A8C-4878-83B3-73836C218F24}" type="slidenum">
              <a:rPr lang="hu-HU" sz="1200" b="0" strike="noStrike" spc="-1">
                <a:solidFill>
                  <a:srgbClr val="000000"/>
                </a:solidFill>
                <a:latin typeface="+mn-lt"/>
                <a:ea typeface="+mn-ea"/>
              </a:rPr>
              <a:pPr algn="r">
                <a:lnSpc>
                  <a:spcPct val="100000"/>
                </a:lnSpc>
              </a:pPr>
              <a:t>5</a:t>
            </a:fld>
            <a:endParaRPr lang="hu-HU" sz="1200" b="0" strike="noStrike" spc="-1">
              <a:latin typeface="Times New Roman"/>
            </a:endParaRPr>
          </a:p>
        </p:txBody>
      </p:sp>
    </p:spTree>
    <p:extLst>
      <p:ext uri="{BB962C8B-B14F-4D97-AF65-F5344CB8AC3E}">
        <p14:creationId xmlns:p14="http://schemas.microsoft.com/office/powerpoint/2010/main" val="228038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Mivel az emberek számára fontos a pénzügyeik nyilvántartása, így rengeteg ilyen alkalmazás áll rendelkezésünkre. </a:t>
            </a:r>
          </a:p>
          <a:p>
            <a:r>
              <a:rPr lang="hu-HU" sz="2000" b="0" strike="noStrike" spc="-1" dirty="0">
                <a:latin typeface="Arial"/>
              </a:rPr>
              <a:t>Nyilván bizonyos alkalmazások rendelkezhetnek olyan funkciókkal melyekkel a konkurens alkalmazások nem. </a:t>
            </a:r>
          </a:p>
          <a:p>
            <a:r>
              <a:rPr lang="hu-HU" sz="2000" b="0" strike="noStrike" spc="-1" dirty="0">
                <a:latin typeface="Arial"/>
              </a:rPr>
              <a:t>Kijelenthetjük hogy vannak olyan funkciók amik az importálás szempontjából elengedhetetlenek.</a:t>
            </a:r>
          </a:p>
          <a:p>
            <a:endParaRPr lang="hu-HU" sz="2000" b="0" strike="noStrike" spc="-1" dirty="0">
              <a:latin typeface="Aria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hu-HU" sz="2000" b="0" strike="noStrike" spc="-1" dirty="0">
                <a:latin typeface="Arial"/>
              </a:rPr>
              <a:t>1, Banktól függetlenül </a:t>
            </a:r>
            <a:r>
              <a:rPr lang="hu-HU" sz="2000" b="0" strike="noStrike" spc="-1" dirty="0" smtClean="0">
                <a:latin typeface="Arial"/>
              </a:rPr>
              <a:t>-&gt;</a:t>
            </a:r>
            <a:r>
              <a:rPr lang="hu-HU" sz="1900" spc="-1" dirty="0" smtClean="0">
                <a:solidFill>
                  <a:srgbClr val="000000"/>
                </a:solidFill>
                <a:latin typeface="Calibri"/>
              </a:rPr>
              <a:t>f</a:t>
            </a:r>
            <a:r>
              <a:rPr lang="hu-HU" sz="1900" b="0" strike="noStrike" spc="-1" dirty="0" smtClean="0">
                <a:solidFill>
                  <a:srgbClr val="000000"/>
                </a:solidFill>
                <a:latin typeface="Calibri"/>
              </a:rPr>
              <a:t>elhasználó banki tranzakcióinak feldolgozása.</a:t>
            </a:r>
            <a:endParaRPr lang="hu-HU" sz="2000" b="0" strike="noStrike" spc="-1" dirty="0">
              <a:latin typeface="Arial"/>
            </a:endParaRPr>
          </a:p>
          <a:p>
            <a:r>
              <a:rPr lang="hu-HU" sz="2000" b="0" strike="noStrike" spc="-1" dirty="0">
                <a:latin typeface="Arial"/>
              </a:rPr>
              <a:t>2. Természetesen ez nem egy olyan </a:t>
            </a:r>
            <a:r>
              <a:rPr lang="hu-HU" sz="2000" b="0" strike="noStrike" spc="-1" dirty="0" smtClean="0">
                <a:latin typeface="Arial"/>
              </a:rPr>
              <a:t>funkció </a:t>
            </a:r>
            <a:r>
              <a:rPr lang="hu-HU" sz="2000" b="0" strike="noStrike" spc="-1" dirty="0">
                <a:latin typeface="Arial"/>
              </a:rPr>
              <a:t>amit mindenki használna, de a teljes pénzügyi tudatossághoz elengedhetetlen</a:t>
            </a:r>
            <a:r>
              <a:rPr lang="hu-HU" sz="2000" b="0" strike="noStrike" spc="-1" dirty="0" smtClean="0">
                <a:latin typeface="Arial"/>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	t</a:t>
            </a:r>
            <a:r>
              <a:rPr lang="hu-HU" sz="1900" b="0" strike="noStrike" spc="-1" dirty="0" smtClean="0">
                <a:solidFill>
                  <a:srgbClr val="000000"/>
                </a:solidFill>
                <a:latin typeface="Calibri"/>
              </a:rPr>
              <a:t>eljes pénzügyi áttekintés eredményességének növelése</a:t>
            </a:r>
            <a:endParaRPr lang="hu-HU" sz="2000" b="0" strike="noStrike" spc="-1" dirty="0">
              <a:latin typeface="Arial"/>
            </a:endParaRPr>
          </a:p>
          <a:p>
            <a:r>
              <a:rPr lang="hu-HU" sz="2000" b="0" strike="noStrike" spc="-1" dirty="0">
                <a:latin typeface="Arial"/>
              </a:rPr>
              <a:t>3-4. Adatmegjelenítés , különböző vizualizálási módokon pl. táblázat, grafikonok </a:t>
            </a:r>
            <a:r>
              <a:rPr lang="hu-HU" sz="2000" b="0" strike="noStrike" spc="-1" dirty="0" smtClean="0">
                <a:latin typeface="Arial"/>
              </a:rPr>
              <a:t>esetleg</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k</a:t>
            </a:r>
            <a:r>
              <a:rPr lang="hu-HU" sz="1900" b="0" strike="noStrike" spc="-1" dirty="0" smtClean="0">
                <a:solidFill>
                  <a:srgbClr val="000000"/>
                </a:solidFill>
                <a:latin typeface="Calibri"/>
              </a:rPr>
              <a:t>ésőbbi adatfeldolgozás céljából</a:t>
            </a:r>
            <a:endParaRPr lang="hu-HU"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az adatbázisban lévő adatok megjelenítése</a:t>
            </a:r>
            <a:endParaRPr lang="hu-HU" sz="1900" b="0" strike="noStrike"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részvények esetében nyereség,veszteség, jelenlegi árfolyam</a:t>
            </a:r>
            <a:endParaRPr lang="hu-HU" sz="1900" b="0" strike="noStrike" spc="-1" dirty="0" smtClean="0">
              <a:solidFill>
                <a:srgbClr val="000000"/>
              </a:solidFill>
              <a:latin typeface="Calibri"/>
            </a:endParaRPr>
          </a:p>
          <a:p>
            <a:endParaRPr lang="hu-HU" sz="2000" b="0" strike="noStrike" spc="-1" dirty="0">
              <a:latin typeface="Arial"/>
            </a:endParaRPr>
          </a:p>
          <a:p>
            <a:r>
              <a:rPr lang="hu-HU" sz="2000" b="0" strike="noStrike" spc="-1" dirty="0">
                <a:latin typeface="Arial"/>
              </a:rPr>
              <a:t>(valamint azt fontos megjegyezni hogy a bankok (OTP esetében legalábbis) csak egy hónapra visszamenőleg tudja lekérni a tranzakciókat,</a:t>
            </a:r>
          </a:p>
          <a:p>
            <a:r>
              <a:rPr lang="hu-HU" sz="2000" b="0" strike="noStrike" spc="-1" dirty="0">
                <a:latin typeface="Arial"/>
              </a:rPr>
              <a:t>Ez a szoftver ezt a hibát könnyen kiküszöböli)</a:t>
            </a:r>
          </a:p>
          <a:p>
            <a:r>
              <a:rPr lang="hu-HU" sz="2000" b="0" strike="noStrike" spc="-1" dirty="0">
                <a:latin typeface="Arial"/>
              </a:rPr>
              <a:t>5.Nyilván fontos hogy lássuk mennyire volt eredményes a részvények vásárlása/eladása</a:t>
            </a:r>
          </a:p>
          <a:p>
            <a:r>
              <a:rPr lang="hu-HU" sz="2000" b="0" strike="noStrike" spc="-1" dirty="0">
                <a:latin typeface="Arial"/>
              </a:rPr>
              <a:t>(mennyit adtunk el x áron , esetleg abban az időben csökkent pont az árfolyam vagy nőtt azt külön vesszük stb.)</a:t>
            </a:r>
          </a:p>
          <a:p>
            <a:endParaRPr lang="hu-HU" sz="2000" b="0" strike="noStrike" spc="-1" dirty="0">
              <a:latin typeface="Arial"/>
            </a:endParaRPr>
          </a:p>
        </p:txBody>
      </p:sp>
      <p:sp>
        <p:nvSpPr>
          <p:cNvPr id="212" name="TextShape 2"/>
          <p:cNvSpPr txBox="1"/>
          <p:nvPr/>
        </p:nvSpPr>
        <p:spPr>
          <a:xfrm>
            <a:off x="5179320" y="6513840"/>
            <a:ext cx="3962160" cy="342720"/>
          </a:xfrm>
          <a:prstGeom prst="rect">
            <a:avLst/>
          </a:prstGeom>
          <a:noFill/>
          <a:ln>
            <a:noFill/>
          </a:ln>
        </p:spPr>
        <p:txBody>
          <a:bodyPr anchor="b"/>
          <a:lstStyle/>
          <a:p>
            <a:pPr algn="r">
              <a:lnSpc>
                <a:spcPct val="100000"/>
              </a:lnSpc>
            </a:pPr>
            <a:fld id="{92BA7CBA-CBD0-4024-A3EF-5F5C059AAE58}" type="slidenum">
              <a:rPr lang="hu-HU" sz="1200" b="0" strike="noStrike" spc="-1">
                <a:solidFill>
                  <a:srgbClr val="000000"/>
                </a:solidFill>
                <a:latin typeface="+mn-lt"/>
                <a:ea typeface="+mn-ea"/>
              </a:rPr>
              <a:pPr algn="r">
                <a:lnSpc>
                  <a:spcPct val="100000"/>
                </a:lnSpc>
              </a:pPr>
              <a:t>6</a:t>
            </a:fld>
            <a:endParaRPr lang="hu-HU" sz="1200" b="0" strike="noStrike" spc="-1">
              <a:latin typeface="Times New Roman"/>
            </a:endParaRPr>
          </a:p>
        </p:txBody>
      </p:sp>
    </p:spTree>
    <p:extLst>
      <p:ext uri="{BB962C8B-B14F-4D97-AF65-F5344CB8AC3E}">
        <p14:creationId xmlns:p14="http://schemas.microsoft.com/office/powerpoint/2010/main" val="330944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Láthatjuk a 4 adatot ami alapján azonosítani lehet egy tranzakciót, mennyi tranzakció lesz importálva és milyen adatokkal</a:t>
            </a:r>
            <a:r>
              <a:rPr lang="hu-HU" sz="2000" b="0" strike="noStrike" spc="-1" dirty="0" smtClean="0">
                <a:latin typeface="Arial"/>
              </a:rPr>
              <a:t>.</a:t>
            </a:r>
          </a:p>
          <a:p>
            <a:r>
              <a:rPr lang="hu-HU" sz="2000" b="0" strike="noStrike" spc="-1" dirty="0" smtClean="0">
                <a:latin typeface="Arial"/>
              </a:rPr>
              <a:t>Először</a:t>
            </a:r>
            <a:r>
              <a:rPr lang="hu-HU" sz="2000" b="0" strike="noStrike" spc="-1" baseline="0" dirty="0" smtClean="0">
                <a:latin typeface="Arial"/>
              </a:rPr>
              <a:t> kép a </a:t>
            </a:r>
            <a:r>
              <a:rPr lang="hu-HU" sz="2000" b="0" strike="noStrike" spc="-1" baseline="0" dirty="0" err="1" smtClean="0">
                <a:latin typeface="Arial"/>
              </a:rPr>
              <a:t>YNABról</a:t>
            </a:r>
            <a:endParaRPr lang="hu-HU" sz="2000" b="0" strike="noStrike" spc="-1" baseline="0" dirty="0">
              <a:latin typeface="Arial"/>
            </a:endParaRPr>
          </a:p>
          <a:p>
            <a:r>
              <a:rPr lang="hu-HU" sz="2000" b="0" strike="noStrike" spc="-1" baseline="0" dirty="0" smtClean="0">
                <a:latin typeface="Arial"/>
              </a:rPr>
              <a:t>A Többi alkalmazás</a:t>
            </a:r>
          </a:p>
        </p:txBody>
      </p:sp>
      <p:sp>
        <p:nvSpPr>
          <p:cNvPr id="214" name="TextShape 2"/>
          <p:cNvSpPr txBox="1"/>
          <p:nvPr/>
        </p:nvSpPr>
        <p:spPr>
          <a:xfrm>
            <a:off x="5179320" y="6513840"/>
            <a:ext cx="3962160" cy="342720"/>
          </a:xfrm>
          <a:prstGeom prst="rect">
            <a:avLst/>
          </a:prstGeom>
          <a:noFill/>
          <a:ln>
            <a:noFill/>
          </a:ln>
        </p:spPr>
        <p:txBody>
          <a:bodyPr anchor="b"/>
          <a:lstStyle/>
          <a:p>
            <a:pPr algn="r">
              <a:lnSpc>
                <a:spcPct val="100000"/>
              </a:lnSpc>
            </a:pPr>
            <a:fld id="{A89403F5-9F69-45C6-A37E-2E536A31D8EC}" type="slidenum">
              <a:rPr lang="hu-HU" sz="1200" b="0" strike="noStrike" spc="-1">
                <a:solidFill>
                  <a:srgbClr val="000000"/>
                </a:solidFill>
                <a:latin typeface="+mn-lt"/>
                <a:ea typeface="+mn-ea"/>
              </a:rPr>
              <a:pPr algn="r">
                <a:lnSpc>
                  <a:spcPct val="100000"/>
                </a:lnSpc>
              </a:pPr>
              <a:t>7</a:t>
            </a:fld>
            <a:endParaRPr lang="hu-HU" sz="1200" b="0" strike="noStrike" spc="-1">
              <a:latin typeface="Times New Roman"/>
            </a:endParaRPr>
          </a:p>
        </p:txBody>
      </p:sp>
    </p:spTree>
    <p:extLst>
      <p:ext uri="{BB962C8B-B14F-4D97-AF65-F5344CB8AC3E}">
        <p14:creationId xmlns:p14="http://schemas.microsoft.com/office/powerpoint/2010/main" val="23805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Redundancia </a:t>
            </a:r>
            <a:r>
              <a:rPr lang="hu-HU" sz="1200" b="0" strike="noStrike" spc="-1" dirty="0" smtClean="0">
                <a:latin typeface="Arial"/>
              </a:rPr>
              <a:t>2 </a:t>
            </a:r>
            <a:r>
              <a:rPr lang="hu-HU" sz="1200" b="0" strike="noStrike" spc="-1" dirty="0">
                <a:latin typeface="Arial"/>
              </a:rPr>
              <a:t>lehetőség  </a:t>
            </a:r>
            <a:r>
              <a:rPr lang="hu-HU" sz="1200" b="0" strike="noStrike" spc="-1" dirty="0" smtClean="0">
                <a:latin typeface="Arial"/>
              </a:rPr>
              <a:t>(Mindig</a:t>
            </a:r>
            <a:r>
              <a:rPr lang="hu-HU" sz="1200" b="0" strike="noStrike" spc="-1" baseline="0" dirty="0" smtClean="0">
                <a:latin typeface="Arial"/>
              </a:rPr>
              <a:t> rákérdezzem, </a:t>
            </a:r>
            <a:r>
              <a:rPr lang="hu-HU" sz="1200" b="0" strike="noStrike" spc="-1" dirty="0" smtClean="0">
                <a:latin typeface="Arial"/>
              </a:rPr>
              <a:t>Soha</a:t>
            </a:r>
            <a:r>
              <a:rPr lang="hu-HU" sz="1200" b="0" strike="noStrike" spc="-1" baseline="0" dirty="0" smtClean="0">
                <a:latin typeface="Arial"/>
              </a:rPr>
              <a:t> ne kérdezzen rá</a:t>
            </a:r>
            <a:r>
              <a:rPr lang="hu-HU" sz="1200" b="0" strike="noStrike" spc="-1" dirty="0" smtClean="0">
                <a:latin typeface="Arial"/>
              </a:rPr>
              <a:t>.)</a:t>
            </a:r>
            <a:r>
              <a:rPr lang="hu-HU" sz="1200" b="0" strike="noStrike" spc="-1" baseline="0" dirty="0">
                <a:latin typeface="Arial"/>
              </a:rPr>
              <a:t> </a:t>
            </a:r>
            <a:r>
              <a:rPr lang="hu-HU" sz="1200" b="0" strike="noStrike" spc="-1" baseline="0" dirty="0" smtClean="0">
                <a:latin typeface="Arial"/>
              </a:rPr>
              <a:t>– rákérdezésnél ha mégis importálja </a:t>
            </a:r>
            <a:r>
              <a:rPr lang="hu-HU" sz="1200" b="0" strike="noStrike" spc="-1" baseline="0" dirty="0" err="1" smtClean="0">
                <a:latin typeface="Arial"/>
              </a:rPr>
              <a:t>logololás</a:t>
            </a:r>
            <a:endParaRPr lang="hu-HU" sz="1200" b="0" strike="noStrike" spc="-1" baseline="0" dirty="0" smtClean="0">
              <a:latin typeface="Arial"/>
            </a:endParaRPr>
          </a:p>
          <a:p>
            <a:pPr>
              <a:lnSpc>
                <a:spcPct val="100000"/>
              </a:lnSpc>
            </a:pPr>
            <a:endParaRPr lang="hu-HU" sz="1200" b="0" strike="noStrike" spc="-1" dirty="0">
              <a:latin typeface="Arial"/>
            </a:endParaRPr>
          </a:p>
          <a:p>
            <a:pPr>
              <a:lnSpc>
                <a:spcPct val="100000"/>
              </a:lnSpc>
            </a:pPr>
            <a:r>
              <a:rPr lang="hu-HU" sz="1200" b="0" strike="noStrike" spc="-1" dirty="0">
                <a:latin typeface="Arial"/>
              </a:rPr>
              <a:t>Statisztika : </a:t>
            </a:r>
            <a:r>
              <a:rPr lang="hu-HU" sz="1200" b="0" strike="noStrike" spc="-1" dirty="0" smtClean="0">
                <a:latin typeface="Arial"/>
              </a:rPr>
              <a:t>(felhasználó neve, összesen </a:t>
            </a:r>
            <a:r>
              <a:rPr lang="hu-HU" sz="1200" b="0" strike="noStrike" spc="-1" dirty="0">
                <a:latin typeface="Arial"/>
              </a:rPr>
              <a:t>importált tranzakciók száma, utolsó importálás ideje</a:t>
            </a:r>
            <a:r>
              <a:rPr lang="hu-HU" sz="1200" b="0" strike="noStrike" spc="-1" dirty="0" smtClean="0">
                <a:latin typeface="Arial"/>
              </a:rPr>
              <a:t>,</a:t>
            </a:r>
            <a:r>
              <a:rPr lang="hu-HU" sz="1200" b="0" strike="noStrike" spc="-1" baseline="0" dirty="0" smtClean="0">
                <a:latin typeface="Arial"/>
              </a:rPr>
              <a:t> importálás „szükségessége”</a:t>
            </a:r>
            <a:r>
              <a:rPr lang="hu-HU" sz="1200" b="0" strike="noStrike" spc="-1" dirty="0" smtClean="0">
                <a:latin typeface="Arial"/>
              </a:rPr>
              <a:t>).</a:t>
            </a:r>
            <a:endParaRPr lang="hu-HU" sz="1200" b="0" strike="noStrike" spc="-1" dirty="0">
              <a:latin typeface="Arial"/>
            </a:endParaRPr>
          </a:p>
          <a:p>
            <a:pPr>
              <a:lnSpc>
                <a:spcPct val="100000"/>
              </a:lnSpc>
            </a:pPr>
            <a:r>
              <a:rPr lang="hu-HU" sz="2000" b="0" strike="noStrike" spc="-1" dirty="0">
                <a:latin typeface="Arial"/>
              </a:rPr>
              <a:t>Nyilván felhasználónként külön statisztika</a:t>
            </a:r>
          </a:p>
        </p:txBody>
      </p:sp>
      <p:sp>
        <p:nvSpPr>
          <p:cNvPr id="216" name="TextShape 2"/>
          <p:cNvSpPr txBox="1"/>
          <p:nvPr/>
        </p:nvSpPr>
        <p:spPr>
          <a:xfrm>
            <a:off x="5179320" y="6513840"/>
            <a:ext cx="3962160" cy="342720"/>
          </a:xfrm>
          <a:prstGeom prst="rect">
            <a:avLst/>
          </a:prstGeom>
          <a:noFill/>
          <a:ln>
            <a:noFill/>
          </a:ln>
        </p:spPr>
        <p:txBody>
          <a:bodyPr anchor="b"/>
          <a:lstStyle/>
          <a:p>
            <a:pPr algn="r">
              <a:lnSpc>
                <a:spcPct val="100000"/>
              </a:lnSpc>
            </a:pPr>
            <a:fld id="{8F4D05FA-2A70-48D4-8E0B-CC10850AC369}" type="slidenum">
              <a:rPr lang="hu-HU" sz="1200" b="0" strike="noStrike" spc="-1">
                <a:solidFill>
                  <a:srgbClr val="000000"/>
                </a:solidFill>
                <a:latin typeface="+mn-lt"/>
                <a:ea typeface="+mn-ea"/>
              </a:rPr>
              <a:pPr algn="r">
                <a:lnSpc>
                  <a:spcPct val="100000"/>
                </a:lnSpc>
              </a:pPr>
              <a:t>8</a:t>
            </a:fld>
            <a:endParaRPr lang="hu-HU" sz="1200" b="0" strike="noStrike" spc="-1">
              <a:latin typeface="Times New Roman"/>
            </a:endParaRPr>
          </a:p>
        </p:txBody>
      </p:sp>
    </p:spTree>
    <p:extLst>
      <p:ext uri="{BB962C8B-B14F-4D97-AF65-F5344CB8AC3E}">
        <p14:creationId xmlns:p14="http://schemas.microsoft.com/office/powerpoint/2010/main" val="400906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2000" b="0" strike="noStrike" spc="-1">
                <a:latin typeface="Arial"/>
              </a:rPr>
              <a:t>1.	Valahol 8-8-8 , valahol 8-8 , valahol a végén HUF</a:t>
            </a:r>
          </a:p>
          <a:p>
            <a:pPr>
              <a:lnSpc>
                <a:spcPct val="100000"/>
              </a:lnSpc>
            </a:pPr>
            <a:r>
              <a:rPr lang="hu-HU" sz="2000" b="0" strike="noStrike" spc="-1">
                <a:latin typeface="Arial"/>
              </a:rPr>
              <a:t>2. 	2012-12-10, 2012/12/10 , 2012- 08- 11     kötőjel,pont,spacekkel elválasztva</a:t>
            </a:r>
          </a:p>
          <a:p>
            <a:pPr>
              <a:lnSpc>
                <a:spcPct val="100000"/>
              </a:lnSpc>
            </a:pPr>
            <a:r>
              <a:rPr lang="hu-HU" sz="2000" b="0" strike="noStrike" spc="-1">
                <a:latin typeface="Arial"/>
              </a:rPr>
              <a:t>3.	Jóváírás,Terhelés</a:t>
            </a:r>
          </a:p>
          <a:p>
            <a:pPr>
              <a:lnSpc>
                <a:spcPct val="100000"/>
              </a:lnSpc>
            </a:pPr>
            <a:r>
              <a:rPr lang="hu-HU" sz="2000" b="0" strike="noStrike" spc="-1">
                <a:latin typeface="Arial"/>
              </a:rPr>
              <a:t>3.	Felhasználó dönthesse el melyiket importálja</a:t>
            </a:r>
          </a:p>
        </p:txBody>
      </p:sp>
      <p:sp>
        <p:nvSpPr>
          <p:cNvPr id="228" name="TextShape 2"/>
          <p:cNvSpPr txBox="1"/>
          <p:nvPr/>
        </p:nvSpPr>
        <p:spPr>
          <a:xfrm>
            <a:off x="5179320" y="6513840"/>
            <a:ext cx="3962160" cy="342720"/>
          </a:xfrm>
          <a:prstGeom prst="rect">
            <a:avLst/>
          </a:prstGeom>
          <a:noFill/>
          <a:ln>
            <a:noFill/>
          </a:ln>
        </p:spPr>
        <p:txBody>
          <a:bodyPr anchor="b"/>
          <a:lstStyle/>
          <a:p>
            <a:pPr algn="r">
              <a:lnSpc>
                <a:spcPct val="100000"/>
              </a:lnSpc>
            </a:pPr>
            <a:fld id="{62433560-5618-4F3A-8C40-345FB9505361}" type="slidenum">
              <a:rPr lang="hu-HU" sz="1200" b="0" strike="noStrike" spc="-1">
                <a:solidFill>
                  <a:srgbClr val="000000"/>
                </a:solidFill>
                <a:latin typeface="+mn-lt"/>
                <a:ea typeface="+mn-ea"/>
              </a:rPr>
              <a:pPr algn="r">
                <a:lnSpc>
                  <a:spcPct val="100000"/>
                </a:lnSpc>
              </a:pPr>
              <a:t>9</a:t>
            </a:fld>
            <a:endParaRPr lang="hu-HU" sz="1200" b="0" strike="noStrike" spc="-1">
              <a:latin typeface="Times New Roman"/>
            </a:endParaRPr>
          </a:p>
        </p:txBody>
      </p:sp>
    </p:spTree>
    <p:extLst>
      <p:ext uri="{BB962C8B-B14F-4D97-AF65-F5344CB8AC3E}">
        <p14:creationId xmlns:p14="http://schemas.microsoft.com/office/powerpoint/2010/main" val="235572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914400" y="3257640"/>
            <a:ext cx="7314840" cy="3085920"/>
          </a:xfrm>
          <a:prstGeom prst="rect">
            <a:avLst/>
          </a:prstGeom>
        </p:spPr>
        <p:txBody>
          <a:bodyPr/>
          <a:lstStyle/>
          <a:p>
            <a:r>
              <a:rPr lang="hu-HU" sz="1200" b="0" strike="noStrike" spc="-1" dirty="0">
                <a:latin typeface="Arial"/>
              </a:rPr>
              <a:t>Természetesen ha egy cella például számra illeszkedő reguláris kifejezés tartalmaz az nem feltétlenül jelenti azt hogy az az Összeg oszlopban helyezkedik el. Mivel az lehet Tranzakció szám azonosító, Egyenleg oszlop is. </a:t>
            </a:r>
          </a:p>
          <a:p>
            <a:r>
              <a:rPr lang="hu-HU" sz="1200" b="0" strike="noStrike" spc="-1" dirty="0">
                <a:latin typeface="Arial"/>
              </a:rPr>
              <a:t>Vagy ha egy reguláris kifejezés illeszkedik egy bankszámla formájára (</a:t>
            </a:r>
            <a:r>
              <a:rPr lang="hu-HU" sz="1200" b="0" strike="noStrike" spc="-1" dirty="0" err="1">
                <a:latin typeface="Arial"/>
              </a:rPr>
              <a:t>xxxxxxxx-xxxxxxxx</a:t>
            </a:r>
            <a:r>
              <a:rPr lang="hu-HU" sz="1200" b="0" strike="noStrike" spc="-1" dirty="0">
                <a:latin typeface="Arial"/>
              </a:rPr>
              <a:t> vagy </a:t>
            </a:r>
            <a:r>
              <a:rPr lang="hu-HU" sz="1200" b="0" strike="noStrike" spc="-1" dirty="0" err="1">
                <a:latin typeface="Arial"/>
              </a:rPr>
              <a:t>xxxxxxxx-xxxxxxxx-xxxxxxxx</a:t>
            </a:r>
            <a:r>
              <a:rPr lang="hu-HU" sz="1200" b="0" strike="noStrike" spc="-1" dirty="0">
                <a:latin typeface="Arial"/>
              </a:rPr>
              <a:t>) az lehet Ellenoldali bankszáma is.</a:t>
            </a:r>
          </a:p>
          <a:p>
            <a:r>
              <a:rPr lang="hu-HU" sz="1200" b="0" strike="noStrike" spc="-1" dirty="0" smtClean="0">
                <a:latin typeface="+mn-lt"/>
              </a:rPr>
              <a:t>Az oszlopot azonosító cellák (oszlopot nevei) sorát előbb meg kell „találnunk” a programunk számára.</a:t>
            </a:r>
          </a:p>
          <a:p>
            <a:r>
              <a:rPr lang="hu-HU" sz="1200" b="0" strike="noStrike" spc="-1" dirty="0" smtClean="0">
                <a:latin typeface="+mn-lt"/>
              </a:rPr>
              <a:t>Mivel minden export fájl esetében ez a legtöbb oszloppal rendelkező sorban helyezkedik el így egyszerű dolgunk van (maximum keresés oszlopok számát nézve)</a:t>
            </a:r>
          </a:p>
          <a:p>
            <a:endParaRPr lang="hu-HU" sz="1200" b="0" strike="noStrike" spc="-1" dirty="0">
              <a:latin typeface="Arial"/>
            </a:endParaRPr>
          </a:p>
        </p:txBody>
      </p:sp>
      <p:sp>
        <p:nvSpPr>
          <p:cNvPr id="230" name="TextShape 2"/>
          <p:cNvSpPr txBox="1"/>
          <p:nvPr/>
        </p:nvSpPr>
        <p:spPr>
          <a:xfrm>
            <a:off x="5179320" y="6513840"/>
            <a:ext cx="3962160" cy="342720"/>
          </a:xfrm>
          <a:prstGeom prst="rect">
            <a:avLst/>
          </a:prstGeom>
          <a:noFill/>
          <a:ln>
            <a:noFill/>
          </a:ln>
        </p:spPr>
        <p:txBody>
          <a:bodyPr anchor="b"/>
          <a:lstStyle/>
          <a:p>
            <a:pPr algn="r">
              <a:lnSpc>
                <a:spcPct val="100000"/>
              </a:lnSpc>
            </a:pPr>
            <a:fld id="{DF5D6EFF-F8EB-4BD0-8404-A32D42168B7B}" type="slidenum">
              <a:rPr lang="hu-HU" sz="1200" b="0" strike="noStrike" spc="-1">
                <a:solidFill>
                  <a:srgbClr val="000000"/>
                </a:solidFill>
                <a:latin typeface="+mn-lt"/>
                <a:ea typeface="+mn-ea"/>
              </a:rPr>
              <a:pPr algn="r">
                <a:lnSpc>
                  <a:spcPct val="100000"/>
                </a:lnSpc>
              </a:pPr>
              <a:t>10</a:t>
            </a:fld>
            <a:endParaRPr lang="hu-HU" sz="1200" b="0" strike="noStrike" spc="-1">
              <a:latin typeface="Times New Roman"/>
            </a:endParaRPr>
          </a:p>
        </p:txBody>
      </p:sp>
    </p:spTree>
    <p:extLst>
      <p:ext uri="{BB962C8B-B14F-4D97-AF65-F5344CB8AC3E}">
        <p14:creationId xmlns:p14="http://schemas.microsoft.com/office/powerpoint/2010/main" val="88042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6F096995-C80F-4927-8B00-A09BE93B2D6C}" type="datetime1">
              <a:rPr lang="hu-HU" sz="1200" b="0" strike="noStrike" spc="-1">
                <a:solidFill>
                  <a:srgbClr val="8B8B8B"/>
                </a:solidFill>
                <a:latin typeface="Calibri"/>
              </a:rPr>
              <a:pPr>
                <a:lnSpc>
                  <a:spcPct val="100000"/>
                </a:lnSpc>
              </a:pPr>
              <a:t>2017. 11. 27.</a:t>
            </a:fld>
            <a:endParaRPr lang="hu-HU"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D3A7ABBA-BBFD-4EA5-8795-F0C73617329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hu-HU" sz="3200" b="0" strike="noStrike" spc="-1">
                <a:solidFill>
                  <a:srgbClr val="000000"/>
                </a:solidFill>
                <a:latin typeface="Calibri"/>
              </a:rPr>
              <a:t>Mintaszöveg szerkesztése</a:t>
            </a:r>
          </a:p>
          <a:p>
            <a:pPr marL="743040" lvl="1" indent="-285480">
              <a:lnSpc>
                <a:spcPct val="100000"/>
              </a:lnSpc>
              <a:spcBef>
                <a:spcPts val="561"/>
              </a:spcBef>
              <a:buClr>
                <a:srgbClr val="000000"/>
              </a:buClr>
              <a:buFont typeface="Arial"/>
              <a:buChar char="–"/>
            </a:pPr>
            <a:r>
              <a:rPr lang="hu-HU" sz="2800" b="0" strike="noStrike" spc="-1">
                <a:solidFill>
                  <a:srgbClr val="000000"/>
                </a:solidFill>
                <a:latin typeface="Calibri"/>
              </a:rPr>
              <a:t>Második szint</a:t>
            </a:r>
          </a:p>
          <a:p>
            <a:pPr marL="1143000" lvl="2" indent="-228240">
              <a:lnSpc>
                <a:spcPct val="100000"/>
              </a:lnSpc>
              <a:spcBef>
                <a:spcPts val="479"/>
              </a:spcBef>
              <a:buClr>
                <a:srgbClr val="000000"/>
              </a:buClr>
              <a:buFont typeface="Arial"/>
              <a:buChar char="•"/>
            </a:pPr>
            <a:r>
              <a:rPr lang="hu-HU" sz="2400" b="0" strike="noStrike" spc="-1">
                <a:solidFill>
                  <a:srgbClr val="000000"/>
                </a:solidFill>
                <a:latin typeface="Calibri"/>
              </a:rPr>
              <a:t>Harmadik szint</a:t>
            </a:r>
          </a:p>
          <a:p>
            <a:pPr marL="1600200" lvl="3" indent="-228240">
              <a:lnSpc>
                <a:spcPct val="100000"/>
              </a:lnSpc>
              <a:spcBef>
                <a:spcPts val="400"/>
              </a:spcBef>
              <a:buClr>
                <a:srgbClr val="000000"/>
              </a:buClr>
              <a:buFont typeface="Arial"/>
              <a:buChar char="–"/>
            </a:pPr>
            <a:r>
              <a:rPr lang="hu-HU" sz="2000" b="0" strike="noStrike" spc="-1">
                <a:solidFill>
                  <a:srgbClr val="000000"/>
                </a:solidFill>
                <a:latin typeface="Calibri"/>
              </a:rPr>
              <a:t>Negyedik szint</a:t>
            </a:r>
          </a:p>
          <a:p>
            <a:pPr marL="2057400" lvl="4" indent="-228240">
              <a:lnSpc>
                <a:spcPct val="100000"/>
              </a:lnSpc>
              <a:spcBef>
                <a:spcPts val="400"/>
              </a:spcBef>
              <a:buClr>
                <a:srgbClr val="000000"/>
              </a:buClr>
              <a:buFont typeface="Arial"/>
              <a:buChar char="»"/>
            </a:pPr>
            <a:r>
              <a:rPr lang="hu-HU" sz="2000" b="0" strike="noStrike" spc="-1">
                <a:solidFill>
                  <a:srgbClr val="000000"/>
                </a:solidFill>
                <a:latin typeface="Calibri"/>
              </a:rPr>
              <a:t>Ötödik szint</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73A11708-204B-4422-A61F-86400002CB83}" type="datetime1">
              <a:rPr lang="hu-HU" sz="1200" b="0" strike="noStrike" spc="-1">
                <a:solidFill>
                  <a:srgbClr val="8B8B8B"/>
                </a:solidFill>
                <a:latin typeface="Calibri"/>
              </a:rPr>
              <a:pPr>
                <a:lnSpc>
                  <a:spcPct val="100000"/>
                </a:lnSpc>
              </a:pPr>
              <a:t>2017. 11. 27.</a:t>
            </a:fld>
            <a:endParaRPr lang="hu-HU"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28DFE0CF-2C0F-4E18-B068-5AC5AA99ACBF}"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A9EB2833-1810-424C-8BDC-F7FCF975E56B}" type="datetime1">
              <a:rPr lang="hu-HU" sz="1200" b="0" strike="noStrike" spc="-1">
                <a:solidFill>
                  <a:srgbClr val="8B8B8B"/>
                </a:solidFill>
                <a:latin typeface="Calibri"/>
              </a:rPr>
              <a:pPr>
                <a:lnSpc>
                  <a:spcPct val="100000"/>
                </a:lnSpc>
              </a:pPr>
              <a:t>2017. 11. 27.</a:t>
            </a:fld>
            <a:endParaRPr lang="hu-HU" sz="1200" b="0" strike="noStrike" spc="-1">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8DA13D0A-1826-4312-9DE7-79F14877E23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0" y="1772640"/>
            <a:ext cx="9144000" cy="1469520"/>
          </a:xfrm>
          <a:prstGeom prst="rect">
            <a:avLst/>
          </a:prstGeom>
          <a:noFill/>
          <a:ln>
            <a:noFill/>
          </a:ln>
        </p:spPr>
        <p:txBody>
          <a:bodyPr anchor="ctr"/>
          <a:lstStyle/>
          <a:p>
            <a:pPr algn="ctr">
              <a:lnSpc>
                <a:spcPct val="100000"/>
              </a:lnSpc>
            </a:pPr>
            <a:r>
              <a:rPr lang="hu-HU" sz="3600" b="0" strike="noStrike" spc="-1" dirty="0">
                <a:solidFill>
                  <a:srgbClr val="000000"/>
                </a:solidFill>
                <a:latin typeface="Calibri"/>
              </a:rPr>
              <a:t>Személyes pénzügyi nyilvántartáshoz Importáló megvalósítása</a:t>
            </a:r>
            <a:r>
              <a:rPr dirty="0"/>
              <a:t/>
            </a:r>
            <a:br>
              <a:rPr dirty="0"/>
            </a:br>
            <a:endParaRPr lang="hu-HU" sz="3600" b="0" strike="noStrike" spc="-1" dirty="0">
              <a:solidFill>
                <a:srgbClr val="000000"/>
              </a:solidFill>
              <a:latin typeface="Calibri"/>
            </a:endParaRPr>
          </a:p>
        </p:txBody>
      </p:sp>
      <p:sp>
        <p:nvSpPr>
          <p:cNvPr id="129" name="TextShape 2"/>
          <p:cNvSpPr txBox="1"/>
          <p:nvPr/>
        </p:nvSpPr>
        <p:spPr>
          <a:xfrm>
            <a:off x="0" y="3429000"/>
            <a:ext cx="9143640" cy="1943640"/>
          </a:xfrm>
          <a:prstGeom prst="rect">
            <a:avLst/>
          </a:prstGeom>
          <a:noFill/>
          <a:ln>
            <a:noFill/>
          </a:ln>
        </p:spPr>
        <p:txBody>
          <a:bodyPr>
            <a:normAutofit/>
          </a:bodyPr>
          <a:lstStyle/>
          <a:p>
            <a:pPr algn="ctr">
              <a:lnSpc>
                <a:spcPct val="100000"/>
              </a:lnSpc>
              <a:spcBef>
                <a:spcPts val="479"/>
              </a:spcBef>
            </a:pPr>
            <a:r>
              <a:rPr lang="hu-HU" sz="2400" b="0" strike="noStrike" spc="-1" dirty="0">
                <a:solidFill>
                  <a:srgbClr val="262626"/>
                </a:solidFill>
                <a:latin typeface="Calibri"/>
              </a:rPr>
              <a:t>Tervezés </a:t>
            </a:r>
            <a:r>
              <a:rPr lang="hu-HU" sz="2400" b="0" strike="noStrike" spc="-1" dirty="0" smtClean="0">
                <a:solidFill>
                  <a:srgbClr val="262626"/>
                </a:solidFill>
                <a:latin typeface="Calibri"/>
              </a:rPr>
              <a:t>1</a:t>
            </a:r>
          </a:p>
          <a:p>
            <a:pPr algn="ctr">
              <a:lnSpc>
                <a:spcPct val="100000"/>
              </a:lnSpc>
              <a:spcBef>
                <a:spcPts val="479"/>
              </a:spcBef>
            </a:pP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Készítette: Tóth Patrik </a:t>
            </a:r>
            <a:r>
              <a:rPr lang="hu-HU" sz="2400" b="0" strike="noStrike" spc="-1" dirty="0" smtClean="0">
                <a:solidFill>
                  <a:srgbClr val="262626"/>
                </a:solidFill>
                <a:latin typeface="Calibri"/>
              </a:rPr>
              <a:t>Csaba (</a:t>
            </a:r>
            <a:r>
              <a:rPr lang="hu-HU" sz="2400" b="0" strike="noStrike" spc="-1" dirty="0">
                <a:solidFill>
                  <a:srgbClr val="262626"/>
                </a:solidFill>
                <a:latin typeface="Calibri"/>
              </a:rPr>
              <a:t>Programtervező informatikus </a:t>
            </a:r>
            <a:r>
              <a:rPr lang="hu-HU" sz="2400" b="0" strike="noStrike" spc="-1" dirty="0" err="1">
                <a:solidFill>
                  <a:srgbClr val="262626"/>
                </a:solidFill>
                <a:latin typeface="Calibri"/>
              </a:rPr>
              <a:t>BSc</a:t>
            </a:r>
            <a:r>
              <a:rPr lang="hu-HU" sz="2400" b="0" strike="noStrike" spc="-1" dirty="0">
                <a:solidFill>
                  <a:srgbClr val="262626"/>
                </a:solidFill>
                <a:latin typeface="Calibri"/>
              </a:rPr>
              <a:t>)</a:t>
            </a: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2017.12.01.</a:t>
            </a:r>
            <a:endParaRPr lang="hu-HU" sz="2400" b="0" strike="noStrike" spc="-1" dirty="0">
              <a:latin typeface="Arial"/>
            </a:endParaRPr>
          </a:p>
          <a:p>
            <a:pPr algn="ctr">
              <a:lnSpc>
                <a:spcPct val="100000"/>
              </a:lnSpc>
              <a:spcBef>
                <a:spcPts val="641"/>
              </a:spcBef>
            </a:pPr>
            <a:endParaRPr lang="hu-HU" sz="2400" b="0" strike="noStrike" spc="-1" dirty="0">
              <a:latin typeface="Arial"/>
            </a:endParaRPr>
          </a:p>
        </p:txBody>
      </p:sp>
      <p:sp>
        <p:nvSpPr>
          <p:cNvPr id="130" name="CustomShape 3"/>
          <p:cNvSpPr/>
          <p:nvPr/>
        </p:nvSpPr>
        <p:spPr>
          <a:xfrm>
            <a:off x="899640" y="5356800"/>
            <a:ext cx="712836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endParaRPr lang="hu-HU" sz="1800" b="0" strike="noStrike" spc="-1" dirty="0">
              <a:latin typeface="Arial"/>
            </a:endParaRPr>
          </a:p>
          <a:p>
            <a:pPr algn="ctr">
              <a:lnSpc>
                <a:spcPct val="150000"/>
              </a:lnSpc>
            </a:pPr>
            <a:r>
              <a:rPr lang="hu-HU" sz="2000" b="0" strike="noStrike" spc="-1" dirty="0">
                <a:solidFill>
                  <a:srgbClr val="262626"/>
                </a:solidFill>
                <a:latin typeface="Calibri"/>
              </a:rPr>
              <a:t>Témavezető: </a:t>
            </a:r>
            <a:r>
              <a:rPr lang="hu-HU" sz="2000" b="0" strike="noStrike" spc="-1" dirty="0" err="1">
                <a:solidFill>
                  <a:srgbClr val="262626"/>
                </a:solidFill>
                <a:latin typeface="Calibri"/>
              </a:rPr>
              <a:t>Heckl</a:t>
            </a:r>
            <a:r>
              <a:rPr lang="hu-HU" sz="2000" b="0" strike="noStrike" spc="-1" dirty="0">
                <a:solidFill>
                  <a:srgbClr val="262626"/>
                </a:solidFill>
                <a:latin typeface="Calibri"/>
              </a:rPr>
              <a:t> István</a:t>
            </a:r>
            <a:endParaRPr lang="hu-HU" sz="2000" b="0" strike="noStrike" spc="-1" dirty="0">
              <a:latin typeface="Arial"/>
            </a:endParaRPr>
          </a:p>
        </p:txBody>
      </p:sp>
      <p:sp>
        <p:nvSpPr>
          <p:cNvPr id="131" name="CustomShape 4"/>
          <p:cNvSpPr/>
          <p:nvPr/>
        </p:nvSpPr>
        <p:spPr>
          <a:xfrm>
            <a:off x="0" y="0"/>
            <a:ext cx="9143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hu-HU" sz="2000" b="0" strike="noStrike" spc="-1" dirty="0">
                <a:latin typeface="Calibri"/>
              </a:rPr>
              <a:t>Pannon Egyetem | Rendszer- és Számítástudományi Tanszék</a:t>
            </a:r>
            <a:endParaRPr lang="hu-HU" sz="2000"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2"/>
          <p:cNvSpPr txBox="1"/>
          <p:nvPr/>
        </p:nvSpPr>
        <p:spPr>
          <a:xfrm>
            <a:off x="0" y="1340640"/>
            <a:ext cx="9144000" cy="5112360"/>
          </a:xfrm>
          <a:prstGeom prst="rect">
            <a:avLst/>
          </a:prstGeom>
          <a:noFill/>
          <a:ln>
            <a:noFill/>
          </a:ln>
        </p:spPr>
        <p:txBody>
          <a:bodyPr/>
          <a:lstStyle/>
          <a:p>
            <a:pPr marL="343080" indent="-342720">
              <a:lnSpc>
                <a:spcPct val="100000"/>
              </a:lnSpc>
              <a:spcBef>
                <a:spcPts val="479"/>
              </a:spcBef>
              <a:buClr>
                <a:srgbClr val="000000"/>
              </a:buClr>
            </a:pPr>
            <a:r>
              <a:rPr lang="hu-HU" sz="3200" b="1" strike="noStrike" spc="-1" dirty="0" smtClean="0">
                <a:solidFill>
                  <a:srgbClr val="000000"/>
                </a:solidFill>
                <a:latin typeface="Calibri"/>
              </a:rPr>
              <a:t>Ötlet</a:t>
            </a:r>
            <a:r>
              <a:rPr lang="hu-HU" sz="3200" b="0" strike="noStrike" spc="-1" dirty="0">
                <a:solidFill>
                  <a:srgbClr val="000000"/>
                </a:solidFill>
                <a:latin typeface="Calibri"/>
              </a:rPr>
              <a:t>: </a:t>
            </a:r>
            <a:r>
              <a:rPr lang="hu-HU" sz="2800" b="0" strike="noStrike" spc="-1" dirty="0">
                <a:solidFill>
                  <a:srgbClr val="000000"/>
                </a:solidFill>
                <a:latin typeface="Calibri"/>
              </a:rPr>
              <a:t>a szükséges </a:t>
            </a:r>
            <a:r>
              <a:rPr lang="hu-HU" sz="2800" b="0" strike="noStrike" spc="-1" dirty="0" smtClean="0">
                <a:solidFill>
                  <a:srgbClr val="000000"/>
                </a:solidFill>
                <a:latin typeface="Calibri"/>
              </a:rPr>
              <a:t>oszlopok számát  </a:t>
            </a:r>
            <a:r>
              <a:rPr lang="hu-HU" sz="2800" b="1" strike="noStrike" spc="-1" dirty="0">
                <a:solidFill>
                  <a:srgbClr val="000000"/>
                </a:solidFill>
                <a:latin typeface="Calibri"/>
              </a:rPr>
              <a:t>reguláris kifejezés </a:t>
            </a:r>
            <a:r>
              <a:rPr lang="hu-HU" sz="2800" b="0" strike="noStrike" spc="-1" dirty="0">
                <a:solidFill>
                  <a:srgbClr val="000000"/>
                </a:solidFill>
                <a:latin typeface="Calibri"/>
              </a:rPr>
              <a:t>segítségével azonosítjuk.</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Oszlop nevére illeszkedő kifejezés (például Összeg)</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Cella tartalmára illeszkedő kifejezés (például dátum, bankszámlaszám)</a:t>
            </a:r>
          </a:p>
          <a:p>
            <a:pPr marL="743040" lvl="1" indent="-285480">
              <a:lnSpc>
                <a:spcPct val="100000"/>
              </a:lnSpc>
              <a:spcBef>
                <a:spcPts val="400"/>
              </a:spcBef>
              <a:buClr>
                <a:srgbClr val="000000"/>
              </a:buClr>
            </a:pPr>
            <a:endParaRPr lang="hu-HU" sz="2000" spc="-1" dirty="0">
              <a:solidFill>
                <a:srgbClr val="000000"/>
              </a:solidFill>
              <a:latin typeface="Calibri"/>
            </a:endParaRPr>
          </a:p>
          <a:p>
            <a:pPr marL="743040" lvl="1" indent="-285480">
              <a:lnSpc>
                <a:spcPct val="100000"/>
              </a:lnSpc>
              <a:spcBef>
                <a:spcPts val="400"/>
              </a:spcBef>
              <a:buClr>
                <a:srgbClr val="000000"/>
              </a:buClr>
            </a:pPr>
            <a:endParaRPr lang="hu-HU" sz="2000" b="0" strike="noStrike" spc="-1" dirty="0">
              <a:solidFill>
                <a:srgbClr val="000000"/>
              </a:solidFill>
              <a:latin typeface="Calibri"/>
            </a:endParaRPr>
          </a:p>
          <a:p>
            <a:pPr marL="285840" indent="-285480">
              <a:spcBef>
                <a:spcPts val="400"/>
              </a:spcBef>
              <a:buClr>
                <a:srgbClr val="000000"/>
              </a:buClr>
            </a:pPr>
            <a:r>
              <a:rPr lang="hu-HU" sz="3200" b="1" strike="noStrike" spc="-1" dirty="0" smtClean="0">
                <a:solidFill>
                  <a:srgbClr val="000000"/>
                </a:solidFill>
                <a:latin typeface="Calibri"/>
              </a:rPr>
              <a:t>Viszont</a:t>
            </a:r>
            <a:r>
              <a:rPr lang="hu-HU" sz="3200" b="0" strike="noStrike" spc="-1" dirty="0" smtClean="0">
                <a:solidFill>
                  <a:srgbClr val="000000"/>
                </a:solidFill>
                <a:latin typeface="Calibri"/>
              </a:rPr>
              <a:t>: </a:t>
            </a:r>
            <a:r>
              <a:rPr lang="hu-HU" sz="2800" b="0" strike="noStrike" spc="-1" dirty="0" smtClean="0">
                <a:solidFill>
                  <a:srgbClr val="000000"/>
                </a:solidFill>
                <a:latin typeface="Calibri"/>
              </a:rPr>
              <a:t>Ehhez </a:t>
            </a:r>
            <a:r>
              <a:rPr lang="hu-HU" sz="2800" b="0" strike="noStrike" spc="-1" dirty="0">
                <a:solidFill>
                  <a:srgbClr val="000000"/>
                </a:solidFill>
                <a:latin typeface="Calibri"/>
              </a:rPr>
              <a:t>előbb meg kell mondanunk a program számára melyik sorban kezdje meg a cellák </a:t>
            </a:r>
            <a:r>
              <a:rPr lang="hu-HU" sz="2800" b="0" strike="noStrike" spc="-1" dirty="0" smtClean="0">
                <a:solidFill>
                  <a:srgbClr val="000000"/>
                </a:solidFill>
                <a:latin typeface="Calibri"/>
              </a:rPr>
              <a:t>vizsgálatát.</a:t>
            </a:r>
            <a:endParaRPr lang="hu-HU" sz="2800" b="0" strike="noStrike" spc="-1" dirty="0">
              <a:solidFill>
                <a:srgbClr val="000000"/>
              </a:solidFill>
              <a:latin typeface="Calibri"/>
            </a:endParaRPr>
          </a:p>
        </p:txBody>
      </p:sp>
      <p:sp>
        <p:nvSpPr>
          <p:cNvPr id="189" name="TextShape 3"/>
          <p:cNvSpPr txBox="1"/>
          <p:nvPr/>
        </p:nvSpPr>
        <p:spPr>
          <a:xfrm>
            <a:off x="6975000" y="6592320"/>
            <a:ext cx="2133360" cy="220680"/>
          </a:xfrm>
          <a:prstGeom prst="rect">
            <a:avLst/>
          </a:prstGeom>
          <a:noFill/>
          <a:ln>
            <a:noFill/>
          </a:ln>
        </p:spPr>
        <p:txBody>
          <a:bodyPr anchor="ctr"/>
          <a:lstStyle/>
          <a:p>
            <a:pPr algn="r">
              <a:lnSpc>
                <a:spcPct val="100000"/>
              </a:lnSpc>
            </a:pPr>
            <a:fld id="{630BB91C-966F-4AF8-ACBA-6C053A7095FF}" type="slidenum">
              <a:rPr lang="hu-HU" sz="1600" b="0" strike="noStrike" spc="-1">
                <a:latin typeface="Calibri"/>
              </a:rPr>
              <a:pPr algn="r">
                <a:lnSpc>
                  <a:spcPct val="100000"/>
                </a:lnSpc>
              </a:pPr>
              <a:t>10</a:t>
            </a:fld>
            <a:r>
              <a:rPr lang="hu-HU" sz="1600" b="0" strike="noStrike" spc="-1" dirty="0">
                <a:latin typeface="Calibri"/>
              </a:rPr>
              <a:t>/25</a:t>
            </a:r>
            <a:endParaRPr lang="hu-HU" sz="1600" b="0" strike="noStrike" spc="-1" dirty="0">
              <a:latin typeface="Times New Roman"/>
            </a:endParaRPr>
          </a:p>
        </p:txBody>
      </p:sp>
      <p:sp>
        <p:nvSpPr>
          <p:cNvPr id="190"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9"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Kiindulási alapötlet</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11</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Megvalósítás</a:t>
            </a:r>
            <a:endParaRPr lang="hu-HU" b="0" strike="noStrike" spc="-1" dirty="0">
              <a:latin typeface="Arial"/>
            </a:endParaRPr>
          </a:p>
        </p:txBody>
      </p:sp>
      <p:sp>
        <p:nvSpPr>
          <p:cNvPr id="8" name="Szövegdoboz 7"/>
          <p:cNvSpPr txBox="1"/>
          <p:nvPr/>
        </p:nvSpPr>
        <p:spPr>
          <a:xfrm>
            <a:off x="0" y="1196752"/>
            <a:ext cx="9144000" cy="3570208"/>
          </a:xfrm>
          <a:prstGeom prst="rect">
            <a:avLst/>
          </a:prstGeom>
          <a:noFill/>
        </p:spPr>
        <p:txBody>
          <a:bodyPr wrap="square" rtlCol="0">
            <a:spAutoFit/>
          </a:bodyPr>
          <a:lstStyle/>
          <a:p>
            <a:r>
              <a:rPr lang="hu-HU" sz="3200" dirty="0" smtClean="0"/>
              <a:t>Miután megtudtuk melyik sorban kezdődnek a tranzakciók:</a:t>
            </a:r>
            <a:endParaRPr lang="hu-HU" dirty="0"/>
          </a:p>
          <a:p>
            <a:endParaRPr lang="hu-HU" dirty="0" smtClean="0"/>
          </a:p>
          <a:p>
            <a:pPr marL="285750" indent="-285750">
              <a:buFont typeface="Wingdings" panose="05000000000000000000" pitchFamily="2" charset="2"/>
              <a:buChar char="Ø"/>
            </a:pPr>
            <a:r>
              <a:rPr lang="hu-HU" sz="2400" dirty="0" smtClean="0"/>
              <a:t>Az elmentek oszlopszámok mind a tranzakció egy bizonyos adatát azonosítják.</a:t>
            </a:r>
          </a:p>
          <a:p>
            <a:pPr marL="285750" indent="-285750">
              <a:buFont typeface="Wingdings" panose="05000000000000000000" pitchFamily="2" charset="2"/>
              <a:buChar char="Ø"/>
            </a:pPr>
            <a:endParaRPr lang="hu-HU" sz="2400" dirty="0" smtClean="0"/>
          </a:p>
          <a:p>
            <a:pPr marL="285750" indent="-285750">
              <a:buFont typeface="Wingdings" panose="05000000000000000000" pitchFamily="2" charset="2"/>
              <a:buChar char="Ø"/>
            </a:pPr>
            <a:r>
              <a:rPr lang="hu-HU" sz="2400" dirty="0" smtClean="0"/>
              <a:t>Miután minden oszlopot sikeresen megtaláltunk, elkezdjük a tranzakciók kezdősorától kiolvasni az adatokat az imént elmentett oszlopok celláiból.</a:t>
            </a:r>
          </a:p>
        </p:txBody>
      </p:sp>
      <p:pic>
        <p:nvPicPr>
          <p:cNvPr id="9" name="Kép 8" descr="programOszlopok.PNG"/>
          <p:cNvPicPr>
            <a:picLocks noChangeAspect="1"/>
          </p:cNvPicPr>
          <p:nvPr/>
        </p:nvPicPr>
        <p:blipFill>
          <a:blip r:embed="rId3" cstate="print"/>
          <a:stretch>
            <a:fillRect/>
          </a:stretch>
        </p:blipFill>
        <p:spPr>
          <a:xfrm>
            <a:off x="2339752" y="5229200"/>
            <a:ext cx="4191585" cy="1028844"/>
          </a:xfrm>
          <a:prstGeom prst="rect">
            <a:avLst/>
          </a:prstGeom>
        </p:spPr>
      </p:pic>
      <p:sp>
        <p:nvSpPr>
          <p:cNvPr id="10"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3"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Tranzakciók kezdősora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12</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Megvalósítás</a:t>
            </a:r>
            <a:endParaRPr lang="hu-HU" b="0" strike="noStrike" spc="-1" dirty="0">
              <a:latin typeface="Arial"/>
            </a:endParaRPr>
          </a:p>
        </p:txBody>
      </p:sp>
      <p:pic>
        <p:nvPicPr>
          <p:cNvPr id="10" name="Kép 9" descr="programDatabse.PNG"/>
          <p:cNvPicPr>
            <a:picLocks noChangeAspect="1"/>
          </p:cNvPicPr>
          <p:nvPr/>
        </p:nvPicPr>
        <p:blipFill>
          <a:blip r:embed="rId3" cstate="print"/>
          <a:stretch>
            <a:fillRect/>
          </a:stretch>
        </p:blipFill>
        <p:spPr>
          <a:xfrm>
            <a:off x="467544" y="1556792"/>
            <a:ext cx="8278381" cy="3162742"/>
          </a:xfrm>
          <a:prstGeom prst="rect">
            <a:avLst/>
          </a:prstGeom>
        </p:spPr>
      </p:pic>
      <p:sp>
        <p:nvSpPr>
          <p:cNvPr id="9"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1"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Adatbázisban lévő adatok megjelenítése</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13</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Megvalósítás</a:t>
            </a:r>
            <a:endParaRPr lang="hu-HU" b="0" strike="noStrike" spc="-1" dirty="0">
              <a:latin typeface="Arial"/>
            </a:endParaRPr>
          </a:p>
        </p:txBody>
      </p:sp>
      <p:pic>
        <p:nvPicPr>
          <p:cNvPr id="6" name="Kép 5" descr="programImport.PNG"/>
          <p:cNvPicPr>
            <a:picLocks noChangeAspect="1"/>
          </p:cNvPicPr>
          <p:nvPr/>
        </p:nvPicPr>
        <p:blipFill>
          <a:blip r:embed="rId3" cstate="print"/>
          <a:stretch>
            <a:fillRect/>
          </a:stretch>
        </p:blipFill>
        <p:spPr>
          <a:xfrm>
            <a:off x="539552" y="1844824"/>
            <a:ext cx="8259328" cy="3162742"/>
          </a:xfrm>
          <a:prstGeom prst="rect">
            <a:avLst/>
          </a:prstGeom>
        </p:spPr>
      </p:pic>
      <p:sp>
        <p:nvSpPr>
          <p:cNvPr id="9"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0"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Felhasználói statisztika megjelenítése</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341640"/>
            <a:ext cx="8229240" cy="5706360"/>
          </a:xfrm>
          <a:prstGeom prst="rect">
            <a:avLst/>
          </a:prstGeom>
          <a:noFill/>
          <a:ln>
            <a:noFill/>
          </a:ln>
        </p:spPr>
        <p:txBody>
          <a:bodyPr anchor="ctr"/>
          <a:lstStyle/>
          <a:p>
            <a:pPr>
              <a:lnSpc>
                <a:spcPct val="100000"/>
              </a:lnSpc>
            </a:pPr>
            <a:endParaRPr lang="hu-HU" sz="3200" b="0" strike="noStrike" spc="-1" dirty="0">
              <a:solidFill>
                <a:srgbClr val="000000"/>
              </a:solidFill>
              <a:latin typeface="Calibri"/>
            </a:endParaRPr>
          </a:p>
        </p:txBody>
      </p:sp>
      <p:sp>
        <p:nvSpPr>
          <p:cNvPr id="202" name="TextShape 2"/>
          <p:cNvSpPr txBox="1"/>
          <p:nvPr/>
        </p:nvSpPr>
        <p:spPr>
          <a:xfrm>
            <a:off x="6975000" y="6592320"/>
            <a:ext cx="2133360" cy="220680"/>
          </a:xfrm>
          <a:prstGeom prst="rect">
            <a:avLst/>
          </a:prstGeom>
          <a:noFill/>
          <a:ln>
            <a:noFill/>
          </a:ln>
        </p:spPr>
        <p:txBody>
          <a:bodyPr anchor="ctr"/>
          <a:lstStyle/>
          <a:p>
            <a:pPr algn="r">
              <a:lnSpc>
                <a:spcPct val="100000"/>
              </a:lnSpc>
            </a:pPr>
            <a:fld id="{CD6C8ABC-2A58-44EF-9F8B-086E761E2541}" type="slidenum">
              <a:rPr lang="hu-HU" sz="1600" b="0" strike="noStrike" spc="-1">
                <a:latin typeface="Calibri"/>
              </a:rPr>
              <a:pPr algn="r">
                <a:lnSpc>
                  <a:spcPct val="100000"/>
                </a:lnSpc>
              </a:pPr>
              <a:t>14</a:t>
            </a:fld>
            <a:r>
              <a:rPr lang="hu-HU" sz="1600" b="0" strike="noStrike" spc="-1" dirty="0">
                <a:latin typeface="Calibri"/>
              </a:rPr>
              <a:t>/25</a:t>
            </a:r>
            <a:endParaRPr lang="hu-HU" sz="1600" b="0" strike="noStrike" spc="-1" dirty="0">
              <a:latin typeface="Times New Roman"/>
            </a:endParaRPr>
          </a:p>
        </p:txBody>
      </p:sp>
      <p:sp>
        <p:nvSpPr>
          <p:cNvPr id="5" name="Szövegdoboz 4"/>
          <p:cNvSpPr txBox="1"/>
          <p:nvPr/>
        </p:nvSpPr>
        <p:spPr>
          <a:xfrm>
            <a:off x="0" y="1628800"/>
            <a:ext cx="9144000" cy="2831544"/>
          </a:xfrm>
          <a:prstGeom prst="rect">
            <a:avLst/>
          </a:prstGeom>
          <a:noFill/>
        </p:spPr>
        <p:txBody>
          <a:bodyPr wrap="square" rtlCol="0">
            <a:spAutoFit/>
          </a:bodyPr>
          <a:lstStyle/>
          <a:p>
            <a:r>
              <a:rPr lang="hu-HU" sz="3200" dirty="0" smtClean="0"/>
              <a:t>Sikeresen tesztelt bankok:</a:t>
            </a:r>
          </a:p>
          <a:p>
            <a:pPr marL="285750" indent="-285750">
              <a:buFont typeface="Arial" panose="020B0604020202020204" pitchFamily="34" charset="0"/>
              <a:buChar char="•"/>
            </a:pPr>
            <a:endParaRPr lang="hu-HU" dirty="0" smtClean="0"/>
          </a:p>
          <a:p>
            <a:pPr marL="285750" indent="-285750"/>
            <a:endParaRPr lang="hu-HU" dirty="0" smtClean="0"/>
          </a:p>
          <a:p>
            <a:pPr marL="285750" indent="-285750">
              <a:buFont typeface="Arial" panose="020B0604020202020204" pitchFamily="34" charset="0"/>
              <a:buChar char="•"/>
            </a:pPr>
            <a:endParaRPr lang="hu-HU" sz="2000" dirty="0" smtClean="0"/>
          </a:p>
          <a:p>
            <a:pPr marL="285750" indent="-285750">
              <a:buFont typeface="Arial" panose="020B0604020202020204" pitchFamily="34" charset="0"/>
              <a:buChar char="•"/>
            </a:pPr>
            <a:endParaRPr lang="hu-HU" dirty="0" smtClean="0"/>
          </a:p>
          <a:p>
            <a:endParaRPr lang="hu-HU" dirty="0"/>
          </a:p>
          <a:p>
            <a:endParaRPr lang="hu-HU" dirty="0" smtClean="0"/>
          </a:p>
          <a:p>
            <a:endParaRPr lang="hu-HU" dirty="0"/>
          </a:p>
          <a:p>
            <a:endParaRPr lang="hu-HU" dirty="0"/>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Összegzés</a:t>
            </a:r>
            <a:endParaRPr lang="hu-HU"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Összegzés</a:t>
            </a:r>
            <a:endParaRPr lang="hu-HU" sz="4000" b="0" strike="noStrike" spc="-1" dirty="0">
              <a:solidFill>
                <a:srgbClr val="000000"/>
              </a:solidFill>
              <a:latin typeface="Calibri"/>
            </a:endParaRPr>
          </a:p>
        </p:txBody>
      </p:sp>
      <p:pic>
        <p:nvPicPr>
          <p:cNvPr id="9" name="Kép 8" descr="bank_24.png"/>
          <p:cNvPicPr>
            <a:picLocks noChangeAspect="1"/>
          </p:cNvPicPr>
          <p:nvPr/>
        </p:nvPicPr>
        <p:blipFill>
          <a:blip r:embed="rId3" cstate="print"/>
          <a:stretch>
            <a:fillRect/>
          </a:stretch>
        </p:blipFill>
        <p:spPr>
          <a:xfrm>
            <a:off x="323528" y="2492896"/>
            <a:ext cx="927835" cy="720000"/>
          </a:xfrm>
          <a:prstGeom prst="rect">
            <a:avLst/>
          </a:prstGeom>
        </p:spPr>
      </p:pic>
      <p:pic>
        <p:nvPicPr>
          <p:cNvPr id="10" name="Kép 9" descr="fhbbank_log_color.jpg"/>
          <p:cNvPicPr>
            <a:picLocks noChangeAspect="1"/>
          </p:cNvPicPr>
          <p:nvPr/>
        </p:nvPicPr>
        <p:blipFill>
          <a:blip r:embed="rId4" cstate="print"/>
          <a:stretch>
            <a:fillRect/>
          </a:stretch>
        </p:blipFill>
        <p:spPr>
          <a:xfrm>
            <a:off x="1691680" y="2541592"/>
            <a:ext cx="1525872" cy="360000"/>
          </a:xfrm>
          <a:prstGeom prst="rect">
            <a:avLst/>
          </a:prstGeom>
        </p:spPr>
      </p:pic>
      <p:pic>
        <p:nvPicPr>
          <p:cNvPr id="12" name="Kép 11" descr="Otp_bank_Logo.svg.png"/>
          <p:cNvPicPr>
            <a:picLocks noChangeAspect="1"/>
          </p:cNvPicPr>
          <p:nvPr/>
        </p:nvPicPr>
        <p:blipFill>
          <a:blip r:embed="rId5" cstate="print"/>
          <a:stretch>
            <a:fillRect/>
          </a:stretch>
        </p:blipFill>
        <p:spPr>
          <a:xfrm>
            <a:off x="3548061" y="3164470"/>
            <a:ext cx="729114" cy="720000"/>
          </a:xfrm>
          <a:prstGeom prst="rect">
            <a:avLst/>
          </a:prstGeom>
        </p:spPr>
      </p:pic>
      <p:pic>
        <p:nvPicPr>
          <p:cNvPr id="13" name="Kép 12" descr="raiffeissen_bank.png"/>
          <p:cNvPicPr>
            <a:picLocks noChangeAspect="1"/>
          </p:cNvPicPr>
          <p:nvPr/>
        </p:nvPicPr>
        <p:blipFill>
          <a:blip r:embed="rId6" cstate="print"/>
          <a:stretch>
            <a:fillRect/>
          </a:stretch>
        </p:blipFill>
        <p:spPr>
          <a:xfrm>
            <a:off x="279589" y="3200320"/>
            <a:ext cx="1412091" cy="720000"/>
          </a:xfrm>
          <a:prstGeom prst="rect">
            <a:avLst/>
          </a:prstGeom>
        </p:spPr>
      </p:pic>
      <p:pic>
        <p:nvPicPr>
          <p:cNvPr id="14" name="Kép 13" descr="cib_bank.png"/>
          <p:cNvPicPr>
            <a:picLocks noChangeAspect="1"/>
          </p:cNvPicPr>
          <p:nvPr/>
        </p:nvPicPr>
        <p:blipFill>
          <a:blip r:embed="rId7" cstate="print"/>
          <a:stretch>
            <a:fillRect/>
          </a:stretch>
        </p:blipFill>
        <p:spPr>
          <a:xfrm>
            <a:off x="1691680" y="3140968"/>
            <a:ext cx="1412423" cy="720000"/>
          </a:xfrm>
          <a:prstGeom prst="rect">
            <a:avLst/>
          </a:prstGeom>
        </p:spPr>
      </p:pic>
      <p:pic>
        <p:nvPicPr>
          <p:cNvPr id="15" name="Kép 14" descr="erste.png"/>
          <p:cNvPicPr>
            <a:picLocks noChangeAspect="1"/>
          </p:cNvPicPr>
          <p:nvPr/>
        </p:nvPicPr>
        <p:blipFill>
          <a:blip r:embed="rId8" cstate="print"/>
          <a:stretch>
            <a:fillRect/>
          </a:stretch>
        </p:blipFill>
        <p:spPr>
          <a:xfrm>
            <a:off x="3445807" y="2181592"/>
            <a:ext cx="1080000" cy="1080000"/>
          </a:xfrm>
          <a:prstGeom prst="rect">
            <a:avLst/>
          </a:prstGeom>
        </p:spPr>
      </p:pic>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2"/>
          <p:cNvSpPr txBox="1"/>
          <p:nvPr/>
        </p:nvSpPr>
        <p:spPr>
          <a:xfrm>
            <a:off x="395640" y="1484640"/>
            <a:ext cx="8424720" cy="4968360"/>
          </a:xfrm>
          <a:prstGeom prst="rect">
            <a:avLst/>
          </a:prstGeom>
          <a:noFill/>
          <a:ln>
            <a:noFill/>
          </a:ln>
        </p:spPr>
        <p:txBody>
          <a:bodyPr/>
          <a:lstStyle/>
          <a:p>
            <a:pPr marL="457560" indent="-457200">
              <a:lnSpc>
                <a:spcPct val="100000"/>
              </a:lnSpc>
              <a:spcBef>
                <a:spcPts val="641"/>
              </a:spcBef>
              <a:buClr>
                <a:srgbClr val="000000"/>
              </a:buClr>
              <a:buFont typeface="Arial" pitchFamily="34" charset="0"/>
              <a:buChar char="•"/>
            </a:pPr>
            <a:r>
              <a:rPr lang="hu-HU" sz="3200" spc="-1" dirty="0" smtClean="0">
                <a:solidFill>
                  <a:srgbClr val="000000"/>
                </a:solidFill>
                <a:latin typeface="Calibri"/>
              </a:rPr>
              <a:t>Több bankon való tesztelés</a:t>
            </a:r>
            <a:endParaRPr lang="hu-HU" sz="3200" spc="-1" dirty="0">
              <a:solidFill>
                <a:srgbClr val="000000"/>
              </a:solidFill>
              <a:latin typeface="Calibri"/>
            </a:endParaRPr>
          </a:p>
          <a:p>
            <a:pPr marL="457560" indent="-457200">
              <a:lnSpc>
                <a:spcPct val="100000"/>
              </a:lnSpc>
              <a:spcBef>
                <a:spcPts val="641"/>
              </a:spcBef>
              <a:buClr>
                <a:srgbClr val="000000"/>
              </a:buClr>
              <a:buFont typeface="Arial" pitchFamily="34" charset="0"/>
              <a:buChar char="•"/>
            </a:pPr>
            <a:r>
              <a:rPr lang="hu-HU" sz="3200" b="0" strike="noStrike" spc="-1" dirty="0" smtClean="0">
                <a:solidFill>
                  <a:srgbClr val="000000"/>
                </a:solidFill>
                <a:latin typeface="Calibri"/>
              </a:rPr>
              <a:t>Tőzsdei </a:t>
            </a:r>
            <a:r>
              <a:rPr lang="hu-HU" sz="3200" b="0" strike="noStrike" spc="-1" dirty="0">
                <a:solidFill>
                  <a:srgbClr val="000000"/>
                </a:solidFill>
                <a:latin typeface="Calibri"/>
              </a:rPr>
              <a:t>vásárlás/eladás </a:t>
            </a:r>
            <a:r>
              <a:rPr lang="hu-HU" sz="3200" b="0" strike="noStrike" spc="-1" dirty="0" smtClean="0">
                <a:solidFill>
                  <a:srgbClr val="000000"/>
                </a:solidFill>
                <a:latin typeface="Calibri"/>
              </a:rPr>
              <a:t>importálása</a:t>
            </a:r>
          </a:p>
          <a:p>
            <a:pPr marL="457560" indent="-457200">
              <a:lnSpc>
                <a:spcPct val="100000"/>
              </a:lnSpc>
              <a:spcBef>
                <a:spcPts val="641"/>
              </a:spcBef>
              <a:buClr>
                <a:srgbClr val="000000"/>
              </a:buClr>
              <a:buFont typeface="Arial" pitchFamily="34" charset="0"/>
              <a:buChar char="•"/>
            </a:pPr>
            <a:r>
              <a:rPr lang="hu-HU" sz="3200" b="0" strike="noStrike" spc="-1" dirty="0" smtClean="0">
                <a:solidFill>
                  <a:srgbClr val="000000"/>
                </a:solidFill>
                <a:latin typeface="Calibri"/>
              </a:rPr>
              <a:t>Felhasználók részvényei nyereség/veszteség</a:t>
            </a:r>
          </a:p>
          <a:p>
            <a:pPr marL="457560" indent="-457200">
              <a:lnSpc>
                <a:spcPct val="100000"/>
              </a:lnSpc>
              <a:spcBef>
                <a:spcPts val="641"/>
              </a:spcBef>
              <a:buClr>
                <a:srgbClr val="000000"/>
              </a:buClr>
              <a:buFont typeface="Arial" pitchFamily="34" charset="0"/>
              <a:buChar char="•"/>
            </a:pPr>
            <a:r>
              <a:rPr lang="hu-HU" sz="3200" spc="-1" dirty="0" smtClean="0">
                <a:solidFill>
                  <a:srgbClr val="000000"/>
                </a:solidFill>
                <a:latin typeface="Calibri"/>
              </a:rPr>
              <a:t>Jelenlegi </a:t>
            </a:r>
            <a:r>
              <a:rPr lang="hu-HU" sz="3200" spc="-1" dirty="0" smtClean="0">
                <a:solidFill>
                  <a:srgbClr val="000000"/>
                </a:solidFill>
                <a:latin typeface="Calibri"/>
              </a:rPr>
              <a:t>árfolyamok megjelenítése</a:t>
            </a:r>
            <a:endParaRPr lang="hu-HU" sz="3200" b="0" strike="noStrike" spc="-1" dirty="0">
              <a:solidFill>
                <a:srgbClr val="000000"/>
              </a:solidFill>
              <a:latin typeface="Calibri"/>
            </a:endParaRPr>
          </a:p>
        </p:txBody>
      </p:sp>
      <p:sp>
        <p:nvSpPr>
          <p:cNvPr id="206" name="TextShape 3"/>
          <p:cNvSpPr txBox="1"/>
          <p:nvPr/>
        </p:nvSpPr>
        <p:spPr>
          <a:xfrm>
            <a:off x="6975000" y="6592320"/>
            <a:ext cx="2133360" cy="220680"/>
          </a:xfrm>
          <a:prstGeom prst="rect">
            <a:avLst/>
          </a:prstGeom>
          <a:noFill/>
          <a:ln>
            <a:noFill/>
          </a:ln>
        </p:spPr>
        <p:txBody>
          <a:bodyPr anchor="ctr"/>
          <a:lstStyle/>
          <a:p>
            <a:pPr algn="r">
              <a:lnSpc>
                <a:spcPct val="100000"/>
              </a:lnSpc>
            </a:pPr>
            <a:fld id="{7FB40ACE-52EF-4FF9-AE25-93EEE6A63EA8}" type="slidenum">
              <a:rPr lang="hu-HU" sz="1600" b="0" strike="noStrike" spc="-1">
                <a:latin typeface="Calibri"/>
              </a:rPr>
              <a:pPr algn="r">
                <a:lnSpc>
                  <a:spcPct val="100000"/>
                </a:lnSpc>
              </a:pPr>
              <a:t>15</a:t>
            </a:fld>
            <a:r>
              <a:rPr lang="hu-HU" sz="1600" b="0" strike="noStrike" spc="-1" dirty="0">
                <a:latin typeface="Calibri"/>
              </a:rPr>
              <a:t>/25</a:t>
            </a:r>
            <a:endParaRPr lang="hu-HU" sz="1600" b="0" strike="noStrike" spc="-1" dirty="0">
              <a:latin typeface="Times New Roman"/>
            </a:endParaRPr>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hu-HU" b="0" strike="noStrike" spc="-1" dirty="0">
                <a:latin typeface="Calibri"/>
              </a:rPr>
              <a:t>Személyes Pénzügyi nyilvántartáshoz Importáló </a:t>
            </a:r>
            <a:r>
              <a:rPr lang="hu-HU" b="0" strike="noStrike" spc="-1" dirty="0" smtClean="0">
                <a:latin typeface="Calibri"/>
              </a:rPr>
              <a:t>megvalósítása –</a:t>
            </a:r>
            <a:r>
              <a:rPr lang="hu-HU" spc="-1" dirty="0" smtClean="0">
                <a:solidFill>
                  <a:srgbClr val="000000"/>
                </a:solidFill>
                <a:latin typeface="Calibri"/>
              </a:rPr>
              <a:t>Jövőbeli tervek</a:t>
            </a:r>
          </a:p>
          <a:p>
            <a:pPr>
              <a:lnSpc>
                <a:spcPct val="100000"/>
              </a:lnSpc>
            </a:pPr>
            <a:endParaRPr lang="hu-HU"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trike="noStrike" spc="-1" dirty="0" smtClean="0">
                <a:latin typeface="Calibri"/>
              </a:rPr>
              <a:t>Készítette: Tóth Patrik Csaba</a:t>
            </a:r>
            <a:endParaRPr lang="hu-HU" strike="noStrike" spc="-1" dirty="0">
              <a:latin typeface="Arial"/>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Jövőbeli tervek</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18000"/>
            <a:ext cx="8229240" cy="1142640"/>
          </a:xfrm>
          <a:prstGeom prst="rect">
            <a:avLst/>
          </a:prstGeom>
          <a:noFill/>
          <a:ln>
            <a:noFill/>
          </a:ln>
        </p:spPr>
        <p:txBody>
          <a:bodyPr anchor="ctr"/>
          <a:lstStyle/>
          <a:p>
            <a:pPr algn="ctr">
              <a:lnSpc>
                <a:spcPct val="100000"/>
              </a:lnSpc>
            </a:pPr>
            <a:r>
              <a:rPr lang="hu-HU" sz="4400" b="0" strike="noStrike" spc="-1">
                <a:solidFill>
                  <a:srgbClr val="000000"/>
                </a:solidFill>
                <a:latin typeface="Calibri"/>
              </a:rPr>
              <a:t>Köszönöm a figyelmet!</a:t>
            </a: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341640"/>
            <a:ext cx="8229240" cy="1142640"/>
          </a:xfrm>
          <a:prstGeom prst="rect">
            <a:avLst/>
          </a:prstGeom>
          <a:noFill/>
          <a:ln>
            <a:noFill/>
          </a:ln>
        </p:spPr>
        <p:txBody>
          <a:bodyPr anchor="ctr"/>
          <a:lstStyle/>
          <a:p>
            <a:pPr>
              <a:lnSpc>
                <a:spcPct val="100000"/>
              </a:lnSpc>
            </a:pPr>
            <a:r>
              <a:rPr lang="hu-HU" sz="4400" b="0" strike="noStrike" spc="-1" dirty="0" smtClean="0">
                <a:solidFill>
                  <a:srgbClr val="000000"/>
                </a:solidFill>
                <a:latin typeface="Calibri"/>
              </a:rPr>
              <a:t>Tartalom</a:t>
            </a:r>
            <a:endParaRPr lang="hu-HU" sz="4400" b="0" strike="noStrike" spc="-1" dirty="0">
              <a:solidFill>
                <a:srgbClr val="000000"/>
              </a:solidFill>
              <a:latin typeface="Calibri"/>
            </a:endParaRPr>
          </a:p>
        </p:txBody>
      </p:sp>
      <p:sp>
        <p:nvSpPr>
          <p:cNvPr id="133" name="TextShape 2"/>
          <p:cNvSpPr txBox="1"/>
          <p:nvPr/>
        </p:nvSpPr>
        <p:spPr>
          <a:xfrm>
            <a:off x="0" y="1039320"/>
            <a:ext cx="9144000" cy="4569120"/>
          </a:xfrm>
          <a:prstGeom prst="rect">
            <a:avLst/>
          </a:prstGeom>
          <a:noFill/>
          <a:ln>
            <a:noFill/>
          </a:ln>
        </p:spPr>
        <p:txBody>
          <a:bodyPr>
            <a:normAutofit/>
          </a:bodyPr>
          <a:lstStyle/>
          <a:p>
            <a:pPr>
              <a:lnSpc>
                <a:spcPct val="100000"/>
              </a:lnSpc>
              <a:spcBef>
                <a:spcPts val="641"/>
              </a:spcBef>
            </a:pP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Probléma bemutatása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Feladat leírása</a:t>
            </a:r>
          </a:p>
          <a:p>
            <a:pPr marL="343080" indent="-342720">
              <a:lnSpc>
                <a:spcPct val="100000"/>
              </a:lnSpc>
              <a:spcBef>
                <a:spcPts val="641"/>
              </a:spcBef>
              <a:buClr>
                <a:srgbClr val="000000"/>
              </a:buClr>
              <a:buFont typeface="Arial"/>
              <a:buChar char="•"/>
            </a:pPr>
            <a:r>
              <a:rPr lang="hu-HU" sz="3200" spc="-1" dirty="0" smtClean="0">
                <a:solidFill>
                  <a:srgbClr val="000000"/>
                </a:solidFill>
                <a:latin typeface="Calibri"/>
              </a:rPr>
              <a:t>Személyes pénzügyi szoftverek bemutatása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Feldolgozás és megvalósítás</a:t>
            </a: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Eredmények</a:t>
            </a: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p:txBody>
      </p:sp>
      <p:sp>
        <p:nvSpPr>
          <p:cNvPr id="134"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3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megvalósítása – Tartalom</a:t>
            </a:r>
            <a:endParaRPr lang="hu-HU" b="0" strike="noStrike" spc="-1" dirty="0">
              <a:latin typeface="Arial"/>
            </a:endParaRPr>
          </a:p>
        </p:txBody>
      </p:sp>
      <p:sp>
        <p:nvSpPr>
          <p:cNvPr id="136" name="TextShape 5"/>
          <p:cNvSpPr txBox="1"/>
          <p:nvPr/>
        </p:nvSpPr>
        <p:spPr>
          <a:xfrm>
            <a:off x="6975000" y="6592320"/>
            <a:ext cx="2133360" cy="220680"/>
          </a:xfrm>
          <a:prstGeom prst="rect">
            <a:avLst/>
          </a:prstGeom>
          <a:noFill/>
          <a:ln>
            <a:noFill/>
          </a:ln>
        </p:spPr>
        <p:txBody>
          <a:bodyPr anchor="ctr"/>
          <a:lstStyle/>
          <a:p>
            <a:pPr algn="r">
              <a:lnSpc>
                <a:spcPct val="100000"/>
              </a:lnSpc>
            </a:pPr>
            <a:fld id="{695296CA-2B24-4B0F-842A-36D773249908}" type="slidenum">
              <a:rPr lang="hu-HU" sz="1600" b="0" strike="noStrike" spc="-1">
                <a:latin typeface="Calibri"/>
              </a:rPr>
              <a:pPr algn="r">
                <a:lnSpc>
                  <a:spcPct val="100000"/>
                </a:lnSpc>
              </a:pPr>
              <a:t>2</a:t>
            </a:fld>
            <a:r>
              <a:rPr lang="hu-HU" sz="1600" b="0" strike="noStrike" spc="-1" dirty="0">
                <a:latin typeface="Calibri"/>
              </a:rPr>
              <a:t>/25</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2"/>
          <p:cNvSpPr txBox="1"/>
          <p:nvPr/>
        </p:nvSpPr>
        <p:spPr>
          <a:xfrm>
            <a:off x="395640" y="1340640"/>
            <a:ext cx="8424720" cy="5112360"/>
          </a:xfrm>
          <a:prstGeom prst="rect">
            <a:avLst/>
          </a:prstGeom>
          <a:noFill/>
          <a:ln>
            <a:noFill/>
          </a:ln>
        </p:spPr>
        <p:txBody>
          <a:bodyPr/>
          <a:lstStyle/>
          <a:p>
            <a:endParaRPr lang="hu-HU" sz="2000" b="0" strike="noStrike" spc="-1" dirty="0">
              <a:solidFill>
                <a:srgbClr val="000000"/>
              </a:solidFill>
              <a:latin typeface="Calibri"/>
            </a:endParaRPr>
          </a:p>
        </p:txBody>
      </p:sp>
      <p:sp>
        <p:nvSpPr>
          <p:cNvPr id="61" name="Szövegdoboz 60"/>
          <p:cNvSpPr txBox="1"/>
          <p:nvPr/>
        </p:nvSpPr>
        <p:spPr>
          <a:xfrm>
            <a:off x="0" y="188640"/>
            <a:ext cx="4536504" cy="369332"/>
          </a:xfrm>
          <a:prstGeom prst="rect">
            <a:avLst/>
          </a:prstGeom>
          <a:noFill/>
        </p:spPr>
        <p:txBody>
          <a:bodyPr wrap="square" rtlCol="0">
            <a:spAutoFit/>
          </a:bodyPr>
          <a:lstStyle/>
          <a:p>
            <a:r>
              <a:rPr lang="hu-HU" dirty="0" smtClean="0"/>
              <a:t>Ferinek egy banknál van fiókja.</a:t>
            </a:r>
            <a:endParaRPr lang="hu-HU" dirty="0"/>
          </a:p>
        </p:txBody>
      </p:sp>
      <p:sp>
        <p:nvSpPr>
          <p:cNvPr id="67" name="Jobbra nyíl 66"/>
          <p:cNvSpPr/>
          <p:nvPr/>
        </p:nvSpPr>
        <p:spPr>
          <a:xfrm rot="20477875">
            <a:off x="2190305" y="1380345"/>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68" name="Kép 67" descr="Thinking_Face_Emoji.png"/>
          <p:cNvPicPr>
            <a:picLocks noChangeAspect="1"/>
          </p:cNvPicPr>
          <p:nvPr/>
        </p:nvPicPr>
        <p:blipFill>
          <a:blip r:embed="rId3" cstate="print"/>
          <a:stretch>
            <a:fillRect/>
          </a:stretch>
        </p:blipFill>
        <p:spPr>
          <a:xfrm>
            <a:off x="3131840" y="1196752"/>
            <a:ext cx="1080000" cy="1080000"/>
          </a:xfrm>
          <a:prstGeom prst="rect">
            <a:avLst/>
          </a:prstGeom>
        </p:spPr>
      </p:pic>
      <p:pic>
        <p:nvPicPr>
          <p:cNvPr id="69" name="Kép 68" descr="cartoon-thought-bubble-md.png"/>
          <p:cNvPicPr>
            <a:picLocks noChangeAspect="1"/>
          </p:cNvPicPr>
          <p:nvPr/>
        </p:nvPicPr>
        <p:blipFill>
          <a:blip r:embed="rId4" cstate="print"/>
          <a:stretch>
            <a:fillRect/>
          </a:stretch>
        </p:blipFill>
        <p:spPr>
          <a:xfrm>
            <a:off x="3995936" y="0"/>
            <a:ext cx="1778823" cy="1512000"/>
          </a:xfrm>
          <a:prstGeom prst="rect">
            <a:avLst/>
          </a:prstGeom>
        </p:spPr>
      </p:pic>
      <p:sp>
        <p:nvSpPr>
          <p:cNvPr id="70" name="Szövegdoboz 69"/>
          <p:cNvSpPr txBox="1"/>
          <p:nvPr/>
        </p:nvSpPr>
        <p:spPr>
          <a:xfrm>
            <a:off x="3995936" y="188640"/>
            <a:ext cx="1728192" cy="923330"/>
          </a:xfrm>
          <a:prstGeom prst="rect">
            <a:avLst/>
          </a:prstGeom>
          <a:noFill/>
        </p:spPr>
        <p:txBody>
          <a:bodyPr wrap="square" rtlCol="0">
            <a:spAutoFit/>
          </a:bodyPr>
          <a:lstStyle/>
          <a:p>
            <a:pPr algn="ctr"/>
            <a:r>
              <a:rPr lang="hu-HU" dirty="0" smtClean="0"/>
              <a:t>Milyen tranzakcióim voltak?</a:t>
            </a:r>
            <a:endParaRPr lang="hu-HU" dirty="0"/>
          </a:p>
        </p:txBody>
      </p:sp>
      <p:sp>
        <p:nvSpPr>
          <p:cNvPr id="71" name="Jobbra nyíl 70"/>
          <p:cNvSpPr/>
          <p:nvPr/>
        </p:nvSpPr>
        <p:spPr>
          <a:xfrm rot="1391983">
            <a:off x="4280722" y="1535261"/>
            <a:ext cx="110568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2" name="Kép 71" descr="arrow-download-icon.png"/>
          <p:cNvPicPr>
            <a:picLocks noChangeAspect="1"/>
          </p:cNvPicPr>
          <p:nvPr/>
        </p:nvPicPr>
        <p:blipFill>
          <a:blip r:embed="rId5" cstate="print"/>
          <a:stretch>
            <a:fillRect/>
          </a:stretch>
        </p:blipFill>
        <p:spPr>
          <a:xfrm>
            <a:off x="4211960" y="2060848"/>
            <a:ext cx="720000" cy="720000"/>
          </a:xfrm>
          <a:prstGeom prst="rect">
            <a:avLst/>
          </a:prstGeom>
        </p:spPr>
      </p:pic>
      <p:pic>
        <p:nvPicPr>
          <p:cNvPr id="73" name="Kép 72" descr="618244_excel_2000x2000 (1).png"/>
          <p:cNvPicPr>
            <a:picLocks noChangeAspect="1"/>
          </p:cNvPicPr>
          <p:nvPr/>
        </p:nvPicPr>
        <p:blipFill>
          <a:blip r:embed="rId6" cstate="print"/>
          <a:stretch>
            <a:fillRect/>
          </a:stretch>
        </p:blipFill>
        <p:spPr>
          <a:xfrm>
            <a:off x="5508104" y="1412776"/>
            <a:ext cx="1080000" cy="1080000"/>
          </a:xfrm>
          <a:prstGeom prst="rect">
            <a:avLst/>
          </a:prstGeom>
        </p:spPr>
      </p:pic>
      <p:sp>
        <p:nvSpPr>
          <p:cNvPr id="74" name="Jobbra nyíl 73"/>
          <p:cNvSpPr/>
          <p:nvPr/>
        </p:nvSpPr>
        <p:spPr>
          <a:xfrm>
            <a:off x="6905095" y="1628976"/>
            <a:ext cx="723327"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8" name="Kép 77" descr="54f5d2505831e6f994b666d0f872bf18_vectorise-logo-facebook-like-facebook-clipart-like_284-234.png"/>
          <p:cNvPicPr>
            <a:picLocks noChangeAspect="1"/>
          </p:cNvPicPr>
          <p:nvPr/>
        </p:nvPicPr>
        <p:blipFill>
          <a:blip r:embed="rId7" cstate="print"/>
          <a:stretch>
            <a:fillRect/>
          </a:stretch>
        </p:blipFill>
        <p:spPr>
          <a:xfrm>
            <a:off x="7833231" y="188640"/>
            <a:ext cx="1310769" cy="1080000"/>
          </a:xfrm>
          <a:prstGeom prst="rect">
            <a:avLst/>
          </a:prstGeom>
        </p:spPr>
      </p:pic>
      <p:pic>
        <p:nvPicPr>
          <p:cNvPr id="79" name="Kép 78" descr="letöltés (1).png"/>
          <p:cNvPicPr>
            <a:picLocks noChangeAspect="1"/>
          </p:cNvPicPr>
          <p:nvPr/>
        </p:nvPicPr>
        <p:blipFill>
          <a:blip r:embed="rId8" cstate="print"/>
          <a:stretch>
            <a:fillRect/>
          </a:stretch>
        </p:blipFill>
        <p:spPr>
          <a:xfrm>
            <a:off x="0" y="4365104"/>
            <a:ext cx="2142857" cy="2142857"/>
          </a:xfrm>
          <a:prstGeom prst="rect">
            <a:avLst/>
          </a:prstGeom>
        </p:spPr>
      </p:pic>
      <p:cxnSp>
        <p:nvCxnSpPr>
          <p:cNvPr id="81" name="Egyenes összekötő 80"/>
          <p:cNvCxnSpPr/>
          <p:nvPr/>
        </p:nvCxnSpPr>
        <p:spPr>
          <a:xfrm>
            <a:off x="0" y="3429000"/>
            <a:ext cx="9210176" cy="107928"/>
          </a:xfrm>
          <a:prstGeom prst="line">
            <a:avLst/>
          </a:prstGeom>
        </p:spPr>
        <p:style>
          <a:lnRef idx="1">
            <a:schemeClr val="accent1"/>
          </a:lnRef>
          <a:fillRef idx="0">
            <a:schemeClr val="accent1"/>
          </a:fillRef>
          <a:effectRef idx="0">
            <a:schemeClr val="accent1"/>
          </a:effectRef>
          <a:fontRef idx="minor">
            <a:schemeClr val="tx1"/>
          </a:fontRef>
        </p:style>
      </p:cxnSp>
      <p:sp>
        <p:nvSpPr>
          <p:cNvPr id="82" name="Szövegdoboz 81"/>
          <p:cNvSpPr txBox="1"/>
          <p:nvPr/>
        </p:nvSpPr>
        <p:spPr>
          <a:xfrm>
            <a:off x="0" y="3861048"/>
            <a:ext cx="3995936" cy="369332"/>
          </a:xfrm>
          <a:prstGeom prst="rect">
            <a:avLst/>
          </a:prstGeom>
          <a:noFill/>
        </p:spPr>
        <p:txBody>
          <a:bodyPr wrap="square" rtlCol="0">
            <a:spAutoFit/>
          </a:bodyPr>
          <a:lstStyle/>
          <a:p>
            <a:r>
              <a:rPr lang="hu-HU" dirty="0" smtClean="0"/>
              <a:t>Bélának három banknál is van fiókja.</a:t>
            </a:r>
            <a:endParaRPr lang="hu-HU" dirty="0"/>
          </a:p>
        </p:txBody>
      </p:sp>
      <p:sp>
        <p:nvSpPr>
          <p:cNvPr id="83" name="Jobbra nyíl 82"/>
          <p:cNvSpPr/>
          <p:nvPr/>
        </p:nvSpPr>
        <p:spPr>
          <a:xfrm rot="20477875">
            <a:off x="2190305" y="5052753"/>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84" name="Kép 83" descr="Thinking_Face_Emoji.png"/>
          <p:cNvPicPr>
            <a:picLocks noChangeAspect="1"/>
          </p:cNvPicPr>
          <p:nvPr/>
        </p:nvPicPr>
        <p:blipFill>
          <a:blip r:embed="rId3" cstate="print"/>
          <a:stretch>
            <a:fillRect/>
          </a:stretch>
        </p:blipFill>
        <p:spPr>
          <a:xfrm>
            <a:off x="3131840" y="4869160"/>
            <a:ext cx="1080000" cy="1080000"/>
          </a:xfrm>
          <a:prstGeom prst="rect">
            <a:avLst/>
          </a:prstGeom>
        </p:spPr>
      </p:pic>
      <p:pic>
        <p:nvPicPr>
          <p:cNvPr id="85" name="Kép 84" descr="cartoon-thought-bubble-md.png"/>
          <p:cNvPicPr>
            <a:picLocks noChangeAspect="1"/>
          </p:cNvPicPr>
          <p:nvPr/>
        </p:nvPicPr>
        <p:blipFill>
          <a:blip r:embed="rId4" cstate="print"/>
          <a:stretch>
            <a:fillRect/>
          </a:stretch>
        </p:blipFill>
        <p:spPr>
          <a:xfrm>
            <a:off x="3995936" y="3501008"/>
            <a:ext cx="1778823" cy="1512000"/>
          </a:xfrm>
          <a:prstGeom prst="rect">
            <a:avLst/>
          </a:prstGeom>
        </p:spPr>
      </p:pic>
      <p:sp>
        <p:nvSpPr>
          <p:cNvPr id="86" name="Szövegdoboz 85"/>
          <p:cNvSpPr txBox="1"/>
          <p:nvPr/>
        </p:nvSpPr>
        <p:spPr>
          <a:xfrm>
            <a:off x="3995936" y="3645024"/>
            <a:ext cx="1728192" cy="923330"/>
          </a:xfrm>
          <a:prstGeom prst="rect">
            <a:avLst/>
          </a:prstGeom>
          <a:noFill/>
        </p:spPr>
        <p:txBody>
          <a:bodyPr wrap="square" rtlCol="0">
            <a:spAutoFit/>
          </a:bodyPr>
          <a:lstStyle/>
          <a:p>
            <a:pPr algn="ctr"/>
            <a:r>
              <a:rPr lang="hu-HU" dirty="0" smtClean="0"/>
              <a:t>Milyen tranzakcióim voltak?</a:t>
            </a:r>
            <a:endParaRPr lang="hu-HU" dirty="0"/>
          </a:p>
        </p:txBody>
      </p:sp>
      <p:pic>
        <p:nvPicPr>
          <p:cNvPr id="87" name="Kép 86" descr="letöltés (1).png"/>
          <p:cNvPicPr>
            <a:picLocks noChangeAspect="1"/>
          </p:cNvPicPr>
          <p:nvPr/>
        </p:nvPicPr>
        <p:blipFill>
          <a:blip r:embed="rId9" cstate="print"/>
          <a:stretch>
            <a:fillRect/>
          </a:stretch>
        </p:blipFill>
        <p:spPr>
          <a:xfrm>
            <a:off x="0" y="692696"/>
            <a:ext cx="2142857" cy="2142857"/>
          </a:xfrm>
          <a:prstGeom prst="rect">
            <a:avLst/>
          </a:prstGeom>
        </p:spPr>
      </p:pic>
      <p:sp>
        <p:nvSpPr>
          <p:cNvPr id="88" name="Jobbra nyíl 87"/>
          <p:cNvSpPr/>
          <p:nvPr/>
        </p:nvSpPr>
        <p:spPr>
          <a:xfrm rot="21308505">
            <a:off x="4278538" y="4794478"/>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9" name="Jobbra nyíl 88"/>
          <p:cNvSpPr/>
          <p:nvPr/>
        </p:nvSpPr>
        <p:spPr>
          <a:xfrm>
            <a:off x="4283968" y="5229200"/>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0" name="Jobbra nyíl 89"/>
          <p:cNvSpPr/>
          <p:nvPr/>
        </p:nvSpPr>
        <p:spPr>
          <a:xfrm rot="838044">
            <a:off x="4267046" y="5698569"/>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1" name="Kép 90" descr="arrow-download-icon.png"/>
          <p:cNvPicPr>
            <a:picLocks noChangeAspect="1"/>
          </p:cNvPicPr>
          <p:nvPr/>
        </p:nvPicPr>
        <p:blipFill>
          <a:blip r:embed="rId5" cstate="print"/>
          <a:stretch>
            <a:fillRect/>
          </a:stretch>
        </p:blipFill>
        <p:spPr>
          <a:xfrm>
            <a:off x="4211960" y="6138000"/>
            <a:ext cx="720000" cy="720000"/>
          </a:xfrm>
          <a:prstGeom prst="rect">
            <a:avLst/>
          </a:prstGeom>
        </p:spPr>
      </p:pic>
      <p:pic>
        <p:nvPicPr>
          <p:cNvPr id="92" name="Kép 91" descr="618244_excel_2000x2000 (1).png"/>
          <p:cNvPicPr>
            <a:picLocks noChangeAspect="1"/>
          </p:cNvPicPr>
          <p:nvPr/>
        </p:nvPicPr>
        <p:blipFill>
          <a:blip r:embed="rId10" cstate="print"/>
          <a:stretch>
            <a:fillRect/>
          </a:stretch>
        </p:blipFill>
        <p:spPr>
          <a:xfrm>
            <a:off x="5508104" y="4437112"/>
            <a:ext cx="720000" cy="720000"/>
          </a:xfrm>
          <a:prstGeom prst="rect">
            <a:avLst/>
          </a:prstGeom>
        </p:spPr>
      </p:pic>
      <p:pic>
        <p:nvPicPr>
          <p:cNvPr id="93" name="Kép 92" descr="618244_excel_2000x2000 (1).png"/>
          <p:cNvPicPr>
            <a:picLocks noChangeAspect="1"/>
          </p:cNvPicPr>
          <p:nvPr/>
        </p:nvPicPr>
        <p:blipFill>
          <a:blip r:embed="rId10" cstate="print"/>
          <a:stretch>
            <a:fillRect/>
          </a:stretch>
        </p:blipFill>
        <p:spPr>
          <a:xfrm>
            <a:off x="5508104" y="5157192"/>
            <a:ext cx="720000" cy="720000"/>
          </a:xfrm>
          <a:prstGeom prst="rect">
            <a:avLst/>
          </a:prstGeom>
        </p:spPr>
      </p:pic>
      <p:pic>
        <p:nvPicPr>
          <p:cNvPr id="94" name="Kép 93" descr="618244_excel_2000x2000 (1).png"/>
          <p:cNvPicPr>
            <a:picLocks noChangeAspect="1"/>
          </p:cNvPicPr>
          <p:nvPr/>
        </p:nvPicPr>
        <p:blipFill>
          <a:blip r:embed="rId10" cstate="print"/>
          <a:stretch>
            <a:fillRect/>
          </a:stretch>
        </p:blipFill>
        <p:spPr>
          <a:xfrm>
            <a:off x="5508104" y="5877272"/>
            <a:ext cx="720000" cy="720000"/>
          </a:xfrm>
          <a:prstGeom prst="rect">
            <a:avLst/>
          </a:prstGeom>
        </p:spPr>
      </p:pic>
      <p:sp>
        <p:nvSpPr>
          <p:cNvPr id="95" name="Jobbra nyíl 94"/>
          <p:cNvSpPr/>
          <p:nvPr/>
        </p:nvSpPr>
        <p:spPr>
          <a:xfrm rot="19406043">
            <a:off x="7123872" y="5247180"/>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6" name="Kép 95" descr="4.png"/>
          <p:cNvPicPr>
            <a:picLocks noChangeAspect="1"/>
          </p:cNvPicPr>
          <p:nvPr/>
        </p:nvPicPr>
        <p:blipFill>
          <a:blip r:embed="rId11" cstate="print"/>
          <a:stretch>
            <a:fillRect/>
          </a:stretch>
        </p:blipFill>
        <p:spPr>
          <a:xfrm>
            <a:off x="6665927" y="3501008"/>
            <a:ext cx="2544249" cy="1440000"/>
          </a:xfrm>
          <a:prstGeom prst="rect">
            <a:avLst/>
          </a:prstGeom>
        </p:spPr>
      </p:pic>
      <p:pic>
        <p:nvPicPr>
          <p:cNvPr id="3" name="Kép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15199" y="4592057"/>
            <a:ext cx="307231" cy="307231"/>
          </a:xfrm>
          <a:prstGeom prst="rect">
            <a:avLst/>
          </a:prstGeom>
        </p:spPr>
      </p:pic>
      <p:pic>
        <p:nvPicPr>
          <p:cNvPr id="34" name="Kép 3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55326" y="5409160"/>
            <a:ext cx="307231" cy="307231"/>
          </a:xfrm>
          <a:prstGeom prst="rect">
            <a:avLst/>
          </a:prstGeom>
        </p:spPr>
      </p:pic>
      <p:pic>
        <p:nvPicPr>
          <p:cNvPr id="35" name="Kép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55326" y="6057104"/>
            <a:ext cx="307231" cy="307231"/>
          </a:xfrm>
          <a:prstGeom prst="rect">
            <a:avLst/>
          </a:prstGeom>
        </p:spPr>
      </p:pic>
      <p:pic>
        <p:nvPicPr>
          <p:cNvPr id="36" name="Kép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38793" y="1181688"/>
            <a:ext cx="307231" cy="307231"/>
          </a:xfrm>
          <a:prstGeom prst="rect">
            <a:avLst/>
          </a:prstGeom>
        </p:spPr>
      </p:pic>
      <p:pic>
        <p:nvPicPr>
          <p:cNvPr id="2" name="Kép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43597" y="1322119"/>
            <a:ext cx="1299450" cy="1080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par>
                                <p:cTn id="8" presetID="2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barn(inVertical)">
                                      <p:cBhvr>
                                        <p:cTn id="15" dur="500"/>
                                        <p:tgtEl>
                                          <p:spTgt spid="7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barn(inVertical)">
                                      <p:cBhvr>
                                        <p:cTn id="18" dur="500"/>
                                        <p:tgtEl>
                                          <p:spTgt spid="74"/>
                                        </p:tgtEl>
                                      </p:cBhvr>
                                    </p:animEffect>
                                  </p:childTnLst>
                                </p:cTn>
                              </p:par>
                              <p:par>
                                <p:cTn id="19" presetID="16" presetClass="entr" presetSubtype="21"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par>
                                <p:cTn id="22" presetID="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par>
                                <p:cTn id="26" presetID="16" presetClass="entr" presetSubtype="21" fill="hold"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barn(inVertical)">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1000"/>
                                        <p:tgtEl>
                                          <p:spTgt spid="79"/>
                                        </p:tgtEl>
                                      </p:cBhvr>
                                    </p:animEffect>
                                    <p:anim calcmode="lin" valueType="num">
                                      <p:cBhvr>
                                        <p:cTn id="34" dur="1000" fill="hold"/>
                                        <p:tgtEl>
                                          <p:spTgt spid="79"/>
                                        </p:tgtEl>
                                        <p:attrNameLst>
                                          <p:attrName>ppt_x</p:attrName>
                                        </p:attrNameLst>
                                      </p:cBhvr>
                                      <p:tavLst>
                                        <p:tav tm="0">
                                          <p:val>
                                            <p:strVal val="#ppt_x"/>
                                          </p:val>
                                        </p:tav>
                                        <p:tav tm="100000">
                                          <p:val>
                                            <p:strVal val="#ppt_x"/>
                                          </p:val>
                                        </p:tav>
                                      </p:tavLst>
                                    </p:anim>
                                    <p:anim calcmode="lin" valueType="num">
                                      <p:cBhvr>
                                        <p:cTn id="35" dur="1000" fill="hold"/>
                                        <p:tgtEl>
                                          <p:spTgt spid="7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1000"/>
                                        <p:tgtEl>
                                          <p:spTgt spid="84"/>
                                        </p:tgtEl>
                                      </p:cBhvr>
                                    </p:animEffect>
                                    <p:anim calcmode="lin" valueType="num">
                                      <p:cBhvr>
                                        <p:cTn id="49" dur="1000" fill="hold"/>
                                        <p:tgtEl>
                                          <p:spTgt spid="84"/>
                                        </p:tgtEl>
                                        <p:attrNameLst>
                                          <p:attrName>ppt_x</p:attrName>
                                        </p:attrNameLst>
                                      </p:cBhvr>
                                      <p:tavLst>
                                        <p:tav tm="0">
                                          <p:val>
                                            <p:strVal val="#ppt_x"/>
                                          </p:val>
                                        </p:tav>
                                        <p:tav tm="100000">
                                          <p:val>
                                            <p:strVal val="#ppt_x"/>
                                          </p:val>
                                        </p:tav>
                                      </p:tavLst>
                                    </p:anim>
                                    <p:anim calcmode="lin" valueType="num">
                                      <p:cBhvr>
                                        <p:cTn id="50" dur="1000" fill="hold"/>
                                        <p:tgtEl>
                                          <p:spTgt spid="8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1000"/>
                                        <p:tgtEl>
                                          <p:spTgt spid="85"/>
                                        </p:tgtEl>
                                      </p:cBhvr>
                                    </p:animEffect>
                                    <p:anim calcmode="lin" valueType="num">
                                      <p:cBhvr>
                                        <p:cTn id="54" dur="1000" fill="hold"/>
                                        <p:tgtEl>
                                          <p:spTgt spid="85"/>
                                        </p:tgtEl>
                                        <p:attrNameLst>
                                          <p:attrName>ppt_x</p:attrName>
                                        </p:attrNameLst>
                                      </p:cBhvr>
                                      <p:tavLst>
                                        <p:tav tm="0">
                                          <p:val>
                                            <p:strVal val="#ppt_x"/>
                                          </p:val>
                                        </p:tav>
                                        <p:tav tm="100000">
                                          <p:val>
                                            <p:strVal val="#ppt_x"/>
                                          </p:val>
                                        </p:tav>
                                      </p:tavLst>
                                    </p:anim>
                                    <p:anim calcmode="lin" valueType="num">
                                      <p:cBhvr>
                                        <p:cTn id="55" dur="1000" fill="hold"/>
                                        <p:tgtEl>
                                          <p:spTgt spid="8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1000"/>
                                        <p:tgtEl>
                                          <p:spTgt spid="86"/>
                                        </p:tgtEl>
                                      </p:cBhvr>
                                    </p:animEffect>
                                    <p:anim calcmode="lin" valueType="num">
                                      <p:cBhvr>
                                        <p:cTn id="59" dur="1000" fill="hold"/>
                                        <p:tgtEl>
                                          <p:spTgt spid="86"/>
                                        </p:tgtEl>
                                        <p:attrNameLst>
                                          <p:attrName>ppt_x</p:attrName>
                                        </p:attrNameLst>
                                      </p:cBhvr>
                                      <p:tavLst>
                                        <p:tav tm="0">
                                          <p:val>
                                            <p:strVal val="#ppt_x"/>
                                          </p:val>
                                        </p:tav>
                                        <p:tav tm="100000">
                                          <p:val>
                                            <p:strVal val="#ppt_x"/>
                                          </p:val>
                                        </p:tav>
                                      </p:tavLst>
                                    </p:anim>
                                    <p:anim calcmode="lin" valueType="num">
                                      <p:cBhvr>
                                        <p:cTn id="60" dur="1000" fill="hold"/>
                                        <p:tgtEl>
                                          <p:spTgt spid="86"/>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1000"/>
                                        <p:tgtEl>
                                          <p:spTgt spid="91"/>
                                        </p:tgtEl>
                                      </p:cBhvr>
                                    </p:animEffect>
                                    <p:anim calcmode="lin" valueType="num">
                                      <p:cBhvr>
                                        <p:cTn id="64" dur="1000" fill="hold"/>
                                        <p:tgtEl>
                                          <p:spTgt spid="91"/>
                                        </p:tgtEl>
                                        <p:attrNameLst>
                                          <p:attrName>ppt_x</p:attrName>
                                        </p:attrNameLst>
                                      </p:cBhvr>
                                      <p:tavLst>
                                        <p:tav tm="0">
                                          <p:val>
                                            <p:strVal val="#ppt_x"/>
                                          </p:val>
                                        </p:tav>
                                        <p:tav tm="100000">
                                          <p:val>
                                            <p:strVal val="#ppt_x"/>
                                          </p:val>
                                        </p:tav>
                                      </p:tavLst>
                                    </p:anim>
                                    <p:anim calcmode="lin" valueType="num">
                                      <p:cBhvr>
                                        <p:cTn id="65" dur="1000" fill="hold"/>
                                        <p:tgtEl>
                                          <p:spTgt spid="9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fade">
                                      <p:cBhvr>
                                        <p:cTn id="68" dur="1000"/>
                                        <p:tgtEl>
                                          <p:spTgt spid="88"/>
                                        </p:tgtEl>
                                      </p:cBhvr>
                                    </p:animEffect>
                                    <p:anim calcmode="lin" valueType="num">
                                      <p:cBhvr>
                                        <p:cTn id="69" dur="1000" fill="hold"/>
                                        <p:tgtEl>
                                          <p:spTgt spid="88"/>
                                        </p:tgtEl>
                                        <p:attrNameLst>
                                          <p:attrName>ppt_x</p:attrName>
                                        </p:attrNameLst>
                                      </p:cBhvr>
                                      <p:tavLst>
                                        <p:tav tm="0">
                                          <p:val>
                                            <p:strVal val="#ppt_x"/>
                                          </p:val>
                                        </p:tav>
                                        <p:tav tm="100000">
                                          <p:val>
                                            <p:strVal val="#ppt_x"/>
                                          </p:val>
                                        </p:tav>
                                      </p:tavLst>
                                    </p:anim>
                                    <p:anim calcmode="lin" valueType="num">
                                      <p:cBhvr>
                                        <p:cTn id="70" dur="1000" fill="hold"/>
                                        <p:tgtEl>
                                          <p:spTgt spid="8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1000"/>
                                        <p:tgtEl>
                                          <p:spTgt spid="89"/>
                                        </p:tgtEl>
                                      </p:cBhvr>
                                    </p:animEffect>
                                    <p:anim calcmode="lin" valueType="num">
                                      <p:cBhvr>
                                        <p:cTn id="74" dur="1000" fill="hold"/>
                                        <p:tgtEl>
                                          <p:spTgt spid="89"/>
                                        </p:tgtEl>
                                        <p:attrNameLst>
                                          <p:attrName>ppt_x</p:attrName>
                                        </p:attrNameLst>
                                      </p:cBhvr>
                                      <p:tavLst>
                                        <p:tav tm="0">
                                          <p:val>
                                            <p:strVal val="#ppt_x"/>
                                          </p:val>
                                        </p:tav>
                                        <p:tav tm="100000">
                                          <p:val>
                                            <p:strVal val="#ppt_x"/>
                                          </p:val>
                                        </p:tav>
                                      </p:tavLst>
                                    </p:anim>
                                    <p:anim calcmode="lin" valueType="num">
                                      <p:cBhvr>
                                        <p:cTn id="75" dur="1000" fill="hold"/>
                                        <p:tgtEl>
                                          <p:spTgt spid="8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fade">
                                      <p:cBhvr>
                                        <p:cTn id="78" dur="1000"/>
                                        <p:tgtEl>
                                          <p:spTgt spid="90"/>
                                        </p:tgtEl>
                                      </p:cBhvr>
                                    </p:animEffect>
                                    <p:anim calcmode="lin" valueType="num">
                                      <p:cBhvr>
                                        <p:cTn id="79" dur="1000" fill="hold"/>
                                        <p:tgtEl>
                                          <p:spTgt spid="90"/>
                                        </p:tgtEl>
                                        <p:attrNameLst>
                                          <p:attrName>ppt_x</p:attrName>
                                        </p:attrNameLst>
                                      </p:cBhvr>
                                      <p:tavLst>
                                        <p:tav tm="0">
                                          <p:val>
                                            <p:strVal val="#ppt_x"/>
                                          </p:val>
                                        </p:tav>
                                        <p:tav tm="100000">
                                          <p:val>
                                            <p:strVal val="#ppt_x"/>
                                          </p:val>
                                        </p:tav>
                                      </p:tavLst>
                                    </p:anim>
                                    <p:anim calcmode="lin" valueType="num">
                                      <p:cBhvr>
                                        <p:cTn id="80"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1000"/>
                                        <p:tgtEl>
                                          <p:spTgt spid="92"/>
                                        </p:tgtEl>
                                      </p:cBhvr>
                                    </p:animEffect>
                                    <p:anim calcmode="lin" valueType="num">
                                      <p:cBhvr>
                                        <p:cTn id="86" dur="1000" fill="hold"/>
                                        <p:tgtEl>
                                          <p:spTgt spid="92"/>
                                        </p:tgtEl>
                                        <p:attrNameLst>
                                          <p:attrName>ppt_x</p:attrName>
                                        </p:attrNameLst>
                                      </p:cBhvr>
                                      <p:tavLst>
                                        <p:tav tm="0">
                                          <p:val>
                                            <p:strVal val="#ppt_x"/>
                                          </p:val>
                                        </p:tav>
                                        <p:tav tm="100000">
                                          <p:val>
                                            <p:strVal val="#ppt_x"/>
                                          </p:val>
                                        </p:tav>
                                      </p:tavLst>
                                    </p:anim>
                                    <p:anim calcmode="lin" valueType="num">
                                      <p:cBhvr>
                                        <p:cTn id="87" dur="1000" fill="hold"/>
                                        <p:tgtEl>
                                          <p:spTgt spid="92"/>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1000"/>
                                        <p:tgtEl>
                                          <p:spTgt spid="94"/>
                                        </p:tgtEl>
                                      </p:cBhvr>
                                    </p:animEffect>
                                    <p:anim calcmode="lin" valueType="num">
                                      <p:cBhvr>
                                        <p:cTn id="91" dur="1000" fill="hold"/>
                                        <p:tgtEl>
                                          <p:spTgt spid="94"/>
                                        </p:tgtEl>
                                        <p:attrNameLst>
                                          <p:attrName>ppt_x</p:attrName>
                                        </p:attrNameLst>
                                      </p:cBhvr>
                                      <p:tavLst>
                                        <p:tav tm="0">
                                          <p:val>
                                            <p:strVal val="#ppt_x"/>
                                          </p:val>
                                        </p:tav>
                                        <p:tav tm="100000">
                                          <p:val>
                                            <p:strVal val="#ppt_x"/>
                                          </p:val>
                                        </p:tav>
                                      </p:tavLst>
                                    </p:anim>
                                    <p:anim calcmode="lin" valueType="num">
                                      <p:cBhvr>
                                        <p:cTn id="92" dur="1000" fill="hold"/>
                                        <p:tgtEl>
                                          <p:spTgt spid="9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1000"/>
                                        <p:tgtEl>
                                          <p:spTgt spid="93"/>
                                        </p:tgtEl>
                                      </p:cBhvr>
                                    </p:animEffect>
                                    <p:anim calcmode="lin" valueType="num">
                                      <p:cBhvr>
                                        <p:cTn id="96" dur="1000" fill="hold"/>
                                        <p:tgtEl>
                                          <p:spTgt spid="93"/>
                                        </p:tgtEl>
                                        <p:attrNameLst>
                                          <p:attrName>ppt_x</p:attrName>
                                        </p:attrNameLst>
                                      </p:cBhvr>
                                      <p:tavLst>
                                        <p:tav tm="0">
                                          <p:val>
                                            <p:strVal val="#ppt_x"/>
                                          </p:val>
                                        </p:tav>
                                        <p:tav tm="100000">
                                          <p:val>
                                            <p:strVal val="#ppt_x"/>
                                          </p:val>
                                        </p:tav>
                                      </p:tavLst>
                                    </p:anim>
                                    <p:anim calcmode="lin" valueType="num">
                                      <p:cBhvr>
                                        <p:cTn id="97" dur="1000" fill="hold"/>
                                        <p:tgtEl>
                                          <p:spTgt spid="93"/>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fade">
                                      <p:cBhvr>
                                        <p:cTn id="100" dur="1000"/>
                                        <p:tgtEl>
                                          <p:spTgt spid="3"/>
                                        </p:tgtEl>
                                      </p:cBhvr>
                                    </p:animEffect>
                                    <p:anim calcmode="lin" valueType="num">
                                      <p:cBhvr>
                                        <p:cTn id="101" dur="1000" fill="hold"/>
                                        <p:tgtEl>
                                          <p:spTgt spid="3"/>
                                        </p:tgtEl>
                                        <p:attrNameLst>
                                          <p:attrName>ppt_x</p:attrName>
                                        </p:attrNameLst>
                                      </p:cBhvr>
                                      <p:tavLst>
                                        <p:tav tm="0">
                                          <p:val>
                                            <p:strVal val="#ppt_x"/>
                                          </p:val>
                                        </p:tav>
                                        <p:tav tm="100000">
                                          <p:val>
                                            <p:strVal val="#ppt_x"/>
                                          </p:val>
                                        </p:tav>
                                      </p:tavLst>
                                    </p:anim>
                                    <p:anim calcmode="lin" valueType="num">
                                      <p:cBhvr>
                                        <p:cTn id="102" dur="1000" fill="hold"/>
                                        <p:tgtEl>
                                          <p:spTgt spid="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fade">
                                      <p:cBhvr>
                                        <p:cTn id="105" dur="1000"/>
                                        <p:tgtEl>
                                          <p:spTgt spid="34"/>
                                        </p:tgtEl>
                                      </p:cBhvr>
                                    </p:animEffect>
                                    <p:anim calcmode="lin" valueType="num">
                                      <p:cBhvr>
                                        <p:cTn id="106" dur="1000" fill="hold"/>
                                        <p:tgtEl>
                                          <p:spTgt spid="34"/>
                                        </p:tgtEl>
                                        <p:attrNameLst>
                                          <p:attrName>ppt_x</p:attrName>
                                        </p:attrNameLst>
                                      </p:cBhvr>
                                      <p:tavLst>
                                        <p:tav tm="0">
                                          <p:val>
                                            <p:strVal val="#ppt_x"/>
                                          </p:val>
                                        </p:tav>
                                        <p:tav tm="100000">
                                          <p:val>
                                            <p:strVal val="#ppt_x"/>
                                          </p:val>
                                        </p:tav>
                                      </p:tavLst>
                                    </p:anim>
                                    <p:anim calcmode="lin" valueType="num">
                                      <p:cBhvr>
                                        <p:cTn id="107" dur="1000" fill="hold"/>
                                        <p:tgtEl>
                                          <p:spTgt spid="34"/>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1000"/>
                                        <p:tgtEl>
                                          <p:spTgt spid="35"/>
                                        </p:tgtEl>
                                      </p:cBhvr>
                                    </p:animEffect>
                                    <p:anim calcmode="lin" valueType="num">
                                      <p:cBhvr>
                                        <p:cTn id="111" dur="1000" fill="hold"/>
                                        <p:tgtEl>
                                          <p:spTgt spid="35"/>
                                        </p:tgtEl>
                                        <p:attrNameLst>
                                          <p:attrName>ppt_x</p:attrName>
                                        </p:attrNameLst>
                                      </p:cBhvr>
                                      <p:tavLst>
                                        <p:tav tm="0">
                                          <p:val>
                                            <p:strVal val="#ppt_x"/>
                                          </p:val>
                                        </p:tav>
                                        <p:tav tm="100000">
                                          <p:val>
                                            <p:strVal val="#ppt_x"/>
                                          </p:val>
                                        </p:tav>
                                      </p:tavLst>
                                    </p:anim>
                                    <p:anim calcmode="lin" valueType="num">
                                      <p:cBhvr>
                                        <p:cTn id="11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animEffect transition="in" filter="fade">
                                      <p:cBhvr>
                                        <p:cTn id="117" dur="1000"/>
                                        <p:tgtEl>
                                          <p:spTgt spid="95"/>
                                        </p:tgtEl>
                                      </p:cBhvr>
                                    </p:animEffect>
                                    <p:anim calcmode="lin" valueType="num">
                                      <p:cBhvr>
                                        <p:cTn id="118" dur="1000" fill="hold"/>
                                        <p:tgtEl>
                                          <p:spTgt spid="95"/>
                                        </p:tgtEl>
                                        <p:attrNameLst>
                                          <p:attrName>ppt_x</p:attrName>
                                        </p:attrNameLst>
                                      </p:cBhvr>
                                      <p:tavLst>
                                        <p:tav tm="0">
                                          <p:val>
                                            <p:strVal val="#ppt_x"/>
                                          </p:val>
                                        </p:tav>
                                        <p:tav tm="100000">
                                          <p:val>
                                            <p:strVal val="#ppt_x"/>
                                          </p:val>
                                        </p:tav>
                                      </p:tavLst>
                                    </p:anim>
                                    <p:anim calcmode="lin" valueType="num">
                                      <p:cBhvr>
                                        <p:cTn id="119" dur="1000" fill="hold"/>
                                        <p:tgtEl>
                                          <p:spTgt spid="95"/>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96"/>
                                        </p:tgtEl>
                                        <p:attrNameLst>
                                          <p:attrName>style.visibility</p:attrName>
                                        </p:attrNameLst>
                                      </p:cBhvr>
                                      <p:to>
                                        <p:strVal val="visible"/>
                                      </p:to>
                                    </p:set>
                                    <p:animEffect transition="in" filter="fade">
                                      <p:cBhvr>
                                        <p:cTn id="122" dur="1000"/>
                                        <p:tgtEl>
                                          <p:spTgt spid="96"/>
                                        </p:tgtEl>
                                      </p:cBhvr>
                                    </p:animEffect>
                                    <p:anim calcmode="lin" valueType="num">
                                      <p:cBhvr>
                                        <p:cTn id="123" dur="1000" fill="hold"/>
                                        <p:tgtEl>
                                          <p:spTgt spid="96"/>
                                        </p:tgtEl>
                                        <p:attrNameLst>
                                          <p:attrName>ppt_x</p:attrName>
                                        </p:attrNameLst>
                                      </p:cBhvr>
                                      <p:tavLst>
                                        <p:tav tm="0">
                                          <p:val>
                                            <p:strVal val="#ppt_x"/>
                                          </p:val>
                                        </p:tav>
                                        <p:tav tm="100000">
                                          <p:val>
                                            <p:strVal val="#ppt_x"/>
                                          </p:val>
                                        </p:tav>
                                      </p:tavLst>
                                    </p:anim>
                                    <p:anim calcmode="lin" valueType="num">
                                      <p:cBhvr>
                                        <p:cTn id="124"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82" grpId="0"/>
      <p:bldP spid="83" grpId="0" animBg="1"/>
      <p:bldP spid="86" grpId="0"/>
      <p:bldP spid="88" grpId="0" animBg="1"/>
      <p:bldP spid="89" grpId="0" animBg="1"/>
      <p:bldP spid="90" grpId="0" animBg="1"/>
      <p:bldP spid="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2"/>
          <p:cNvSpPr txBox="1"/>
          <p:nvPr/>
        </p:nvSpPr>
        <p:spPr>
          <a:xfrm>
            <a:off x="6975000" y="6592320"/>
            <a:ext cx="2133360" cy="220680"/>
          </a:xfrm>
          <a:prstGeom prst="rect">
            <a:avLst/>
          </a:prstGeom>
          <a:noFill/>
          <a:ln>
            <a:noFill/>
          </a:ln>
        </p:spPr>
        <p:txBody>
          <a:bodyPr anchor="ctr"/>
          <a:lstStyle/>
          <a:p>
            <a:pPr algn="r">
              <a:lnSpc>
                <a:spcPct val="100000"/>
              </a:lnSpc>
            </a:pPr>
            <a:fld id="{580217C5-A0F2-4664-B757-FAA226362A19}" type="slidenum">
              <a:rPr lang="hu-HU" sz="1600" b="0" strike="noStrike" spc="-1">
                <a:latin typeface="Calibri"/>
              </a:rPr>
              <a:pPr algn="r">
                <a:lnSpc>
                  <a:spcPct val="100000"/>
                </a:lnSpc>
              </a:pPr>
              <a:t>4</a:t>
            </a:fld>
            <a:r>
              <a:rPr lang="hu-HU" sz="1600" b="0" strike="noStrike" spc="-1" dirty="0">
                <a:latin typeface="Calibri"/>
              </a:rPr>
              <a:t>/25</a:t>
            </a:r>
            <a:endParaRPr lang="hu-HU" sz="1600" b="0" strike="noStrike" spc="-1" dirty="0">
              <a:latin typeface="Times New Roman"/>
            </a:endParaRPr>
          </a:p>
        </p:txBody>
      </p:sp>
      <p:sp>
        <p:nvSpPr>
          <p:cNvPr id="160"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pic>
        <p:nvPicPr>
          <p:cNvPr id="162" name="Kép 7"/>
          <p:cNvPicPr/>
          <p:nvPr/>
        </p:nvPicPr>
        <p:blipFill>
          <a:blip r:embed="rId3" cstate="print"/>
          <a:stretch/>
        </p:blipFill>
        <p:spPr>
          <a:xfrm>
            <a:off x="251520" y="1916832"/>
            <a:ext cx="8478000" cy="3048120"/>
          </a:xfrm>
          <a:prstGeom prst="rect">
            <a:avLst/>
          </a:prstGeom>
          <a:ln>
            <a:noFill/>
          </a:ln>
        </p:spPr>
      </p:pic>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pic>
        <p:nvPicPr>
          <p:cNvPr id="9" name="Kép 8" descr="94f.png"/>
          <p:cNvPicPr>
            <a:picLocks noChangeAspect="1"/>
          </p:cNvPicPr>
          <p:nvPr/>
        </p:nvPicPr>
        <p:blipFill>
          <a:blip r:embed="rId4" cstate="print"/>
          <a:stretch>
            <a:fillRect/>
          </a:stretch>
        </p:blipFill>
        <p:spPr>
          <a:xfrm>
            <a:off x="509079" y="188640"/>
            <a:ext cx="8634921" cy="6311112"/>
          </a:xfrm>
          <a:prstGeom prst="rect">
            <a:avLst/>
          </a:prstGeom>
        </p:spPr>
      </p:pic>
      <p:sp>
        <p:nvSpPr>
          <p:cNvPr id="10"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smtClean="0">
                <a:solidFill>
                  <a:srgbClr val="000000"/>
                </a:solidFill>
                <a:latin typeface="Calibri"/>
              </a:rPr>
              <a:t>Probléma bemutatása – Pár példa</a:t>
            </a:r>
            <a:endParaRPr lang="hu-HU" sz="4000" b="0" strike="noStrike" spc="-1" dirty="0">
              <a:solidFill>
                <a:srgbClr val="000000"/>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2"/>
          <p:cNvSpPr txBox="1"/>
          <p:nvPr/>
        </p:nvSpPr>
        <p:spPr>
          <a:xfrm>
            <a:off x="144720" y="5805264"/>
            <a:ext cx="8892000" cy="2880000"/>
          </a:xfrm>
          <a:prstGeom prst="rect">
            <a:avLst/>
          </a:prstGeom>
          <a:noFill/>
          <a:ln>
            <a:noFill/>
          </a:ln>
        </p:spPr>
        <p:txBody>
          <a:bodyPr/>
          <a:lstStyle/>
          <a:p>
            <a:pPr>
              <a:lnSpc>
                <a:spcPct val="100000"/>
              </a:lnSpc>
              <a:spcBef>
                <a:spcPts val="479"/>
              </a:spcBef>
            </a:pPr>
            <a:endParaRPr lang="hu-HU" sz="2400" b="0" strike="noStrike" spc="-1" dirty="0">
              <a:solidFill>
                <a:srgbClr val="000000"/>
              </a:solidFill>
              <a:latin typeface="Calibri"/>
            </a:endParaRPr>
          </a:p>
        </p:txBody>
      </p:sp>
      <p:sp>
        <p:nvSpPr>
          <p:cNvPr id="172" name="TextShape 3"/>
          <p:cNvSpPr txBox="1"/>
          <p:nvPr/>
        </p:nvSpPr>
        <p:spPr>
          <a:xfrm>
            <a:off x="6975000" y="6592320"/>
            <a:ext cx="2133360" cy="220680"/>
          </a:xfrm>
          <a:prstGeom prst="rect">
            <a:avLst/>
          </a:prstGeom>
          <a:noFill/>
          <a:ln>
            <a:noFill/>
          </a:ln>
        </p:spPr>
        <p:txBody>
          <a:bodyPr anchor="ctr"/>
          <a:lstStyle/>
          <a:p>
            <a:pPr algn="r">
              <a:lnSpc>
                <a:spcPct val="100000"/>
              </a:lnSpc>
            </a:pPr>
            <a:fld id="{6109138F-7183-4747-9FF3-64A826357DF7}" type="slidenum">
              <a:rPr lang="hu-HU" sz="1600" b="0" strike="noStrike" spc="-1">
                <a:latin typeface="Calibri"/>
              </a:rPr>
              <a:pPr algn="r">
                <a:lnSpc>
                  <a:spcPct val="100000"/>
                </a:lnSpc>
              </a:pPr>
              <a:t>5</a:t>
            </a:fld>
            <a:r>
              <a:rPr lang="hu-HU" sz="1600" b="0" strike="noStrike" spc="-1" dirty="0">
                <a:latin typeface="Calibri"/>
              </a:rPr>
              <a:t>/25</a:t>
            </a:r>
            <a:endParaRPr lang="hu-HU" sz="1600" b="0" strike="noStrike" spc="-1" dirty="0">
              <a:latin typeface="Times New Roman"/>
            </a:endParaRPr>
          </a:p>
        </p:txBody>
      </p:sp>
      <p:sp>
        <p:nvSpPr>
          <p:cNvPr id="173"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sp>
        <p:nvSpPr>
          <p:cNvPr id="9"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pic>
        <p:nvPicPr>
          <p:cNvPr id="13" name="Kép 12" descr="Képkivágás.PNG"/>
          <p:cNvPicPr>
            <a:picLocks noChangeAspect="1"/>
          </p:cNvPicPr>
          <p:nvPr/>
        </p:nvPicPr>
        <p:blipFill>
          <a:blip r:embed="rId3" cstate="print"/>
          <a:stretch>
            <a:fillRect/>
          </a:stretch>
        </p:blipFill>
        <p:spPr>
          <a:xfrm>
            <a:off x="0" y="1916832"/>
            <a:ext cx="9144000" cy="3552397"/>
          </a:xfrm>
          <a:prstGeom prst="rect">
            <a:avLst/>
          </a:prstGeom>
        </p:spPr>
      </p:pic>
      <p:pic>
        <p:nvPicPr>
          <p:cNvPr id="14" name="Kép 13" descr="Sad-Memes-man-crying-front-of-computer.png"/>
          <p:cNvPicPr>
            <a:picLocks noChangeAspect="1"/>
          </p:cNvPicPr>
          <p:nvPr/>
        </p:nvPicPr>
        <p:blipFill>
          <a:blip r:embed="rId4" cstate="print"/>
          <a:stretch>
            <a:fillRect/>
          </a:stretch>
        </p:blipFill>
        <p:spPr>
          <a:xfrm>
            <a:off x="6883902" y="2420888"/>
            <a:ext cx="2260098" cy="2160000"/>
          </a:xfrm>
          <a:prstGeom prst="rect">
            <a:avLst/>
          </a:prstGeom>
        </p:spPr>
      </p:pic>
      <p:sp>
        <p:nvSpPr>
          <p:cNvPr id="15"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smtClean="0">
                <a:solidFill>
                  <a:srgbClr val="000000"/>
                </a:solidFill>
                <a:latin typeface="Calibri"/>
              </a:rPr>
              <a:t>Probléma bemutatása – Pár példa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a:solidFill>
                  <a:srgbClr val="000000"/>
                </a:solidFill>
                <a:latin typeface="Calibri"/>
              </a:rPr>
              <a:t>Személyi pénzügyi programok bemutatása</a:t>
            </a:r>
          </a:p>
        </p:txBody>
      </p:sp>
      <p:sp>
        <p:nvSpPr>
          <p:cNvPr id="138" name="TextShape 2"/>
          <p:cNvSpPr txBox="1"/>
          <p:nvPr/>
        </p:nvSpPr>
        <p:spPr>
          <a:xfrm>
            <a:off x="0" y="1484640"/>
            <a:ext cx="9144000" cy="5031000"/>
          </a:xfrm>
          <a:prstGeom prst="rect">
            <a:avLst/>
          </a:prstGeom>
          <a:noFill/>
          <a:ln>
            <a:noFill/>
          </a:ln>
        </p:spPr>
        <p:txBody>
          <a:bodyPr>
            <a:normAutofit/>
          </a:bodyPr>
          <a:lstStyle/>
          <a:p>
            <a:pPr>
              <a:lnSpc>
                <a:spcPct val="100000"/>
              </a:lnSpc>
              <a:spcBef>
                <a:spcPts val="519"/>
              </a:spcBef>
            </a:pPr>
            <a:r>
              <a:rPr lang="hu-HU" sz="3200" b="1" strike="noStrike" spc="-1" dirty="0" smtClean="0">
                <a:solidFill>
                  <a:srgbClr val="000000"/>
                </a:solidFill>
                <a:latin typeface="Calibri"/>
              </a:rPr>
              <a:t>Alapvető </a:t>
            </a:r>
            <a:r>
              <a:rPr lang="hu-HU" sz="3200" b="1" strike="noStrike" spc="-1" dirty="0">
                <a:solidFill>
                  <a:srgbClr val="000000"/>
                </a:solidFill>
                <a:latin typeface="Calibri"/>
              </a:rPr>
              <a:t>importálási funkciók</a:t>
            </a:r>
            <a:r>
              <a:rPr lang="hu-HU" sz="3200" b="1" strike="noStrike" spc="-1" dirty="0" smtClean="0">
                <a:solidFill>
                  <a:srgbClr val="000000"/>
                </a:solidFill>
                <a:latin typeface="Calibri"/>
              </a:rPr>
              <a:t>:</a:t>
            </a:r>
          </a:p>
          <a:p>
            <a:pPr>
              <a:lnSpc>
                <a:spcPct val="100000"/>
              </a:lnSpc>
              <a:spcBef>
                <a:spcPts val="519"/>
              </a:spcBef>
            </a:pPr>
            <a:endParaRPr lang="hu-HU" sz="2600" b="0" strike="noStrike" spc="-1" dirty="0">
              <a:solidFill>
                <a:srgbClr val="000000"/>
              </a:solidFill>
              <a:latin typeface="Calibri"/>
            </a:endParaRPr>
          </a:p>
          <a:p>
            <a:pPr marL="514620" indent="-571500">
              <a:spcBef>
                <a:spcPts val="439"/>
              </a:spcBef>
              <a:buClr>
                <a:srgbClr val="000000"/>
              </a:buClr>
              <a:buFont typeface="+mj-lt"/>
              <a:buAutoNum type="arabicParenR"/>
            </a:pPr>
            <a:r>
              <a:rPr lang="hu-HU" sz="2800" b="0" strike="noStrike" spc="-1" dirty="0">
                <a:solidFill>
                  <a:srgbClr val="000000"/>
                </a:solidFill>
                <a:latin typeface="Calibri"/>
              </a:rPr>
              <a:t>Banki tranzakciók </a:t>
            </a:r>
            <a:r>
              <a:rPr lang="hu-HU" sz="2800" b="0" strike="noStrike" spc="-1" dirty="0" smtClean="0">
                <a:solidFill>
                  <a:srgbClr val="000000"/>
                </a:solidFill>
                <a:latin typeface="Calibri"/>
              </a:rPr>
              <a:t>importálása</a:t>
            </a:r>
          </a:p>
          <a:p>
            <a:pPr marL="457470" indent="-514350">
              <a:spcBef>
                <a:spcPts val="439"/>
              </a:spcBef>
              <a:buClr>
                <a:srgbClr val="000000"/>
              </a:buClr>
              <a:buFont typeface="+mj-lt"/>
              <a:buAutoNum type="arabicParenR"/>
            </a:pPr>
            <a:r>
              <a:rPr lang="hu-HU" sz="2800" b="0" strike="noStrike" spc="-1" dirty="0" smtClean="0">
                <a:solidFill>
                  <a:srgbClr val="000000"/>
                </a:solidFill>
                <a:latin typeface="Calibri"/>
              </a:rPr>
              <a:t>Vásárolt</a:t>
            </a:r>
            <a:r>
              <a:rPr lang="hu-HU" sz="2800" b="0" strike="noStrike" spc="-1" dirty="0">
                <a:solidFill>
                  <a:srgbClr val="000000"/>
                </a:solidFill>
                <a:latin typeface="Calibri"/>
              </a:rPr>
              <a:t>, eladott részvények </a:t>
            </a:r>
            <a:r>
              <a:rPr lang="hu-HU" sz="2800" b="0" strike="noStrike" spc="-1" dirty="0" smtClean="0">
                <a:solidFill>
                  <a:srgbClr val="000000"/>
                </a:solidFill>
                <a:latin typeface="Calibri"/>
              </a:rPr>
              <a:t>importálása</a:t>
            </a:r>
          </a:p>
          <a:p>
            <a:pPr marL="457470" indent="-514350">
              <a:spcBef>
                <a:spcPts val="439"/>
              </a:spcBef>
              <a:buClr>
                <a:srgbClr val="000000"/>
              </a:buClr>
              <a:buFont typeface="+mj-lt"/>
              <a:buAutoNum type="arabicParenR"/>
            </a:pPr>
            <a:r>
              <a:rPr lang="hu-HU" sz="2800" b="0" strike="noStrike" spc="-1" dirty="0" smtClean="0">
                <a:solidFill>
                  <a:srgbClr val="000000"/>
                </a:solidFill>
                <a:latin typeface="Calibri"/>
              </a:rPr>
              <a:t>Importált </a:t>
            </a:r>
            <a:r>
              <a:rPr lang="hu-HU" sz="2800" b="0" strike="noStrike" spc="-1" dirty="0">
                <a:solidFill>
                  <a:srgbClr val="000000"/>
                </a:solidFill>
                <a:latin typeface="Calibri"/>
              </a:rPr>
              <a:t>adatok </a:t>
            </a:r>
            <a:r>
              <a:rPr lang="hu-HU" sz="2800" b="0" strike="noStrike" spc="-1" dirty="0" smtClean="0">
                <a:solidFill>
                  <a:srgbClr val="000000"/>
                </a:solidFill>
                <a:latin typeface="Calibri"/>
              </a:rPr>
              <a:t>eltárolása</a:t>
            </a:r>
          </a:p>
          <a:p>
            <a:pPr marL="457470" indent="-514350">
              <a:spcBef>
                <a:spcPts val="439"/>
              </a:spcBef>
              <a:buClr>
                <a:srgbClr val="000000"/>
              </a:buClr>
              <a:buFont typeface="+mj-lt"/>
              <a:buAutoNum type="arabicParenR"/>
            </a:pPr>
            <a:r>
              <a:rPr lang="hu-HU" sz="2800" b="0" strike="noStrike" spc="-1" dirty="0" smtClean="0">
                <a:solidFill>
                  <a:srgbClr val="000000"/>
                </a:solidFill>
                <a:latin typeface="Calibri"/>
              </a:rPr>
              <a:t>Eltárolt pénzügyi adatok megjelenítése</a:t>
            </a:r>
          </a:p>
        </p:txBody>
      </p:sp>
      <p:sp>
        <p:nvSpPr>
          <p:cNvPr id="139" name="TextShape 3"/>
          <p:cNvSpPr txBox="1"/>
          <p:nvPr/>
        </p:nvSpPr>
        <p:spPr>
          <a:xfrm>
            <a:off x="6975000" y="6592320"/>
            <a:ext cx="2133360" cy="220680"/>
          </a:xfrm>
          <a:prstGeom prst="rect">
            <a:avLst/>
          </a:prstGeom>
          <a:noFill/>
          <a:ln>
            <a:noFill/>
          </a:ln>
        </p:spPr>
        <p:txBody>
          <a:bodyPr anchor="ctr"/>
          <a:lstStyle/>
          <a:p>
            <a:pPr algn="r">
              <a:lnSpc>
                <a:spcPct val="100000"/>
              </a:lnSpc>
            </a:pPr>
            <a:fld id="{4115018F-795C-447C-A719-96544656E360}" type="slidenum">
              <a:rPr lang="hu-HU" sz="1600" b="0" strike="noStrike" spc="-1">
                <a:latin typeface="Calibri"/>
              </a:rPr>
              <a:pPr algn="r">
                <a:lnSpc>
                  <a:spcPct val="100000"/>
                </a:lnSpc>
              </a:pPr>
              <a:t>6</a:t>
            </a:fld>
            <a:r>
              <a:rPr lang="hu-HU" sz="1600" b="0" strike="noStrike" spc="-1" dirty="0">
                <a:latin typeface="Calibri"/>
              </a:rPr>
              <a:t>/25</a:t>
            </a:r>
            <a:endParaRPr lang="hu-HU" sz="1600" b="0" strike="noStrike" spc="-1" dirty="0">
              <a:latin typeface="Times New Roman"/>
            </a:endParaRPr>
          </a:p>
        </p:txBody>
      </p:sp>
      <p:sp>
        <p:nvSpPr>
          <p:cNvPr id="140" name="CustomShape 4"/>
          <p:cNvSpPr/>
          <p:nvPr/>
        </p:nvSpPr>
        <p:spPr>
          <a:xfrm>
            <a:off x="108360" y="0"/>
            <a:ext cx="9035280" cy="31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hu-HU" sz="1500" b="0" strike="noStrike" spc="-1" dirty="0">
              <a:latin typeface="Arial"/>
            </a:endParaRPr>
          </a:p>
        </p:txBody>
      </p:sp>
      <p:sp>
        <p:nvSpPr>
          <p:cNvPr id="142" name="CustomShape 6"/>
          <p:cNvSpPr/>
          <p:nvPr/>
        </p:nvSpPr>
        <p:spPr>
          <a:xfrm>
            <a:off x="0" y="0"/>
            <a:ext cx="9144000" cy="5475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r>
              <a:rPr lang="hu-HU" sz="1600" b="0" strike="noStrike" spc="-1" dirty="0" smtClean="0">
                <a:latin typeface="Calibri"/>
              </a:rPr>
              <a:t>Személyes Pénzügyi nyilvántartáshoz Importáló megvalósítása – Személyes pénzügyi alkalmazások bemutatása</a:t>
            </a:r>
            <a:endParaRPr lang="hu-HU" sz="1600" spc="-1" dirty="0"/>
          </a:p>
          <a:p>
            <a:pPr>
              <a:lnSpc>
                <a:spcPct val="100000"/>
              </a:lnSpc>
            </a:pPr>
            <a:endParaRPr lang="hu-HU" sz="1200" b="0" strike="noStrike" spc="-1" dirty="0">
              <a:latin typeface="Arial"/>
            </a:endParaRPr>
          </a:p>
        </p:txBody>
      </p:sp>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wipe(down)">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8">
                                            <p:txEl>
                                              <p:pRg st="2" end="2"/>
                                            </p:txEl>
                                          </p:spTgt>
                                        </p:tgtEl>
                                        <p:attrNameLst>
                                          <p:attrName>style.visibility</p:attrName>
                                        </p:attrNameLst>
                                      </p:cBhvr>
                                      <p:to>
                                        <p:strVal val="visible"/>
                                      </p:to>
                                    </p:set>
                                    <p:animEffect transition="in" filter="wipe(down)">
                                      <p:cBhvr>
                                        <p:cTn id="12" dur="500"/>
                                        <p:tgtEl>
                                          <p:spTgt spid="138">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38">
                                            <p:txEl>
                                              <p:pRg st="3" end="3"/>
                                            </p:txEl>
                                          </p:spTgt>
                                        </p:tgtEl>
                                        <p:attrNameLst>
                                          <p:attrName>style.visibility</p:attrName>
                                        </p:attrNameLst>
                                      </p:cBhvr>
                                      <p:to>
                                        <p:strVal val="visible"/>
                                      </p:to>
                                    </p:set>
                                    <p:animEffect transition="in" filter="wipe(down)">
                                      <p:cBhvr>
                                        <p:cTn id="15" dur="500"/>
                                        <p:tgtEl>
                                          <p:spTgt spid="138">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8">
                                            <p:txEl>
                                              <p:pRg st="4" end="4"/>
                                            </p:txEl>
                                          </p:spTgt>
                                        </p:tgtEl>
                                        <p:attrNameLst>
                                          <p:attrName>style.visibility</p:attrName>
                                        </p:attrNameLst>
                                      </p:cBhvr>
                                      <p:to>
                                        <p:strVal val="visible"/>
                                      </p:to>
                                    </p:set>
                                    <p:animEffect transition="in" filter="wipe(down)">
                                      <p:cBhvr>
                                        <p:cTn id="18" dur="500"/>
                                        <p:tgtEl>
                                          <p:spTgt spid="138">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38">
                                            <p:txEl>
                                              <p:pRg st="5" end="5"/>
                                            </p:txEl>
                                          </p:spTgt>
                                        </p:tgtEl>
                                        <p:attrNameLst>
                                          <p:attrName>style.visibility</p:attrName>
                                        </p:attrNameLst>
                                      </p:cBhvr>
                                      <p:to>
                                        <p:strVal val="visible"/>
                                      </p:to>
                                    </p:set>
                                    <p:animEffect transition="in" filter="wipe(down)">
                                      <p:cBhvr>
                                        <p:cTn id="21" dur="500"/>
                                        <p:tgtEl>
                                          <p:spTgt spid="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2"/>
          <p:cNvSpPr txBox="1"/>
          <p:nvPr/>
        </p:nvSpPr>
        <p:spPr>
          <a:xfrm>
            <a:off x="6975000" y="6592320"/>
            <a:ext cx="2133360" cy="220680"/>
          </a:xfrm>
          <a:prstGeom prst="rect">
            <a:avLst/>
          </a:prstGeom>
          <a:noFill/>
          <a:ln>
            <a:noFill/>
          </a:ln>
        </p:spPr>
        <p:txBody>
          <a:bodyPr anchor="ctr"/>
          <a:lstStyle/>
          <a:p>
            <a:pPr algn="r">
              <a:lnSpc>
                <a:spcPct val="100000"/>
              </a:lnSpc>
            </a:pPr>
            <a:fld id="{1B37C790-0A05-459B-9C2B-E14EB7CE26D4}" type="slidenum">
              <a:rPr lang="hu-HU" sz="1600" b="0" strike="noStrike" spc="-1">
                <a:latin typeface="Calibri"/>
              </a:rPr>
              <a:pPr algn="r">
                <a:lnSpc>
                  <a:spcPct val="100000"/>
                </a:lnSpc>
              </a:pPr>
              <a:t>7</a:t>
            </a:fld>
            <a:r>
              <a:rPr lang="hu-HU" sz="1600" b="0" strike="noStrike" spc="-1" dirty="0">
                <a:latin typeface="Calibri"/>
              </a:rPr>
              <a:t>/25</a:t>
            </a:r>
            <a:endParaRPr lang="hu-HU" sz="1600" b="0" strike="noStrike" spc="-1" dirty="0">
              <a:latin typeface="Times New Roman"/>
            </a:endParaRPr>
          </a:p>
        </p:txBody>
      </p:sp>
      <p:sp>
        <p:nvSpPr>
          <p:cNvPr id="145" name="CustomShape 3"/>
          <p:cNvSpPr/>
          <p:nvPr/>
        </p:nvSpPr>
        <p:spPr>
          <a:xfrm>
            <a:off x="0" y="0"/>
            <a:ext cx="9214920" cy="332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500" b="0" strike="noStrike" spc="-1" dirty="0">
                <a:latin typeface="Calibri"/>
              </a:rPr>
              <a:t>Személyes Pénzügyi nyilvántartáshoz Importáló megvalósítása – Személyes pénzügyi alkalmazások </a:t>
            </a:r>
            <a:r>
              <a:rPr lang="hu-HU" sz="1600" b="0" strike="noStrike" spc="-1" dirty="0">
                <a:latin typeface="Calibri"/>
              </a:rPr>
              <a:t>bemutatása</a:t>
            </a:r>
            <a:endParaRPr lang="hu-HU" sz="1600" b="0" strike="noStrike" spc="-1" dirty="0">
              <a:latin typeface="Arial"/>
            </a:endParaRPr>
          </a:p>
        </p:txBody>
      </p:sp>
      <p:pic>
        <p:nvPicPr>
          <p:cNvPr id="147" name="Tartalom helye 4"/>
          <p:cNvPicPr/>
          <p:nvPr/>
        </p:nvPicPr>
        <p:blipFill>
          <a:blip r:embed="rId3" cstate="print"/>
          <a:stretch/>
        </p:blipFill>
        <p:spPr>
          <a:xfrm>
            <a:off x="1979712" y="332656"/>
            <a:ext cx="5333760" cy="4285800"/>
          </a:xfrm>
          <a:prstGeom prst="rect">
            <a:avLst/>
          </a:prstGeom>
          <a:ln>
            <a:noFill/>
          </a:ln>
        </p:spPr>
      </p:pic>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9" name="TextShape 1"/>
          <p:cNvSpPr txBox="1"/>
          <p:nvPr/>
        </p:nvSpPr>
        <p:spPr>
          <a:xfrm>
            <a:off x="-4064"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YNAB</a:t>
            </a:r>
            <a:endParaRPr lang="hu-HU" sz="4000" b="0" strike="noStrike" spc="-1" dirty="0">
              <a:solidFill>
                <a:srgbClr val="000000"/>
              </a:solidFill>
              <a:latin typeface="Calibri"/>
            </a:endParaRPr>
          </a:p>
        </p:txBody>
      </p:sp>
      <p:pic>
        <p:nvPicPr>
          <p:cNvPr id="11" name="Kép 10" descr="Képkivágás.PNG"/>
          <p:cNvPicPr>
            <a:picLocks noChangeAspect="1"/>
          </p:cNvPicPr>
          <p:nvPr/>
        </p:nvPicPr>
        <p:blipFill>
          <a:blip r:embed="rId4" cstate="print"/>
          <a:stretch>
            <a:fillRect/>
          </a:stretch>
        </p:blipFill>
        <p:spPr>
          <a:xfrm>
            <a:off x="1726772" y="4429843"/>
            <a:ext cx="5839640" cy="2162477"/>
          </a:xfrm>
          <a:prstGeom prst="rect">
            <a:avLst/>
          </a:prstGeom>
        </p:spPr>
      </p:pic>
    </p:spTree>
  </p:cSld>
  <p:clrMapOvr>
    <a:masterClrMapping/>
  </p:clrMapOvr>
  <p:transition>
    <p:fade/>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down)">
                                      <p:cBhvr>
                                        <p:cTn id="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2"/>
          <p:cNvSpPr txBox="1"/>
          <p:nvPr/>
        </p:nvSpPr>
        <p:spPr>
          <a:xfrm>
            <a:off x="0" y="1484784"/>
            <a:ext cx="9144000" cy="49683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Első számú cél:</a:t>
            </a:r>
          </a:p>
          <a:p>
            <a:pPr marL="743040" lvl="1" indent="-285480">
              <a:lnSpc>
                <a:spcPct val="100000"/>
              </a:lnSpc>
              <a:spcBef>
                <a:spcPts val="400"/>
              </a:spcBef>
              <a:buClr>
                <a:srgbClr val="000000"/>
              </a:buClr>
              <a:buFont typeface="Arial"/>
              <a:buChar char="–"/>
            </a:pPr>
            <a:r>
              <a:rPr lang="hu-HU" sz="2400" b="0" strike="noStrike" spc="-1" dirty="0" smtClean="0">
                <a:solidFill>
                  <a:srgbClr val="000000"/>
                </a:solidFill>
                <a:latin typeface="Calibri"/>
              </a:rPr>
              <a:t>képesnek </a:t>
            </a:r>
            <a:r>
              <a:rPr lang="hu-HU" sz="2400" b="0" strike="noStrike" spc="-1" dirty="0">
                <a:solidFill>
                  <a:srgbClr val="000000"/>
                </a:solidFill>
                <a:latin typeface="Calibri"/>
              </a:rPr>
              <a:t>kell lennie importálni </a:t>
            </a:r>
            <a:r>
              <a:rPr lang="hu-HU" sz="2400" b="1" strike="noStrike" spc="-1" dirty="0">
                <a:solidFill>
                  <a:srgbClr val="000000"/>
                </a:solidFill>
                <a:latin typeface="Calibri"/>
              </a:rPr>
              <a:t>bármely </a:t>
            </a:r>
            <a:r>
              <a:rPr lang="hu-HU" sz="2400" b="0" strike="noStrike" spc="-1" dirty="0">
                <a:solidFill>
                  <a:srgbClr val="000000"/>
                </a:solidFill>
                <a:latin typeface="Calibri"/>
              </a:rPr>
              <a:t>magyar banktól származó export fájlt feldolgozni, majd eltárolni egy saját táblázatban. </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r</a:t>
            </a:r>
            <a:r>
              <a:rPr lang="hu-HU" sz="2400" b="0" strike="noStrike" spc="-1" dirty="0" smtClean="0">
                <a:solidFill>
                  <a:srgbClr val="000000"/>
                </a:solidFill>
                <a:latin typeface="Calibri"/>
              </a:rPr>
              <a:t>edundáns </a:t>
            </a:r>
            <a:r>
              <a:rPr lang="hu-HU" sz="2400" b="0" strike="noStrike" spc="-1" dirty="0">
                <a:solidFill>
                  <a:srgbClr val="000000"/>
                </a:solidFill>
                <a:latin typeface="Calibri"/>
              </a:rPr>
              <a:t>tranzakciók tárolásának kezelése, ezen esetek logolása.</a:t>
            </a:r>
          </a:p>
          <a:p>
            <a:endParaRPr lang="hu-HU" sz="2000" b="0" strike="noStrike" spc="-1" dirty="0">
              <a:solidFill>
                <a:srgbClr val="000000"/>
              </a:solidFill>
              <a:latin typeface="Calibri"/>
            </a:endParaRPr>
          </a:p>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Másodlagos cél</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a</a:t>
            </a:r>
            <a:r>
              <a:rPr lang="hu-HU" sz="2400" b="0" strike="noStrike" spc="-1" dirty="0" smtClean="0">
                <a:solidFill>
                  <a:srgbClr val="000000"/>
                </a:solidFill>
                <a:latin typeface="Calibri"/>
              </a:rPr>
              <a:t>z </a:t>
            </a:r>
            <a:r>
              <a:rPr lang="hu-HU" sz="2400" b="0" strike="noStrike" spc="-1" dirty="0">
                <a:solidFill>
                  <a:srgbClr val="000000"/>
                </a:solidFill>
                <a:latin typeface="Calibri"/>
              </a:rPr>
              <a:t>adatbázisban lévő tranzakciók feltöltése egy táblázatba.</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az Importált tranzakciókról készült statisztikák megjelenítése.</a:t>
            </a:r>
          </a:p>
        </p:txBody>
      </p:sp>
      <p:sp>
        <p:nvSpPr>
          <p:cNvPr id="150" name="TextShape 3"/>
          <p:cNvSpPr txBox="1"/>
          <p:nvPr/>
        </p:nvSpPr>
        <p:spPr>
          <a:xfrm>
            <a:off x="6975000" y="6592320"/>
            <a:ext cx="2133360" cy="220680"/>
          </a:xfrm>
          <a:prstGeom prst="rect">
            <a:avLst/>
          </a:prstGeom>
          <a:noFill/>
          <a:ln>
            <a:noFill/>
          </a:ln>
        </p:spPr>
        <p:txBody>
          <a:bodyPr anchor="ctr"/>
          <a:lstStyle/>
          <a:p>
            <a:pPr algn="r">
              <a:lnSpc>
                <a:spcPct val="100000"/>
              </a:lnSpc>
            </a:pPr>
            <a:fld id="{CEC71407-97F1-46BB-B238-0E0280C05613}" type="slidenum">
              <a:rPr lang="hu-HU" sz="1600" b="0" strike="noStrike" spc="-1">
                <a:solidFill>
                  <a:srgbClr val="FFFFFF"/>
                </a:solidFill>
                <a:latin typeface="Calibri"/>
              </a:rPr>
              <a:pPr algn="r">
                <a:lnSpc>
                  <a:spcPct val="100000"/>
                </a:lnSpc>
              </a:pPr>
              <a:t>8</a:t>
            </a:fld>
            <a:r>
              <a:rPr lang="hu-HU" sz="1600" b="0" strike="noStrike" spc="-1">
                <a:solidFill>
                  <a:srgbClr val="FFFFFF"/>
                </a:solidFill>
                <a:latin typeface="Calibri"/>
              </a:rPr>
              <a:t>/25</a:t>
            </a:r>
            <a:endParaRPr lang="hu-HU" sz="1600" b="0" strike="noStrike" spc="-1">
              <a:latin typeface="Times New Roman"/>
            </a:endParaRPr>
          </a:p>
        </p:txBody>
      </p:sp>
      <p:sp>
        <p:nvSpPr>
          <p:cNvPr id="151"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megvalósítása – Feladat leírása</a:t>
            </a:r>
            <a:endParaRPr lang="hu-HU" sz="1600" b="0" strike="noStrike" spc="-1" dirty="0">
              <a:latin typeface="Arial"/>
            </a:endParaRPr>
          </a:p>
        </p:txBody>
      </p:sp>
      <p:sp>
        <p:nvSpPr>
          <p:cNvPr id="8"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10"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Feladat leírása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2"/>
          <p:cNvSpPr txBox="1"/>
          <p:nvPr/>
        </p:nvSpPr>
        <p:spPr>
          <a:xfrm>
            <a:off x="0" y="1340640"/>
            <a:ext cx="9144000" cy="5112360"/>
          </a:xfrm>
          <a:prstGeom prst="rect">
            <a:avLst/>
          </a:prstGeom>
          <a:noFill/>
          <a:ln>
            <a:noFill/>
          </a:ln>
        </p:spPr>
        <p:txBody>
          <a:bodyPr/>
          <a:lstStyle/>
          <a:p>
            <a:pPr marL="343080" indent="-342720">
              <a:lnSpc>
                <a:spcPct val="100000"/>
              </a:lnSpc>
              <a:spcBef>
                <a:spcPts val="479"/>
              </a:spcBef>
              <a:buClr>
                <a:srgbClr val="000000"/>
              </a:buClr>
            </a:pPr>
            <a:r>
              <a:rPr lang="hu-HU" sz="3200" b="1" strike="noStrike" spc="-1" dirty="0" smtClean="0">
                <a:solidFill>
                  <a:srgbClr val="000000"/>
                </a:solidFill>
                <a:latin typeface="Calibri"/>
              </a:rPr>
              <a:t>Cél</a:t>
            </a:r>
            <a:r>
              <a:rPr lang="hu-HU" sz="3200" b="0" strike="noStrike" spc="-1" dirty="0">
                <a:solidFill>
                  <a:srgbClr val="000000"/>
                </a:solidFill>
                <a:latin typeface="Calibri"/>
              </a:rPr>
              <a:t>: </a:t>
            </a:r>
            <a:r>
              <a:rPr lang="hu-HU" sz="2800" b="0" strike="noStrike" spc="-1" dirty="0">
                <a:solidFill>
                  <a:srgbClr val="000000"/>
                </a:solidFill>
                <a:latin typeface="Calibri"/>
              </a:rPr>
              <a:t>Olyan univerzális beolvasó írása amely „beazonosítja” a szükséges cellákat</a:t>
            </a:r>
            <a:r>
              <a:rPr lang="hu-HU" sz="2800" b="0" strike="noStrike" spc="-1" dirty="0" smtClean="0">
                <a:solidFill>
                  <a:srgbClr val="000000"/>
                </a:solidFill>
                <a:latin typeface="Calibri"/>
              </a:rPr>
              <a:t>.</a:t>
            </a:r>
          </a:p>
          <a:p>
            <a:pPr marL="343080" indent="-342720">
              <a:lnSpc>
                <a:spcPct val="100000"/>
              </a:lnSpc>
              <a:spcBef>
                <a:spcPts val="479"/>
              </a:spcBef>
              <a:buClr>
                <a:srgbClr val="000000"/>
              </a:buClr>
            </a:pPr>
            <a:r>
              <a:rPr lang="hu-HU" sz="2000" b="0" strike="noStrike" spc="-1" dirty="0" smtClean="0">
                <a:solidFill>
                  <a:srgbClr val="000000"/>
                </a:solidFill>
                <a:latin typeface="Calibri"/>
              </a:rPr>
              <a:t> </a:t>
            </a:r>
            <a:endParaRPr lang="hu-HU" sz="20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Felhasználó </a:t>
            </a:r>
            <a:r>
              <a:rPr lang="hu-HU" sz="2400" b="0" strike="noStrike" spc="-1" dirty="0" smtClean="0">
                <a:solidFill>
                  <a:srgbClr val="000000"/>
                </a:solidFill>
                <a:latin typeface="Calibri"/>
              </a:rPr>
              <a:t>bankszámlaszáma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a:t>
            </a:r>
            <a:r>
              <a:rPr lang="hu-HU" sz="2400" b="0" strike="noStrike" spc="-1" dirty="0">
                <a:solidFill>
                  <a:srgbClr val="000000"/>
                </a:solidFill>
                <a:latin typeface="Calibri"/>
              </a:rPr>
              <a:t>végbemenetelének </a:t>
            </a:r>
            <a:r>
              <a:rPr lang="hu-HU" sz="2400" b="0" strike="noStrike" spc="-1" dirty="0" smtClean="0">
                <a:solidFill>
                  <a:srgbClr val="000000"/>
                </a:solidFill>
                <a:latin typeface="Calibri"/>
              </a:rPr>
              <a:t>dátuma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összege</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Tranzakciót </a:t>
            </a:r>
            <a:r>
              <a:rPr lang="hu-HU" sz="2400" b="0" strike="noStrike" spc="-1" dirty="0">
                <a:solidFill>
                  <a:srgbClr val="000000"/>
                </a:solidFill>
                <a:latin typeface="Calibri"/>
              </a:rPr>
              <a:t>jellemző </a:t>
            </a:r>
            <a:r>
              <a:rPr lang="hu-HU" sz="2400" b="0" strike="noStrike" spc="-1" dirty="0" smtClean="0">
                <a:solidFill>
                  <a:srgbClr val="000000"/>
                </a:solidFill>
                <a:latin typeface="Calibri"/>
              </a:rPr>
              <a:t>leírás</a:t>
            </a:r>
            <a:endParaRPr lang="hu-HU" sz="2400" b="0" strike="noStrike" spc="-1" dirty="0">
              <a:solidFill>
                <a:srgbClr val="000000"/>
              </a:solidFill>
              <a:latin typeface="Calibri"/>
            </a:endParaRPr>
          </a:p>
          <a:p>
            <a:pPr marL="685800" lvl="1" indent="-285480">
              <a:lnSpc>
                <a:spcPct val="100000"/>
              </a:lnSpc>
              <a:spcBef>
                <a:spcPts val="479"/>
              </a:spcBef>
              <a:buClr>
                <a:srgbClr val="000000"/>
              </a:buClr>
              <a:buFont typeface="Arial"/>
              <a:buChar char="–"/>
            </a:pPr>
            <a:r>
              <a:rPr lang="hu-HU" sz="2400" b="0" strike="noStrike" spc="-1" dirty="0">
                <a:solidFill>
                  <a:srgbClr val="000000"/>
                </a:solidFill>
                <a:latin typeface="Calibri"/>
              </a:rPr>
              <a:t>legtöbb fájlban erre több megfelelő oszlop is van</a:t>
            </a:r>
          </a:p>
        </p:txBody>
      </p:sp>
      <p:sp>
        <p:nvSpPr>
          <p:cNvPr id="184" name="TextShape 3"/>
          <p:cNvSpPr txBox="1"/>
          <p:nvPr/>
        </p:nvSpPr>
        <p:spPr>
          <a:xfrm>
            <a:off x="6975000" y="6592320"/>
            <a:ext cx="2133360" cy="220680"/>
          </a:xfrm>
          <a:prstGeom prst="rect">
            <a:avLst/>
          </a:prstGeom>
          <a:noFill/>
          <a:ln>
            <a:noFill/>
          </a:ln>
        </p:spPr>
        <p:txBody>
          <a:bodyPr anchor="ctr"/>
          <a:lstStyle/>
          <a:p>
            <a:pPr algn="r">
              <a:lnSpc>
                <a:spcPct val="100000"/>
              </a:lnSpc>
            </a:pPr>
            <a:fld id="{D0A3E21E-1CE0-4C84-8659-39D96795CF8F}" type="slidenum">
              <a:rPr lang="hu-HU" sz="1600" b="0" strike="noStrike" spc="-1">
                <a:latin typeface="Calibri"/>
              </a:rPr>
              <a:pPr algn="r">
                <a:lnSpc>
                  <a:spcPct val="100000"/>
                </a:lnSpc>
              </a:pPr>
              <a:t>9</a:t>
            </a:fld>
            <a:r>
              <a:rPr lang="hu-HU" sz="1600" b="0" strike="noStrike" spc="-1" dirty="0">
                <a:latin typeface="Calibri"/>
              </a:rPr>
              <a:t>/25</a:t>
            </a:r>
            <a:endParaRPr lang="hu-HU" sz="1600" b="0" strike="noStrike" spc="-1" dirty="0">
              <a:latin typeface="Times New Roman"/>
            </a:endParaRPr>
          </a:p>
        </p:txBody>
      </p:sp>
      <p:sp>
        <p:nvSpPr>
          <p:cNvPr id="18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7" name="CustomShape 3"/>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Készítette: Tóth Patrik Csaba</a:t>
            </a:r>
            <a:endParaRPr lang="hu-HU" b="0" strike="noStrike" spc="-1" dirty="0">
              <a:latin typeface="Arial"/>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Banki importáló megvalósítása</a:t>
            </a:r>
            <a:endParaRPr lang="hu-HU" sz="4000" b="0" strike="noStrike" spc="-1" dirty="0">
              <a:solidFill>
                <a:srgbClr val="000000"/>
              </a:solidFill>
              <a:latin typeface="Calibri"/>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1168</Words>
  <Application>Microsoft Office PowerPoint</Application>
  <PresentationFormat>Diavetítés a képernyőre (4:3 oldalarány)</PresentationFormat>
  <Paragraphs>197</Paragraphs>
  <Slides>16</Slides>
  <Notes>15</Notes>
  <HiddenSlides>0</HiddenSlides>
  <MMClips>0</MMClips>
  <ScaleCrop>false</ScaleCrop>
  <HeadingPairs>
    <vt:vector size="4" baseType="variant">
      <vt:variant>
        <vt:lpstr>Téma</vt:lpstr>
      </vt:variant>
      <vt:variant>
        <vt:i4>3</vt:i4>
      </vt:variant>
      <vt:variant>
        <vt:lpstr>Diacímek</vt:lpstr>
      </vt:variant>
      <vt:variant>
        <vt:i4>16</vt:i4>
      </vt:variant>
    </vt:vector>
  </HeadingPairs>
  <TitlesOfParts>
    <vt:vector size="19" baseType="lpstr">
      <vt:lpstr>Office Theme</vt:lpstr>
      <vt:lpstr>Office Theme</vt:lpstr>
      <vt:lpstr>Office Theme</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P-gráfok síkbeli megjelenítését  meghatározó algoritmus megvalósítása</dc:title>
  <dc:creator>Lacza Péter</dc:creator>
  <cp:lastModifiedBy>Tocki</cp:lastModifiedBy>
  <cp:revision>359</cp:revision>
  <dcterms:created xsi:type="dcterms:W3CDTF">2011-12-01T08:45:01Z</dcterms:created>
  <dcterms:modified xsi:type="dcterms:W3CDTF">2017-11-27T17:32:37Z</dcterms:modified>
  <dc:language>hu-HU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Diavetítés a képernyőre (4:3 oldalarány)</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