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0"/>
  </p:notesMasterIdLst>
  <p:sldIdLst>
    <p:sldId id="256" r:id="rId3"/>
    <p:sldId id="257" r:id="rId4"/>
    <p:sldId id="275" r:id="rId5"/>
    <p:sldId id="276" r:id="rId6"/>
    <p:sldId id="278" r:id="rId7"/>
    <p:sldId id="258" r:id="rId8"/>
    <p:sldId id="259" r:id="rId9"/>
    <p:sldId id="281" r:id="rId10"/>
    <p:sldId id="260" r:id="rId11"/>
    <p:sldId id="266" r:id="rId12"/>
    <p:sldId id="282" r:id="rId13"/>
    <p:sldId id="267" r:id="rId14"/>
    <p:sldId id="268" r:id="rId15"/>
    <p:sldId id="280" r:id="rId16"/>
    <p:sldId id="273" r:id="rId17"/>
    <p:sldId id="270" r:id="rId18"/>
    <p:sldId id="271" r:id="rId19"/>
  </p:sldIdLst>
  <p:sldSz cx="9144000" cy="6858000" type="screen4x3"/>
  <p:notesSz cx="9144000" cy="6858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A9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29" autoAdjust="0"/>
    <p:restoredTop sz="89680" autoAdjust="0"/>
  </p:normalViewPr>
  <p:slideViewPr>
    <p:cSldViewPr>
      <p:cViewPr>
        <p:scale>
          <a:sx n="62" d="100"/>
          <a:sy n="62" d="100"/>
        </p:scale>
        <p:origin x="-1026" y="-1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p:cNvSpPr>
          <p:nvPr>
            <p:ph type="body"/>
          </p:nvPr>
        </p:nvSpPr>
        <p:spPr>
          <a:xfrm>
            <a:off x="756000" y="5078520"/>
            <a:ext cx="6047640" cy="4811040"/>
          </a:xfrm>
          <a:prstGeom prst="rect">
            <a:avLst/>
          </a:prstGeom>
        </p:spPr>
        <p:txBody>
          <a:bodyPr lIns="0" tIns="0" rIns="0" bIns="0"/>
          <a:lstStyle/>
          <a:p>
            <a:r>
              <a:rPr lang="hu-HU" sz="2000" b="0" strike="noStrike" spc="-1">
                <a:latin typeface="Arial"/>
              </a:rPr>
              <a:t>A jegyzetformátum szerkesztéséhez kattintson ide</a:t>
            </a:r>
          </a:p>
        </p:txBody>
      </p:sp>
      <p:sp>
        <p:nvSpPr>
          <p:cNvPr id="124" name="PlaceHolder 2"/>
          <p:cNvSpPr>
            <a:spLocks noGrp="1"/>
          </p:cNvSpPr>
          <p:nvPr>
            <p:ph type="hdr"/>
          </p:nvPr>
        </p:nvSpPr>
        <p:spPr>
          <a:xfrm>
            <a:off x="1512000" y="5880600"/>
            <a:ext cx="6047640" cy="4811040"/>
          </a:xfrm>
          <a:prstGeom prst="rect">
            <a:avLst/>
          </a:prstGeom>
        </p:spPr>
        <p:txBody>
          <a:bodyPr lIns="0" tIns="0" rIns="0" bIns="0"/>
          <a:lstStyle/>
          <a:p>
            <a:r>
              <a:rPr lang="hu-HU" sz="1400" b="0" strike="noStrike" spc="-1">
                <a:latin typeface="Times New Roman"/>
              </a:rPr>
              <a:t>&lt;élőfej&gt;</a:t>
            </a:r>
          </a:p>
        </p:txBody>
      </p:sp>
      <p:sp>
        <p:nvSpPr>
          <p:cNvPr id="125" name="PlaceHolder 3"/>
          <p:cNvSpPr>
            <a:spLocks noGrp="1"/>
          </p:cNvSpPr>
          <p:nvPr>
            <p:ph type="dt"/>
          </p:nvPr>
        </p:nvSpPr>
        <p:spPr>
          <a:xfrm>
            <a:off x="0" y="10157400"/>
            <a:ext cx="3280680" cy="534240"/>
          </a:xfrm>
          <a:prstGeom prst="rect">
            <a:avLst/>
          </a:prstGeom>
        </p:spPr>
        <p:txBody>
          <a:bodyPr lIns="0" tIns="0" rIns="0" bIns="0"/>
          <a:lstStyle/>
          <a:p>
            <a:pPr algn="r"/>
            <a:r>
              <a:rPr lang="hu-HU" sz="1400" b="0" strike="noStrike" spc="-1">
                <a:latin typeface="Times New Roman"/>
              </a:rPr>
              <a:t>&lt;dátum/idő&gt;</a:t>
            </a:r>
          </a:p>
        </p:txBody>
      </p:sp>
      <p:sp>
        <p:nvSpPr>
          <p:cNvPr id="126" name="PlaceHolder 4"/>
          <p:cNvSpPr>
            <a:spLocks noGrp="1"/>
          </p:cNvSpPr>
          <p:nvPr>
            <p:ph type="ftr"/>
          </p:nvPr>
        </p:nvSpPr>
        <p:spPr>
          <a:xfrm>
            <a:off x="0" y="0"/>
            <a:ext cx="3280680" cy="534240"/>
          </a:xfrm>
          <a:prstGeom prst="rect">
            <a:avLst/>
          </a:prstGeom>
        </p:spPr>
        <p:txBody>
          <a:bodyPr lIns="0" tIns="0" rIns="0" bIns="0" anchor="b"/>
          <a:lstStyle/>
          <a:p>
            <a:r>
              <a:rPr lang="hu-HU" sz="1400" b="0" strike="noStrike" spc="-1">
                <a:latin typeface="Times New Roman"/>
              </a:rPr>
              <a:t>&lt;élőláb&gt;</a:t>
            </a:r>
          </a:p>
        </p:txBody>
      </p:sp>
      <p:sp>
        <p:nvSpPr>
          <p:cNvPr id="127" name="PlaceHolder 5"/>
          <p:cNvSpPr>
            <a:spLocks noGrp="1"/>
          </p:cNvSpPr>
          <p:nvPr>
            <p:ph type="sldNum"/>
          </p:nvPr>
        </p:nvSpPr>
        <p:spPr>
          <a:xfrm>
            <a:off x="4278960" y="0"/>
            <a:ext cx="3280680" cy="534240"/>
          </a:xfrm>
          <a:prstGeom prst="rect">
            <a:avLst/>
          </a:prstGeom>
        </p:spPr>
        <p:txBody>
          <a:bodyPr lIns="0" tIns="0" rIns="0" bIns="0" anchor="b"/>
          <a:lstStyle/>
          <a:p>
            <a:pPr algn="r"/>
            <a:fld id="{BB8C64FC-982A-4A80-B5B3-8CFDF6E6714B}" type="slidenum">
              <a:rPr lang="hu-HU" sz="1400" b="0" strike="noStrike" spc="-1">
                <a:latin typeface="Times New Roman"/>
              </a:rPr>
              <a:pPr algn="r"/>
              <a:t>‹#›</a:t>
            </a:fld>
            <a:endParaRPr lang="hu-HU" sz="1400" b="0" strike="noStrike" spc="-1">
              <a:latin typeface="Times New Roman"/>
            </a:endParaRPr>
          </a:p>
        </p:txBody>
      </p:sp>
    </p:spTree>
    <p:extLst>
      <p:ext uri="{BB962C8B-B14F-4D97-AF65-F5344CB8AC3E}">
        <p14:creationId xmlns:p14="http://schemas.microsoft.com/office/powerpoint/2010/main" val="395616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ceHolder 1"/>
          <p:cNvSpPr>
            <a:spLocks noGrp="1"/>
          </p:cNvSpPr>
          <p:nvPr>
            <p:ph type="body"/>
          </p:nvPr>
        </p:nvSpPr>
        <p:spPr>
          <a:xfrm>
            <a:off x="914400" y="3257640"/>
            <a:ext cx="7314840" cy="3085920"/>
          </a:xfrm>
          <a:prstGeom prst="rect">
            <a:avLst/>
          </a:prstGeom>
        </p:spPr>
        <p:txBody>
          <a:bodyPr/>
          <a:lstStyle/>
          <a:p>
            <a:r>
              <a:rPr lang="hu-HU" sz="2000" b="0" strike="noStrike" spc="-1" dirty="0" smtClean="0">
                <a:latin typeface="Arial"/>
              </a:rPr>
              <a:t>Probléma személtetése</a:t>
            </a:r>
            <a:r>
              <a:rPr lang="hu-HU" sz="2000" b="0" strike="noStrike" spc="-1" baseline="0" dirty="0">
                <a:latin typeface="Arial"/>
              </a:rPr>
              <a:t> </a:t>
            </a:r>
            <a:r>
              <a:rPr lang="hu-HU" sz="2000" b="0" strike="noStrike" spc="-1" baseline="0" dirty="0" smtClean="0">
                <a:latin typeface="Arial"/>
              </a:rPr>
              <a:t>– Pár példa (képek) –az ideális, az ideális ellentéte</a:t>
            </a:r>
          </a:p>
          <a:p>
            <a:r>
              <a:rPr lang="hu-HU" sz="2000" b="0" strike="noStrike" spc="-1" baseline="0" dirty="0" smtClean="0">
                <a:latin typeface="Arial"/>
              </a:rPr>
              <a:t>Személyes pénzügyi szoftverek bemutatása – példakép , összehasonlítás</a:t>
            </a:r>
          </a:p>
          <a:p>
            <a:pPr marL="0" marR="0" indent="0" algn="l" defTabSz="914400" rtl="0" eaLnBrk="1" fontAlgn="auto" latinLnBrk="0" hangingPunct="1">
              <a:lnSpc>
                <a:spcPct val="100000"/>
              </a:lnSpc>
              <a:spcBef>
                <a:spcPts val="0"/>
              </a:spcBef>
              <a:spcAft>
                <a:spcPts val="0"/>
              </a:spcAft>
              <a:buClrTx/>
              <a:buSzTx/>
              <a:buFontTx/>
              <a:buNone/>
              <a:tabLst/>
              <a:defRPr/>
            </a:pPr>
            <a:r>
              <a:rPr lang="hu-HU" sz="2000" b="0" strike="noStrike" spc="-1" baseline="0" dirty="0" smtClean="0">
                <a:latin typeface="+mn-lt"/>
              </a:rPr>
              <a:t>Feladat leírása – mi a célunk </a:t>
            </a:r>
            <a:endParaRPr lang="hu-HU" sz="2000" b="0" strike="noStrike" spc="-1" baseline="0" dirty="0" smtClean="0">
              <a:latin typeface="Arial"/>
            </a:endParaRPr>
          </a:p>
          <a:p>
            <a:r>
              <a:rPr lang="hu-HU" sz="2000" b="0" strike="noStrike" spc="-1" baseline="0" dirty="0" smtClean="0">
                <a:latin typeface="Arial"/>
              </a:rPr>
              <a:t>Feldolgozás – miket csináltam, hogyan csináltam, mivel csináltam</a:t>
            </a:r>
          </a:p>
          <a:p>
            <a:r>
              <a:rPr lang="hu-HU" sz="2000" b="0" strike="noStrike" spc="-1" baseline="0" dirty="0" smtClean="0">
                <a:latin typeface="Arial"/>
              </a:rPr>
              <a:t>Összegzés – mire jutottam , miket tanultam</a:t>
            </a:r>
          </a:p>
          <a:p>
            <a:r>
              <a:rPr lang="hu-HU" sz="2000" b="0" strike="noStrike" spc="-1" baseline="0" dirty="0" smtClean="0">
                <a:latin typeface="Arial"/>
              </a:rPr>
              <a:t>Jövőbeli tervek </a:t>
            </a:r>
          </a:p>
        </p:txBody>
      </p:sp>
      <p:sp>
        <p:nvSpPr>
          <p:cNvPr id="210" name="TextShape 2"/>
          <p:cNvSpPr txBox="1"/>
          <p:nvPr/>
        </p:nvSpPr>
        <p:spPr>
          <a:xfrm>
            <a:off x="5179320" y="6513840"/>
            <a:ext cx="3962160" cy="342720"/>
          </a:xfrm>
          <a:prstGeom prst="rect">
            <a:avLst/>
          </a:prstGeom>
          <a:noFill/>
          <a:ln>
            <a:noFill/>
          </a:ln>
        </p:spPr>
        <p:txBody>
          <a:bodyPr anchor="b"/>
          <a:lstStyle/>
          <a:p>
            <a:pPr algn="r">
              <a:lnSpc>
                <a:spcPct val="100000"/>
              </a:lnSpc>
            </a:pPr>
            <a:fld id="{793354AE-EF15-46FE-B991-3826BC2671EC}" type="slidenum">
              <a:rPr lang="hu-HU" sz="1200" b="0" strike="noStrike" spc="-1">
                <a:solidFill>
                  <a:srgbClr val="000000"/>
                </a:solidFill>
                <a:latin typeface="+mn-lt"/>
                <a:ea typeface="+mn-ea"/>
              </a:rPr>
              <a:pPr algn="r">
                <a:lnSpc>
                  <a:spcPct val="100000"/>
                </a:lnSpc>
              </a:pPr>
              <a:t>2</a:t>
            </a:fld>
            <a:endParaRPr lang="hu-HU" sz="1200" b="0" strike="noStrike" spc="-1">
              <a:latin typeface="Times New Roman"/>
            </a:endParaRPr>
          </a:p>
        </p:txBody>
      </p:sp>
    </p:spTree>
    <p:extLst>
      <p:ext uri="{BB962C8B-B14F-4D97-AF65-F5344CB8AC3E}">
        <p14:creationId xmlns:p14="http://schemas.microsoft.com/office/powerpoint/2010/main" val="4203514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2857500" y="514350"/>
            <a:ext cx="3429000" cy="2571750"/>
          </a:xfrm>
          <a:prstGeom prst="rect">
            <a:avLst/>
          </a:prstGeom>
          <a:noFill/>
          <a:ln w="12700">
            <a:solidFill>
              <a:prstClr val="black"/>
            </a:solidFill>
          </a:ln>
        </p:spPr>
      </p:sp>
      <p:sp>
        <p:nvSpPr>
          <p:cNvPr id="3" name="Jegyzetek helye 2"/>
          <p:cNvSpPr>
            <a:spLocks noGrp="1"/>
          </p:cNvSpPr>
          <p:nvPr>
            <p:ph type="body" idx="1"/>
          </p:nvPr>
        </p:nvSpPr>
        <p:spPr/>
        <p:txBody>
          <a:bodyPr/>
          <a:lstStyle/>
          <a:p>
            <a:r>
              <a:rPr lang="hu-HU" dirty="0" smtClean="0"/>
              <a:t>Grafikus felülethez</a:t>
            </a:r>
            <a:r>
              <a:rPr lang="hu-HU" baseline="0" dirty="0" smtClean="0"/>
              <a:t> használt:</a:t>
            </a:r>
          </a:p>
          <a:p>
            <a:r>
              <a:rPr lang="hu-HU" baseline="0" dirty="0" smtClean="0"/>
              <a:t>WPF egy felület amit az XAML által lehet szerkeszteni, olyan mint a HTML-hez a css, elkünönítni a grafikus és a programozó tevékenységeket.</a:t>
            </a:r>
          </a:p>
          <a:p>
            <a:r>
              <a:rPr lang="hu-HU" baseline="0" dirty="0" smtClean="0"/>
              <a:t>Data Bindig – megjelenített adatok összekötése a programban lévő értékekkel.</a:t>
            </a:r>
            <a:endParaRPr lang="hu-HU" dirty="0"/>
          </a:p>
        </p:txBody>
      </p:sp>
      <p:sp>
        <p:nvSpPr>
          <p:cNvPr id="4" name="Dia számának helye 3"/>
          <p:cNvSpPr>
            <a:spLocks noGrp="1"/>
          </p:cNvSpPr>
          <p:nvPr>
            <p:ph type="sldNum" idx="10"/>
          </p:nvPr>
        </p:nvSpPr>
        <p:spPr/>
        <p:txBody>
          <a:bodyPr/>
          <a:lstStyle/>
          <a:p>
            <a:pPr algn="r"/>
            <a:fld id="{BB8C64FC-982A-4A80-B5B3-8CFDF6E6714B}" type="slidenum">
              <a:rPr lang="hu-HU" sz="1400" b="0" strike="noStrike" spc="-1" smtClean="0">
                <a:latin typeface="Times New Roman"/>
              </a:rPr>
              <a:pPr algn="r"/>
              <a:t>11</a:t>
            </a:fld>
            <a:endParaRPr lang="hu-HU" sz="1400" b="0" strike="noStrike" spc="-1">
              <a:latin typeface="Times New Roman"/>
            </a:endParaRPr>
          </a:p>
        </p:txBody>
      </p:sp>
    </p:spTree>
    <p:extLst>
      <p:ext uri="{BB962C8B-B14F-4D97-AF65-F5344CB8AC3E}">
        <p14:creationId xmlns:p14="http://schemas.microsoft.com/office/powerpoint/2010/main" val="422688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1"/>
          <p:cNvSpPr>
            <a:spLocks noGrp="1"/>
          </p:cNvSpPr>
          <p:nvPr>
            <p:ph type="body"/>
          </p:nvPr>
        </p:nvSpPr>
        <p:spPr>
          <a:xfrm>
            <a:off x="914400" y="3257640"/>
            <a:ext cx="7314840" cy="3085920"/>
          </a:xfrm>
          <a:prstGeom prst="rect">
            <a:avLst/>
          </a:prstGeom>
        </p:spPr>
        <p:txBody>
          <a:bodyPr/>
          <a:lstStyle/>
          <a:p>
            <a:r>
              <a:rPr lang="hu-HU" sz="1200" b="0" strike="noStrike" spc="-1" dirty="0">
                <a:latin typeface="Arial"/>
              </a:rPr>
              <a:t>Természetesen ha egy cella például számra illeszkedő reguláris kifejezés tartalmaz az nem feltétlenül jelenti azt hogy az az Összeg oszlopban helyezkedik el. Mivel az lehet Tranzakció szám azonosító, Egyenleg oszlop is. </a:t>
            </a:r>
          </a:p>
          <a:p>
            <a:r>
              <a:rPr lang="hu-HU" sz="1200" b="0" strike="noStrike" spc="-1" dirty="0">
                <a:latin typeface="Arial"/>
              </a:rPr>
              <a:t>Vagy ha egy reguláris kifejezés illeszkedik egy bankszámla formájára (</a:t>
            </a:r>
            <a:r>
              <a:rPr lang="hu-HU" sz="1200" b="0" strike="noStrike" spc="-1" dirty="0" err="1">
                <a:latin typeface="Arial"/>
              </a:rPr>
              <a:t>xxxxxxxx-xxxxxxxx</a:t>
            </a:r>
            <a:r>
              <a:rPr lang="hu-HU" sz="1200" b="0" strike="noStrike" spc="-1" dirty="0">
                <a:latin typeface="Arial"/>
              </a:rPr>
              <a:t> vagy </a:t>
            </a:r>
            <a:r>
              <a:rPr lang="hu-HU" sz="1200" b="0" strike="noStrike" spc="-1" dirty="0" err="1">
                <a:latin typeface="Arial"/>
              </a:rPr>
              <a:t>xxxxxxxx-xxxxxxxx-xxxxxxxx</a:t>
            </a:r>
            <a:r>
              <a:rPr lang="hu-HU" sz="1200" b="0" strike="noStrike" spc="-1" dirty="0">
                <a:latin typeface="Arial"/>
              </a:rPr>
              <a:t>) az lehet Ellenoldali bankszáma is.</a:t>
            </a:r>
          </a:p>
          <a:p>
            <a:r>
              <a:rPr lang="hu-HU" sz="1200" b="0" strike="noStrike" spc="-1" dirty="0" smtClean="0">
                <a:latin typeface="+mn-lt"/>
              </a:rPr>
              <a:t>Az oszlopot azonosító cellák (oszlopot nevei) sorát előbb meg kell „találnunk” a programunk számára.</a:t>
            </a:r>
          </a:p>
          <a:p>
            <a:r>
              <a:rPr lang="hu-HU" sz="1200" b="0" strike="noStrike" spc="-1" dirty="0" smtClean="0">
                <a:latin typeface="+mn-lt"/>
              </a:rPr>
              <a:t>Mivel minden export fájl esetében ez a legtöbb oszloppal rendelkező sorban helyezkedik el így egyszerű dolgunk van (maximum keresés oszlopok számát nézve)</a:t>
            </a:r>
          </a:p>
          <a:p>
            <a:endParaRPr lang="hu-HU" sz="1200" b="0" strike="noStrike" spc="-1" dirty="0">
              <a:latin typeface="Arial"/>
            </a:endParaRPr>
          </a:p>
        </p:txBody>
      </p:sp>
      <p:sp>
        <p:nvSpPr>
          <p:cNvPr id="230" name="TextShape 2"/>
          <p:cNvSpPr txBox="1"/>
          <p:nvPr/>
        </p:nvSpPr>
        <p:spPr>
          <a:xfrm>
            <a:off x="5179320" y="6513840"/>
            <a:ext cx="3962160" cy="342720"/>
          </a:xfrm>
          <a:prstGeom prst="rect">
            <a:avLst/>
          </a:prstGeom>
          <a:noFill/>
          <a:ln>
            <a:noFill/>
          </a:ln>
        </p:spPr>
        <p:txBody>
          <a:bodyPr anchor="b"/>
          <a:lstStyle/>
          <a:p>
            <a:pPr algn="r">
              <a:lnSpc>
                <a:spcPct val="100000"/>
              </a:lnSpc>
            </a:pPr>
            <a:fld id="{DF5D6EFF-F8EB-4BD0-8404-A32D42168B7B}" type="slidenum">
              <a:rPr lang="hu-HU" sz="1200" b="0" strike="noStrike" spc="-1">
                <a:solidFill>
                  <a:srgbClr val="000000"/>
                </a:solidFill>
                <a:latin typeface="+mn-lt"/>
                <a:ea typeface="+mn-ea"/>
              </a:rPr>
              <a:pPr algn="r">
                <a:lnSpc>
                  <a:spcPct val="100000"/>
                </a:lnSpc>
              </a:pPr>
              <a:t>12</a:t>
            </a:fld>
            <a:endParaRPr lang="hu-HU" sz="1200" b="0" strike="noStrike" spc="-1">
              <a:latin typeface="Times New Roman"/>
            </a:endParaRPr>
          </a:p>
        </p:txBody>
      </p:sp>
    </p:spTree>
    <p:extLst>
      <p:ext uri="{BB962C8B-B14F-4D97-AF65-F5344CB8AC3E}">
        <p14:creationId xmlns:p14="http://schemas.microsoft.com/office/powerpoint/2010/main" val="880426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laceHolder 1"/>
          <p:cNvSpPr>
            <a:spLocks noGrp="1"/>
          </p:cNvSpPr>
          <p:nvPr>
            <p:ph type="body"/>
          </p:nvPr>
        </p:nvSpPr>
        <p:spPr>
          <a:xfrm>
            <a:off x="914400" y="3257640"/>
            <a:ext cx="7314840" cy="3085920"/>
          </a:xfrm>
          <a:prstGeom prst="rect">
            <a:avLst/>
          </a:prstGeom>
        </p:spPr>
        <p:txBody>
          <a:bodyPr/>
          <a:lstStyle/>
          <a:p>
            <a:r>
              <a:rPr lang="hu-HU" sz="2000" b="0" strike="noStrike" spc="-1" dirty="0">
                <a:latin typeface="Arial"/>
              </a:rPr>
              <a:t>Az oszlopot azonosító cellák (oszlopot nevei) sorát előbb meg kell „találnunk” a programunk számára.</a:t>
            </a:r>
          </a:p>
          <a:p>
            <a:r>
              <a:rPr lang="hu-HU" sz="2000" b="0" strike="noStrike" spc="-1" dirty="0">
                <a:latin typeface="Arial"/>
              </a:rPr>
              <a:t>Mivel minden export fájl esetében ez a legtöbb oszloppal rendelkező sorban helyezkedik el így egyszerű dolgunk van (maximum keresés oszlopok számát nézve)</a:t>
            </a:r>
          </a:p>
          <a:p>
            <a:r>
              <a:rPr lang="hu-HU" sz="2000" b="0" strike="noStrike" spc="-1" dirty="0">
                <a:latin typeface="Arial"/>
              </a:rPr>
              <a:t>Fontos hogy figyelnünk kell az üres cellákra, még cella egyesítésnél úgy „látszódhat” hogy minden egyesített cella ugyan azon értékkel rendelkezik , valójában csak az egyik cella tartalmaz értéket, a többi üres.</a:t>
            </a:r>
          </a:p>
          <a:p>
            <a:r>
              <a:rPr lang="hu-HU" sz="2000" b="0" strike="noStrike" spc="-1" dirty="0">
                <a:latin typeface="Arial"/>
              </a:rPr>
              <a:t>Természetesen az esetleges üres sorokra is figyelnünk kell.</a:t>
            </a:r>
          </a:p>
          <a:p>
            <a:endParaRPr lang="hu-HU" sz="2000" b="0" strike="noStrike" spc="-1" dirty="0">
              <a:latin typeface="Arial"/>
            </a:endParaRPr>
          </a:p>
        </p:txBody>
      </p:sp>
      <p:sp>
        <p:nvSpPr>
          <p:cNvPr id="232" name="TextShape 2"/>
          <p:cNvSpPr txBox="1"/>
          <p:nvPr/>
        </p:nvSpPr>
        <p:spPr>
          <a:xfrm>
            <a:off x="5179320" y="6513840"/>
            <a:ext cx="3962160" cy="342720"/>
          </a:xfrm>
          <a:prstGeom prst="rect">
            <a:avLst/>
          </a:prstGeom>
          <a:noFill/>
          <a:ln>
            <a:noFill/>
          </a:ln>
        </p:spPr>
        <p:txBody>
          <a:bodyPr anchor="b"/>
          <a:lstStyle/>
          <a:p>
            <a:pPr algn="r">
              <a:lnSpc>
                <a:spcPct val="100000"/>
              </a:lnSpc>
            </a:pPr>
            <a:fld id="{232F1420-44B4-4F4F-81E0-662CF8ECF5C7}" type="slidenum">
              <a:rPr lang="hu-HU" sz="1200" b="0" strike="noStrike" spc="-1">
                <a:solidFill>
                  <a:srgbClr val="000000"/>
                </a:solidFill>
                <a:latin typeface="+mn-lt"/>
                <a:ea typeface="+mn-ea"/>
              </a:rPr>
              <a:pPr algn="r">
                <a:lnSpc>
                  <a:spcPct val="100000"/>
                </a:lnSpc>
              </a:pPr>
              <a:t>13</a:t>
            </a:fld>
            <a:endParaRPr lang="hu-HU" sz="1200" b="0" strike="noStrike" spc="-1">
              <a:latin typeface="Times New Roman"/>
            </a:endParaRPr>
          </a:p>
        </p:txBody>
      </p:sp>
    </p:spTree>
    <p:extLst>
      <p:ext uri="{BB962C8B-B14F-4D97-AF65-F5344CB8AC3E}">
        <p14:creationId xmlns:p14="http://schemas.microsoft.com/office/powerpoint/2010/main" val="3197196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laceHolder 1"/>
          <p:cNvSpPr>
            <a:spLocks noGrp="1"/>
          </p:cNvSpPr>
          <p:nvPr>
            <p:ph type="body"/>
          </p:nvPr>
        </p:nvSpPr>
        <p:spPr>
          <a:xfrm>
            <a:off x="914400" y="3257640"/>
            <a:ext cx="7314840" cy="308592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u-HU" sz="2000" dirty="0" smtClean="0"/>
              <a:t>A program indulásnál beolvassa a már adatbázisban lévő tranzakciókat és ezeket felhasználónként elkülönítve feltöltjük az Adatbázis menübe. </a:t>
            </a:r>
            <a:endParaRPr lang="hu-HU" sz="2000" b="0" strike="noStrike" spc="-1" dirty="0" smtClean="0">
              <a:latin typeface="Arial"/>
            </a:endParaRPr>
          </a:p>
          <a:p>
            <a:r>
              <a:rPr lang="hu-HU" sz="2000" b="0" strike="noStrike" spc="-1" dirty="0" smtClean="0">
                <a:latin typeface="Arial"/>
              </a:rPr>
              <a:t>Oszlopok:</a:t>
            </a:r>
          </a:p>
          <a:p>
            <a:pPr marL="457200" indent="-457200">
              <a:buAutoNum type="arabicPeriod"/>
            </a:pPr>
            <a:r>
              <a:rPr lang="hu-HU" sz="2000" b="0" strike="noStrike" spc="-1" baseline="0" dirty="0" smtClean="0">
                <a:latin typeface="Arial"/>
              </a:rPr>
              <a:t>Tranzakció </a:t>
            </a:r>
            <a:r>
              <a:rPr lang="hu-HU" sz="2000" b="0" strike="noStrike" spc="-1" baseline="0" dirty="0" smtClean="0">
                <a:latin typeface="Arial"/>
              </a:rPr>
              <a:t>végbemenetelének dátuma</a:t>
            </a:r>
            <a:endParaRPr lang="hu-HU" sz="2000" b="0" strike="noStrike" spc="-1" baseline="0" dirty="0" smtClean="0">
              <a:latin typeface="Arial"/>
            </a:endParaRPr>
          </a:p>
          <a:p>
            <a:pPr marL="457200" indent="-457200">
              <a:buAutoNum type="arabicPeriod"/>
            </a:pPr>
            <a:r>
              <a:rPr lang="hu-HU" sz="2000" b="0" strike="noStrike" spc="-1" baseline="0" dirty="0" smtClean="0">
                <a:latin typeface="Arial"/>
              </a:rPr>
              <a:t>Tranzakció leírása</a:t>
            </a:r>
          </a:p>
          <a:p>
            <a:pPr marL="457200" indent="-457200">
              <a:buAutoNum type="arabicPeriod"/>
            </a:pPr>
            <a:r>
              <a:rPr lang="hu-HU" sz="2000" b="0" strike="noStrike" spc="-1" baseline="0" dirty="0" smtClean="0">
                <a:latin typeface="Arial"/>
              </a:rPr>
              <a:t>Tranzakció ára</a:t>
            </a:r>
          </a:p>
          <a:p>
            <a:pPr marL="457200" indent="-457200">
              <a:buAutoNum type="arabicPeriod"/>
            </a:pPr>
            <a:r>
              <a:rPr lang="hu-HU" sz="2000" b="0" strike="noStrike" spc="-1" baseline="0" dirty="0" smtClean="0">
                <a:latin typeface="Arial"/>
              </a:rPr>
              <a:t>Tranzakció importálásának ideje</a:t>
            </a:r>
            <a:endParaRPr lang="hu-HU" sz="2000" b="0" strike="noStrike" spc="-1" dirty="0">
              <a:latin typeface="Arial"/>
            </a:endParaRPr>
          </a:p>
        </p:txBody>
      </p:sp>
      <p:sp>
        <p:nvSpPr>
          <p:cNvPr id="232" name="TextShape 2"/>
          <p:cNvSpPr txBox="1"/>
          <p:nvPr/>
        </p:nvSpPr>
        <p:spPr>
          <a:xfrm>
            <a:off x="5179320" y="6513840"/>
            <a:ext cx="3962160" cy="342720"/>
          </a:xfrm>
          <a:prstGeom prst="rect">
            <a:avLst/>
          </a:prstGeom>
          <a:noFill/>
          <a:ln>
            <a:noFill/>
          </a:ln>
        </p:spPr>
        <p:txBody>
          <a:bodyPr anchor="b"/>
          <a:lstStyle/>
          <a:p>
            <a:pPr algn="r">
              <a:lnSpc>
                <a:spcPct val="100000"/>
              </a:lnSpc>
            </a:pPr>
            <a:fld id="{232F1420-44B4-4F4F-81E0-662CF8ECF5C7}" type="slidenum">
              <a:rPr lang="hu-HU" sz="1200" b="0" strike="noStrike" spc="-1">
                <a:solidFill>
                  <a:srgbClr val="000000"/>
                </a:solidFill>
                <a:latin typeface="+mn-lt"/>
                <a:ea typeface="+mn-ea"/>
              </a:rPr>
              <a:pPr algn="r">
                <a:lnSpc>
                  <a:spcPct val="100000"/>
                </a:lnSpc>
              </a:pPr>
              <a:t>14</a:t>
            </a:fld>
            <a:endParaRPr lang="hu-HU" sz="1200" b="0" strike="noStrike" spc="-1">
              <a:latin typeface="Times New Roman"/>
            </a:endParaRPr>
          </a:p>
        </p:txBody>
      </p:sp>
    </p:spTree>
    <p:extLst>
      <p:ext uri="{BB962C8B-B14F-4D97-AF65-F5344CB8AC3E}">
        <p14:creationId xmlns:p14="http://schemas.microsoft.com/office/powerpoint/2010/main" val="150739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laceHolder 1"/>
          <p:cNvSpPr>
            <a:spLocks noGrp="1"/>
          </p:cNvSpPr>
          <p:nvPr>
            <p:ph type="body"/>
          </p:nvPr>
        </p:nvSpPr>
        <p:spPr>
          <a:xfrm>
            <a:off x="914400" y="3257640"/>
            <a:ext cx="7314840" cy="3085920"/>
          </a:xfrm>
          <a:prstGeom prst="rect">
            <a:avLst/>
          </a:prstGeom>
        </p:spPr>
        <p:txBody>
          <a:bodyPr/>
          <a:lstStyle/>
          <a:p>
            <a:r>
              <a:rPr lang="hu-HU" sz="2000" b="0" strike="noStrike" spc="-1" dirty="0" smtClean="0">
                <a:latin typeface="Arial"/>
              </a:rPr>
              <a:t>Láthatóak</a:t>
            </a:r>
            <a:r>
              <a:rPr lang="hu-HU" sz="2000" b="0" strike="noStrike" spc="-1" baseline="0" dirty="0" smtClean="0">
                <a:latin typeface="Arial"/>
              </a:rPr>
              <a:t> </a:t>
            </a:r>
            <a:r>
              <a:rPr lang="hu-HU" sz="2000" b="0" strike="noStrike" spc="-1" baseline="0" dirty="0" smtClean="0">
                <a:latin typeface="Arial"/>
              </a:rPr>
              <a:t>a felhasználó adatai</a:t>
            </a:r>
          </a:p>
          <a:p>
            <a:pPr marL="457200" indent="-457200">
              <a:buAutoNum type="arabicPeriod"/>
            </a:pPr>
            <a:r>
              <a:rPr lang="hu-HU" sz="2000" b="0" strike="noStrike" spc="-1" baseline="0" dirty="0" smtClean="0">
                <a:latin typeface="Arial"/>
              </a:rPr>
              <a:t>Tranzakciók száma a adatbázisban.</a:t>
            </a:r>
          </a:p>
          <a:p>
            <a:pPr marL="457200" indent="-457200">
              <a:buAutoNum type="arabicPeriod"/>
            </a:pPr>
            <a:r>
              <a:rPr lang="hu-HU" sz="2000" b="0" strike="noStrike" spc="-1" baseline="0" dirty="0" smtClean="0">
                <a:latin typeface="Arial"/>
              </a:rPr>
              <a:t>Utolsó importálás ideje (Ahol tényleg importált be új tranzakciót, az ismétlődő tranzakciók kiszűrésénél nem frissül ez a dátum)</a:t>
            </a:r>
          </a:p>
          <a:p>
            <a:pPr marL="457200" indent="-457200">
              <a:buAutoNum type="arabicPeriod"/>
            </a:pPr>
            <a:r>
              <a:rPr lang="hu-HU" sz="2000" b="0" strike="noStrike" spc="-1" baseline="0" dirty="0" smtClean="0">
                <a:latin typeface="Arial"/>
              </a:rPr>
              <a:t>Importálás szükségessége (Ha harminc nap eltelt az utolsó új tranzakció beimportálása óta, Zöld (nem szükséges), Piros(Erősen ajánlott) – megjelenik egy piros pipa a Harang felett a jobb felső sarokban)</a:t>
            </a:r>
          </a:p>
          <a:p>
            <a:pPr marL="457200" indent="-457200">
              <a:buAutoNum type="arabicPeriod"/>
            </a:pPr>
            <a:r>
              <a:rPr lang="hu-HU" sz="2000" b="0" strike="noStrike" spc="-1" baseline="0" dirty="0" smtClean="0">
                <a:latin typeface="Arial"/>
              </a:rPr>
              <a:t>Ismétlődés gyanús tranzakcióknál 2 </a:t>
            </a:r>
            <a:r>
              <a:rPr lang="hu-HU" sz="2000" b="0" strike="noStrike" spc="-1" baseline="0" dirty="0" err="1" smtClean="0">
                <a:latin typeface="Arial"/>
              </a:rPr>
              <a:t>chechbox</a:t>
            </a:r>
            <a:r>
              <a:rPr lang="hu-HU" sz="2000" b="0" strike="noStrike" spc="-1" baseline="0" dirty="0" smtClean="0">
                <a:latin typeface="Arial"/>
              </a:rPr>
              <a:t> –Mindig kérdezzen rá, Sose kérdezzen rá. (Egyszerre nyilván csak egyet enged bepipálni).</a:t>
            </a:r>
            <a:endParaRPr lang="hu-HU" sz="2000" b="0" strike="noStrike" spc="-1" dirty="0">
              <a:latin typeface="Arial"/>
            </a:endParaRPr>
          </a:p>
        </p:txBody>
      </p:sp>
      <p:sp>
        <p:nvSpPr>
          <p:cNvPr id="232" name="TextShape 2"/>
          <p:cNvSpPr txBox="1"/>
          <p:nvPr/>
        </p:nvSpPr>
        <p:spPr>
          <a:xfrm>
            <a:off x="5179320" y="6513840"/>
            <a:ext cx="3962160" cy="342720"/>
          </a:xfrm>
          <a:prstGeom prst="rect">
            <a:avLst/>
          </a:prstGeom>
          <a:noFill/>
          <a:ln>
            <a:noFill/>
          </a:ln>
        </p:spPr>
        <p:txBody>
          <a:bodyPr anchor="b"/>
          <a:lstStyle/>
          <a:p>
            <a:pPr algn="r">
              <a:lnSpc>
                <a:spcPct val="100000"/>
              </a:lnSpc>
            </a:pPr>
            <a:fld id="{232F1420-44B4-4F4F-81E0-662CF8ECF5C7}" type="slidenum">
              <a:rPr lang="hu-HU" sz="1200" b="0" strike="noStrike" spc="-1">
                <a:solidFill>
                  <a:srgbClr val="000000"/>
                </a:solidFill>
                <a:latin typeface="+mn-lt"/>
                <a:ea typeface="+mn-ea"/>
              </a:rPr>
              <a:pPr algn="r">
                <a:lnSpc>
                  <a:spcPct val="100000"/>
                </a:lnSpc>
              </a:pPr>
              <a:t>15</a:t>
            </a:fld>
            <a:endParaRPr lang="hu-HU" sz="1200" b="0" strike="noStrike" spc="-1">
              <a:latin typeface="Times New Roman"/>
            </a:endParaRPr>
          </a:p>
        </p:txBody>
      </p:sp>
    </p:spTree>
    <p:extLst>
      <p:ext uri="{BB962C8B-B14F-4D97-AF65-F5344CB8AC3E}">
        <p14:creationId xmlns:p14="http://schemas.microsoft.com/office/powerpoint/2010/main" val="4024243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PlaceHolder 1"/>
          <p:cNvSpPr>
            <a:spLocks noGrp="1"/>
          </p:cNvSpPr>
          <p:nvPr>
            <p:ph type="body"/>
          </p:nvPr>
        </p:nvSpPr>
        <p:spPr>
          <a:xfrm>
            <a:off x="914400" y="3257640"/>
            <a:ext cx="7314840" cy="3085920"/>
          </a:xfrm>
          <a:prstGeom prst="rect">
            <a:avLst/>
          </a:prstGeom>
        </p:spPr>
        <p:txBody>
          <a:bodyPr/>
          <a:lstStyle/>
          <a:p>
            <a:r>
              <a:rPr lang="hu-HU" sz="2000" b="0" strike="noStrike" spc="-1" dirty="0" smtClean="0">
                <a:latin typeface="Arial"/>
              </a:rPr>
              <a:t>C#</a:t>
            </a:r>
            <a:r>
              <a:rPr lang="hu-HU" sz="2000" b="0" strike="noStrike" spc="-1" baseline="0" dirty="0" smtClean="0">
                <a:latin typeface="Arial"/>
              </a:rPr>
              <a:t> </a:t>
            </a:r>
          </a:p>
          <a:p>
            <a:r>
              <a:rPr lang="hu-HU" sz="2000" b="0" strike="noStrike" spc="-1" baseline="0" dirty="0" smtClean="0">
                <a:latin typeface="Arial"/>
              </a:rPr>
              <a:t>XAML WPF Data Binding</a:t>
            </a:r>
          </a:p>
        </p:txBody>
      </p:sp>
      <p:sp>
        <p:nvSpPr>
          <p:cNvPr id="236" name="TextShape 2"/>
          <p:cNvSpPr txBox="1"/>
          <p:nvPr/>
        </p:nvSpPr>
        <p:spPr>
          <a:xfrm>
            <a:off x="5179320" y="6513840"/>
            <a:ext cx="3962160" cy="342720"/>
          </a:xfrm>
          <a:prstGeom prst="rect">
            <a:avLst/>
          </a:prstGeom>
          <a:noFill/>
          <a:ln>
            <a:noFill/>
          </a:ln>
        </p:spPr>
        <p:txBody>
          <a:bodyPr anchor="b"/>
          <a:lstStyle/>
          <a:p>
            <a:pPr algn="r">
              <a:lnSpc>
                <a:spcPct val="100000"/>
              </a:lnSpc>
            </a:pPr>
            <a:fld id="{20B024DA-46F7-4E92-9ADB-E33D7B05E3B2}" type="slidenum">
              <a:rPr lang="hu-HU" sz="1200" b="0" strike="noStrike" spc="-1">
                <a:solidFill>
                  <a:srgbClr val="000000"/>
                </a:solidFill>
                <a:latin typeface="+mn-lt"/>
                <a:ea typeface="+mn-ea"/>
              </a:rPr>
              <a:pPr algn="r">
                <a:lnSpc>
                  <a:spcPct val="100000"/>
                </a:lnSpc>
              </a:pPr>
              <a:t>16</a:t>
            </a:fld>
            <a:endParaRPr lang="hu-HU" sz="1200" b="0" strike="noStrike" spc="-1">
              <a:latin typeface="Times New Roman"/>
            </a:endParaRPr>
          </a:p>
        </p:txBody>
      </p:sp>
    </p:spTree>
    <p:extLst>
      <p:ext uri="{BB962C8B-B14F-4D97-AF65-F5344CB8AC3E}">
        <p14:creationId xmlns:p14="http://schemas.microsoft.com/office/powerpoint/2010/main" val="2717472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PlaceHolder 1"/>
          <p:cNvSpPr>
            <a:spLocks noGrp="1"/>
          </p:cNvSpPr>
          <p:nvPr>
            <p:ph type="body"/>
          </p:nvPr>
        </p:nvSpPr>
        <p:spPr>
          <a:xfrm>
            <a:off x="914400" y="3257640"/>
            <a:ext cx="7314840" cy="3085920"/>
          </a:xfrm>
          <a:prstGeom prst="rect">
            <a:avLst/>
          </a:prstGeom>
        </p:spPr>
        <p:txBody>
          <a:bodyPr/>
          <a:lstStyle/>
          <a:p>
            <a:endParaRPr lang="hu-HU" sz="2000" b="0" strike="noStrike" spc="-1">
              <a:latin typeface="Arial"/>
            </a:endParaRPr>
          </a:p>
        </p:txBody>
      </p:sp>
      <p:sp>
        <p:nvSpPr>
          <p:cNvPr id="238" name="TextShape 2"/>
          <p:cNvSpPr txBox="1"/>
          <p:nvPr/>
        </p:nvSpPr>
        <p:spPr>
          <a:xfrm>
            <a:off x="5179320" y="6513840"/>
            <a:ext cx="3962160" cy="342720"/>
          </a:xfrm>
          <a:prstGeom prst="rect">
            <a:avLst/>
          </a:prstGeom>
          <a:noFill/>
          <a:ln>
            <a:noFill/>
          </a:ln>
        </p:spPr>
        <p:txBody>
          <a:bodyPr anchor="b"/>
          <a:lstStyle/>
          <a:p>
            <a:pPr algn="r">
              <a:lnSpc>
                <a:spcPct val="100000"/>
              </a:lnSpc>
            </a:pPr>
            <a:fld id="{9A974F4F-A4B1-4EB8-B29C-93ADE8D4EE71}" type="slidenum">
              <a:rPr lang="hu-HU" sz="1200" b="0" strike="noStrike" spc="-1">
                <a:solidFill>
                  <a:srgbClr val="000000"/>
                </a:solidFill>
                <a:latin typeface="+mn-lt"/>
                <a:ea typeface="+mn-ea"/>
              </a:rPr>
              <a:pPr algn="r">
                <a:lnSpc>
                  <a:spcPct val="100000"/>
                </a:lnSpc>
              </a:pPr>
              <a:t>17</a:t>
            </a:fld>
            <a:endParaRPr lang="hu-HU" sz="1200" b="0" strike="noStrike" spc="-1">
              <a:latin typeface="Times New Roman"/>
            </a:endParaRPr>
          </a:p>
        </p:txBody>
      </p:sp>
    </p:spTree>
    <p:extLst>
      <p:ext uri="{BB962C8B-B14F-4D97-AF65-F5344CB8AC3E}">
        <p14:creationId xmlns:p14="http://schemas.microsoft.com/office/powerpoint/2010/main" val="79233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PlaceHolder 1"/>
          <p:cNvSpPr>
            <a:spLocks noGrp="1"/>
          </p:cNvSpPr>
          <p:nvPr>
            <p:ph type="body"/>
          </p:nvPr>
        </p:nvSpPr>
        <p:spPr>
          <a:xfrm>
            <a:off x="914400" y="3257640"/>
            <a:ext cx="7314840" cy="3085920"/>
          </a:xfrm>
          <a:prstGeom prst="rect">
            <a:avLst/>
          </a:prstGeom>
        </p:spPr>
        <p:txBody>
          <a:bodyPr/>
          <a:lstStyle/>
          <a:p>
            <a:pPr algn="l"/>
            <a:r>
              <a:rPr lang="hu-HU" sz="1200" b="0" strike="noStrike" spc="-1" dirty="0" smtClean="0">
                <a:latin typeface="Arial"/>
              </a:rPr>
              <a:t>Feri</a:t>
            </a:r>
            <a:r>
              <a:rPr lang="hu-HU" sz="1200" b="0" strike="noStrike" spc="-1" baseline="0" dirty="0" smtClean="0">
                <a:latin typeface="Arial"/>
              </a:rPr>
              <a:t> -&gt; 1 fiók -&gt; 1 letöltés -&gt; gyors áttekintés.</a:t>
            </a:r>
          </a:p>
          <a:p>
            <a:pPr algn="l"/>
            <a:r>
              <a:rPr lang="hu-HU" sz="1200" b="0" strike="noStrike" spc="-1" baseline="0" dirty="0" smtClean="0">
                <a:latin typeface="Arial"/>
              </a:rPr>
              <a:t>Béla -&gt; 3 fiók -&gt; 3 letöltés (mindnek más a formátuma) -&gt; lassú áttekintés</a:t>
            </a:r>
          </a:p>
          <a:p>
            <a:pPr algn="l"/>
            <a:r>
              <a:rPr lang="hu-HU" sz="1200" b="0" strike="noStrike" spc="-1" baseline="0" dirty="0" smtClean="0">
                <a:latin typeface="Arial"/>
              </a:rPr>
              <a:t>Ezt a lassú folyamatot szeretném megkönnyíteni, ezzel időt spórolva meg az embereknek.</a:t>
            </a:r>
          </a:p>
          <a:p>
            <a:pPr algn="l"/>
            <a:r>
              <a:rPr lang="hu-HU" sz="1200" b="0" strike="noStrike" spc="-1" baseline="0" dirty="0" smtClean="0">
                <a:latin typeface="Arial"/>
              </a:rPr>
              <a:t>Mivel sokan inkább a rövidebb utat választják és nem követik nyomon a tranzakcióikat.</a:t>
            </a:r>
            <a:endParaRPr lang="hu-HU" sz="1200" b="0" strike="noStrike" spc="-1" dirty="0">
              <a:latin typeface="Arial"/>
            </a:endParaRPr>
          </a:p>
        </p:txBody>
      </p:sp>
      <p:sp>
        <p:nvSpPr>
          <p:cNvPr id="218" name="TextShape 2"/>
          <p:cNvSpPr txBox="1"/>
          <p:nvPr/>
        </p:nvSpPr>
        <p:spPr>
          <a:xfrm>
            <a:off x="5179320" y="6513840"/>
            <a:ext cx="3962160" cy="342720"/>
          </a:xfrm>
          <a:prstGeom prst="rect">
            <a:avLst/>
          </a:prstGeom>
          <a:noFill/>
          <a:ln>
            <a:noFill/>
          </a:ln>
        </p:spPr>
        <p:txBody>
          <a:bodyPr anchor="b"/>
          <a:lstStyle/>
          <a:p>
            <a:pPr algn="r">
              <a:lnSpc>
                <a:spcPct val="100000"/>
              </a:lnSpc>
            </a:pPr>
            <a:fld id="{F88E109D-03ED-4769-907D-6FA01CF1EE87}" type="slidenum">
              <a:rPr lang="hu-HU" sz="1200" b="0" strike="noStrike" spc="-1">
                <a:solidFill>
                  <a:srgbClr val="000000"/>
                </a:solidFill>
                <a:latin typeface="+mn-lt"/>
                <a:ea typeface="+mn-ea"/>
              </a:rPr>
              <a:pPr algn="r">
                <a:lnSpc>
                  <a:spcPct val="100000"/>
                </a:lnSpc>
              </a:pPr>
              <a:t>3</a:t>
            </a:fld>
            <a:endParaRPr lang="hu-HU" sz="1200" b="0" strike="noStrike" spc="-1">
              <a:latin typeface="Times New Roman"/>
            </a:endParaRPr>
          </a:p>
        </p:txBody>
      </p:sp>
    </p:spTree>
    <p:extLst>
      <p:ext uri="{BB962C8B-B14F-4D97-AF65-F5344CB8AC3E}">
        <p14:creationId xmlns:p14="http://schemas.microsoft.com/office/powerpoint/2010/main" val="2445696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PlaceHolder 1"/>
          <p:cNvSpPr>
            <a:spLocks noGrp="1"/>
          </p:cNvSpPr>
          <p:nvPr>
            <p:ph type="body"/>
          </p:nvPr>
        </p:nvSpPr>
        <p:spPr>
          <a:xfrm>
            <a:off x="914400" y="3257640"/>
            <a:ext cx="7314840" cy="3085920"/>
          </a:xfrm>
          <a:prstGeom prst="rect">
            <a:avLst/>
          </a:prstGeom>
        </p:spPr>
        <p:txBody>
          <a:bodyPr/>
          <a:lstStyle/>
          <a:p>
            <a:pPr>
              <a:lnSpc>
                <a:spcPct val="100000"/>
              </a:lnSpc>
            </a:pPr>
            <a:r>
              <a:rPr lang="hu-HU" sz="1200" b="0" strike="noStrike" spc="-1" dirty="0">
                <a:latin typeface="Arial"/>
              </a:rPr>
              <a:t>A fenti ábrán a CIB bank által kiállított tranzakciós előzményeket láthatjuk. </a:t>
            </a:r>
          </a:p>
          <a:p>
            <a:pPr>
              <a:lnSpc>
                <a:spcPct val="100000"/>
              </a:lnSpc>
            </a:pPr>
            <a:r>
              <a:rPr lang="hu-HU" sz="1200" b="0" strike="noStrike" spc="-1" dirty="0">
                <a:latin typeface="Arial"/>
              </a:rPr>
              <a:t>Bátran kijelenthetem hogy ez formátum az egyik legbarátságosabb (egy Leírás oszlop, egy Összeg oszlop ,rendelkezik egyenleg oszloppal is)</a:t>
            </a:r>
          </a:p>
          <a:p>
            <a:pPr>
              <a:lnSpc>
                <a:spcPct val="100000"/>
              </a:lnSpc>
            </a:pPr>
            <a:endParaRPr lang="hu-HU" sz="1200" b="0" strike="noStrike" spc="-1" dirty="0">
              <a:latin typeface="Arial"/>
            </a:endParaRPr>
          </a:p>
        </p:txBody>
      </p:sp>
      <p:sp>
        <p:nvSpPr>
          <p:cNvPr id="220" name="TextShape 2"/>
          <p:cNvSpPr txBox="1"/>
          <p:nvPr/>
        </p:nvSpPr>
        <p:spPr>
          <a:xfrm>
            <a:off x="5179320" y="6513840"/>
            <a:ext cx="3962160" cy="342720"/>
          </a:xfrm>
          <a:prstGeom prst="rect">
            <a:avLst/>
          </a:prstGeom>
          <a:noFill/>
          <a:ln>
            <a:noFill/>
          </a:ln>
        </p:spPr>
        <p:txBody>
          <a:bodyPr anchor="b"/>
          <a:lstStyle/>
          <a:p>
            <a:pPr algn="r">
              <a:lnSpc>
                <a:spcPct val="100000"/>
              </a:lnSpc>
            </a:pPr>
            <a:fld id="{D62BD7C4-B6AC-4C87-8726-B3CE18B99B26}" type="slidenum">
              <a:rPr lang="hu-HU" sz="1200" b="0" strike="noStrike" spc="-1">
                <a:solidFill>
                  <a:srgbClr val="000000"/>
                </a:solidFill>
                <a:latin typeface="+mn-lt"/>
                <a:ea typeface="+mn-ea"/>
              </a:rPr>
              <a:pPr algn="r">
                <a:lnSpc>
                  <a:spcPct val="100000"/>
                </a:lnSpc>
              </a:pPr>
              <a:t>4</a:t>
            </a:fld>
            <a:endParaRPr lang="hu-HU" sz="1200" b="0" strike="noStrike" spc="-1">
              <a:latin typeface="Times New Roman"/>
            </a:endParaRPr>
          </a:p>
        </p:txBody>
      </p:sp>
    </p:spTree>
    <p:extLst>
      <p:ext uri="{BB962C8B-B14F-4D97-AF65-F5344CB8AC3E}">
        <p14:creationId xmlns:p14="http://schemas.microsoft.com/office/powerpoint/2010/main" val="1600161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p:cNvSpPr>
            <a:spLocks noGrp="1"/>
          </p:cNvSpPr>
          <p:nvPr>
            <p:ph type="body"/>
          </p:nvPr>
        </p:nvSpPr>
        <p:spPr>
          <a:xfrm>
            <a:off x="914400" y="3257640"/>
            <a:ext cx="7314840" cy="3085920"/>
          </a:xfrm>
          <a:prstGeom prst="rect">
            <a:avLst/>
          </a:prstGeom>
        </p:spPr>
        <p:txBody>
          <a:bodyPr/>
          <a:lstStyle/>
          <a:p>
            <a:r>
              <a:rPr lang="hu-HU" sz="2000" b="0" strike="noStrike" spc="-1" dirty="0">
                <a:latin typeface="Arial"/>
              </a:rPr>
              <a:t>A fenti ábrán az FHB bank által kiállított tranzakciós előzményeket láthatjuk. Észre vehetjük hogy véletlenszerűen üres sorokat </a:t>
            </a:r>
            <a:r>
              <a:rPr lang="hu-HU" sz="2000" b="0" strike="noStrike" spc="-1" dirty="0" smtClean="0">
                <a:solidFill>
                  <a:srgbClr val="000000"/>
                </a:solidFill>
                <a:latin typeface="Calibri"/>
              </a:rPr>
              <a:t>FHB </a:t>
            </a:r>
            <a:r>
              <a:rPr lang="hu-HU" sz="2000" b="0" strike="noStrike" spc="-1" dirty="0" err="1" smtClean="0">
                <a:solidFill>
                  <a:srgbClr val="000000"/>
                </a:solidFill>
                <a:latin typeface="Calibri"/>
              </a:rPr>
              <a:t>Bank</a:t>
            </a:r>
            <a:r>
              <a:rPr lang="hu-HU" sz="2000" b="0" strike="noStrike" spc="-1" baseline="0" dirty="0" err="1" smtClean="0">
                <a:solidFill>
                  <a:srgbClr val="000000"/>
                </a:solidFill>
                <a:latin typeface="Calibri"/>
              </a:rPr>
              <a:t>-t</a:t>
            </a:r>
            <a:r>
              <a:rPr lang="hu-HU" sz="2000" b="0" strike="noStrike" spc="-1" dirty="0" err="1" smtClean="0">
                <a:solidFill>
                  <a:srgbClr val="000000"/>
                </a:solidFill>
                <a:latin typeface="Calibri"/>
              </a:rPr>
              <a:t>ól</a:t>
            </a:r>
            <a:r>
              <a:rPr lang="hu-HU" sz="2000" b="0" strike="noStrike" spc="-1" dirty="0" smtClean="0">
                <a:solidFill>
                  <a:srgbClr val="000000"/>
                </a:solidFill>
                <a:latin typeface="Calibri"/>
              </a:rPr>
              <a:t> </a:t>
            </a:r>
            <a:r>
              <a:rPr lang="hu-HU" sz="2000" b="0" strike="noStrike" spc="-1" dirty="0" smtClean="0">
                <a:solidFill>
                  <a:srgbClr val="000000"/>
                </a:solidFill>
                <a:latin typeface="Calibri"/>
              </a:rPr>
              <a:t>letölthető számlatörténet, </a:t>
            </a:r>
            <a:r>
              <a:rPr lang="hu-HU" sz="2000" b="0" strike="noStrike" spc="-1" dirty="0" smtClean="0">
                <a:solidFill>
                  <a:srgbClr val="000000"/>
                </a:solidFill>
                <a:latin typeface="Calibri"/>
              </a:rPr>
              <a:t>rendelkezik az </a:t>
            </a:r>
            <a:r>
              <a:rPr lang="hu-HU" sz="2000" b="0" strike="noStrike" spc="-1" dirty="0" smtClean="0">
                <a:solidFill>
                  <a:srgbClr val="000000"/>
                </a:solidFill>
                <a:latin typeface="Calibri"/>
              </a:rPr>
              <a:t>egyik </a:t>
            </a:r>
            <a:r>
              <a:rPr lang="hu-HU" sz="2000" b="0" strike="noStrike" spc="-1" dirty="0" smtClean="0">
                <a:solidFill>
                  <a:srgbClr val="000000"/>
                </a:solidFill>
                <a:latin typeface="Calibri"/>
              </a:rPr>
              <a:t>legbarátságtalanabb formátummal.</a:t>
            </a:r>
          </a:p>
          <a:p>
            <a:pPr marL="0" marR="0" indent="0" algn="l" defTabSz="914400" rtl="0" eaLnBrk="1" fontAlgn="auto" latinLnBrk="0" hangingPunct="1">
              <a:lnSpc>
                <a:spcPct val="100000"/>
              </a:lnSpc>
              <a:spcBef>
                <a:spcPts val="0"/>
              </a:spcBef>
              <a:spcAft>
                <a:spcPts val="0"/>
              </a:spcAft>
              <a:buClrTx/>
              <a:buSzTx/>
              <a:buFontTx/>
              <a:buNone/>
              <a:tabLst/>
              <a:defRPr/>
            </a:pPr>
            <a:r>
              <a:rPr lang="hu-HU" sz="3600" b="0" strike="noStrike" spc="-1" dirty="0" smtClean="0">
                <a:latin typeface="+mn-lt"/>
              </a:rPr>
              <a:t>Még </a:t>
            </a:r>
            <a:r>
              <a:rPr lang="hu-HU" sz="3600" b="0" strike="noStrike" spc="-1" dirty="0" smtClean="0">
                <a:latin typeface="+mn-lt"/>
              </a:rPr>
              <a:t>a fióktulajdonos számára is nehezen átlátható ez a fájl.</a:t>
            </a:r>
          </a:p>
          <a:p>
            <a:endParaRPr lang="hu-HU" sz="2000" b="0" strike="noStrike" spc="-1" dirty="0" smtClean="0">
              <a:latin typeface="Arial"/>
            </a:endParaRPr>
          </a:p>
          <a:p>
            <a:pPr>
              <a:lnSpc>
                <a:spcPct val="100000"/>
              </a:lnSpc>
              <a:spcBef>
                <a:spcPts val="479"/>
              </a:spcBef>
            </a:pPr>
            <a:r>
              <a:rPr lang="hu-HU" sz="2400" b="0" strike="noStrike" spc="-1" dirty="0" smtClean="0">
                <a:solidFill>
                  <a:srgbClr val="000000"/>
                </a:solidFill>
                <a:latin typeface="Calibri"/>
              </a:rPr>
              <a:t>Két oszlopra van elkülönítve a tranzakció összege</a:t>
            </a:r>
          </a:p>
          <a:p>
            <a:pPr marL="857160" lvl="1" indent="-456840">
              <a:lnSpc>
                <a:spcPct val="100000"/>
              </a:lnSpc>
              <a:spcBef>
                <a:spcPts val="400"/>
              </a:spcBef>
              <a:buClr>
                <a:srgbClr val="000000"/>
              </a:buClr>
              <a:buFont typeface="Arial" pitchFamily="34" charset="0"/>
              <a:buChar char="•"/>
            </a:pPr>
            <a:r>
              <a:rPr lang="hu-HU" sz="2000" spc="-1" dirty="0" smtClean="0">
                <a:solidFill>
                  <a:srgbClr val="000000"/>
                </a:solidFill>
                <a:latin typeface="Calibri"/>
              </a:rPr>
              <a:t>j</a:t>
            </a:r>
            <a:r>
              <a:rPr lang="hu-HU" sz="2000" b="0" strike="noStrike" spc="-1" dirty="0" smtClean="0">
                <a:solidFill>
                  <a:srgbClr val="000000"/>
                </a:solidFill>
                <a:latin typeface="Calibri"/>
              </a:rPr>
              <a:t>óváírás</a:t>
            </a:r>
          </a:p>
          <a:p>
            <a:pPr marL="857160" lvl="1" indent="-456840">
              <a:lnSpc>
                <a:spcPct val="100000"/>
              </a:lnSpc>
              <a:spcBef>
                <a:spcPts val="400"/>
              </a:spcBef>
              <a:buClr>
                <a:srgbClr val="000000"/>
              </a:buClr>
              <a:buFont typeface="Arial" pitchFamily="34" charset="0"/>
              <a:buChar char="•"/>
            </a:pPr>
            <a:r>
              <a:rPr lang="hu-HU" sz="2000" spc="-1" dirty="0" smtClean="0">
                <a:solidFill>
                  <a:srgbClr val="000000"/>
                </a:solidFill>
                <a:latin typeface="Calibri"/>
              </a:rPr>
              <a:t>t</a:t>
            </a:r>
            <a:r>
              <a:rPr lang="hu-HU" sz="2000" b="0" strike="noStrike" spc="-1" dirty="0" smtClean="0">
                <a:solidFill>
                  <a:srgbClr val="000000"/>
                </a:solidFill>
                <a:latin typeface="Calibri"/>
              </a:rPr>
              <a:t>erhelés</a:t>
            </a:r>
          </a:p>
          <a:p>
            <a:pPr marL="399960" indent="-456840">
              <a:spcBef>
                <a:spcPts val="400"/>
              </a:spcBef>
              <a:buClr>
                <a:srgbClr val="000000"/>
              </a:buClr>
            </a:pPr>
            <a:r>
              <a:rPr lang="hu-HU" sz="2000" spc="-1" dirty="0" smtClean="0">
                <a:solidFill>
                  <a:srgbClr val="000000"/>
                </a:solidFill>
                <a:latin typeface="Calibri"/>
              </a:rPr>
              <a:t>Egyenleg oszlop még a számlatulajdonos számára is nehezen átlátható</a:t>
            </a:r>
            <a:endParaRPr lang="hu-HU" sz="2000" b="0" strike="noStrike" spc="-1" dirty="0" smtClean="0">
              <a:solidFill>
                <a:srgbClr val="000000"/>
              </a:solidFill>
              <a:latin typeface="Calibri"/>
            </a:endParaRPr>
          </a:p>
          <a:p>
            <a:endParaRPr lang="hu-HU" sz="2000" b="0" strike="noStrike" spc="-1" dirty="0">
              <a:latin typeface="Arial"/>
            </a:endParaRPr>
          </a:p>
        </p:txBody>
      </p:sp>
      <p:sp>
        <p:nvSpPr>
          <p:cNvPr id="224" name="TextShape 2"/>
          <p:cNvSpPr txBox="1"/>
          <p:nvPr/>
        </p:nvSpPr>
        <p:spPr>
          <a:xfrm>
            <a:off x="5179320" y="6513840"/>
            <a:ext cx="3962160" cy="342720"/>
          </a:xfrm>
          <a:prstGeom prst="rect">
            <a:avLst/>
          </a:prstGeom>
          <a:noFill/>
          <a:ln>
            <a:noFill/>
          </a:ln>
        </p:spPr>
        <p:txBody>
          <a:bodyPr anchor="b"/>
          <a:lstStyle/>
          <a:p>
            <a:pPr algn="r">
              <a:lnSpc>
                <a:spcPct val="100000"/>
              </a:lnSpc>
            </a:pPr>
            <a:fld id="{4C11032C-3A8C-4878-83B3-73836C218F24}" type="slidenum">
              <a:rPr lang="hu-HU" sz="1200" b="0" strike="noStrike" spc="-1">
                <a:solidFill>
                  <a:srgbClr val="000000"/>
                </a:solidFill>
                <a:latin typeface="+mn-lt"/>
                <a:ea typeface="+mn-ea"/>
              </a:rPr>
              <a:pPr algn="r">
                <a:lnSpc>
                  <a:spcPct val="100000"/>
                </a:lnSpc>
              </a:pPr>
              <a:t>5</a:t>
            </a:fld>
            <a:endParaRPr lang="hu-HU" sz="1200" b="0" strike="noStrike" spc="-1">
              <a:latin typeface="Times New Roman"/>
            </a:endParaRPr>
          </a:p>
        </p:txBody>
      </p:sp>
    </p:spTree>
    <p:extLst>
      <p:ext uri="{BB962C8B-B14F-4D97-AF65-F5344CB8AC3E}">
        <p14:creationId xmlns:p14="http://schemas.microsoft.com/office/powerpoint/2010/main" val="2280382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laceHolder 1"/>
          <p:cNvSpPr>
            <a:spLocks noGrp="1"/>
          </p:cNvSpPr>
          <p:nvPr>
            <p:ph type="body"/>
          </p:nvPr>
        </p:nvSpPr>
        <p:spPr>
          <a:xfrm>
            <a:off x="914400" y="3257640"/>
            <a:ext cx="7314840" cy="3085920"/>
          </a:xfrm>
          <a:prstGeom prst="rect">
            <a:avLst/>
          </a:prstGeom>
        </p:spPr>
        <p:txBody>
          <a:bodyPr/>
          <a:lstStyle/>
          <a:p>
            <a:r>
              <a:rPr lang="hu-HU" sz="2000" b="0" strike="noStrike" spc="-1" dirty="0">
                <a:latin typeface="Arial"/>
              </a:rPr>
              <a:t>Mivel az emberek számára fontos a pénzügyeik nyilvántartása, így rengeteg ilyen alkalmazás áll rendelkezésünkre. </a:t>
            </a:r>
          </a:p>
          <a:p>
            <a:r>
              <a:rPr lang="hu-HU" sz="2000" b="0" strike="noStrike" spc="-1" dirty="0">
                <a:latin typeface="Arial"/>
              </a:rPr>
              <a:t>Nyilván bizonyos alkalmazások rendelkezhetnek olyan funkciókkal melyekkel a konkurens alkalmazások nem. </a:t>
            </a:r>
          </a:p>
          <a:p>
            <a:r>
              <a:rPr lang="hu-HU" sz="2000" b="0" strike="noStrike" spc="-1" dirty="0">
                <a:latin typeface="Arial"/>
              </a:rPr>
              <a:t>Kijelenthetjük hogy vannak olyan funkciók amik az importálás szempontjából elengedhetetlenek.</a:t>
            </a:r>
          </a:p>
          <a:p>
            <a:endParaRPr lang="hu-HU" sz="2000" b="0" strike="noStrike" spc="-1" dirty="0">
              <a:latin typeface="Arial"/>
            </a:endParaRPr>
          </a:p>
          <a:p>
            <a:pPr marL="0" marR="0" lvl="2" indent="0" algn="l" defTabSz="914400" rtl="0" eaLnBrk="1" fontAlgn="auto" latinLnBrk="0" hangingPunct="1">
              <a:lnSpc>
                <a:spcPct val="100000"/>
              </a:lnSpc>
              <a:spcBef>
                <a:spcPts val="0"/>
              </a:spcBef>
              <a:spcAft>
                <a:spcPts val="0"/>
              </a:spcAft>
              <a:buClrTx/>
              <a:buSzTx/>
              <a:buFontTx/>
              <a:buNone/>
              <a:tabLst/>
              <a:defRPr/>
            </a:pPr>
            <a:r>
              <a:rPr lang="hu-HU" sz="2000" b="0" strike="noStrike" spc="-1" dirty="0">
                <a:latin typeface="Arial"/>
              </a:rPr>
              <a:t>1, Banktól függetlenül </a:t>
            </a:r>
            <a:r>
              <a:rPr lang="hu-HU" sz="2000" b="0" strike="noStrike" spc="-1" dirty="0" smtClean="0">
                <a:latin typeface="Arial"/>
              </a:rPr>
              <a:t>-&gt;</a:t>
            </a:r>
            <a:r>
              <a:rPr lang="hu-HU" sz="1900" spc="-1" dirty="0" smtClean="0">
                <a:solidFill>
                  <a:srgbClr val="000000"/>
                </a:solidFill>
                <a:latin typeface="Calibri"/>
              </a:rPr>
              <a:t>f</a:t>
            </a:r>
            <a:r>
              <a:rPr lang="hu-HU" sz="1900" b="0" strike="noStrike" spc="-1" dirty="0" smtClean="0">
                <a:solidFill>
                  <a:srgbClr val="000000"/>
                </a:solidFill>
                <a:latin typeface="Calibri"/>
              </a:rPr>
              <a:t>elhasználó banki tranzakcióinak feldolgozása.</a:t>
            </a:r>
            <a:endParaRPr lang="hu-HU" sz="2000" b="0" strike="noStrike" spc="-1" dirty="0">
              <a:latin typeface="Arial"/>
            </a:endParaRPr>
          </a:p>
          <a:p>
            <a:r>
              <a:rPr lang="hu-HU" sz="2000" b="0" strike="noStrike" spc="-1" dirty="0">
                <a:latin typeface="Arial"/>
              </a:rPr>
              <a:t>2. Természetesen ez nem egy olyan </a:t>
            </a:r>
            <a:r>
              <a:rPr lang="hu-HU" sz="2000" b="0" strike="noStrike" spc="-1" dirty="0" smtClean="0">
                <a:latin typeface="Arial"/>
              </a:rPr>
              <a:t>funkció </a:t>
            </a:r>
            <a:r>
              <a:rPr lang="hu-HU" sz="2000" b="0" strike="noStrike" spc="-1" dirty="0">
                <a:latin typeface="Arial"/>
              </a:rPr>
              <a:t>amit mindenki használna, de a teljes pénzügyi tudatossághoz elengedhetetlen</a:t>
            </a:r>
            <a:r>
              <a:rPr lang="hu-HU" sz="2000" b="0" strike="noStrike" spc="-1" dirty="0" smtClean="0">
                <a:latin typeface="Arial"/>
              </a:rPr>
              <a:t>.</a:t>
            </a:r>
          </a:p>
          <a:p>
            <a:pPr marL="0" marR="0" lvl="2" indent="0" algn="l" defTabSz="914400" rtl="0" eaLnBrk="1" fontAlgn="auto" latinLnBrk="0" hangingPunct="1">
              <a:lnSpc>
                <a:spcPct val="100000"/>
              </a:lnSpc>
              <a:spcBef>
                <a:spcPts val="0"/>
              </a:spcBef>
              <a:spcAft>
                <a:spcPts val="0"/>
              </a:spcAft>
              <a:buClrTx/>
              <a:buSzTx/>
              <a:buFontTx/>
              <a:buNone/>
              <a:tabLst/>
              <a:defRPr/>
            </a:pPr>
            <a:r>
              <a:rPr lang="hu-HU" sz="1900" spc="-1" dirty="0" smtClean="0">
                <a:solidFill>
                  <a:srgbClr val="000000"/>
                </a:solidFill>
                <a:latin typeface="Calibri"/>
              </a:rPr>
              <a:t>	t</a:t>
            </a:r>
            <a:r>
              <a:rPr lang="hu-HU" sz="1900" b="0" strike="noStrike" spc="-1" dirty="0" smtClean="0">
                <a:solidFill>
                  <a:srgbClr val="000000"/>
                </a:solidFill>
                <a:latin typeface="Calibri"/>
              </a:rPr>
              <a:t>eljes pénzügyi áttekintés eredményességének növelése</a:t>
            </a:r>
            <a:endParaRPr lang="hu-HU" sz="2000" b="0" strike="noStrike" spc="-1" dirty="0">
              <a:latin typeface="Arial"/>
            </a:endParaRPr>
          </a:p>
          <a:p>
            <a:r>
              <a:rPr lang="hu-HU" sz="2000" b="0" strike="noStrike" spc="-1" dirty="0">
                <a:latin typeface="Arial"/>
              </a:rPr>
              <a:t>3-4. Adatmegjelenítés , különböző vizualizálási módokon pl. táblázat, grafikonok </a:t>
            </a:r>
            <a:r>
              <a:rPr lang="hu-HU" sz="2000" b="0" strike="noStrike" spc="-1" dirty="0" smtClean="0">
                <a:latin typeface="Arial"/>
              </a:rPr>
              <a:t>esetleg</a:t>
            </a:r>
          </a:p>
          <a:p>
            <a:pPr marL="0" marR="0" lvl="2" indent="0" algn="l" defTabSz="914400" rtl="0" eaLnBrk="1" fontAlgn="auto" latinLnBrk="0" hangingPunct="1">
              <a:lnSpc>
                <a:spcPct val="100000"/>
              </a:lnSpc>
              <a:spcBef>
                <a:spcPts val="0"/>
              </a:spcBef>
              <a:spcAft>
                <a:spcPts val="0"/>
              </a:spcAft>
              <a:buClrTx/>
              <a:buSzTx/>
              <a:buFontTx/>
              <a:buNone/>
              <a:tabLst/>
              <a:defRPr/>
            </a:pPr>
            <a:r>
              <a:rPr lang="hu-HU" sz="1900" spc="-1" dirty="0" smtClean="0">
                <a:solidFill>
                  <a:srgbClr val="000000"/>
                </a:solidFill>
                <a:latin typeface="Calibri"/>
              </a:rPr>
              <a:t>k</a:t>
            </a:r>
            <a:r>
              <a:rPr lang="hu-HU" sz="1900" b="0" strike="noStrike" spc="-1" dirty="0" smtClean="0">
                <a:solidFill>
                  <a:srgbClr val="000000"/>
                </a:solidFill>
                <a:latin typeface="Calibri"/>
              </a:rPr>
              <a:t>ésőbbi adatfeldolgozás céljából</a:t>
            </a:r>
            <a:endParaRPr lang="hu-HU" spc="-1" dirty="0" smtClean="0">
              <a:solidFill>
                <a:srgbClr val="000000"/>
              </a:solidFill>
              <a:latin typeface="Calibri"/>
            </a:endParaRPr>
          </a:p>
          <a:p>
            <a:pPr marL="1428840" lvl="2" indent="-456840">
              <a:spcBef>
                <a:spcPts val="459"/>
              </a:spcBef>
              <a:buClr>
                <a:srgbClr val="000000"/>
              </a:buClr>
              <a:buFont typeface="Arial" pitchFamily="34" charset="0"/>
              <a:buChar char="•"/>
            </a:pPr>
            <a:r>
              <a:rPr lang="hu-HU" sz="1900" spc="-1" dirty="0" smtClean="0">
                <a:solidFill>
                  <a:srgbClr val="000000"/>
                </a:solidFill>
                <a:latin typeface="Calibri"/>
              </a:rPr>
              <a:t>az adatbázisban lévő adatok megjelenítése</a:t>
            </a:r>
            <a:endParaRPr lang="hu-HU" sz="1900" b="0" strike="noStrike" spc="-1" dirty="0" smtClean="0">
              <a:solidFill>
                <a:srgbClr val="000000"/>
              </a:solidFill>
              <a:latin typeface="Calibri"/>
            </a:endParaRPr>
          </a:p>
          <a:p>
            <a:pPr marL="1428840" lvl="2" indent="-456840">
              <a:spcBef>
                <a:spcPts val="459"/>
              </a:spcBef>
              <a:buClr>
                <a:srgbClr val="000000"/>
              </a:buClr>
              <a:buFont typeface="Arial" pitchFamily="34" charset="0"/>
              <a:buChar char="•"/>
            </a:pPr>
            <a:r>
              <a:rPr lang="hu-HU" sz="1900" spc="-1" dirty="0" smtClean="0">
                <a:solidFill>
                  <a:srgbClr val="000000"/>
                </a:solidFill>
                <a:latin typeface="Calibri"/>
              </a:rPr>
              <a:t>részvények esetében nyereség,veszteség, jelenlegi árfolyam</a:t>
            </a:r>
            <a:endParaRPr lang="hu-HU" sz="1900" b="0" strike="noStrike" spc="-1" dirty="0" smtClean="0">
              <a:solidFill>
                <a:srgbClr val="000000"/>
              </a:solidFill>
              <a:latin typeface="Calibri"/>
            </a:endParaRPr>
          </a:p>
          <a:p>
            <a:endParaRPr lang="hu-HU" sz="2000" b="0" strike="noStrike" spc="-1" dirty="0">
              <a:latin typeface="Arial"/>
            </a:endParaRPr>
          </a:p>
          <a:p>
            <a:r>
              <a:rPr lang="hu-HU" sz="2000" b="0" strike="noStrike" spc="-1" dirty="0">
                <a:latin typeface="Arial"/>
              </a:rPr>
              <a:t>(valamint azt fontos megjegyezni hogy a bankok (OTP esetében legalábbis) csak egy hónapra visszamenőleg tudja lekérni a tranzakciókat,</a:t>
            </a:r>
          </a:p>
          <a:p>
            <a:r>
              <a:rPr lang="hu-HU" sz="2000" b="0" strike="noStrike" spc="-1" dirty="0">
                <a:latin typeface="Arial"/>
              </a:rPr>
              <a:t>Ez a szoftver ezt a hibát könnyen kiküszöböli)</a:t>
            </a:r>
          </a:p>
          <a:p>
            <a:r>
              <a:rPr lang="hu-HU" sz="2000" b="0" strike="noStrike" spc="-1" dirty="0">
                <a:latin typeface="Arial"/>
              </a:rPr>
              <a:t>5.Nyilván fontos hogy lássuk mennyire volt eredményes a részvények vásárlása/eladása</a:t>
            </a:r>
          </a:p>
          <a:p>
            <a:r>
              <a:rPr lang="hu-HU" sz="2000" b="0" strike="noStrike" spc="-1" dirty="0">
                <a:latin typeface="Arial"/>
              </a:rPr>
              <a:t>(mennyit adtunk el x áron , esetleg abban az időben csökkent pont az árfolyam vagy nőtt azt külön vesszük stb.)</a:t>
            </a:r>
          </a:p>
          <a:p>
            <a:endParaRPr lang="hu-HU" sz="2000" b="0" strike="noStrike" spc="-1" dirty="0">
              <a:latin typeface="Arial"/>
            </a:endParaRPr>
          </a:p>
        </p:txBody>
      </p:sp>
      <p:sp>
        <p:nvSpPr>
          <p:cNvPr id="212" name="TextShape 2"/>
          <p:cNvSpPr txBox="1"/>
          <p:nvPr/>
        </p:nvSpPr>
        <p:spPr>
          <a:xfrm>
            <a:off x="5179320" y="6513840"/>
            <a:ext cx="3962160" cy="342720"/>
          </a:xfrm>
          <a:prstGeom prst="rect">
            <a:avLst/>
          </a:prstGeom>
          <a:noFill/>
          <a:ln>
            <a:noFill/>
          </a:ln>
        </p:spPr>
        <p:txBody>
          <a:bodyPr anchor="b"/>
          <a:lstStyle/>
          <a:p>
            <a:pPr algn="r">
              <a:lnSpc>
                <a:spcPct val="100000"/>
              </a:lnSpc>
            </a:pPr>
            <a:fld id="{92BA7CBA-CBD0-4024-A3EF-5F5C059AAE58}" type="slidenum">
              <a:rPr lang="hu-HU" sz="1200" b="0" strike="noStrike" spc="-1">
                <a:solidFill>
                  <a:srgbClr val="000000"/>
                </a:solidFill>
                <a:latin typeface="+mn-lt"/>
                <a:ea typeface="+mn-ea"/>
              </a:rPr>
              <a:pPr algn="r">
                <a:lnSpc>
                  <a:spcPct val="100000"/>
                </a:lnSpc>
              </a:pPr>
              <a:t>6</a:t>
            </a:fld>
            <a:endParaRPr lang="hu-HU" sz="1200" b="0" strike="noStrike" spc="-1">
              <a:latin typeface="Times New Roman"/>
            </a:endParaRPr>
          </a:p>
        </p:txBody>
      </p:sp>
    </p:spTree>
    <p:extLst>
      <p:ext uri="{BB962C8B-B14F-4D97-AF65-F5344CB8AC3E}">
        <p14:creationId xmlns:p14="http://schemas.microsoft.com/office/powerpoint/2010/main" val="3309449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914400" y="3257640"/>
            <a:ext cx="7314840" cy="3085920"/>
          </a:xfrm>
          <a:prstGeom prst="rect">
            <a:avLst/>
          </a:prstGeom>
        </p:spPr>
        <p:txBody>
          <a:bodyPr/>
          <a:lstStyle/>
          <a:p>
            <a:r>
              <a:rPr lang="hu-HU" sz="2000" b="0" strike="noStrike" spc="-1" dirty="0" smtClean="0">
                <a:latin typeface="Arial"/>
              </a:rPr>
              <a:t>Láthatjuk a 4 adatot ami alapján azonosítani lehet egy tranzakciót, mennyi tranzakció lesz importálva és milyen adatokkal.</a:t>
            </a:r>
          </a:p>
        </p:txBody>
      </p:sp>
      <p:sp>
        <p:nvSpPr>
          <p:cNvPr id="214" name="TextShape 2"/>
          <p:cNvSpPr txBox="1"/>
          <p:nvPr/>
        </p:nvSpPr>
        <p:spPr>
          <a:xfrm>
            <a:off x="5179320" y="6513840"/>
            <a:ext cx="3962160" cy="342720"/>
          </a:xfrm>
          <a:prstGeom prst="rect">
            <a:avLst/>
          </a:prstGeom>
          <a:noFill/>
          <a:ln>
            <a:noFill/>
          </a:ln>
        </p:spPr>
        <p:txBody>
          <a:bodyPr anchor="b"/>
          <a:lstStyle/>
          <a:p>
            <a:pPr algn="r">
              <a:lnSpc>
                <a:spcPct val="100000"/>
              </a:lnSpc>
            </a:pPr>
            <a:fld id="{A89403F5-9F69-45C6-A37E-2E536A31D8EC}" type="slidenum">
              <a:rPr lang="hu-HU" sz="1200" b="0" strike="noStrike" spc="-1">
                <a:solidFill>
                  <a:srgbClr val="000000"/>
                </a:solidFill>
                <a:latin typeface="+mn-lt"/>
                <a:ea typeface="+mn-ea"/>
              </a:rPr>
              <a:pPr algn="r">
                <a:lnSpc>
                  <a:spcPct val="100000"/>
                </a:lnSpc>
              </a:pPr>
              <a:t>7</a:t>
            </a:fld>
            <a:endParaRPr lang="hu-HU" sz="1200" b="0" strike="noStrike" spc="-1">
              <a:latin typeface="Times New Roman"/>
            </a:endParaRPr>
          </a:p>
        </p:txBody>
      </p:sp>
    </p:spTree>
    <p:extLst>
      <p:ext uri="{BB962C8B-B14F-4D97-AF65-F5344CB8AC3E}">
        <p14:creationId xmlns:p14="http://schemas.microsoft.com/office/powerpoint/2010/main" val="238051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914400" y="3257640"/>
            <a:ext cx="7314840" cy="3085920"/>
          </a:xfrm>
          <a:prstGeom prst="rect">
            <a:avLst/>
          </a:prstGeom>
        </p:spPr>
        <p:txBody>
          <a:bodyPr/>
          <a:lstStyle/>
          <a:p>
            <a:r>
              <a:rPr lang="hu-HU" sz="2000" b="0" strike="noStrike" spc="-1" baseline="0" dirty="0" smtClean="0">
                <a:latin typeface="Arial"/>
              </a:rPr>
              <a:t>Mindegyik rendelkezik univerzális beolvasóval.</a:t>
            </a:r>
          </a:p>
          <a:p>
            <a:r>
              <a:rPr lang="hu-HU" sz="2000" b="0" strike="noStrike" spc="-1" baseline="0" dirty="0" smtClean="0">
                <a:latin typeface="Arial"/>
              </a:rPr>
              <a:t>Mindegyiknek van fizetős funkciói, de van próbaidőszak többségben.</a:t>
            </a:r>
          </a:p>
          <a:p>
            <a:r>
              <a:rPr lang="hu-HU" sz="2000" b="0" strike="noStrike" spc="-1" baseline="0" dirty="0" smtClean="0">
                <a:latin typeface="Arial"/>
              </a:rPr>
              <a:t>Befektetéseket viszont csak kettő tud kezelni.</a:t>
            </a:r>
            <a:endParaRPr lang="hu-HU" sz="2000" b="0" strike="noStrike" spc="-1" baseline="0" dirty="0" smtClean="0">
              <a:latin typeface="Arial"/>
            </a:endParaRPr>
          </a:p>
        </p:txBody>
      </p:sp>
      <p:sp>
        <p:nvSpPr>
          <p:cNvPr id="214" name="TextShape 2"/>
          <p:cNvSpPr txBox="1"/>
          <p:nvPr/>
        </p:nvSpPr>
        <p:spPr>
          <a:xfrm>
            <a:off x="5179320" y="6513840"/>
            <a:ext cx="3962160" cy="342720"/>
          </a:xfrm>
          <a:prstGeom prst="rect">
            <a:avLst/>
          </a:prstGeom>
          <a:noFill/>
          <a:ln>
            <a:noFill/>
          </a:ln>
        </p:spPr>
        <p:txBody>
          <a:bodyPr anchor="b"/>
          <a:lstStyle/>
          <a:p>
            <a:pPr algn="r">
              <a:lnSpc>
                <a:spcPct val="100000"/>
              </a:lnSpc>
            </a:pPr>
            <a:fld id="{A89403F5-9F69-45C6-A37E-2E536A31D8EC}" type="slidenum">
              <a:rPr lang="hu-HU" sz="1200" b="0" strike="noStrike" spc="-1">
                <a:solidFill>
                  <a:srgbClr val="000000"/>
                </a:solidFill>
                <a:latin typeface="+mn-lt"/>
                <a:ea typeface="+mn-ea"/>
              </a:rPr>
              <a:pPr algn="r">
                <a:lnSpc>
                  <a:spcPct val="100000"/>
                </a:lnSpc>
              </a:pPr>
              <a:t>8</a:t>
            </a:fld>
            <a:endParaRPr lang="hu-HU" sz="1200" b="0" strike="noStrike" spc="-1">
              <a:latin typeface="Times New Roman"/>
            </a:endParaRPr>
          </a:p>
        </p:txBody>
      </p:sp>
    </p:spTree>
    <p:extLst>
      <p:ext uri="{BB962C8B-B14F-4D97-AF65-F5344CB8AC3E}">
        <p14:creationId xmlns:p14="http://schemas.microsoft.com/office/powerpoint/2010/main" val="238051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laceHolder 1"/>
          <p:cNvSpPr>
            <a:spLocks noGrp="1"/>
          </p:cNvSpPr>
          <p:nvPr>
            <p:ph type="body"/>
          </p:nvPr>
        </p:nvSpPr>
        <p:spPr>
          <a:xfrm>
            <a:off x="914400" y="3257640"/>
            <a:ext cx="7314840" cy="3085920"/>
          </a:xfrm>
          <a:prstGeom prst="rect">
            <a:avLst/>
          </a:prstGeom>
        </p:spPr>
        <p:txBody>
          <a:bodyPr/>
          <a:lstStyle/>
          <a:p>
            <a:pPr>
              <a:lnSpc>
                <a:spcPct val="100000"/>
              </a:lnSpc>
            </a:pPr>
            <a:r>
              <a:rPr lang="hu-HU" sz="1200" b="0" strike="noStrike" spc="-1" dirty="0">
                <a:latin typeface="Arial"/>
              </a:rPr>
              <a:t>Redundancia </a:t>
            </a:r>
            <a:r>
              <a:rPr lang="hu-HU" sz="1200" b="0" strike="noStrike" spc="-1" dirty="0" smtClean="0">
                <a:latin typeface="Arial"/>
              </a:rPr>
              <a:t>2 </a:t>
            </a:r>
            <a:r>
              <a:rPr lang="hu-HU" sz="1200" b="0" strike="noStrike" spc="-1" dirty="0">
                <a:latin typeface="Arial"/>
              </a:rPr>
              <a:t>lehetőség  </a:t>
            </a:r>
            <a:r>
              <a:rPr lang="hu-HU" sz="1200" b="0" strike="noStrike" spc="-1" dirty="0" smtClean="0">
                <a:latin typeface="Arial"/>
              </a:rPr>
              <a:t>(Mindig</a:t>
            </a:r>
            <a:r>
              <a:rPr lang="hu-HU" sz="1200" b="0" strike="noStrike" spc="-1" baseline="0" dirty="0" smtClean="0">
                <a:latin typeface="Arial"/>
              </a:rPr>
              <a:t> rákérdezzem, </a:t>
            </a:r>
            <a:r>
              <a:rPr lang="hu-HU" sz="1200" b="0" strike="noStrike" spc="-1" dirty="0" smtClean="0">
                <a:latin typeface="Arial"/>
              </a:rPr>
              <a:t>Soha</a:t>
            </a:r>
            <a:r>
              <a:rPr lang="hu-HU" sz="1200" b="0" strike="noStrike" spc="-1" baseline="0" dirty="0" smtClean="0">
                <a:latin typeface="Arial"/>
              </a:rPr>
              <a:t> ne kérdezzen rá</a:t>
            </a:r>
            <a:r>
              <a:rPr lang="hu-HU" sz="1200" b="0" strike="noStrike" spc="-1" dirty="0" smtClean="0">
                <a:latin typeface="Arial"/>
              </a:rPr>
              <a:t>.)</a:t>
            </a:r>
            <a:r>
              <a:rPr lang="hu-HU" sz="1200" b="0" strike="noStrike" spc="-1" baseline="0" dirty="0">
                <a:latin typeface="Arial"/>
              </a:rPr>
              <a:t> </a:t>
            </a:r>
            <a:r>
              <a:rPr lang="hu-HU" sz="1200" b="0" strike="noStrike" spc="-1" baseline="0" dirty="0" smtClean="0">
                <a:latin typeface="Arial"/>
              </a:rPr>
              <a:t>– rákérdezésnél ha mégis importálja </a:t>
            </a:r>
            <a:r>
              <a:rPr lang="hu-HU" sz="1200" b="0" strike="noStrike" spc="-1" baseline="0" dirty="0" err="1" smtClean="0">
                <a:latin typeface="Arial"/>
              </a:rPr>
              <a:t>logololás</a:t>
            </a:r>
            <a:endParaRPr lang="hu-HU" sz="1200" b="0" strike="noStrike" spc="-1" baseline="0" dirty="0" smtClean="0">
              <a:latin typeface="Arial"/>
            </a:endParaRPr>
          </a:p>
          <a:p>
            <a:pPr>
              <a:lnSpc>
                <a:spcPct val="100000"/>
              </a:lnSpc>
            </a:pPr>
            <a:endParaRPr lang="hu-HU" sz="1200" b="0" strike="noStrike" spc="-1" dirty="0">
              <a:latin typeface="Arial"/>
            </a:endParaRPr>
          </a:p>
          <a:p>
            <a:pPr>
              <a:lnSpc>
                <a:spcPct val="100000"/>
              </a:lnSpc>
            </a:pPr>
            <a:r>
              <a:rPr lang="hu-HU" sz="1200" b="0" strike="noStrike" spc="-1" dirty="0">
                <a:latin typeface="Arial"/>
              </a:rPr>
              <a:t>Statisztika : </a:t>
            </a:r>
            <a:r>
              <a:rPr lang="hu-HU" sz="1200" b="0" strike="noStrike" spc="-1" dirty="0" smtClean="0">
                <a:latin typeface="Arial"/>
              </a:rPr>
              <a:t>(felhasználó neve, összesen </a:t>
            </a:r>
            <a:r>
              <a:rPr lang="hu-HU" sz="1200" b="0" strike="noStrike" spc="-1" dirty="0">
                <a:latin typeface="Arial"/>
              </a:rPr>
              <a:t>importált tranzakciók száma, utolsó importálás ideje</a:t>
            </a:r>
            <a:r>
              <a:rPr lang="hu-HU" sz="1200" b="0" strike="noStrike" spc="-1" dirty="0" smtClean="0">
                <a:latin typeface="Arial"/>
              </a:rPr>
              <a:t>,</a:t>
            </a:r>
            <a:r>
              <a:rPr lang="hu-HU" sz="1200" b="0" strike="noStrike" spc="-1" baseline="0" dirty="0" smtClean="0">
                <a:latin typeface="Arial"/>
              </a:rPr>
              <a:t> importálás „szükségessége”</a:t>
            </a:r>
            <a:r>
              <a:rPr lang="hu-HU" sz="1200" b="0" strike="noStrike" spc="-1" dirty="0" smtClean="0">
                <a:latin typeface="Arial"/>
              </a:rPr>
              <a:t>).</a:t>
            </a:r>
            <a:endParaRPr lang="hu-HU" sz="1200" b="0" strike="noStrike" spc="-1" dirty="0">
              <a:latin typeface="Arial"/>
            </a:endParaRPr>
          </a:p>
          <a:p>
            <a:pPr>
              <a:lnSpc>
                <a:spcPct val="100000"/>
              </a:lnSpc>
            </a:pPr>
            <a:r>
              <a:rPr lang="hu-HU" sz="2000" b="0" strike="noStrike" spc="-1" dirty="0">
                <a:latin typeface="Arial"/>
              </a:rPr>
              <a:t>Nyilván felhasználónként külön statisztika</a:t>
            </a:r>
          </a:p>
        </p:txBody>
      </p:sp>
      <p:sp>
        <p:nvSpPr>
          <p:cNvPr id="216" name="TextShape 2"/>
          <p:cNvSpPr txBox="1"/>
          <p:nvPr/>
        </p:nvSpPr>
        <p:spPr>
          <a:xfrm>
            <a:off x="5179320" y="6513840"/>
            <a:ext cx="3962160" cy="342720"/>
          </a:xfrm>
          <a:prstGeom prst="rect">
            <a:avLst/>
          </a:prstGeom>
          <a:noFill/>
          <a:ln>
            <a:noFill/>
          </a:ln>
        </p:spPr>
        <p:txBody>
          <a:bodyPr anchor="b"/>
          <a:lstStyle/>
          <a:p>
            <a:pPr algn="r">
              <a:lnSpc>
                <a:spcPct val="100000"/>
              </a:lnSpc>
            </a:pPr>
            <a:fld id="{8F4D05FA-2A70-48D4-8E0B-CC10850AC369}" type="slidenum">
              <a:rPr lang="hu-HU" sz="1200" b="0" strike="noStrike" spc="-1">
                <a:solidFill>
                  <a:srgbClr val="000000"/>
                </a:solidFill>
                <a:latin typeface="+mn-lt"/>
                <a:ea typeface="+mn-ea"/>
              </a:rPr>
              <a:pPr algn="r">
                <a:lnSpc>
                  <a:spcPct val="100000"/>
                </a:lnSpc>
              </a:pPr>
              <a:t>9</a:t>
            </a:fld>
            <a:endParaRPr lang="hu-HU" sz="1200" b="0" strike="noStrike" spc="-1">
              <a:latin typeface="Times New Roman"/>
            </a:endParaRPr>
          </a:p>
        </p:txBody>
      </p:sp>
    </p:spTree>
    <p:extLst>
      <p:ext uri="{BB962C8B-B14F-4D97-AF65-F5344CB8AC3E}">
        <p14:creationId xmlns:p14="http://schemas.microsoft.com/office/powerpoint/2010/main" val="4009064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PlaceHolder 1"/>
          <p:cNvSpPr>
            <a:spLocks noGrp="1"/>
          </p:cNvSpPr>
          <p:nvPr>
            <p:ph type="body"/>
          </p:nvPr>
        </p:nvSpPr>
        <p:spPr>
          <a:xfrm>
            <a:off x="914400" y="3257640"/>
            <a:ext cx="7314840" cy="3085920"/>
          </a:xfrm>
          <a:prstGeom prst="rect">
            <a:avLst/>
          </a:prstGeom>
        </p:spPr>
        <p:txBody>
          <a:bodyPr/>
          <a:lstStyle/>
          <a:p>
            <a:pPr>
              <a:lnSpc>
                <a:spcPct val="100000"/>
              </a:lnSpc>
            </a:pPr>
            <a:r>
              <a:rPr lang="hu-HU" sz="2000" b="0" strike="noStrike" spc="-1" dirty="0">
                <a:latin typeface="Arial"/>
              </a:rPr>
              <a:t>1.	Valahol 8-8-8 , valahol 8-8 , valahol a végén HUF</a:t>
            </a:r>
          </a:p>
          <a:p>
            <a:pPr>
              <a:lnSpc>
                <a:spcPct val="100000"/>
              </a:lnSpc>
            </a:pPr>
            <a:r>
              <a:rPr lang="hu-HU" sz="2000" b="0" strike="noStrike" spc="-1" dirty="0">
                <a:latin typeface="Arial"/>
              </a:rPr>
              <a:t>2. 	2012-12-10, 2012/12/10 , 2012- 08- 11     kötőjel,pont,</a:t>
            </a:r>
            <a:r>
              <a:rPr lang="hu-HU" sz="2000" b="0" strike="noStrike" spc="-1" dirty="0" err="1">
                <a:latin typeface="Arial"/>
              </a:rPr>
              <a:t>spacekkel</a:t>
            </a:r>
            <a:r>
              <a:rPr lang="hu-HU" sz="2000" b="0" strike="noStrike" spc="-1" dirty="0">
                <a:latin typeface="Arial"/>
              </a:rPr>
              <a:t> elválasztva</a:t>
            </a:r>
          </a:p>
          <a:p>
            <a:pPr>
              <a:lnSpc>
                <a:spcPct val="100000"/>
              </a:lnSpc>
            </a:pPr>
            <a:r>
              <a:rPr lang="hu-HU" sz="2000" b="0" strike="noStrike" spc="-1" dirty="0">
                <a:latin typeface="Arial"/>
              </a:rPr>
              <a:t>3.	Jóváírás,Terhelés</a:t>
            </a:r>
          </a:p>
          <a:p>
            <a:pPr>
              <a:lnSpc>
                <a:spcPct val="100000"/>
              </a:lnSpc>
            </a:pPr>
            <a:r>
              <a:rPr lang="hu-HU" sz="2000" b="0" strike="noStrike" spc="-1" dirty="0">
                <a:latin typeface="Arial"/>
              </a:rPr>
              <a:t>3.	Felhasználó dönthesse el melyiket importálja</a:t>
            </a:r>
          </a:p>
        </p:txBody>
      </p:sp>
      <p:sp>
        <p:nvSpPr>
          <p:cNvPr id="228" name="TextShape 2"/>
          <p:cNvSpPr txBox="1"/>
          <p:nvPr/>
        </p:nvSpPr>
        <p:spPr>
          <a:xfrm>
            <a:off x="5179320" y="6513840"/>
            <a:ext cx="3962160" cy="342720"/>
          </a:xfrm>
          <a:prstGeom prst="rect">
            <a:avLst/>
          </a:prstGeom>
          <a:noFill/>
          <a:ln>
            <a:noFill/>
          </a:ln>
        </p:spPr>
        <p:txBody>
          <a:bodyPr anchor="b"/>
          <a:lstStyle/>
          <a:p>
            <a:pPr algn="r">
              <a:lnSpc>
                <a:spcPct val="100000"/>
              </a:lnSpc>
            </a:pPr>
            <a:fld id="{62433560-5618-4F3A-8C40-345FB9505361}" type="slidenum">
              <a:rPr lang="hu-HU" sz="1200" b="0" strike="noStrike" spc="-1">
                <a:solidFill>
                  <a:srgbClr val="000000"/>
                </a:solidFill>
                <a:latin typeface="+mn-lt"/>
                <a:ea typeface="+mn-ea"/>
              </a:rPr>
              <a:pPr algn="r">
                <a:lnSpc>
                  <a:spcPct val="100000"/>
                </a:lnSpc>
              </a:pPr>
              <a:t>10</a:t>
            </a:fld>
            <a:endParaRPr lang="hu-HU" sz="1200" b="0" strike="noStrike" spc="-1">
              <a:latin typeface="Times New Roman"/>
            </a:endParaRPr>
          </a:p>
        </p:txBody>
      </p:sp>
    </p:spTree>
    <p:extLst>
      <p:ext uri="{BB962C8B-B14F-4D97-AF65-F5344CB8AC3E}">
        <p14:creationId xmlns:p14="http://schemas.microsoft.com/office/powerpoint/2010/main" val="235572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27"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28"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3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33"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35"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36"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37"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38"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39"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40"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hu-HU" sz="3200" b="0" strike="noStrike" spc="-1">
              <a:latin typeface="Arial"/>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hu-HU" sz="3200" b="0" strike="noStrike" spc="-1">
              <a:latin typeface="Arial"/>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5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5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6"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hu-HU" sz="3200" b="0" strike="noStrike" spc="-1">
              <a:latin typeface="Arial"/>
            </a:endParaRP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7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7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7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8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8"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1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hu-HU" sz="3200" b="0" strike="noStrike" spc="-1">
              <a:latin typeface="Arial"/>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1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6"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7"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1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2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21"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25"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60000"/>
                <a:lumOff val="40000"/>
              </a:schemeClr>
            </a:gs>
            <a:gs pos="74000">
              <a:schemeClr val="accent6">
                <a:lumMod val="20000"/>
                <a:lumOff val="80000"/>
              </a:schemeClr>
            </a:gs>
            <a:gs pos="83000">
              <a:schemeClr val="accent6">
                <a:lumMod val="20000"/>
                <a:lumOff val="80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hu-HU" sz="4400" b="0" strike="noStrike" spc="-1">
                <a:solidFill>
                  <a:srgbClr val="000000"/>
                </a:solidFill>
                <a:latin typeface="Calibri"/>
              </a:rPr>
              <a:t>Mintacím szerkesztése</a:t>
            </a:r>
          </a:p>
        </p:txBody>
      </p:sp>
      <p:sp>
        <p:nvSpPr>
          <p:cNvPr id="6" name="PlaceHolder 2"/>
          <p:cNvSpPr>
            <a:spLocks noGrp="1"/>
          </p:cNvSpPr>
          <p:nvPr>
            <p:ph type="dt"/>
          </p:nvPr>
        </p:nvSpPr>
        <p:spPr>
          <a:xfrm>
            <a:off x="457200" y="6356520"/>
            <a:ext cx="2133360" cy="364680"/>
          </a:xfrm>
          <a:prstGeom prst="rect">
            <a:avLst/>
          </a:prstGeom>
        </p:spPr>
        <p:txBody>
          <a:bodyPr anchor="ctr"/>
          <a:lstStyle/>
          <a:p>
            <a:pPr>
              <a:lnSpc>
                <a:spcPct val="100000"/>
              </a:lnSpc>
            </a:pPr>
            <a:fld id="{6F096995-C80F-4927-8B00-A09BE93B2D6C}" type="datetime1">
              <a:rPr lang="hu-HU" sz="1200" b="0" strike="noStrike" spc="-1">
                <a:solidFill>
                  <a:srgbClr val="8B8B8B"/>
                </a:solidFill>
                <a:latin typeface="Calibri"/>
              </a:rPr>
              <a:pPr>
                <a:lnSpc>
                  <a:spcPct val="100000"/>
                </a:lnSpc>
              </a:pPr>
              <a:t>2017. 11. 29.</a:t>
            </a:fld>
            <a:endParaRPr lang="hu-HU" sz="1200" b="0" strike="noStrike" spc="-1">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lstStyle/>
          <a:p>
            <a:endParaRPr lang="hu-HU" sz="2400" b="0" strike="noStrike" spc="-1">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D3A7ABBA-BBFD-4EA5-8795-F0C736173296}" type="slidenum">
              <a:rPr lang="hu-HU" sz="1200" b="0" strike="noStrike" spc="-1">
                <a:solidFill>
                  <a:srgbClr val="8B8B8B"/>
                </a:solidFill>
                <a:latin typeface="Calibri"/>
              </a:rPr>
              <a:pPr algn="r">
                <a:lnSpc>
                  <a:spcPct val="100000"/>
                </a:lnSpc>
              </a:pPr>
              <a:t>‹#›</a:t>
            </a:fld>
            <a:endParaRPr lang="hu-HU" sz="1200" b="0" strike="noStrike" spc="-1">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hu-HU" sz="3200" b="0" strike="noStrike" spc="-1">
                <a:solidFill>
                  <a:srgbClr val="000000"/>
                </a:solidFill>
                <a:latin typeface="Calibri"/>
              </a:rPr>
              <a:t>Vázlatszöveg formátumának szerkesztése</a:t>
            </a:r>
          </a:p>
          <a:p>
            <a:pPr marL="864000" lvl="1" indent="-324000">
              <a:spcBef>
                <a:spcPts val="1134"/>
              </a:spcBef>
              <a:buClr>
                <a:srgbClr val="000000"/>
              </a:buClr>
              <a:buSzPct val="75000"/>
              <a:buFont typeface="Symbol" charset="2"/>
              <a:buChar char=""/>
            </a:pPr>
            <a:r>
              <a:rPr lang="hu-HU" sz="2400" b="0" strike="noStrike" spc="-1">
                <a:solidFill>
                  <a:srgbClr val="000000"/>
                </a:solidFill>
                <a:latin typeface="Calibri"/>
              </a:rPr>
              <a:t>Második vázlatszint</a:t>
            </a:r>
          </a:p>
          <a:p>
            <a:pPr marL="1296000" lvl="2" indent="-288000">
              <a:spcBef>
                <a:spcPts val="850"/>
              </a:spcBef>
              <a:buClr>
                <a:srgbClr val="000000"/>
              </a:buClr>
              <a:buSzPct val="45000"/>
              <a:buFont typeface="Wingdings" charset="2"/>
              <a:buChar char=""/>
            </a:pPr>
            <a:r>
              <a:rPr lang="hu-HU" sz="2000" b="0" strike="noStrike" spc="-1">
                <a:solidFill>
                  <a:srgbClr val="000000"/>
                </a:solidFill>
                <a:latin typeface="Calibri"/>
              </a:rPr>
              <a:t>Harmadik vázlatszint</a:t>
            </a:r>
          </a:p>
          <a:p>
            <a:pPr marL="1728000" lvl="3" indent="-216000">
              <a:spcBef>
                <a:spcPts val="567"/>
              </a:spcBef>
              <a:buClr>
                <a:srgbClr val="000000"/>
              </a:buClr>
              <a:buSzPct val="75000"/>
              <a:buFont typeface="Symbol" charset="2"/>
              <a:buChar char=""/>
            </a:pPr>
            <a:r>
              <a:rPr lang="hu-HU" sz="2000" b="0" strike="noStrike" spc="-1">
                <a:solidFill>
                  <a:srgbClr val="000000"/>
                </a:solidFill>
                <a:latin typeface="Calibri"/>
              </a:rPr>
              <a:t>Negyedik vázlatszint</a:t>
            </a:r>
          </a:p>
          <a:p>
            <a:pPr marL="2160000" lvl="4" indent="-216000">
              <a:spcBef>
                <a:spcPts val="283"/>
              </a:spcBef>
              <a:buClr>
                <a:srgbClr val="000000"/>
              </a:buClr>
              <a:buSzPct val="45000"/>
              <a:buFont typeface="Wingdings" charset="2"/>
              <a:buChar char=""/>
            </a:pPr>
            <a:r>
              <a:rPr lang="hu-HU" sz="2000" b="0" strike="noStrike" spc="-1">
                <a:solidFill>
                  <a:srgbClr val="000000"/>
                </a:solidFill>
                <a:latin typeface="Calibri"/>
              </a:rPr>
              <a:t>Ötödik vázlatszint</a:t>
            </a:r>
          </a:p>
          <a:p>
            <a:pPr marL="2592000" lvl="5" indent="-216000">
              <a:spcBef>
                <a:spcPts val="283"/>
              </a:spcBef>
              <a:buClr>
                <a:srgbClr val="000000"/>
              </a:buClr>
              <a:buSzPct val="45000"/>
              <a:buFont typeface="Wingdings" charset="2"/>
              <a:buChar char=""/>
            </a:pPr>
            <a:r>
              <a:rPr lang="hu-HU" sz="2000" b="0" strike="noStrike" spc="-1">
                <a:solidFill>
                  <a:srgbClr val="000000"/>
                </a:solidFill>
                <a:latin typeface="Calibri"/>
              </a:rPr>
              <a:t>Hatodik vázlatszint</a:t>
            </a:r>
          </a:p>
          <a:p>
            <a:pPr marL="3024000" lvl="6" indent="-216000">
              <a:spcBef>
                <a:spcPts val="283"/>
              </a:spcBef>
              <a:buClr>
                <a:srgbClr val="000000"/>
              </a:buClr>
              <a:buSzPct val="45000"/>
              <a:buFont typeface="Wingdings" charset="2"/>
              <a:buChar char=""/>
            </a:pPr>
            <a:r>
              <a:rPr lang="hu-HU" sz="2000" b="0" strike="noStrike" spc="-1">
                <a:solidFill>
                  <a:srgbClr val="000000"/>
                </a:solidFill>
                <a:latin typeface="Calibri"/>
              </a:rPr>
              <a:t>Hetedik vázlatszint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60000"/>
                <a:lumOff val="40000"/>
              </a:schemeClr>
            </a:gs>
            <a:gs pos="74000">
              <a:schemeClr val="accent6">
                <a:lumMod val="20000"/>
                <a:lumOff val="80000"/>
              </a:schemeClr>
            </a:gs>
            <a:gs pos="83000">
              <a:schemeClr val="accent6">
                <a:lumMod val="20000"/>
                <a:lumOff val="80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hu-HU" sz="4400" b="0" strike="noStrike" spc="-1">
                <a:solidFill>
                  <a:srgbClr val="000000"/>
                </a:solidFill>
                <a:latin typeface="Calibri"/>
              </a:rPr>
              <a:t>Mintacím szerkesztése</a:t>
            </a:r>
          </a:p>
        </p:txBody>
      </p:sp>
      <p:sp>
        <p:nvSpPr>
          <p:cNvPr id="42" name="PlaceHolder 2"/>
          <p:cNvSpPr>
            <a:spLocks noGrp="1"/>
          </p:cNvSpPr>
          <p:nvPr>
            <p:ph type="body"/>
          </p:nvPr>
        </p:nvSpPr>
        <p:spPr>
          <a:xfrm>
            <a:off x="457200" y="1600200"/>
            <a:ext cx="8229240" cy="4525560"/>
          </a:xfrm>
          <a:prstGeom prst="rect">
            <a:avLst/>
          </a:prstGeom>
        </p:spPr>
        <p:txBody>
          <a:bodyPr/>
          <a:lstStyle/>
          <a:p>
            <a:pPr marL="343080" indent="-342720">
              <a:lnSpc>
                <a:spcPct val="100000"/>
              </a:lnSpc>
              <a:spcBef>
                <a:spcPts val="641"/>
              </a:spcBef>
              <a:buClr>
                <a:srgbClr val="000000"/>
              </a:buClr>
              <a:buFont typeface="Arial"/>
              <a:buChar char="•"/>
            </a:pPr>
            <a:r>
              <a:rPr lang="hu-HU" sz="3200" b="0" strike="noStrike" spc="-1">
                <a:solidFill>
                  <a:srgbClr val="000000"/>
                </a:solidFill>
                <a:latin typeface="Calibri"/>
              </a:rPr>
              <a:t>Mintaszöveg szerkesztése</a:t>
            </a:r>
          </a:p>
          <a:p>
            <a:pPr marL="743040" lvl="1" indent="-285480">
              <a:lnSpc>
                <a:spcPct val="100000"/>
              </a:lnSpc>
              <a:spcBef>
                <a:spcPts val="561"/>
              </a:spcBef>
              <a:buClr>
                <a:srgbClr val="000000"/>
              </a:buClr>
              <a:buFont typeface="Arial"/>
              <a:buChar char="–"/>
            </a:pPr>
            <a:r>
              <a:rPr lang="hu-HU" sz="2800" b="0" strike="noStrike" spc="-1">
                <a:solidFill>
                  <a:srgbClr val="000000"/>
                </a:solidFill>
                <a:latin typeface="Calibri"/>
              </a:rPr>
              <a:t>Második szint</a:t>
            </a:r>
          </a:p>
          <a:p>
            <a:pPr marL="1143000" lvl="2" indent="-228240">
              <a:lnSpc>
                <a:spcPct val="100000"/>
              </a:lnSpc>
              <a:spcBef>
                <a:spcPts val="479"/>
              </a:spcBef>
              <a:buClr>
                <a:srgbClr val="000000"/>
              </a:buClr>
              <a:buFont typeface="Arial"/>
              <a:buChar char="•"/>
            </a:pPr>
            <a:r>
              <a:rPr lang="hu-HU" sz="2400" b="0" strike="noStrike" spc="-1">
                <a:solidFill>
                  <a:srgbClr val="000000"/>
                </a:solidFill>
                <a:latin typeface="Calibri"/>
              </a:rPr>
              <a:t>Harmadik szint</a:t>
            </a:r>
          </a:p>
          <a:p>
            <a:pPr marL="1600200" lvl="3" indent="-228240">
              <a:lnSpc>
                <a:spcPct val="100000"/>
              </a:lnSpc>
              <a:spcBef>
                <a:spcPts val="400"/>
              </a:spcBef>
              <a:buClr>
                <a:srgbClr val="000000"/>
              </a:buClr>
              <a:buFont typeface="Arial"/>
              <a:buChar char="–"/>
            </a:pPr>
            <a:r>
              <a:rPr lang="hu-HU" sz="2000" b="0" strike="noStrike" spc="-1">
                <a:solidFill>
                  <a:srgbClr val="000000"/>
                </a:solidFill>
                <a:latin typeface="Calibri"/>
              </a:rPr>
              <a:t>Negyedik szint</a:t>
            </a:r>
          </a:p>
          <a:p>
            <a:pPr marL="2057400" lvl="4" indent="-228240">
              <a:lnSpc>
                <a:spcPct val="100000"/>
              </a:lnSpc>
              <a:spcBef>
                <a:spcPts val="400"/>
              </a:spcBef>
              <a:buClr>
                <a:srgbClr val="000000"/>
              </a:buClr>
              <a:buFont typeface="Arial"/>
              <a:buChar char="»"/>
            </a:pPr>
            <a:r>
              <a:rPr lang="hu-HU" sz="2000" b="0" strike="noStrike" spc="-1">
                <a:solidFill>
                  <a:srgbClr val="000000"/>
                </a:solidFill>
                <a:latin typeface="Calibri"/>
              </a:rPr>
              <a:t>Ötödik szint</a:t>
            </a:r>
          </a:p>
        </p:txBody>
      </p:sp>
      <p:sp>
        <p:nvSpPr>
          <p:cNvPr id="43" name="PlaceHolder 3"/>
          <p:cNvSpPr>
            <a:spLocks noGrp="1"/>
          </p:cNvSpPr>
          <p:nvPr>
            <p:ph type="dt"/>
          </p:nvPr>
        </p:nvSpPr>
        <p:spPr>
          <a:xfrm>
            <a:off x="457200" y="6356520"/>
            <a:ext cx="2133360" cy="364680"/>
          </a:xfrm>
          <a:prstGeom prst="rect">
            <a:avLst/>
          </a:prstGeom>
        </p:spPr>
        <p:txBody>
          <a:bodyPr anchor="ctr"/>
          <a:lstStyle/>
          <a:p>
            <a:pPr>
              <a:lnSpc>
                <a:spcPct val="100000"/>
              </a:lnSpc>
            </a:pPr>
            <a:fld id="{73A11708-204B-4422-A61F-86400002CB83}" type="datetime1">
              <a:rPr lang="hu-HU" sz="1200" b="0" strike="noStrike" spc="-1">
                <a:solidFill>
                  <a:srgbClr val="8B8B8B"/>
                </a:solidFill>
                <a:latin typeface="Calibri"/>
              </a:rPr>
              <a:pPr>
                <a:lnSpc>
                  <a:spcPct val="100000"/>
                </a:lnSpc>
              </a:pPr>
              <a:t>2017. 11. 29.</a:t>
            </a:fld>
            <a:endParaRPr lang="hu-HU" sz="1200" b="0" strike="noStrike" spc="-1">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lstStyle/>
          <a:p>
            <a:endParaRPr lang="hu-HU" sz="2400" b="0" strike="noStrike" spc="-1">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28DFE0CF-2C0F-4E18-B068-5AC5AA99ACBF}" type="slidenum">
              <a:rPr lang="hu-HU" sz="1200" b="0" strike="noStrike" spc="-1">
                <a:solidFill>
                  <a:srgbClr val="8B8B8B"/>
                </a:solidFill>
                <a:latin typeface="Calibri"/>
              </a:rPr>
              <a:pPr algn="r">
                <a:lnSpc>
                  <a:spcPct val="100000"/>
                </a:lnSpc>
              </a:pPr>
              <a:t>‹#›</a:t>
            </a:fld>
            <a:endParaRPr lang="hu-HU"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fade/>
  </p:transition>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jpe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23.png"/><Relationship Id="rId4" Type="http://schemas.openxmlformats.org/officeDocument/2006/relationships/image" Target="../media/image29.jpeg"/><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e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3.jp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5.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0" y="1772640"/>
            <a:ext cx="9144000" cy="1469520"/>
          </a:xfrm>
          <a:prstGeom prst="rect">
            <a:avLst/>
          </a:prstGeom>
          <a:noFill/>
          <a:ln>
            <a:noFill/>
          </a:ln>
        </p:spPr>
        <p:txBody>
          <a:bodyPr anchor="ctr"/>
          <a:lstStyle/>
          <a:p>
            <a:pPr algn="ctr">
              <a:lnSpc>
                <a:spcPct val="100000"/>
              </a:lnSpc>
            </a:pPr>
            <a:r>
              <a:rPr lang="hu-HU" sz="3600" b="0" strike="noStrike" spc="-1" dirty="0">
                <a:solidFill>
                  <a:srgbClr val="000000"/>
                </a:solidFill>
                <a:latin typeface="Calibri"/>
              </a:rPr>
              <a:t>Személyes pénzügyi nyilvántartáshoz Importáló megvalósítása</a:t>
            </a:r>
            <a:r>
              <a:rPr dirty="0"/>
              <a:t/>
            </a:r>
            <a:br>
              <a:rPr dirty="0"/>
            </a:br>
            <a:endParaRPr lang="hu-HU" sz="3600" b="0" strike="noStrike" spc="-1" dirty="0">
              <a:solidFill>
                <a:srgbClr val="000000"/>
              </a:solidFill>
              <a:latin typeface="Calibri"/>
            </a:endParaRPr>
          </a:p>
        </p:txBody>
      </p:sp>
      <p:sp>
        <p:nvSpPr>
          <p:cNvPr id="129" name="TextShape 2"/>
          <p:cNvSpPr txBox="1"/>
          <p:nvPr/>
        </p:nvSpPr>
        <p:spPr>
          <a:xfrm>
            <a:off x="0" y="3242160"/>
            <a:ext cx="9143640" cy="2130480"/>
          </a:xfrm>
          <a:prstGeom prst="rect">
            <a:avLst/>
          </a:prstGeom>
          <a:noFill/>
          <a:ln>
            <a:noFill/>
          </a:ln>
        </p:spPr>
        <p:txBody>
          <a:bodyPr>
            <a:normAutofit lnSpcReduction="10000"/>
          </a:bodyPr>
          <a:lstStyle/>
          <a:p>
            <a:pPr algn="ctr">
              <a:lnSpc>
                <a:spcPct val="100000"/>
              </a:lnSpc>
              <a:spcBef>
                <a:spcPts val="479"/>
              </a:spcBef>
            </a:pPr>
            <a:r>
              <a:rPr lang="hu-HU" sz="2400" b="0" strike="noStrike" spc="-1" dirty="0">
                <a:solidFill>
                  <a:srgbClr val="262626"/>
                </a:solidFill>
                <a:latin typeface="Calibri"/>
              </a:rPr>
              <a:t>Tervezés </a:t>
            </a:r>
            <a:r>
              <a:rPr lang="hu-HU" sz="2400" b="0" strike="noStrike" spc="-1" dirty="0" smtClean="0">
                <a:solidFill>
                  <a:srgbClr val="262626"/>
                </a:solidFill>
                <a:latin typeface="Calibri"/>
              </a:rPr>
              <a:t>1</a:t>
            </a:r>
          </a:p>
          <a:p>
            <a:pPr algn="ctr">
              <a:lnSpc>
                <a:spcPct val="100000"/>
              </a:lnSpc>
              <a:spcBef>
                <a:spcPts val="479"/>
              </a:spcBef>
            </a:pPr>
            <a:r>
              <a:rPr lang="hu-HU" sz="2400" spc="-1" dirty="0" smtClean="0">
                <a:solidFill>
                  <a:srgbClr val="262626"/>
                </a:solidFill>
                <a:latin typeface="Calibri"/>
              </a:rPr>
              <a:t> </a:t>
            </a:r>
            <a:r>
              <a:rPr lang="hu-HU" sz="2400" spc="-1" dirty="0">
                <a:solidFill>
                  <a:srgbClr val="262626"/>
                </a:solidFill>
                <a:latin typeface="Calibri"/>
              </a:rPr>
              <a:t>Tóth Patrik </a:t>
            </a:r>
            <a:r>
              <a:rPr lang="hu-HU" sz="2400" spc="-1" dirty="0" smtClean="0">
                <a:solidFill>
                  <a:srgbClr val="262626"/>
                </a:solidFill>
                <a:latin typeface="Calibri"/>
              </a:rPr>
              <a:t>Csaba</a:t>
            </a:r>
          </a:p>
          <a:p>
            <a:pPr algn="ctr">
              <a:lnSpc>
                <a:spcPct val="100000"/>
              </a:lnSpc>
              <a:spcBef>
                <a:spcPts val="479"/>
              </a:spcBef>
            </a:pPr>
            <a:endParaRPr lang="hu-HU" sz="2400" b="0" strike="noStrike" spc="-1" dirty="0">
              <a:latin typeface="Arial"/>
            </a:endParaRPr>
          </a:p>
          <a:p>
            <a:pPr algn="ctr">
              <a:lnSpc>
                <a:spcPct val="100000"/>
              </a:lnSpc>
              <a:spcBef>
                <a:spcPts val="479"/>
              </a:spcBef>
            </a:pPr>
            <a:r>
              <a:rPr lang="hu-HU" sz="2400" b="0" strike="noStrike" spc="-1" dirty="0" smtClean="0">
                <a:solidFill>
                  <a:srgbClr val="262626"/>
                </a:solidFill>
                <a:latin typeface="Calibri"/>
              </a:rPr>
              <a:t>(</a:t>
            </a:r>
            <a:r>
              <a:rPr lang="hu-HU" sz="2400" b="0" strike="noStrike" spc="-1" dirty="0">
                <a:solidFill>
                  <a:srgbClr val="262626"/>
                </a:solidFill>
                <a:latin typeface="Calibri"/>
              </a:rPr>
              <a:t>Programtervező informatikus </a:t>
            </a:r>
            <a:r>
              <a:rPr lang="hu-HU" sz="2400" b="0" strike="noStrike" spc="-1" dirty="0" err="1">
                <a:solidFill>
                  <a:srgbClr val="262626"/>
                </a:solidFill>
                <a:latin typeface="Calibri"/>
              </a:rPr>
              <a:t>BSc</a:t>
            </a:r>
            <a:r>
              <a:rPr lang="hu-HU" sz="2400" b="0" strike="noStrike" spc="-1" dirty="0">
                <a:solidFill>
                  <a:srgbClr val="262626"/>
                </a:solidFill>
                <a:latin typeface="Calibri"/>
              </a:rPr>
              <a:t>)</a:t>
            </a:r>
            <a:endParaRPr lang="hu-HU" sz="2400" b="0" strike="noStrike" spc="-1" dirty="0">
              <a:latin typeface="Arial"/>
            </a:endParaRPr>
          </a:p>
          <a:p>
            <a:pPr algn="ctr">
              <a:lnSpc>
                <a:spcPct val="100000"/>
              </a:lnSpc>
              <a:spcBef>
                <a:spcPts val="479"/>
              </a:spcBef>
            </a:pPr>
            <a:r>
              <a:rPr lang="hu-HU" sz="2400" b="0" strike="noStrike" spc="-1" dirty="0">
                <a:solidFill>
                  <a:srgbClr val="262626"/>
                </a:solidFill>
                <a:latin typeface="Calibri"/>
              </a:rPr>
              <a:t>2017.12.01.</a:t>
            </a:r>
            <a:endParaRPr lang="hu-HU" sz="2400" b="0" strike="noStrike" spc="-1" dirty="0">
              <a:latin typeface="Arial"/>
            </a:endParaRPr>
          </a:p>
          <a:p>
            <a:pPr algn="ctr">
              <a:lnSpc>
                <a:spcPct val="100000"/>
              </a:lnSpc>
              <a:spcBef>
                <a:spcPts val="641"/>
              </a:spcBef>
            </a:pPr>
            <a:endParaRPr lang="hu-HU" sz="2400" b="0" strike="noStrike" spc="-1" dirty="0">
              <a:latin typeface="Arial"/>
            </a:endParaRPr>
          </a:p>
        </p:txBody>
      </p:sp>
      <p:sp>
        <p:nvSpPr>
          <p:cNvPr id="130" name="CustomShape 3"/>
          <p:cNvSpPr/>
          <p:nvPr/>
        </p:nvSpPr>
        <p:spPr>
          <a:xfrm>
            <a:off x="899640" y="5356800"/>
            <a:ext cx="7128360" cy="85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50000"/>
              </a:lnSpc>
            </a:pPr>
            <a:endParaRPr lang="hu-HU" sz="1800" b="0" strike="noStrike" spc="-1" dirty="0">
              <a:latin typeface="Arial"/>
            </a:endParaRPr>
          </a:p>
          <a:p>
            <a:pPr algn="ctr">
              <a:lnSpc>
                <a:spcPct val="150000"/>
              </a:lnSpc>
            </a:pPr>
            <a:r>
              <a:rPr lang="hu-HU" sz="2000" b="0" strike="noStrike" spc="-1" dirty="0">
                <a:solidFill>
                  <a:srgbClr val="262626"/>
                </a:solidFill>
                <a:latin typeface="Calibri"/>
              </a:rPr>
              <a:t>Témavezető: </a:t>
            </a:r>
            <a:r>
              <a:rPr lang="hu-HU" sz="2000" b="0" strike="noStrike" spc="-1" dirty="0" err="1">
                <a:solidFill>
                  <a:srgbClr val="262626"/>
                </a:solidFill>
                <a:latin typeface="Calibri"/>
              </a:rPr>
              <a:t>Heckl</a:t>
            </a:r>
            <a:r>
              <a:rPr lang="hu-HU" sz="2000" b="0" strike="noStrike" spc="-1" dirty="0">
                <a:solidFill>
                  <a:srgbClr val="262626"/>
                </a:solidFill>
                <a:latin typeface="Calibri"/>
              </a:rPr>
              <a:t> István</a:t>
            </a:r>
            <a:endParaRPr lang="hu-HU" sz="2000" b="0" strike="noStrike" spc="-1" dirty="0">
              <a:latin typeface="Arial"/>
            </a:endParaRPr>
          </a:p>
        </p:txBody>
      </p:sp>
      <p:sp>
        <p:nvSpPr>
          <p:cNvPr id="131" name="CustomShape 4"/>
          <p:cNvSpPr/>
          <p:nvPr/>
        </p:nvSpPr>
        <p:spPr>
          <a:xfrm>
            <a:off x="0" y="0"/>
            <a:ext cx="91436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hu-HU" sz="2000" b="0" strike="noStrike" spc="-1" dirty="0">
                <a:latin typeface="Calibri"/>
              </a:rPr>
              <a:t>Pannon Egyetem | Rendszer- és Számítástudományi Tanszék</a:t>
            </a:r>
            <a:endParaRPr lang="hu-HU" sz="2000" b="0" strike="noStrike" spc="-1" dirty="0">
              <a:latin typeface="Arial"/>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2"/>
          <p:cNvSpPr txBox="1"/>
          <p:nvPr/>
        </p:nvSpPr>
        <p:spPr>
          <a:xfrm>
            <a:off x="323528" y="1340640"/>
            <a:ext cx="8820472" cy="5112360"/>
          </a:xfrm>
          <a:prstGeom prst="rect">
            <a:avLst/>
          </a:prstGeom>
          <a:noFill/>
          <a:ln>
            <a:noFill/>
          </a:ln>
        </p:spPr>
        <p:txBody>
          <a:bodyPr/>
          <a:lstStyle/>
          <a:p>
            <a:pPr marL="343080" indent="-342720">
              <a:lnSpc>
                <a:spcPct val="100000"/>
              </a:lnSpc>
              <a:spcBef>
                <a:spcPts val="479"/>
              </a:spcBef>
              <a:buClr>
                <a:srgbClr val="000000"/>
              </a:buClr>
            </a:pPr>
            <a:r>
              <a:rPr lang="hu-HU" sz="3200" b="1" strike="noStrike" spc="-1" dirty="0" smtClean="0">
                <a:solidFill>
                  <a:srgbClr val="000000"/>
                </a:solidFill>
                <a:latin typeface="Calibri"/>
              </a:rPr>
              <a:t>Cél</a:t>
            </a:r>
            <a:r>
              <a:rPr lang="hu-HU" sz="3200" b="0" strike="noStrike" spc="-1" dirty="0">
                <a:solidFill>
                  <a:srgbClr val="000000"/>
                </a:solidFill>
                <a:latin typeface="Calibri"/>
              </a:rPr>
              <a:t>: </a:t>
            </a:r>
            <a:r>
              <a:rPr lang="hu-HU" sz="2800" b="0" strike="noStrike" spc="-1" dirty="0">
                <a:solidFill>
                  <a:srgbClr val="000000"/>
                </a:solidFill>
                <a:latin typeface="Calibri"/>
              </a:rPr>
              <a:t>Olyan univerzális beolvasó írása amely „beazonosítja” a szükséges cellákat</a:t>
            </a:r>
            <a:r>
              <a:rPr lang="hu-HU" sz="2800" b="0" strike="noStrike" spc="-1" dirty="0" smtClean="0">
                <a:solidFill>
                  <a:srgbClr val="000000"/>
                </a:solidFill>
                <a:latin typeface="Calibri"/>
              </a:rPr>
              <a:t>.</a:t>
            </a:r>
          </a:p>
          <a:p>
            <a:pPr marL="343080" indent="-342720">
              <a:lnSpc>
                <a:spcPct val="100000"/>
              </a:lnSpc>
              <a:spcBef>
                <a:spcPts val="479"/>
              </a:spcBef>
              <a:buClr>
                <a:srgbClr val="000000"/>
              </a:buClr>
            </a:pPr>
            <a:r>
              <a:rPr lang="hu-HU" sz="2000" b="0" strike="noStrike" spc="-1" dirty="0" smtClean="0">
                <a:solidFill>
                  <a:srgbClr val="000000"/>
                </a:solidFill>
                <a:latin typeface="Calibri"/>
              </a:rPr>
              <a:t> </a:t>
            </a:r>
            <a:endParaRPr lang="hu-HU" sz="2000" b="0" strike="noStrike" spc="-1" dirty="0">
              <a:solidFill>
                <a:srgbClr val="000000"/>
              </a:solidFill>
              <a:latin typeface="Calibri"/>
            </a:endParaRPr>
          </a:p>
          <a:p>
            <a:pPr marL="457200" indent="-456840">
              <a:lnSpc>
                <a:spcPct val="100000"/>
              </a:lnSpc>
              <a:spcBef>
                <a:spcPts val="479"/>
              </a:spcBef>
              <a:buClr>
                <a:srgbClr val="000000"/>
              </a:buClr>
              <a:buFont typeface="Calibri"/>
              <a:buAutoNum type="arabicParenR"/>
            </a:pPr>
            <a:r>
              <a:rPr lang="hu-HU" sz="2400" b="0" strike="noStrike" spc="-1" dirty="0">
                <a:solidFill>
                  <a:srgbClr val="000000"/>
                </a:solidFill>
                <a:latin typeface="Calibri"/>
              </a:rPr>
              <a:t>Felhasználó </a:t>
            </a:r>
            <a:r>
              <a:rPr lang="hu-HU" sz="2400" b="0" strike="noStrike" spc="-1" dirty="0" smtClean="0">
                <a:solidFill>
                  <a:srgbClr val="000000"/>
                </a:solidFill>
                <a:latin typeface="Calibri"/>
              </a:rPr>
              <a:t>bankszámlaszáma</a:t>
            </a:r>
            <a:endParaRPr lang="hu-HU" sz="2400" b="0" strike="noStrike" spc="-1" dirty="0">
              <a:solidFill>
                <a:srgbClr val="000000"/>
              </a:solidFill>
              <a:latin typeface="Calibri"/>
            </a:endParaRPr>
          </a:p>
          <a:p>
            <a:pPr marL="457200" indent="-456840">
              <a:lnSpc>
                <a:spcPct val="100000"/>
              </a:lnSpc>
              <a:spcBef>
                <a:spcPts val="479"/>
              </a:spcBef>
              <a:buClr>
                <a:srgbClr val="000000"/>
              </a:buClr>
              <a:buFont typeface="Calibri"/>
              <a:buAutoNum type="arabicParenR"/>
            </a:pPr>
            <a:r>
              <a:rPr lang="hu-HU" sz="2400" b="0" strike="noStrike" spc="-1" dirty="0" smtClean="0">
                <a:solidFill>
                  <a:srgbClr val="000000"/>
                </a:solidFill>
                <a:latin typeface="Calibri"/>
              </a:rPr>
              <a:t>Tranzakció </a:t>
            </a:r>
            <a:r>
              <a:rPr lang="hu-HU" sz="2400" b="0" strike="noStrike" spc="-1" dirty="0">
                <a:solidFill>
                  <a:srgbClr val="000000"/>
                </a:solidFill>
                <a:latin typeface="Calibri"/>
              </a:rPr>
              <a:t>végbemenetelének </a:t>
            </a:r>
            <a:r>
              <a:rPr lang="hu-HU" sz="2400" b="0" strike="noStrike" spc="-1" dirty="0" smtClean="0">
                <a:solidFill>
                  <a:srgbClr val="000000"/>
                </a:solidFill>
                <a:latin typeface="Calibri"/>
              </a:rPr>
              <a:t>dátuma</a:t>
            </a:r>
            <a:endParaRPr lang="hu-HU" sz="2400" b="0" strike="noStrike" spc="-1" dirty="0">
              <a:solidFill>
                <a:srgbClr val="000000"/>
              </a:solidFill>
              <a:latin typeface="Calibri"/>
            </a:endParaRPr>
          </a:p>
          <a:p>
            <a:pPr marL="457200" indent="-456840">
              <a:lnSpc>
                <a:spcPct val="100000"/>
              </a:lnSpc>
              <a:spcBef>
                <a:spcPts val="479"/>
              </a:spcBef>
              <a:buClr>
                <a:srgbClr val="000000"/>
              </a:buClr>
              <a:buFont typeface="Calibri"/>
              <a:buAutoNum type="arabicParenR"/>
            </a:pPr>
            <a:r>
              <a:rPr lang="hu-HU" sz="2400" b="0" strike="noStrike" spc="-1" dirty="0" smtClean="0">
                <a:solidFill>
                  <a:srgbClr val="000000"/>
                </a:solidFill>
                <a:latin typeface="Calibri"/>
              </a:rPr>
              <a:t>Tranzakció összege</a:t>
            </a:r>
            <a:endParaRPr lang="hu-HU" sz="2400" b="0" strike="noStrike" spc="-1" dirty="0">
              <a:solidFill>
                <a:srgbClr val="000000"/>
              </a:solidFill>
              <a:latin typeface="Calibri"/>
            </a:endParaRPr>
          </a:p>
          <a:p>
            <a:pPr marL="457200" indent="-456840">
              <a:lnSpc>
                <a:spcPct val="100000"/>
              </a:lnSpc>
              <a:spcBef>
                <a:spcPts val="479"/>
              </a:spcBef>
              <a:buClr>
                <a:srgbClr val="000000"/>
              </a:buClr>
              <a:buFont typeface="Calibri"/>
              <a:buAutoNum type="arabicParenR"/>
            </a:pPr>
            <a:r>
              <a:rPr lang="hu-HU" sz="2400" b="0" strike="noStrike" spc="-1" dirty="0" smtClean="0">
                <a:solidFill>
                  <a:srgbClr val="000000"/>
                </a:solidFill>
                <a:latin typeface="Calibri"/>
              </a:rPr>
              <a:t>Tranzakciót </a:t>
            </a:r>
            <a:r>
              <a:rPr lang="hu-HU" sz="2400" b="0" strike="noStrike" spc="-1" dirty="0">
                <a:solidFill>
                  <a:srgbClr val="000000"/>
                </a:solidFill>
                <a:latin typeface="Calibri"/>
              </a:rPr>
              <a:t>jellemző </a:t>
            </a:r>
            <a:r>
              <a:rPr lang="hu-HU" sz="2400" b="0" strike="noStrike" spc="-1" dirty="0" smtClean="0">
                <a:solidFill>
                  <a:srgbClr val="000000"/>
                </a:solidFill>
                <a:latin typeface="Calibri"/>
              </a:rPr>
              <a:t>leírás</a:t>
            </a:r>
            <a:endParaRPr lang="hu-HU" sz="2400" b="0" strike="noStrike" spc="-1" dirty="0">
              <a:solidFill>
                <a:srgbClr val="000000"/>
              </a:solidFill>
              <a:latin typeface="Calibri"/>
            </a:endParaRPr>
          </a:p>
          <a:p>
            <a:pPr marL="743220" lvl="1" indent="-342900">
              <a:lnSpc>
                <a:spcPct val="100000"/>
              </a:lnSpc>
              <a:spcBef>
                <a:spcPts val="479"/>
              </a:spcBef>
              <a:buClr>
                <a:srgbClr val="000000"/>
              </a:buClr>
              <a:buFont typeface="Arial" panose="020B0604020202020204" pitchFamily="34" charset="0"/>
              <a:buChar char="•"/>
            </a:pPr>
            <a:r>
              <a:rPr lang="hu-HU" sz="2400" b="0" strike="noStrike" spc="-1" dirty="0">
                <a:solidFill>
                  <a:srgbClr val="000000"/>
                </a:solidFill>
                <a:latin typeface="Calibri"/>
              </a:rPr>
              <a:t>legtöbb fájlban erre több megfelelő oszlop is van</a:t>
            </a:r>
          </a:p>
        </p:txBody>
      </p:sp>
      <p:sp>
        <p:nvSpPr>
          <p:cNvPr id="8" name="TextShape 1"/>
          <p:cNvSpPr txBox="1"/>
          <p:nvPr/>
        </p:nvSpPr>
        <p:spPr>
          <a:xfrm>
            <a:off x="-10656" y="360"/>
            <a:ext cx="9144000" cy="1340280"/>
          </a:xfrm>
          <a:prstGeom prst="rect">
            <a:avLst/>
          </a:prstGeom>
          <a:noFill/>
          <a:ln>
            <a:noFill/>
          </a:ln>
        </p:spPr>
        <p:txBody>
          <a:bodyPr anchor="ctr">
            <a:noAutofit/>
          </a:bodyPr>
          <a:lstStyle/>
          <a:p>
            <a:pPr algn="ctr">
              <a:lnSpc>
                <a:spcPct val="100000"/>
              </a:lnSpc>
            </a:pPr>
            <a:r>
              <a:rPr lang="hu-HU" sz="4000" b="0" strike="noStrike" spc="-1" dirty="0" smtClean="0">
                <a:solidFill>
                  <a:srgbClr val="000000"/>
                </a:solidFill>
                <a:latin typeface="Calibri"/>
              </a:rPr>
              <a:t>Banki importáló megvalósítása</a:t>
            </a:r>
            <a:endParaRPr lang="hu-HU" sz="4000" b="0" strike="noStrike" spc="-1" dirty="0">
              <a:solidFill>
                <a:srgbClr val="000000"/>
              </a:solidFill>
              <a:latin typeface="Calibri"/>
            </a:endParaRPr>
          </a:p>
        </p:txBody>
      </p:sp>
      <p:sp>
        <p:nvSpPr>
          <p:cNvPr id="9" name="CustomShape 3"/>
          <p:cNvSpPr/>
          <p:nvPr/>
        </p:nvSpPr>
        <p:spPr>
          <a:xfrm>
            <a:off x="0" y="6524280"/>
            <a:ext cx="91440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Tóth </a:t>
            </a:r>
            <a:r>
              <a:rPr lang="hu-HU" b="0" strike="noStrike" spc="-1" dirty="0" smtClean="0">
                <a:latin typeface="Calibri"/>
              </a:rPr>
              <a:t>Patrik </a:t>
            </a:r>
            <a:r>
              <a:rPr lang="hu-HU" spc="-1" dirty="0">
                <a:latin typeface="Calibri"/>
              </a:rPr>
              <a:t>Csaba : Személyes Pénzügyi nyilvántartáshoz Importáló megvalósítása </a:t>
            </a:r>
            <a:endParaRPr lang="hu-HU" b="0" strike="noStrike" spc="-1" dirty="0">
              <a:latin typeface="Arial"/>
            </a:endParaRPr>
          </a:p>
        </p:txBody>
      </p:sp>
      <p:sp>
        <p:nvSpPr>
          <p:cNvPr id="10" name="TextShape 2"/>
          <p:cNvSpPr txBox="1"/>
          <p:nvPr/>
        </p:nvSpPr>
        <p:spPr>
          <a:xfrm>
            <a:off x="6975000" y="6580800"/>
            <a:ext cx="2133360" cy="220680"/>
          </a:xfrm>
          <a:prstGeom prst="rect">
            <a:avLst/>
          </a:prstGeom>
          <a:noFill/>
          <a:ln>
            <a:noFill/>
          </a:ln>
        </p:spPr>
        <p:txBody>
          <a:bodyPr anchor="ctr"/>
          <a:lstStyle/>
          <a:p>
            <a:pPr algn="r">
              <a:lnSpc>
                <a:spcPct val="100000"/>
              </a:lnSpc>
            </a:pPr>
            <a:r>
              <a:rPr lang="hu-HU" sz="1600" spc="-1" dirty="0">
                <a:latin typeface="Calibri"/>
              </a:rPr>
              <a:t>9</a:t>
            </a:r>
            <a:r>
              <a:rPr lang="hu-HU" sz="1600" b="0" strike="noStrike" spc="-1" dirty="0" smtClean="0">
                <a:latin typeface="Calibri"/>
              </a:rPr>
              <a:t>/16</a:t>
            </a:r>
            <a:endParaRPr lang="hu-HU" sz="1600" b="0" strike="noStrike" spc="-1" dirty="0">
              <a:latin typeface="Times New Roman"/>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3"/>
          <p:cNvSpPr/>
          <p:nvPr/>
        </p:nvSpPr>
        <p:spPr>
          <a:xfrm>
            <a:off x="0" y="6524280"/>
            <a:ext cx="91440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Tóth </a:t>
            </a:r>
            <a:r>
              <a:rPr lang="hu-HU" b="0" strike="noStrike" spc="-1" dirty="0" smtClean="0">
                <a:latin typeface="Calibri"/>
              </a:rPr>
              <a:t>Patrik </a:t>
            </a:r>
            <a:r>
              <a:rPr lang="hu-HU" spc="-1" dirty="0">
                <a:latin typeface="Calibri"/>
              </a:rPr>
              <a:t>Csaba : Személyes Pénzügyi nyilvántartáshoz Importáló megvalósítása </a:t>
            </a:r>
            <a:endParaRPr lang="hu-HU" b="0" strike="noStrike" spc="-1" dirty="0">
              <a:latin typeface="Arial"/>
            </a:endParaRPr>
          </a:p>
        </p:txBody>
      </p:sp>
      <p:sp>
        <p:nvSpPr>
          <p:cNvPr id="5" name="CustomShape 4"/>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Megvalósítás</a:t>
            </a:r>
            <a:endParaRPr lang="hu-HU" b="0" strike="noStrike" spc="-1" dirty="0">
              <a:latin typeface="Arial"/>
            </a:endParaRPr>
          </a:p>
        </p:txBody>
      </p:sp>
      <p:sp>
        <p:nvSpPr>
          <p:cNvPr id="7" name="TextShape 1"/>
          <p:cNvSpPr txBox="1"/>
          <p:nvPr/>
        </p:nvSpPr>
        <p:spPr>
          <a:xfrm>
            <a:off x="-35640" y="-11008"/>
            <a:ext cx="9144000" cy="1340280"/>
          </a:xfrm>
          <a:prstGeom prst="rect">
            <a:avLst/>
          </a:prstGeom>
          <a:noFill/>
          <a:ln>
            <a:noFill/>
          </a:ln>
        </p:spPr>
        <p:txBody>
          <a:bodyPr anchor="ctr">
            <a:noAutofit/>
          </a:bodyPr>
          <a:lstStyle/>
          <a:p>
            <a:pPr algn="ctr">
              <a:lnSpc>
                <a:spcPct val="100000"/>
              </a:lnSpc>
            </a:pPr>
            <a:r>
              <a:rPr lang="hu-HU" sz="4000" spc="-1" dirty="0" smtClean="0">
                <a:solidFill>
                  <a:srgbClr val="000000"/>
                </a:solidFill>
                <a:latin typeface="Calibri"/>
              </a:rPr>
              <a:t>Használt technológiák</a:t>
            </a:r>
          </a:p>
        </p:txBody>
      </p:sp>
      <p:pic>
        <p:nvPicPr>
          <p:cNvPr id="8" name="Kép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5343" y="1329272"/>
            <a:ext cx="2068085" cy="1080000"/>
          </a:xfrm>
          <a:prstGeom prst="rect">
            <a:avLst/>
          </a:prstGeom>
        </p:spPr>
      </p:pic>
      <p:pic>
        <p:nvPicPr>
          <p:cNvPr id="9" name="Kép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12231" y="2091218"/>
            <a:ext cx="1080000" cy="1080000"/>
          </a:xfrm>
          <a:prstGeom prst="rect">
            <a:avLst/>
          </a:prstGeom>
        </p:spPr>
      </p:pic>
      <p:pic>
        <p:nvPicPr>
          <p:cNvPr id="10" name="Kép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12231" y="4332424"/>
            <a:ext cx="1377991" cy="360000"/>
          </a:xfrm>
          <a:prstGeom prst="rect">
            <a:avLst/>
          </a:prstGeom>
        </p:spPr>
      </p:pic>
      <p:pic>
        <p:nvPicPr>
          <p:cNvPr id="11" name="Kép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94287" y="2997925"/>
            <a:ext cx="1715888" cy="1080000"/>
          </a:xfrm>
          <a:prstGeom prst="rect">
            <a:avLst/>
          </a:prstGeom>
        </p:spPr>
      </p:pic>
      <p:sp>
        <p:nvSpPr>
          <p:cNvPr id="12" name="Szövegdoboz 11"/>
          <p:cNvSpPr txBox="1"/>
          <p:nvPr/>
        </p:nvSpPr>
        <p:spPr>
          <a:xfrm>
            <a:off x="5621094" y="3200709"/>
            <a:ext cx="3483242" cy="369332"/>
          </a:xfrm>
          <a:prstGeom prst="rect">
            <a:avLst/>
          </a:prstGeom>
          <a:noFill/>
        </p:spPr>
        <p:txBody>
          <a:bodyPr wrap="square" rtlCol="0">
            <a:spAutoFit/>
          </a:bodyPr>
          <a:lstStyle/>
          <a:p>
            <a:r>
              <a:rPr lang="hu-HU" dirty="0" smtClean="0"/>
              <a:t>Windows Form App (WPF)</a:t>
            </a:r>
            <a:endParaRPr lang="hu-HU" dirty="0"/>
          </a:p>
        </p:txBody>
      </p:sp>
      <p:sp>
        <p:nvSpPr>
          <p:cNvPr id="13" name="Szövegdoboz 12"/>
          <p:cNvSpPr txBox="1"/>
          <p:nvPr/>
        </p:nvSpPr>
        <p:spPr>
          <a:xfrm>
            <a:off x="5658614" y="3556718"/>
            <a:ext cx="3483242" cy="369332"/>
          </a:xfrm>
          <a:prstGeom prst="rect">
            <a:avLst/>
          </a:prstGeom>
          <a:noFill/>
        </p:spPr>
        <p:txBody>
          <a:bodyPr wrap="square" rtlCol="0">
            <a:spAutoFit/>
          </a:bodyPr>
          <a:lstStyle/>
          <a:p>
            <a:r>
              <a:rPr lang="hu-HU" dirty="0" smtClean="0"/>
              <a:t>Data Binding</a:t>
            </a:r>
            <a:endParaRPr lang="hu-HU" dirty="0"/>
          </a:p>
        </p:txBody>
      </p:sp>
      <p:pic>
        <p:nvPicPr>
          <p:cNvPr id="14" name="Kép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92231" y="4941248"/>
            <a:ext cx="720000" cy="720000"/>
          </a:xfrm>
          <a:prstGeom prst="rect">
            <a:avLst/>
          </a:prstGeom>
        </p:spPr>
      </p:pic>
      <p:sp>
        <p:nvSpPr>
          <p:cNvPr id="15" name="Szövegdoboz 14"/>
          <p:cNvSpPr txBox="1"/>
          <p:nvPr/>
        </p:nvSpPr>
        <p:spPr>
          <a:xfrm>
            <a:off x="291258" y="1691266"/>
            <a:ext cx="3848694" cy="4062651"/>
          </a:xfrm>
          <a:prstGeom prst="rect">
            <a:avLst/>
          </a:prstGeom>
          <a:noFill/>
        </p:spPr>
        <p:txBody>
          <a:bodyPr wrap="square" rtlCol="0">
            <a:spAutoFit/>
          </a:bodyPr>
          <a:lstStyle/>
          <a:p>
            <a:pPr marL="285750" indent="-285750">
              <a:buFont typeface="Arial" panose="020B0604020202020204" pitchFamily="34" charset="0"/>
              <a:buChar char="•"/>
            </a:pPr>
            <a:r>
              <a:rPr lang="hu-HU" sz="2400" dirty="0" smtClean="0"/>
              <a:t>Fejlesztői környezet:</a:t>
            </a:r>
          </a:p>
          <a:p>
            <a:pPr marL="285750" indent="-285750">
              <a:buFont typeface="Arial" panose="020B0604020202020204" pitchFamily="34" charset="0"/>
              <a:buChar char="•"/>
            </a:pPr>
            <a:endParaRPr lang="hu-HU" sz="2400" dirty="0" smtClean="0"/>
          </a:p>
          <a:p>
            <a:pPr marL="285750" indent="-285750">
              <a:buFont typeface="Arial" panose="020B0604020202020204" pitchFamily="34" charset="0"/>
              <a:buChar char="•"/>
            </a:pPr>
            <a:r>
              <a:rPr lang="hu-HU" sz="2400" dirty="0"/>
              <a:t>Programozási nyelv</a:t>
            </a:r>
            <a:r>
              <a:rPr lang="hu-HU" sz="2400" dirty="0" smtClean="0"/>
              <a:t>:</a:t>
            </a:r>
          </a:p>
          <a:p>
            <a:pPr marL="285750" indent="-285750">
              <a:buFont typeface="Arial" panose="020B0604020202020204" pitchFamily="34" charset="0"/>
              <a:buChar char="•"/>
            </a:pPr>
            <a:endParaRPr lang="hu-HU" sz="2400" dirty="0" smtClean="0"/>
          </a:p>
          <a:p>
            <a:pPr marL="285750" indent="-285750">
              <a:buFont typeface="Arial" panose="020B0604020202020204" pitchFamily="34" charset="0"/>
              <a:buChar char="•"/>
            </a:pPr>
            <a:r>
              <a:rPr lang="hu-HU" sz="2400" dirty="0"/>
              <a:t>Grafikus felülethez használt </a:t>
            </a:r>
            <a:r>
              <a:rPr lang="hu-HU" sz="2400" dirty="0" smtClean="0"/>
              <a:t>komponensek:</a:t>
            </a:r>
          </a:p>
          <a:p>
            <a:pPr marL="285750" indent="-285750">
              <a:buFont typeface="Arial" panose="020B0604020202020204" pitchFamily="34" charset="0"/>
              <a:buChar char="•"/>
            </a:pPr>
            <a:endParaRPr lang="hu-HU" sz="2400" dirty="0" smtClean="0"/>
          </a:p>
          <a:p>
            <a:pPr marL="285750" indent="-285750">
              <a:buFont typeface="Arial" panose="020B0604020202020204" pitchFamily="34" charset="0"/>
              <a:buChar char="•"/>
            </a:pPr>
            <a:r>
              <a:rPr lang="hu-HU" sz="2400" dirty="0" smtClean="0"/>
              <a:t>Verziókezelő szoftver:</a:t>
            </a:r>
          </a:p>
          <a:p>
            <a:pPr marL="285750" indent="-285750">
              <a:buFont typeface="Arial" panose="020B0604020202020204" pitchFamily="34" charset="0"/>
              <a:buChar char="•"/>
            </a:pPr>
            <a:endParaRPr lang="hu-HU" sz="2400" dirty="0" smtClean="0"/>
          </a:p>
          <a:p>
            <a:pPr marL="285750" indent="-285750">
              <a:buFont typeface="Arial" panose="020B0604020202020204" pitchFamily="34" charset="0"/>
              <a:buChar char="•"/>
            </a:pPr>
            <a:r>
              <a:rPr lang="hu-HU" sz="2400" dirty="0" smtClean="0"/>
              <a:t>Képernyőtervek:</a:t>
            </a:r>
            <a:endParaRPr lang="hu-HU" sz="2400" dirty="0"/>
          </a:p>
          <a:p>
            <a:r>
              <a:rPr lang="hu-HU" dirty="0" smtClean="0"/>
              <a:t> </a:t>
            </a:r>
            <a:endParaRPr lang="hu-HU" dirty="0"/>
          </a:p>
        </p:txBody>
      </p:sp>
      <p:sp>
        <p:nvSpPr>
          <p:cNvPr id="18" name="TextShape 2"/>
          <p:cNvSpPr txBox="1"/>
          <p:nvPr/>
        </p:nvSpPr>
        <p:spPr>
          <a:xfrm>
            <a:off x="6975000" y="6580800"/>
            <a:ext cx="2133360" cy="220680"/>
          </a:xfrm>
          <a:prstGeom prst="rect">
            <a:avLst/>
          </a:prstGeom>
          <a:noFill/>
          <a:ln>
            <a:noFill/>
          </a:ln>
        </p:spPr>
        <p:txBody>
          <a:bodyPr anchor="ctr"/>
          <a:lstStyle/>
          <a:p>
            <a:pPr algn="r">
              <a:lnSpc>
                <a:spcPct val="100000"/>
              </a:lnSpc>
            </a:pPr>
            <a:r>
              <a:rPr lang="hu-HU" sz="1600" spc="-1" dirty="0" smtClean="0">
                <a:latin typeface="Calibri"/>
              </a:rPr>
              <a:t>10</a:t>
            </a:r>
            <a:r>
              <a:rPr lang="hu-HU" sz="1600" b="0" strike="noStrike" spc="-1" dirty="0" smtClean="0">
                <a:latin typeface="Calibri"/>
              </a:rPr>
              <a:t>/16</a:t>
            </a:r>
            <a:endParaRPr lang="hu-HU" sz="1600" b="0" strike="noStrike" spc="-1" dirty="0">
              <a:latin typeface="Times New Roman"/>
            </a:endParaRPr>
          </a:p>
        </p:txBody>
      </p:sp>
    </p:spTree>
    <p:extLst>
      <p:ext uri="{BB962C8B-B14F-4D97-AF65-F5344CB8AC3E}">
        <p14:creationId xmlns:p14="http://schemas.microsoft.com/office/powerpoint/2010/main" val="150058150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2"/>
          <p:cNvSpPr txBox="1"/>
          <p:nvPr/>
        </p:nvSpPr>
        <p:spPr>
          <a:xfrm>
            <a:off x="323528" y="1340640"/>
            <a:ext cx="8820472" cy="5112360"/>
          </a:xfrm>
          <a:prstGeom prst="rect">
            <a:avLst/>
          </a:prstGeom>
          <a:noFill/>
          <a:ln>
            <a:noFill/>
          </a:ln>
        </p:spPr>
        <p:txBody>
          <a:bodyPr/>
          <a:lstStyle/>
          <a:p>
            <a:pPr marL="457560" indent="-457200">
              <a:lnSpc>
                <a:spcPct val="100000"/>
              </a:lnSpc>
              <a:spcBef>
                <a:spcPts val="479"/>
              </a:spcBef>
              <a:buClr>
                <a:srgbClr val="000000"/>
              </a:buClr>
              <a:buFont typeface="Arial" panose="020B0604020202020204" pitchFamily="34" charset="0"/>
              <a:buChar char="•"/>
            </a:pPr>
            <a:r>
              <a:rPr lang="hu-HU" sz="3200" b="1" strike="noStrike" spc="-1" dirty="0" smtClean="0">
                <a:solidFill>
                  <a:srgbClr val="000000"/>
                </a:solidFill>
                <a:latin typeface="Calibri"/>
              </a:rPr>
              <a:t>Ötlet</a:t>
            </a:r>
            <a:r>
              <a:rPr lang="hu-HU" sz="3200" b="0" strike="noStrike" spc="-1" dirty="0">
                <a:solidFill>
                  <a:srgbClr val="000000"/>
                </a:solidFill>
                <a:latin typeface="Calibri"/>
              </a:rPr>
              <a:t>: </a:t>
            </a:r>
            <a:r>
              <a:rPr lang="hu-HU" sz="2800" b="0" strike="noStrike" spc="-1" dirty="0">
                <a:solidFill>
                  <a:srgbClr val="000000"/>
                </a:solidFill>
                <a:latin typeface="Calibri"/>
              </a:rPr>
              <a:t>a szükséges </a:t>
            </a:r>
            <a:r>
              <a:rPr lang="hu-HU" sz="2800" b="0" strike="noStrike" spc="-1" dirty="0" smtClean="0">
                <a:solidFill>
                  <a:srgbClr val="000000"/>
                </a:solidFill>
                <a:latin typeface="Calibri"/>
              </a:rPr>
              <a:t>oszlopok számát  </a:t>
            </a:r>
            <a:r>
              <a:rPr lang="hu-HU" sz="2800" b="1" strike="noStrike" spc="-1" dirty="0">
                <a:solidFill>
                  <a:srgbClr val="000000"/>
                </a:solidFill>
                <a:latin typeface="Calibri"/>
              </a:rPr>
              <a:t>reguláris kifejezés </a:t>
            </a:r>
            <a:r>
              <a:rPr lang="hu-HU" sz="2800" b="0" strike="noStrike" spc="-1" dirty="0">
                <a:solidFill>
                  <a:srgbClr val="000000"/>
                </a:solidFill>
                <a:latin typeface="Calibri"/>
              </a:rPr>
              <a:t>segítségével azonosítjuk.</a:t>
            </a:r>
          </a:p>
          <a:p>
            <a:pPr marL="800460" lvl="1" indent="-342900">
              <a:lnSpc>
                <a:spcPct val="100000"/>
              </a:lnSpc>
              <a:spcBef>
                <a:spcPts val="400"/>
              </a:spcBef>
              <a:buClr>
                <a:srgbClr val="000000"/>
              </a:buClr>
              <a:buFont typeface="Arial" panose="020B0604020202020204" pitchFamily="34" charset="0"/>
              <a:buChar char="•"/>
            </a:pPr>
            <a:r>
              <a:rPr lang="hu-HU" sz="2400" spc="-1" dirty="0">
                <a:solidFill>
                  <a:srgbClr val="000000"/>
                </a:solidFill>
                <a:latin typeface="Calibri"/>
              </a:rPr>
              <a:t>o</a:t>
            </a:r>
            <a:r>
              <a:rPr lang="hu-HU" sz="2400" b="0" strike="noStrike" spc="-1" dirty="0" smtClean="0">
                <a:solidFill>
                  <a:srgbClr val="000000"/>
                </a:solidFill>
                <a:latin typeface="Calibri"/>
              </a:rPr>
              <a:t>szlop </a:t>
            </a:r>
            <a:r>
              <a:rPr lang="hu-HU" sz="2400" b="0" strike="noStrike" spc="-1" dirty="0">
                <a:solidFill>
                  <a:srgbClr val="000000"/>
                </a:solidFill>
                <a:latin typeface="Calibri"/>
              </a:rPr>
              <a:t>nevére illeszkedő kifejezés (például Összeg)</a:t>
            </a:r>
          </a:p>
          <a:p>
            <a:pPr marL="800460" lvl="1" indent="-342900">
              <a:lnSpc>
                <a:spcPct val="100000"/>
              </a:lnSpc>
              <a:spcBef>
                <a:spcPts val="400"/>
              </a:spcBef>
              <a:buClr>
                <a:srgbClr val="000000"/>
              </a:buClr>
              <a:buFont typeface="Arial" panose="020B0604020202020204" pitchFamily="34" charset="0"/>
              <a:buChar char="•"/>
            </a:pPr>
            <a:r>
              <a:rPr lang="hu-HU" sz="2400" b="0" strike="noStrike" spc="-1" dirty="0" smtClean="0">
                <a:solidFill>
                  <a:srgbClr val="000000"/>
                </a:solidFill>
                <a:latin typeface="Calibri"/>
              </a:rPr>
              <a:t>cella </a:t>
            </a:r>
            <a:r>
              <a:rPr lang="hu-HU" sz="2400" b="0" strike="noStrike" spc="-1" dirty="0">
                <a:solidFill>
                  <a:srgbClr val="000000"/>
                </a:solidFill>
                <a:latin typeface="Calibri"/>
              </a:rPr>
              <a:t>tartalmára illeszkedő kifejezés (például dátum, bankszámlaszám)</a:t>
            </a:r>
          </a:p>
          <a:p>
            <a:pPr marL="800460" lvl="1" indent="-342900">
              <a:lnSpc>
                <a:spcPct val="100000"/>
              </a:lnSpc>
              <a:spcBef>
                <a:spcPts val="400"/>
              </a:spcBef>
              <a:buClr>
                <a:srgbClr val="000000"/>
              </a:buClr>
              <a:buFont typeface="Arial" panose="020B0604020202020204" pitchFamily="34" charset="0"/>
              <a:buChar char="•"/>
            </a:pPr>
            <a:endParaRPr lang="hu-HU" sz="2000" spc="-1" dirty="0">
              <a:solidFill>
                <a:srgbClr val="000000"/>
              </a:solidFill>
              <a:latin typeface="Calibri"/>
            </a:endParaRPr>
          </a:p>
          <a:p>
            <a:pPr marL="800460" lvl="1" indent="-342900">
              <a:lnSpc>
                <a:spcPct val="100000"/>
              </a:lnSpc>
              <a:spcBef>
                <a:spcPts val="400"/>
              </a:spcBef>
              <a:buClr>
                <a:srgbClr val="000000"/>
              </a:buClr>
              <a:buFont typeface="Arial" panose="020B0604020202020204" pitchFamily="34" charset="0"/>
              <a:buChar char="•"/>
            </a:pPr>
            <a:endParaRPr lang="hu-HU" sz="2000" b="0" strike="noStrike" spc="-1" dirty="0">
              <a:solidFill>
                <a:srgbClr val="000000"/>
              </a:solidFill>
              <a:latin typeface="Calibri"/>
            </a:endParaRPr>
          </a:p>
          <a:p>
            <a:pPr marL="457560" indent="-457200">
              <a:spcBef>
                <a:spcPts val="400"/>
              </a:spcBef>
              <a:buClr>
                <a:srgbClr val="000000"/>
              </a:buClr>
              <a:buFont typeface="Arial" panose="020B0604020202020204" pitchFamily="34" charset="0"/>
              <a:buChar char="•"/>
            </a:pPr>
            <a:r>
              <a:rPr lang="hu-HU" sz="3200" b="1" strike="noStrike" spc="-1" dirty="0" smtClean="0">
                <a:solidFill>
                  <a:srgbClr val="000000"/>
                </a:solidFill>
                <a:latin typeface="Calibri"/>
              </a:rPr>
              <a:t>Viszont</a:t>
            </a:r>
            <a:r>
              <a:rPr lang="hu-HU" sz="3200" b="0" strike="noStrike" spc="-1" dirty="0" smtClean="0">
                <a:solidFill>
                  <a:srgbClr val="000000"/>
                </a:solidFill>
                <a:latin typeface="Calibri"/>
              </a:rPr>
              <a:t>: </a:t>
            </a:r>
            <a:r>
              <a:rPr lang="hu-HU" sz="2800" b="0" strike="noStrike" spc="-1" dirty="0" smtClean="0">
                <a:solidFill>
                  <a:srgbClr val="000000"/>
                </a:solidFill>
                <a:latin typeface="Calibri"/>
              </a:rPr>
              <a:t>Ehhez </a:t>
            </a:r>
            <a:r>
              <a:rPr lang="hu-HU" sz="2800" b="0" strike="noStrike" spc="-1" dirty="0">
                <a:solidFill>
                  <a:srgbClr val="000000"/>
                </a:solidFill>
                <a:latin typeface="Calibri"/>
              </a:rPr>
              <a:t>előbb meg kell mondanunk a program számára melyik sorban kezdje meg a cellák </a:t>
            </a:r>
            <a:r>
              <a:rPr lang="hu-HU" sz="2800" b="0" strike="noStrike" spc="-1" dirty="0" smtClean="0">
                <a:solidFill>
                  <a:srgbClr val="000000"/>
                </a:solidFill>
                <a:latin typeface="Calibri"/>
              </a:rPr>
              <a:t>vizsgálatát.</a:t>
            </a:r>
            <a:endParaRPr lang="hu-HU" sz="2800" b="0" strike="noStrike" spc="-1" dirty="0">
              <a:solidFill>
                <a:srgbClr val="000000"/>
              </a:solidFill>
              <a:latin typeface="Calibri"/>
            </a:endParaRPr>
          </a:p>
        </p:txBody>
      </p:sp>
      <p:sp>
        <p:nvSpPr>
          <p:cNvPr id="190" name="CustomShape 4"/>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Megvalósítás</a:t>
            </a:r>
            <a:endParaRPr lang="hu-HU" b="0" strike="noStrike" spc="-1" dirty="0">
              <a:latin typeface="Arial"/>
            </a:endParaRPr>
          </a:p>
        </p:txBody>
      </p:sp>
      <p:sp>
        <p:nvSpPr>
          <p:cNvPr id="9" name="TextShape 1"/>
          <p:cNvSpPr txBox="1"/>
          <p:nvPr/>
        </p:nvSpPr>
        <p:spPr>
          <a:xfrm>
            <a:off x="-35640" y="-11008"/>
            <a:ext cx="9144000" cy="1340280"/>
          </a:xfrm>
          <a:prstGeom prst="rect">
            <a:avLst/>
          </a:prstGeom>
          <a:noFill/>
          <a:ln>
            <a:noFill/>
          </a:ln>
        </p:spPr>
        <p:txBody>
          <a:bodyPr anchor="ctr">
            <a:noAutofit/>
          </a:bodyPr>
          <a:lstStyle/>
          <a:p>
            <a:pPr algn="ctr">
              <a:lnSpc>
                <a:spcPct val="100000"/>
              </a:lnSpc>
            </a:pPr>
            <a:r>
              <a:rPr lang="hu-HU" sz="4000" spc="-1" dirty="0" smtClean="0">
                <a:solidFill>
                  <a:srgbClr val="000000"/>
                </a:solidFill>
                <a:latin typeface="Calibri"/>
              </a:rPr>
              <a:t>Kiindulási alapötlet</a:t>
            </a:r>
            <a:endParaRPr lang="hu-HU" sz="4000" b="0" strike="noStrike" spc="-1" dirty="0">
              <a:solidFill>
                <a:srgbClr val="000000"/>
              </a:solidFill>
              <a:latin typeface="Calibri"/>
            </a:endParaRPr>
          </a:p>
        </p:txBody>
      </p:sp>
      <p:sp>
        <p:nvSpPr>
          <p:cNvPr id="8" name="CustomShape 3"/>
          <p:cNvSpPr/>
          <p:nvPr/>
        </p:nvSpPr>
        <p:spPr>
          <a:xfrm>
            <a:off x="0" y="6524280"/>
            <a:ext cx="91440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Tóth </a:t>
            </a:r>
            <a:r>
              <a:rPr lang="hu-HU" b="0" strike="noStrike" spc="-1" dirty="0" smtClean="0">
                <a:latin typeface="Calibri"/>
              </a:rPr>
              <a:t>Patrik </a:t>
            </a:r>
            <a:r>
              <a:rPr lang="hu-HU" spc="-1" dirty="0">
                <a:latin typeface="Calibri"/>
              </a:rPr>
              <a:t>Csaba : Személyes Pénzügyi nyilvántartáshoz Importáló megvalósítása </a:t>
            </a:r>
            <a:endParaRPr lang="hu-HU" b="0" strike="noStrike" spc="-1" dirty="0">
              <a:latin typeface="Arial"/>
            </a:endParaRPr>
          </a:p>
        </p:txBody>
      </p:sp>
      <p:sp>
        <p:nvSpPr>
          <p:cNvPr id="10" name="TextShape 2"/>
          <p:cNvSpPr txBox="1"/>
          <p:nvPr/>
        </p:nvSpPr>
        <p:spPr>
          <a:xfrm>
            <a:off x="6975000" y="6580800"/>
            <a:ext cx="2133360" cy="220680"/>
          </a:xfrm>
          <a:prstGeom prst="rect">
            <a:avLst/>
          </a:prstGeom>
          <a:noFill/>
          <a:ln>
            <a:noFill/>
          </a:ln>
        </p:spPr>
        <p:txBody>
          <a:bodyPr anchor="ctr"/>
          <a:lstStyle/>
          <a:p>
            <a:pPr algn="r">
              <a:lnSpc>
                <a:spcPct val="100000"/>
              </a:lnSpc>
            </a:pPr>
            <a:r>
              <a:rPr lang="hu-HU" sz="1600" spc="-1" dirty="0" smtClean="0">
                <a:latin typeface="Calibri"/>
              </a:rPr>
              <a:t>11</a:t>
            </a:r>
            <a:r>
              <a:rPr lang="hu-HU" sz="1600" b="0" strike="noStrike" spc="-1" dirty="0" smtClean="0">
                <a:latin typeface="Calibri"/>
              </a:rPr>
              <a:t>/16</a:t>
            </a:r>
            <a:endParaRPr lang="hu-HU" sz="1600" b="0" strike="noStrike" spc="-1" dirty="0">
              <a:latin typeface="Times New Roman"/>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3"/>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Megvalósítás</a:t>
            </a:r>
            <a:endParaRPr lang="hu-HU" b="0" strike="noStrike" spc="-1" dirty="0">
              <a:latin typeface="Arial"/>
            </a:endParaRPr>
          </a:p>
        </p:txBody>
      </p:sp>
      <p:sp>
        <p:nvSpPr>
          <p:cNvPr id="8" name="Szövegdoboz 7"/>
          <p:cNvSpPr txBox="1"/>
          <p:nvPr/>
        </p:nvSpPr>
        <p:spPr>
          <a:xfrm>
            <a:off x="251520" y="1196752"/>
            <a:ext cx="8892480" cy="3570208"/>
          </a:xfrm>
          <a:prstGeom prst="rect">
            <a:avLst/>
          </a:prstGeom>
          <a:noFill/>
        </p:spPr>
        <p:txBody>
          <a:bodyPr wrap="square" rtlCol="0">
            <a:spAutoFit/>
          </a:bodyPr>
          <a:lstStyle/>
          <a:p>
            <a:r>
              <a:rPr lang="hu-HU" sz="3200" dirty="0" smtClean="0"/>
              <a:t>Miután megtudtuk melyik sorban kezdődnek a tranzakciók:</a:t>
            </a:r>
            <a:endParaRPr lang="hu-HU" dirty="0"/>
          </a:p>
          <a:p>
            <a:endParaRPr lang="hu-HU" dirty="0" smtClean="0"/>
          </a:p>
          <a:p>
            <a:pPr marL="342900" indent="-342900">
              <a:buFont typeface="Arial" panose="020B0604020202020204" pitchFamily="34" charset="0"/>
              <a:buChar char="•"/>
            </a:pPr>
            <a:r>
              <a:rPr lang="hu-HU" sz="2400" dirty="0" smtClean="0"/>
              <a:t>Az elmentek oszlopszámok mind a tranzakció egy bizonyos adatát azonosítják.</a:t>
            </a:r>
          </a:p>
          <a:p>
            <a:pPr marL="342900" indent="-342900">
              <a:buFont typeface="Arial" panose="020B0604020202020204" pitchFamily="34" charset="0"/>
              <a:buChar char="•"/>
            </a:pPr>
            <a:endParaRPr lang="hu-HU" sz="2400" dirty="0" smtClean="0"/>
          </a:p>
          <a:p>
            <a:pPr marL="342900" indent="-342900">
              <a:buFont typeface="Arial" panose="020B0604020202020204" pitchFamily="34" charset="0"/>
              <a:buChar char="•"/>
            </a:pPr>
            <a:r>
              <a:rPr lang="hu-HU" sz="2400" dirty="0" smtClean="0"/>
              <a:t>Miután minden oszlopot sikeresen megtaláltunk, elkezdjük a tranzakciók kezdősorától kiolvasni az adatokat az imént elmentett oszlopok celláiból.</a:t>
            </a:r>
          </a:p>
        </p:txBody>
      </p:sp>
      <p:pic>
        <p:nvPicPr>
          <p:cNvPr id="9" name="Kép 8" descr="programOszlopok.PNG"/>
          <p:cNvPicPr>
            <a:picLocks noChangeAspect="1"/>
          </p:cNvPicPr>
          <p:nvPr/>
        </p:nvPicPr>
        <p:blipFill>
          <a:blip r:embed="rId3" cstate="print"/>
          <a:stretch>
            <a:fillRect/>
          </a:stretch>
        </p:blipFill>
        <p:spPr>
          <a:xfrm>
            <a:off x="1475656" y="4766960"/>
            <a:ext cx="5976664" cy="1614368"/>
          </a:xfrm>
          <a:prstGeom prst="rect">
            <a:avLst/>
          </a:prstGeom>
        </p:spPr>
      </p:pic>
      <p:sp>
        <p:nvSpPr>
          <p:cNvPr id="13" name="TextShape 1"/>
          <p:cNvSpPr txBox="1"/>
          <p:nvPr/>
        </p:nvSpPr>
        <p:spPr>
          <a:xfrm>
            <a:off x="0" y="0"/>
            <a:ext cx="9144000" cy="1340280"/>
          </a:xfrm>
          <a:prstGeom prst="rect">
            <a:avLst/>
          </a:prstGeom>
          <a:noFill/>
          <a:ln>
            <a:noFill/>
          </a:ln>
        </p:spPr>
        <p:txBody>
          <a:bodyPr anchor="ctr">
            <a:noAutofit/>
          </a:bodyPr>
          <a:lstStyle/>
          <a:p>
            <a:pPr algn="ctr">
              <a:lnSpc>
                <a:spcPct val="100000"/>
              </a:lnSpc>
            </a:pPr>
            <a:r>
              <a:rPr lang="hu-HU" sz="4000" b="0" strike="noStrike" spc="-1" dirty="0" smtClean="0">
                <a:solidFill>
                  <a:srgbClr val="000000"/>
                </a:solidFill>
                <a:latin typeface="Calibri"/>
              </a:rPr>
              <a:t>Tranzakciók kezdősora</a:t>
            </a:r>
            <a:endParaRPr lang="hu-HU" sz="4000" b="0" strike="noStrike" spc="-1" dirty="0">
              <a:solidFill>
                <a:srgbClr val="000000"/>
              </a:solidFill>
              <a:latin typeface="Calibri"/>
            </a:endParaRPr>
          </a:p>
        </p:txBody>
      </p:sp>
      <p:sp>
        <p:nvSpPr>
          <p:cNvPr id="11" name="CustomShape 3"/>
          <p:cNvSpPr/>
          <p:nvPr/>
        </p:nvSpPr>
        <p:spPr>
          <a:xfrm>
            <a:off x="0" y="6524280"/>
            <a:ext cx="91440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Tóth </a:t>
            </a:r>
            <a:r>
              <a:rPr lang="hu-HU" b="0" strike="noStrike" spc="-1" dirty="0" smtClean="0">
                <a:latin typeface="Calibri"/>
              </a:rPr>
              <a:t>Patrik </a:t>
            </a:r>
            <a:r>
              <a:rPr lang="hu-HU" spc="-1" dirty="0">
                <a:latin typeface="Calibri"/>
              </a:rPr>
              <a:t>Csaba : Személyes Pénzügyi nyilvántartáshoz Importáló megvalósítása </a:t>
            </a:r>
            <a:endParaRPr lang="hu-HU" b="0" strike="noStrike" spc="-1" dirty="0">
              <a:latin typeface="Arial"/>
            </a:endParaRPr>
          </a:p>
        </p:txBody>
      </p:sp>
      <p:sp>
        <p:nvSpPr>
          <p:cNvPr id="12" name="TextShape 2"/>
          <p:cNvSpPr txBox="1"/>
          <p:nvPr/>
        </p:nvSpPr>
        <p:spPr>
          <a:xfrm>
            <a:off x="6975000" y="6580800"/>
            <a:ext cx="2133360" cy="220680"/>
          </a:xfrm>
          <a:prstGeom prst="rect">
            <a:avLst/>
          </a:prstGeom>
          <a:noFill/>
          <a:ln>
            <a:noFill/>
          </a:ln>
        </p:spPr>
        <p:txBody>
          <a:bodyPr anchor="ctr"/>
          <a:lstStyle/>
          <a:p>
            <a:pPr algn="r">
              <a:lnSpc>
                <a:spcPct val="100000"/>
              </a:lnSpc>
            </a:pPr>
            <a:r>
              <a:rPr lang="hu-HU" sz="1600" spc="-1" dirty="0" smtClean="0">
                <a:latin typeface="Calibri"/>
              </a:rPr>
              <a:t>12</a:t>
            </a:r>
            <a:r>
              <a:rPr lang="hu-HU" sz="1600" b="0" strike="noStrike" spc="-1" dirty="0" smtClean="0">
                <a:latin typeface="Calibri"/>
              </a:rPr>
              <a:t>/16</a:t>
            </a:r>
            <a:endParaRPr lang="hu-HU" sz="1600" b="0" strike="noStrike" spc="-1" dirty="0">
              <a:latin typeface="Times New Roman"/>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3"/>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Megvalósítás</a:t>
            </a:r>
            <a:endParaRPr lang="hu-HU" b="0" strike="noStrike" spc="-1" dirty="0">
              <a:latin typeface="Arial"/>
            </a:endParaRPr>
          </a:p>
        </p:txBody>
      </p:sp>
      <p:pic>
        <p:nvPicPr>
          <p:cNvPr id="10" name="Kép 9" descr="programDatabse.PNG"/>
          <p:cNvPicPr>
            <a:picLocks noChangeAspect="1"/>
          </p:cNvPicPr>
          <p:nvPr/>
        </p:nvPicPr>
        <p:blipFill>
          <a:blip r:embed="rId3" cstate="print"/>
          <a:stretch>
            <a:fillRect/>
          </a:stretch>
        </p:blipFill>
        <p:spPr>
          <a:xfrm>
            <a:off x="467544" y="1844824"/>
            <a:ext cx="8278381" cy="3162742"/>
          </a:xfrm>
          <a:prstGeom prst="rect">
            <a:avLst/>
          </a:prstGeom>
        </p:spPr>
      </p:pic>
      <p:sp>
        <p:nvSpPr>
          <p:cNvPr id="11" name="TextShape 1"/>
          <p:cNvSpPr txBox="1"/>
          <p:nvPr/>
        </p:nvSpPr>
        <p:spPr>
          <a:xfrm>
            <a:off x="0" y="0"/>
            <a:ext cx="9144000" cy="1340280"/>
          </a:xfrm>
          <a:prstGeom prst="rect">
            <a:avLst/>
          </a:prstGeom>
          <a:noFill/>
          <a:ln>
            <a:noFill/>
          </a:ln>
        </p:spPr>
        <p:txBody>
          <a:bodyPr anchor="ctr">
            <a:noAutofit/>
          </a:bodyPr>
          <a:lstStyle/>
          <a:p>
            <a:pPr algn="ctr">
              <a:lnSpc>
                <a:spcPct val="100000"/>
              </a:lnSpc>
            </a:pPr>
            <a:r>
              <a:rPr lang="hu-HU" sz="4000" b="0" strike="noStrike" spc="-1" dirty="0" smtClean="0">
                <a:solidFill>
                  <a:srgbClr val="000000"/>
                </a:solidFill>
                <a:latin typeface="Calibri"/>
              </a:rPr>
              <a:t>Adatbázisban lévő adatok megjelenítése</a:t>
            </a:r>
            <a:endParaRPr lang="hu-HU" sz="4000" b="0" strike="noStrike" spc="-1" dirty="0">
              <a:solidFill>
                <a:srgbClr val="000000"/>
              </a:solidFill>
              <a:latin typeface="Calibri"/>
            </a:endParaRPr>
          </a:p>
        </p:txBody>
      </p:sp>
      <p:sp>
        <p:nvSpPr>
          <p:cNvPr id="7" name="CustomShape 3"/>
          <p:cNvSpPr/>
          <p:nvPr/>
        </p:nvSpPr>
        <p:spPr>
          <a:xfrm>
            <a:off x="0" y="6524280"/>
            <a:ext cx="91440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Tóth </a:t>
            </a:r>
            <a:r>
              <a:rPr lang="hu-HU" b="0" strike="noStrike" spc="-1" dirty="0" smtClean="0">
                <a:latin typeface="Calibri"/>
              </a:rPr>
              <a:t>Patrik </a:t>
            </a:r>
            <a:r>
              <a:rPr lang="hu-HU" spc="-1" dirty="0">
                <a:latin typeface="Calibri"/>
              </a:rPr>
              <a:t>Csaba : Személyes Pénzügyi nyilvántartáshoz Importáló megvalósítása </a:t>
            </a:r>
            <a:endParaRPr lang="hu-HU" b="0" strike="noStrike" spc="-1" dirty="0">
              <a:latin typeface="Arial"/>
            </a:endParaRPr>
          </a:p>
        </p:txBody>
      </p:sp>
      <p:sp>
        <p:nvSpPr>
          <p:cNvPr id="8" name="TextShape 2"/>
          <p:cNvSpPr txBox="1"/>
          <p:nvPr/>
        </p:nvSpPr>
        <p:spPr>
          <a:xfrm>
            <a:off x="6975000" y="6580800"/>
            <a:ext cx="2133360" cy="220680"/>
          </a:xfrm>
          <a:prstGeom prst="rect">
            <a:avLst/>
          </a:prstGeom>
          <a:noFill/>
          <a:ln>
            <a:noFill/>
          </a:ln>
        </p:spPr>
        <p:txBody>
          <a:bodyPr anchor="ctr"/>
          <a:lstStyle/>
          <a:p>
            <a:pPr algn="r">
              <a:lnSpc>
                <a:spcPct val="100000"/>
              </a:lnSpc>
            </a:pPr>
            <a:r>
              <a:rPr lang="hu-HU" sz="1600" spc="-1" dirty="0" smtClean="0">
                <a:latin typeface="Calibri"/>
              </a:rPr>
              <a:t>13</a:t>
            </a:r>
            <a:r>
              <a:rPr lang="hu-HU" sz="1600" b="0" strike="noStrike" spc="-1" dirty="0" smtClean="0">
                <a:latin typeface="Calibri"/>
              </a:rPr>
              <a:t>/16</a:t>
            </a:r>
            <a:endParaRPr lang="hu-HU" sz="1600" b="0" strike="noStrike" spc="-1" dirty="0">
              <a:latin typeface="Times New Roman"/>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3"/>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Megvalósítás</a:t>
            </a:r>
            <a:endParaRPr lang="hu-HU" b="0" strike="noStrike" spc="-1" dirty="0">
              <a:latin typeface="Arial"/>
            </a:endParaRPr>
          </a:p>
        </p:txBody>
      </p:sp>
      <p:pic>
        <p:nvPicPr>
          <p:cNvPr id="6" name="Kép 5" descr="programImport.PNG"/>
          <p:cNvPicPr>
            <a:picLocks noChangeAspect="1"/>
          </p:cNvPicPr>
          <p:nvPr/>
        </p:nvPicPr>
        <p:blipFill>
          <a:blip r:embed="rId3" cstate="print"/>
          <a:stretch>
            <a:fillRect/>
          </a:stretch>
        </p:blipFill>
        <p:spPr>
          <a:xfrm>
            <a:off x="539552" y="1844824"/>
            <a:ext cx="8259328" cy="3162742"/>
          </a:xfrm>
          <a:prstGeom prst="rect">
            <a:avLst/>
          </a:prstGeom>
        </p:spPr>
      </p:pic>
      <p:sp>
        <p:nvSpPr>
          <p:cNvPr id="10" name="TextShape 1"/>
          <p:cNvSpPr txBox="1"/>
          <p:nvPr/>
        </p:nvSpPr>
        <p:spPr>
          <a:xfrm>
            <a:off x="-12408" y="0"/>
            <a:ext cx="9144000" cy="1340280"/>
          </a:xfrm>
          <a:prstGeom prst="rect">
            <a:avLst/>
          </a:prstGeom>
          <a:noFill/>
          <a:ln>
            <a:noFill/>
          </a:ln>
        </p:spPr>
        <p:txBody>
          <a:bodyPr anchor="ctr">
            <a:noAutofit/>
          </a:bodyPr>
          <a:lstStyle/>
          <a:p>
            <a:pPr algn="ctr">
              <a:lnSpc>
                <a:spcPct val="100000"/>
              </a:lnSpc>
            </a:pPr>
            <a:r>
              <a:rPr lang="hu-HU" sz="4000" b="0" strike="noStrike" spc="-1" dirty="0" smtClean="0">
                <a:solidFill>
                  <a:srgbClr val="000000"/>
                </a:solidFill>
                <a:latin typeface="Calibri"/>
              </a:rPr>
              <a:t>Felhasználói statisztika megjelenítése</a:t>
            </a:r>
            <a:endParaRPr lang="hu-HU" sz="4000" b="0" strike="noStrike" spc="-1" dirty="0">
              <a:solidFill>
                <a:srgbClr val="000000"/>
              </a:solidFill>
              <a:latin typeface="Calibri"/>
            </a:endParaRPr>
          </a:p>
        </p:txBody>
      </p:sp>
      <p:sp>
        <p:nvSpPr>
          <p:cNvPr id="7" name="CustomShape 3"/>
          <p:cNvSpPr/>
          <p:nvPr/>
        </p:nvSpPr>
        <p:spPr>
          <a:xfrm>
            <a:off x="0" y="6524280"/>
            <a:ext cx="91440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Tóth </a:t>
            </a:r>
            <a:r>
              <a:rPr lang="hu-HU" b="0" strike="noStrike" spc="-1" dirty="0" smtClean="0">
                <a:latin typeface="Calibri"/>
              </a:rPr>
              <a:t>Patrik </a:t>
            </a:r>
            <a:r>
              <a:rPr lang="hu-HU" spc="-1" dirty="0">
                <a:latin typeface="Calibri"/>
              </a:rPr>
              <a:t>Csaba : Személyes Pénzügyi nyilvántartáshoz Importáló megvalósítása </a:t>
            </a:r>
            <a:endParaRPr lang="hu-HU" b="0" strike="noStrike" spc="-1" dirty="0">
              <a:latin typeface="Arial"/>
            </a:endParaRPr>
          </a:p>
        </p:txBody>
      </p:sp>
      <p:sp>
        <p:nvSpPr>
          <p:cNvPr id="8" name="TextShape 2"/>
          <p:cNvSpPr txBox="1"/>
          <p:nvPr/>
        </p:nvSpPr>
        <p:spPr>
          <a:xfrm>
            <a:off x="6975000" y="6580800"/>
            <a:ext cx="2133360" cy="220680"/>
          </a:xfrm>
          <a:prstGeom prst="rect">
            <a:avLst/>
          </a:prstGeom>
          <a:noFill/>
          <a:ln>
            <a:noFill/>
          </a:ln>
        </p:spPr>
        <p:txBody>
          <a:bodyPr anchor="ctr"/>
          <a:lstStyle/>
          <a:p>
            <a:pPr algn="r">
              <a:lnSpc>
                <a:spcPct val="100000"/>
              </a:lnSpc>
            </a:pPr>
            <a:r>
              <a:rPr lang="hu-HU" sz="1600" spc="-1" dirty="0" smtClean="0">
                <a:latin typeface="Calibri"/>
              </a:rPr>
              <a:t>14</a:t>
            </a:r>
            <a:r>
              <a:rPr lang="hu-HU" sz="1600" b="0" strike="noStrike" spc="-1" dirty="0" smtClean="0">
                <a:latin typeface="Calibri"/>
              </a:rPr>
              <a:t>/16</a:t>
            </a:r>
            <a:endParaRPr lang="hu-HU" sz="1600" b="0" strike="noStrike" spc="-1" dirty="0">
              <a:latin typeface="Times New Roman"/>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Shape 1"/>
          <p:cNvSpPr txBox="1"/>
          <p:nvPr/>
        </p:nvSpPr>
        <p:spPr>
          <a:xfrm>
            <a:off x="457200" y="341640"/>
            <a:ext cx="8229240" cy="5706360"/>
          </a:xfrm>
          <a:prstGeom prst="rect">
            <a:avLst/>
          </a:prstGeom>
          <a:noFill/>
          <a:ln>
            <a:noFill/>
          </a:ln>
        </p:spPr>
        <p:txBody>
          <a:bodyPr anchor="ctr"/>
          <a:lstStyle/>
          <a:p>
            <a:pPr>
              <a:lnSpc>
                <a:spcPct val="100000"/>
              </a:lnSpc>
            </a:pPr>
            <a:endParaRPr lang="hu-HU" sz="3200" b="0" strike="noStrike" spc="-1" dirty="0">
              <a:solidFill>
                <a:srgbClr val="000000"/>
              </a:solidFill>
              <a:latin typeface="Calibri"/>
            </a:endParaRPr>
          </a:p>
        </p:txBody>
      </p:sp>
      <p:sp>
        <p:nvSpPr>
          <p:cNvPr id="5" name="Szövegdoboz 4"/>
          <p:cNvSpPr txBox="1"/>
          <p:nvPr/>
        </p:nvSpPr>
        <p:spPr>
          <a:xfrm>
            <a:off x="255734" y="1175795"/>
            <a:ext cx="8891986" cy="2554545"/>
          </a:xfrm>
          <a:prstGeom prst="rect">
            <a:avLst/>
          </a:prstGeom>
          <a:noFill/>
        </p:spPr>
        <p:txBody>
          <a:bodyPr wrap="square" rtlCol="0">
            <a:spAutoFit/>
          </a:bodyPr>
          <a:lstStyle/>
          <a:p>
            <a:r>
              <a:rPr lang="hu-HU" sz="2800" dirty="0" smtClean="0"/>
              <a:t>Sikeresen tesztelt bankok</a:t>
            </a:r>
            <a:r>
              <a:rPr lang="hu-HU" sz="2800" dirty="0" smtClean="0"/>
              <a:t>:</a:t>
            </a:r>
            <a:endParaRPr lang="hu-HU" sz="2800" dirty="0" smtClean="0"/>
          </a:p>
          <a:p>
            <a:pPr marL="285750" indent="-285750"/>
            <a:endParaRPr lang="hu-HU" dirty="0" smtClean="0"/>
          </a:p>
          <a:p>
            <a:pPr marL="285750" indent="-285750">
              <a:buFont typeface="Arial" panose="020B0604020202020204" pitchFamily="34" charset="0"/>
              <a:buChar char="•"/>
            </a:pPr>
            <a:endParaRPr lang="hu-HU" sz="2000" dirty="0" smtClean="0"/>
          </a:p>
          <a:p>
            <a:pPr marL="285750" indent="-285750">
              <a:buFont typeface="Arial" panose="020B0604020202020204" pitchFamily="34" charset="0"/>
              <a:buChar char="•"/>
            </a:pPr>
            <a:endParaRPr lang="hu-HU" dirty="0" smtClean="0"/>
          </a:p>
          <a:p>
            <a:endParaRPr lang="hu-HU" dirty="0"/>
          </a:p>
          <a:p>
            <a:endParaRPr lang="hu-HU" dirty="0" smtClean="0"/>
          </a:p>
          <a:p>
            <a:endParaRPr lang="hu-HU" dirty="0"/>
          </a:p>
          <a:p>
            <a:endParaRPr lang="hu-HU" dirty="0"/>
          </a:p>
        </p:txBody>
      </p:sp>
      <p:sp>
        <p:nvSpPr>
          <p:cNvPr id="6" name="CustomShape 3"/>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Arial"/>
              </a:rPr>
              <a:t>Összefoglalás</a:t>
            </a:r>
            <a:endParaRPr lang="hu-HU" b="0" strike="noStrike" spc="-1" dirty="0">
              <a:latin typeface="Arial"/>
            </a:endParaRPr>
          </a:p>
        </p:txBody>
      </p:sp>
      <p:sp>
        <p:nvSpPr>
          <p:cNvPr id="8" name="TextShape 1"/>
          <p:cNvSpPr txBox="1"/>
          <p:nvPr/>
        </p:nvSpPr>
        <p:spPr>
          <a:xfrm>
            <a:off x="-44788" y="-8828"/>
            <a:ext cx="9188787" cy="1340280"/>
          </a:xfrm>
          <a:prstGeom prst="rect">
            <a:avLst/>
          </a:prstGeom>
          <a:noFill/>
          <a:ln>
            <a:noFill/>
          </a:ln>
        </p:spPr>
        <p:txBody>
          <a:bodyPr anchor="ctr">
            <a:noAutofit/>
          </a:bodyPr>
          <a:lstStyle/>
          <a:p>
            <a:pPr algn="ctr">
              <a:lnSpc>
                <a:spcPct val="100000"/>
              </a:lnSpc>
            </a:pPr>
            <a:r>
              <a:rPr lang="hu-HU" sz="4000" b="0" strike="noStrike" spc="-1" dirty="0" smtClean="0">
                <a:solidFill>
                  <a:srgbClr val="000000"/>
                </a:solidFill>
                <a:latin typeface="Calibri"/>
              </a:rPr>
              <a:t>Összefoglalás</a:t>
            </a:r>
            <a:endParaRPr lang="hu-HU" sz="4000" b="0" strike="noStrike" spc="-1" dirty="0">
              <a:solidFill>
                <a:srgbClr val="000000"/>
              </a:solidFill>
              <a:latin typeface="Calibri"/>
            </a:endParaRPr>
          </a:p>
        </p:txBody>
      </p:sp>
      <p:pic>
        <p:nvPicPr>
          <p:cNvPr id="9" name="Kép 8" descr="bank_24.png"/>
          <p:cNvPicPr>
            <a:picLocks noChangeAspect="1"/>
          </p:cNvPicPr>
          <p:nvPr/>
        </p:nvPicPr>
        <p:blipFill>
          <a:blip r:embed="rId3" cstate="print"/>
          <a:stretch>
            <a:fillRect/>
          </a:stretch>
        </p:blipFill>
        <p:spPr>
          <a:xfrm>
            <a:off x="543886" y="1798097"/>
            <a:ext cx="927835" cy="720000"/>
          </a:xfrm>
          <a:prstGeom prst="rect">
            <a:avLst/>
          </a:prstGeom>
        </p:spPr>
      </p:pic>
      <p:pic>
        <p:nvPicPr>
          <p:cNvPr id="10" name="Kép 9" descr="fhbbank_log_color.jpg"/>
          <p:cNvPicPr>
            <a:picLocks noChangeAspect="1"/>
          </p:cNvPicPr>
          <p:nvPr/>
        </p:nvPicPr>
        <p:blipFill>
          <a:blip r:embed="rId4" cstate="print"/>
          <a:stretch>
            <a:fillRect/>
          </a:stretch>
        </p:blipFill>
        <p:spPr>
          <a:xfrm>
            <a:off x="1912038" y="1978097"/>
            <a:ext cx="1525872" cy="360000"/>
          </a:xfrm>
          <a:prstGeom prst="rect">
            <a:avLst/>
          </a:prstGeom>
        </p:spPr>
      </p:pic>
      <p:pic>
        <p:nvPicPr>
          <p:cNvPr id="12" name="Kép 11" descr="Otp_bank_Logo.svg.png"/>
          <p:cNvPicPr>
            <a:picLocks noChangeAspect="1"/>
          </p:cNvPicPr>
          <p:nvPr/>
        </p:nvPicPr>
        <p:blipFill>
          <a:blip r:embed="rId5" cstate="print"/>
          <a:stretch>
            <a:fillRect/>
          </a:stretch>
        </p:blipFill>
        <p:spPr>
          <a:xfrm>
            <a:off x="3768419" y="2636825"/>
            <a:ext cx="729114" cy="720000"/>
          </a:xfrm>
          <a:prstGeom prst="rect">
            <a:avLst/>
          </a:prstGeom>
        </p:spPr>
      </p:pic>
      <p:pic>
        <p:nvPicPr>
          <p:cNvPr id="13" name="Kép 12" descr="raiffeissen_bank.png"/>
          <p:cNvPicPr>
            <a:picLocks noChangeAspect="1"/>
          </p:cNvPicPr>
          <p:nvPr/>
        </p:nvPicPr>
        <p:blipFill>
          <a:blip r:embed="rId6" cstate="print"/>
          <a:stretch>
            <a:fillRect/>
          </a:stretch>
        </p:blipFill>
        <p:spPr>
          <a:xfrm>
            <a:off x="476755" y="2698097"/>
            <a:ext cx="1412091" cy="720000"/>
          </a:xfrm>
          <a:prstGeom prst="rect">
            <a:avLst/>
          </a:prstGeom>
        </p:spPr>
      </p:pic>
      <p:pic>
        <p:nvPicPr>
          <p:cNvPr id="14" name="Kép 13" descr="cib_bank.png"/>
          <p:cNvPicPr>
            <a:picLocks noChangeAspect="1"/>
          </p:cNvPicPr>
          <p:nvPr/>
        </p:nvPicPr>
        <p:blipFill>
          <a:blip r:embed="rId7" cstate="print"/>
          <a:stretch>
            <a:fillRect/>
          </a:stretch>
        </p:blipFill>
        <p:spPr>
          <a:xfrm>
            <a:off x="1893882" y="2732985"/>
            <a:ext cx="1412423" cy="720000"/>
          </a:xfrm>
          <a:prstGeom prst="rect">
            <a:avLst/>
          </a:prstGeom>
        </p:spPr>
      </p:pic>
      <p:pic>
        <p:nvPicPr>
          <p:cNvPr id="15" name="Kép 14" descr="erste.png"/>
          <p:cNvPicPr>
            <a:picLocks noChangeAspect="1"/>
          </p:cNvPicPr>
          <p:nvPr/>
        </p:nvPicPr>
        <p:blipFill>
          <a:blip r:embed="rId8" cstate="print"/>
          <a:stretch>
            <a:fillRect/>
          </a:stretch>
        </p:blipFill>
        <p:spPr>
          <a:xfrm>
            <a:off x="3666165" y="1618097"/>
            <a:ext cx="1080000" cy="1080000"/>
          </a:xfrm>
          <a:prstGeom prst="rect">
            <a:avLst/>
          </a:prstGeom>
        </p:spPr>
      </p:pic>
      <p:sp>
        <p:nvSpPr>
          <p:cNvPr id="21" name="Szövegdoboz 20"/>
          <p:cNvSpPr txBox="1"/>
          <p:nvPr/>
        </p:nvSpPr>
        <p:spPr>
          <a:xfrm>
            <a:off x="4814725" y="1978097"/>
            <a:ext cx="4293635" cy="1261884"/>
          </a:xfrm>
          <a:prstGeom prst="rect">
            <a:avLst/>
          </a:prstGeom>
          <a:noFill/>
        </p:spPr>
        <p:txBody>
          <a:bodyPr wrap="square" rtlCol="0">
            <a:spAutoFit/>
          </a:bodyPr>
          <a:lstStyle/>
          <a:p>
            <a:r>
              <a:rPr lang="hu-HU" sz="2200" dirty="0" smtClean="0"/>
              <a:t>Tesztelésre váró bankok száma:</a:t>
            </a:r>
          </a:p>
          <a:p>
            <a:endParaRPr lang="hu-HU" dirty="0"/>
          </a:p>
          <a:p>
            <a:pPr algn="ctr"/>
            <a:r>
              <a:rPr lang="hu-HU" sz="3600" dirty="0" smtClean="0"/>
              <a:t>14</a:t>
            </a:r>
            <a:endParaRPr lang="hu-HU" sz="3600" dirty="0"/>
          </a:p>
        </p:txBody>
      </p:sp>
      <p:sp>
        <p:nvSpPr>
          <p:cNvPr id="26" name="CustomShape 3"/>
          <p:cNvSpPr/>
          <p:nvPr/>
        </p:nvSpPr>
        <p:spPr>
          <a:xfrm>
            <a:off x="0" y="6524280"/>
            <a:ext cx="91440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Tóth </a:t>
            </a:r>
            <a:r>
              <a:rPr lang="hu-HU" b="0" strike="noStrike" spc="-1" dirty="0" smtClean="0">
                <a:latin typeface="Calibri"/>
              </a:rPr>
              <a:t>Patrik </a:t>
            </a:r>
            <a:r>
              <a:rPr lang="hu-HU" spc="-1" dirty="0">
                <a:latin typeface="Calibri"/>
              </a:rPr>
              <a:t>Csaba : Személyes Pénzügyi nyilvántartáshoz Importáló megvalósítása </a:t>
            </a:r>
            <a:endParaRPr lang="hu-HU" b="0" strike="noStrike" spc="-1" dirty="0">
              <a:latin typeface="Arial"/>
            </a:endParaRPr>
          </a:p>
        </p:txBody>
      </p:sp>
      <p:sp>
        <p:nvSpPr>
          <p:cNvPr id="28" name="Szövegdoboz 27"/>
          <p:cNvSpPr txBox="1"/>
          <p:nvPr/>
        </p:nvSpPr>
        <p:spPr>
          <a:xfrm>
            <a:off x="255734" y="3870157"/>
            <a:ext cx="8891986" cy="2554545"/>
          </a:xfrm>
          <a:prstGeom prst="rect">
            <a:avLst/>
          </a:prstGeom>
          <a:noFill/>
        </p:spPr>
        <p:txBody>
          <a:bodyPr wrap="square" rtlCol="0">
            <a:spAutoFit/>
          </a:bodyPr>
          <a:lstStyle/>
          <a:p>
            <a:r>
              <a:rPr lang="hu-HU" sz="2800" dirty="0" smtClean="0"/>
              <a:t>Mit tanultam</a:t>
            </a:r>
            <a:r>
              <a:rPr lang="hu-HU" sz="2800" dirty="0" smtClean="0"/>
              <a:t>:</a:t>
            </a:r>
            <a:endParaRPr lang="hu-HU" sz="2800" dirty="0" smtClean="0"/>
          </a:p>
          <a:p>
            <a:pPr marL="285750" indent="-285750"/>
            <a:endParaRPr lang="hu-HU" dirty="0" smtClean="0"/>
          </a:p>
          <a:p>
            <a:pPr marL="285750" indent="-285750">
              <a:buFont typeface="Arial" panose="020B0604020202020204" pitchFamily="34" charset="0"/>
              <a:buChar char="•"/>
            </a:pPr>
            <a:endParaRPr lang="hu-HU" sz="2000" dirty="0" smtClean="0"/>
          </a:p>
          <a:p>
            <a:pPr marL="285750" indent="-285750">
              <a:buFont typeface="Arial" panose="020B0604020202020204" pitchFamily="34" charset="0"/>
              <a:buChar char="•"/>
            </a:pPr>
            <a:endParaRPr lang="hu-HU" dirty="0" smtClean="0"/>
          </a:p>
          <a:p>
            <a:endParaRPr lang="hu-HU" dirty="0"/>
          </a:p>
          <a:p>
            <a:endParaRPr lang="hu-HU" dirty="0" smtClean="0"/>
          </a:p>
          <a:p>
            <a:endParaRPr lang="hu-HU" dirty="0"/>
          </a:p>
          <a:p>
            <a:endParaRPr lang="hu-HU" dirty="0"/>
          </a:p>
        </p:txBody>
      </p:sp>
      <p:pic>
        <p:nvPicPr>
          <p:cNvPr id="29" name="Kép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3886" y="4316813"/>
            <a:ext cx="1080000" cy="1080000"/>
          </a:xfrm>
          <a:prstGeom prst="rect">
            <a:avLst/>
          </a:prstGeom>
        </p:spPr>
      </p:pic>
      <p:pic>
        <p:nvPicPr>
          <p:cNvPr id="30" name="Kép 2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25942" y="5223520"/>
            <a:ext cx="1715888" cy="1080000"/>
          </a:xfrm>
          <a:prstGeom prst="rect">
            <a:avLst/>
          </a:prstGeom>
        </p:spPr>
      </p:pic>
      <p:sp>
        <p:nvSpPr>
          <p:cNvPr id="31" name="Szövegdoboz 30"/>
          <p:cNvSpPr txBox="1"/>
          <p:nvPr/>
        </p:nvSpPr>
        <p:spPr>
          <a:xfrm>
            <a:off x="1952749" y="5426304"/>
            <a:ext cx="3483242" cy="369332"/>
          </a:xfrm>
          <a:prstGeom prst="rect">
            <a:avLst/>
          </a:prstGeom>
          <a:noFill/>
        </p:spPr>
        <p:txBody>
          <a:bodyPr wrap="square" rtlCol="0">
            <a:spAutoFit/>
          </a:bodyPr>
          <a:lstStyle/>
          <a:p>
            <a:r>
              <a:rPr lang="hu-HU" dirty="0" smtClean="0"/>
              <a:t>Windows Form App (WPF)</a:t>
            </a:r>
            <a:endParaRPr lang="hu-HU" dirty="0"/>
          </a:p>
        </p:txBody>
      </p:sp>
      <p:sp>
        <p:nvSpPr>
          <p:cNvPr id="32" name="Szövegdoboz 31"/>
          <p:cNvSpPr txBox="1"/>
          <p:nvPr/>
        </p:nvSpPr>
        <p:spPr>
          <a:xfrm>
            <a:off x="1990269" y="5782313"/>
            <a:ext cx="3483242" cy="369332"/>
          </a:xfrm>
          <a:prstGeom prst="rect">
            <a:avLst/>
          </a:prstGeom>
          <a:noFill/>
        </p:spPr>
        <p:txBody>
          <a:bodyPr wrap="square" rtlCol="0">
            <a:spAutoFit/>
          </a:bodyPr>
          <a:lstStyle/>
          <a:p>
            <a:r>
              <a:rPr lang="hu-HU" dirty="0" smtClean="0"/>
              <a:t>Data Binding</a:t>
            </a:r>
            <a:endParaRPr lang="hu-HU" dirty="0"/>
          </a:p>
        </p:txBody>
      </p:sp>
      <p:sp>
        <p:nvSpPr>
          <p:cNvPr id="33" name="TextShape 2"/>
          <p:cNvSpPr txBox="1"/>
          <p:nvPr/>
        </p:nvSpPr>
        <p:spPr>
          <a:xfrm>
            <a:off x="6975000" y="6580800"/>
            <a:ext cx="2133360" cy="220680"/>
          </a:xfrm>
          <a:prstGeom prst="rect">
            <a:avLst/>
          </a:prstGeom>
          <a:noFill/>
          <a:ln>
            <a:noFill/>
          </a:ln>
        </p:spPr>
        <p:txBody>
          <a:bodyPr anchor="ctr"/>
          <a:lstStyle/>
          <a:p>
            <a:pPr algn="r">
              <a:lnSpc>
                <a:spcPct val="100000"/>
              </a:lnSpc>
            </a:pPr>
            <a:r>
              <a:rPr lang="hu-HU" sz="1600" spc="-1" dirty="0" smtClean="0">
                <a:latin typeface="Calibri"/>
              </a:rPr>
              <a:t>15</a:t>
            </a:r>
            <a:r>
              <a:rPr lang="hu-HU" sz="1600" b="0" strike="noStrike" spc="-1" dirty="0" smtClean="0">
                <a:latin typeface="Calibri"/>
              </a:rPr>
              <a:t>/16</a:t>
            </a:r>
            <a:endParaRPr lang="hu-HU" sz="1600" b="0" strike="noStrike" spc="-1" dirty="0">
              <a:latin typeface="Times New Roman"/>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2"/>
          <p:cNvSpPr txBox="1"/>
          <p:nvPr/>
        </p:nvSpPr>
        <p:spPr>
          <a:xfrm>
            <a:off x="395640" y="1484640"/>
            <a:ext cx="8424720" cy="4968360"/>
          </a:xfrm>
          <a:prstGeom prst="rect">
            <a:avLst/>
          </a:prstGeom>
          <a:noFill/>
          <a:ln>
            <a:noFill/>
          </a:ln>
        </p:spPr>
        <p:txBody>
          <a:bodyPr/>
          <a:lstStyle/>
          <a:p>
            <a:pPr marL="457560" indent="-457200">
              <a:lnSpc>
                <a:spcPct val="100000"/>
              </a:lnSpc>
              <a:spcBef>
                <a:spcPts val="641"/>
              </a:spcBef>
              <a:buClr>
                <a:srgbClr val="000000"/>
              </a:buClr>
              <a:buFont typeface="Arial" pitchFamily="34" charset="0"/>
              <a:buChar char="•"/>
            </a:pPr>
            <a:r>
              <a:rPr lang="hu-HU" sz="3200" spc="-1" dirty="0" smtClean="0">
                <a:solidFill>
                  <a:srgbClr val="000000"/>
                </a:solidFill>
                <a:latin typeface="Calibri"/>
              </a:rPr>
              <a:t>Több </a:t>
            </a:r>
            <a:r>
              <a:rPr lang="hu-HU" sz="3200" spc="-1" dirty="0" smtClean="0">
                <a:solidFill>
                  <a:srgbClr val="000000"/>
                </a:solidFill>
                <a:latin typeface="Calibri"/>
              </a:rPr>
              <a:t>import fájlon való </a:t>
            </a:r>
            <a:r>
              <a:rPr lang="hu-HU" sz="3200" spc="-1" dirty="0" smtClean="0">
                <a:solidFill>
                  <a:srgbClr val="000000"/>
                </a:solidFill>
                <a:latin typeface="Calibri"/>
              </a:rPr>
              <a:t>tesztelés</a:t>
            </a:r>
            <a:endParaRPr lang="hu-HU" sz="3200" spc="-1" dirty="0">
              <a:solidFill>
                <a:srgbClr val="000000"/>
              </a:solidFill>
              <a:latin typeface="Calibri"/>
            </a:endParaRPr>
          </a:p>
          <a:p>
            <a:pPr marL="457560" indent="-457200">
              <a:lnSpc>
                <a:spcPct val="100000"/>
              </a:lnSpc>
              <a:spcBef>
                <a:spcPts val="641"/>
              </a:spcBef>
              <a:buClr>
                <a:srgbClr val="000000"/>
              </a:buClr>
              <a:buFont typeface="Arial" pitchFamily="34" charset="0"/>
              <a:buChar char="•"/>
            </a:pPr>
            <a:r>
              <a:rPr lang="hu-HU" sz="3200" b="0" strike="noStrike" spc="-1" dirty="0" smtClean="0">
                <a:solidFill>
                  <a:srgbClr val="000000"/>
                </a:solidFill>
                <a:latin typeface="Calibri"/>
              </a:rPr>
              <a:t>Tőzsdei </a:t>
            </a:r>
            <a:r>
              <a:rPr lang="hu-HU" sz="3200" b="0" strike="noStrike" spc="-1" dirty="0">
                <a:solidFill>
                  <a:srgbClr val="000000"/>
                </a:solidFill>
                <a:latin typeface="Calibri"/>
              </a:rPr>
              <a:t>vásárlás/eladás </a:t>
            </a:r>
            <a:r>
              <a:rPr lang="hu-HU" sz="3200" b="0" strike="noStrike" spc="-1" dirty="0" smtClean="0">
                <a:solidFill>
                  <a:srgbClr val="000000"/>
                </a:solidFill>
                <a:latin typeface="Calibri"/>
              </a:rPr>
              <a:t>importálása</a:t>
            </a:r>
          </a:p>
          <a:p>
            <a:pPr marL="457560" indent="-457200">
              <a:lnSpc>
                <a:spcPct val="100000"/>
              </a:lnSpc>
              <a:spcBef>
                <a:spcPts val="641"/>
              </a:spcBef>
              <a:buClr>
                <a:srgbClr val="000000"/>
              </a:buClr>
              <a:buFont typeface="Arial" pitchFamily="34" charset="0"/>
              <a:buChar char="•"/>
            </a:pPr>
            <a:r>
              <a:rPr lang="hu-HU" sz="3200" b="0" strike="noStrike" spc="-1" dirty="0" smtClean="0">
                <a:solidFill>
                  <a:srgbClr val="000000"/>
                </a:solidFill>
                <a:latin typeface="Calibri"/>
              </a:rPr>
              <a:t>Felhasználók részvényei nyereség/veszteség</a:t>
            </a:r>
          </a:p>
          <a:p>
            <a:pPr marL="457560" indent="-457200">
              <a:lnSpc>
                <a:spcPct val="100000"/>
              </a:lnSpc>
              <a:spcBef>
                <a:spcPts val="641"/>
              </a:spcBef>
              <a:buClr>
                <a:srgbClr val="000000"/>
              </a:buClr>
              <a:buFont typeface="Arial" pitchFamily="34" charset="0"/>
              <a:buChar char="•"/>
            </a:pPr>
            <a:r>
              <a:rPr lang="hu-HU" sz="3200" spc="-1" dirty="0" smtClean="0">
                <a:solidFill>
                  <a:srgbClr val="000000"/>
                </a:solidFill>
                <a:latin typeface="Calibri"/>
              </a:rPr>
              <a:t>Jelenlegi árfolyamok megjelenítése</a:t>
            </a:r>
            <a:endParaRPr lang="hu-HU" sz="3200" b="0" strike="noStrike" spc="-1" dirty="0">
              <a:solidFill>
                <a:srgbClr val="000000"/>
              </a:solidFill>
              <a:latin typeface="Calibri"/>
            </a:endParaRPr>
          </a:p>
        </p:txBody>
      </p:sp>
      <p:sp>
        <p:nvSpPr>
          <p:cNvPr id="8" name="TextShape 1"/>
          <p:cNvSpPr txBox="1"/>
          <p:nvPr/>
        </p:nvSpPr>
        <p:spPr>
          <a:xfrm>
            <a:off x="0" y="0"/>
            <a:ext cx="9144000" cy="1340280"/>
          </a:xfrm>
          <a:prstGeom prst="rect">
            <a:avLst/>
          </a:prstGeom>
          <a:noFill/>
          <a:ln>
            <a:noFill/>
          </a:ln>
        </p:spPr>
        <p:txBody>
          <a:bodyPr anchor="ctr">
            <a:noAutofit/>
          </a:bodyPr>
          <a:lstStyle/>
          <a:p>
            <a:pPr algn="ctr">
              <a:lnSpc>
                <a:spcPct val="100000"/>
              </a:lnSpc>
            </a:pPr>
            <a:r>
              <a:rPr lang="hu-HU" sz="4000" b="0" strike="noStrike" spc="-1" dirty="0" smtClean="0">
                <a:solidFill>
                  <a:srgbClr val="000000"/>
                </a:solidFill>
                <a:latin typeface="Calibri"/>
              </a:rPr>
              <a:t>Jövőbeli tervek</a:t>
            </a:r>
            <a:endParaRPr lang="hu-HU" sz="4000" b="0" strike="noStrike" spc="-1" dirty="0">
              <a:solidFill>
                <a:srgbClr val="000000"/>
              </a:solidFill>
              <a:latin typeface="Calibri"/>
            </a:endParaRPr>
          </a:p>
        </p:txBody>
      </p:sp>
      <p:sp>
        <p:nvSpPr>
          <p:cNvPr id="9" name="CustomShape 3"/>
          <p:cNvSpPr/>
          <p:nvPr/>
        </p:nvSpPr>
        <p:spPr>
          <a:xfrm>
            <a:off x="0" y="6524280"/>
            <a:ext cx="91440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Tóth </a:t>
            </a:r>
            <a:r>
              <a:rPr lang="hu-HU" b="0" strike="noStrike" spc="-1" dirty="0" smtClean="0">
                <a:latin typeface="Calibri"/>
              </a:rPr>
              <a:t>Patrik </a:t>
            </a:r>
            <a:r>
              <a:rPr lang="hu-HU" spc="-1" dirty="0">
                <a:latin typeface="Calibri"/>
              </a:rPr>
              <a:t>Csaba : Személyes Pénzügyi nyilvántartáshoz Importáló megvalósítása </a:t>
            </a:r>
            <a:endParaRPr lang="hu-HU" b="0" strike="noStrike" spc="-1" dirty="0">
              <a:latin typeface="Arial"/>
            </a:endParaRPr>
          </a:p>
        </p:txBody>
      </p:sp>
      <p:sp>
        <p:nvSpPr>
          <p:cNvPr id="10" name="TextShape 2"/>
          <p:cNvSpPr txBox="1"/>
          <p:nvPr/>
        </p:nvSpPr>
        <p:spPr>
          <a:xfrm>
            <a:off x="6975000" y="6580800"/>
            <a:ext cx="2133360" cy="220680"/>
          </a:xfrm>
          <a:prstGeom prst="rect">
            <a:avLst/>
          </a:prstGeom>
          <a:noFill/>
          <a:ln>
            <a:noFill/>
          </a:ln>
        </p:spPr>
        <p:txBody>
          <a:bodyPr anchor="ctr"/>
          <a:lstStyle/>
          <a:p>
            <a:pPr algn="r">
              <a:lnSpc>
                <a:spcPct val="100000"/>
              </a:lnSpc>
            </a:pPr>
            <a:r>
              <a:rPr lang="hu-HU" sz="1600" spc="-1" dirty="0" smtClean="0">
                <a:latin typeface="Calibri"/>
              </a:rPr>
              <a:t>16</a:t>
            </a:r>
            <a:r>
              <a:rPr lang="hu-HU" sz="1600" b="0" strike="noStrike" spc="-1" dirty="0" smtClean="0">
                <a:latin typeface="Calibri"/>
              </a:rPr>
              <a:t>/</a:t>
            </a:r>
            <a:r>
              <a:rPr lang="hu-HU" sz="1600" b="0" strike="noStrike" spc="-1" dirty="0" err="1" smtClean="0">
                <a:latin typeface="Calibri"/>
              </a:rPr>
              <a:t>16</a:t>
            </a:r>
            <a:endParaRPr lang="hu-HU" sz="1600" b="0" strike="noStrike" spc="-1" dirty="0">
              <a:latin typeface="Times New Roman"/>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395536" y="341640"/>
            <a:ext cx="8290904" cy="1142640"/>
          </a:xfrm>
          <a:prstGeom prst="rect">
            <a:avLst/>
          </a:prstGeom>
          <a:noFill/>
          <a:ln>
            <a:noFill/>
          </a:ln>
        </p:spPr>
        <p:txBody>
          <a:bodyPr anchor="ctr"/>
          <a:lstStyle/>
          <a:p>
            <a:pPr>
              <a:lnSpc>
                <a:spcPct val="100000"/>
              </a:lnSpc>
            </a:pPr>
            <a:r>
              <a:rPr lang="hu-HU" sz="4400" b="0" strike="noStrike" spc="-1" dirty="0" smtClean="0">
                <a:solidFill>
                  <a:srgbClr val="000000"/>
                </a:solidFill>
                <a:latin typeface="Calibri"/>
              </a:rPr>
              <a:t>Tartalom</a:t>
            </a:r>
            <a:endParaRPr lang="hu-HU" sz="4400" b="0" strike="noStrike" spc="-1" dirty="0">
              <a:solidFill>
                <a:srgbClr val="000000"/>
              </a:solidFill>
              <a:latin typeface="Calibri"/>
            </a:endParaRPr>
          </a:p>
        </p:txBody>
      </p:sp>
      <p:sp>
        <p:nvSpPr>
          <p:cNvPr id="133" name="TextShape 2"/>
          <p:cNvSpPr txBox="1"/>
          <p:nvPr/>
        </p:nvSpPr>
        <p:spPr>
          <a:xfrm>
            <a:off x="395536" y="1039320"/>
            <a:ext cx="8748464" cy="4569120"/>
          </a:xfrm>
          <a:prstGeom prst="rect">
            <a:avLst/>
          </a:prstGeom>
          <a:noFill/>
          <a:ln>
            <a:noFill/>
          </a:ln>
        </p:spPr>
        <p:txBody>
          <a:bodyPr>
            <a:normAutofit/>
          </a:bodyPr>
          <a:lstStyle/>
          <a:p>
            <a:pPr>
              <a:lnSpc>
                <a:spcPct val="100000"/>
              </a:lnSpc>
              <a:spcBef>
                <a:spcPts val="641"/>
              </a:spcBef>
            </a:pPr>
            <a:endParaRPr lang="hu-HU" sz="3200" b="0" strike="noStrike" spc="-1" dirty="0">
              <a:solidFill>
                <a:srgbClr val="000000"/>
              </a:solidFill>
              <a:latin typeface="Calibri"/>
            </a:endParaRPr>
          </a:p>
          <a:p>
            <a:pPr marL="343080" indent="-342720">
              <a:lnSpc>
                <a:spcPct val="100000"/>
              </a:lnSpc>
              <a:spcBef>
                <a:spcPts val="641"/>
              </a:spcBef>
              <a:buClr>
                <a:srgbClr val="000000"/>
              </a:buClr>
              <a:buFont typeface="Arial"/>
              <a:buChar char="•"/>
            </a:pPr>
            <a:r>
              <a:rPr lang="hu-HU" sz="3200" b="0" strike="noStrike" spc="-1" dirty="0" smtClean="0">
                <a:solidFill>
                  <a:srgbClr val="000000"/>
                </a:solidFill>
                <a:latin typeface="Calibri"/>
              </a:rPr>
              <a:t>Probléma bemutatása</a:t>
            </a:r>
            <a:endParaRPr lang="hu-HU" sz="3200" b="0" strike="noStrike" spc="-1" dirty="0">
              <a:solidFill>
                <a:srgbClr val="000000"/>
              </a:solidFill>
              <a:latin typeface="Calibri"/>
            </a:endParaRPr>
          </a:p>
          <a:p>
            <a:pPr marL="343080" indent="-342720">
              <a:lnSpc>
                <a:spcPct val="100000"/>
              </a:lnSpc>
              <a:spcBef>
                <a:spcPts val="641"/>
              </a:spcBef>
              <a:buClr>
                <a:srgbClr val="000000"/>
              </a:buClr>
              <a:buFont typeface="Arial"/>
              <a:buChar char="•"/>
            </a:pPr>
            <a:r>
              <a:rPr lang="hu-HU" sz="3200" spc="-1" dirty="0" smtClean="0">
                <a:solidFill>
                  <a:srgbClr val="000000"/>
                </a:solidFill>
                <a:latin typeface="Calibri"/>
              </a:rPr>
              <a:t>Személyes </a:t>
            </a:r>
            <a:r>
              <a:rPr lang="hu-HU" sz="3200" spc="-1" dirty="0" smtClean="0">
                <a:solidFill>
                  <a:srgbClr val="000000"/>
                </a:solidFill>
                <a:latin typeface="Calibri"/>
              </a:rPr>
              <a:t>pénzügyi szoftverek </a:t>
            </a:r>
            <a:r>
              <a:rPr lang="hu-HU" sz="3200" spc="-1" dirty="0" smtClean="0">
                <a:solidFill>
                  <a:srgbClr val="000000"/>
                </a:solidFill>
                <a:latin typeface="Calibri"/>
              </a:rPr>
              <a:t>bemutatása</a:t>
            </a:r>
          </a:p>
          <a:p>
            <a:pPr marL="343080" indent="-342720">
              <a:spcBef>
                <a:spcPts val="641"/>
              </a:spcBef>
              <a:buClr>
                <a:srgbClr val="000000"/>
              </a:buClr>
              <a:buFont typeface="Arial"/>
              <a:buChar char="•"/>
            </a:pPr>
            <a:r>
              <a:rPr lang="hu-HU" sz="3200" spc="-1" dirty="0">
                <a:solidFill>
                  <a:srgbClr val="000000"/>
                </a:solidFill>
                <a:latin typeface="Calibri"/>
              </a:rPr>
              <a:t>Feladat </a:t>
            </a:r>
            <a:r>
              <a:rPr lang="hu-HU" sz="3200" spc="-1" dirty="0" smtClean="0">
                <a:solidFill>
                  <a:srgbClr val="000000"/>
                </a:solidFill>
                <a:latin typeface="Calibri"/>
              </a:rPr>
              <a:t>leírása</a:t>
            </a:r>
            <a:endParaRPr lang="hu-HU" sz="3200" b="0" strike="noStrike" spc="-1" dirty="0">
              <a:solidFill>
                <a:srgbClr val="000000"/>
              </a:solidFill>
              <a:latin typeface="Calibri"/>
            </a:endParaRPr>
          </a:p>
          <a:p>
            <a:pPr marL="343080" indent="-342720">
              <a:lnSpc>
                <a:spcPct val="100000"/>
              </a:lnSpc>
              <a:spcBef>
                <a:spcPts val="641"/>
              </a:spcBef>
              <a:buClr>
                <a:srgbClr val="000000"/>
              </a:buClr>
              <a:buFont typeface="Arial"/>
              <a:buChar char="•"/>
            </a:pPr>
            <a:r>
              <a:rPr lang="hu-HU" sz="3200" b="0" strike="noStrike" spc="-1" dirty="0">
                <a:solidFill>
                  <a:srgbClr val="000000"/>
                </a:solidFill>
                <a:latin typeface="Calibri"/>
              </a:rPr>
              <a:t>Feldolgozás és megvalósítás</a:t>
            </a:r>
          </a:p>
          <a:p>
            <a:pPr marL="343080" indent="-342720">
              <a:lnSpc>
                <a:spcPct val="100000"/>
              </a:lnSpc>
              <a:spcBef>
                <a:spcPts val="641"/>
              </a:spcBef>
              <a:buClr>
                <a:srgbClr val="000000"/>
              </a:buClr>
              <a:buFont typeface="Arial"/>
              <a:buChar char="•"/>
            </a:pPr>
            <a:r>
              <a:rPr lang="hu-HU" sz="3200" b="0" strike="noStrike" spc="-1" dirty="0" smtClean="0">
                <a:solidFill>
                  <a:srgbClr val="000000"/>
                </a:solidFill>
                <a:latin typeface="Calibri"/>
              </a:rPr>
              <a:t>Összefoglalás</a:t>
            </a:r>
          </a:p>
          <a:p>
            <a:pPr marL="343080" indent="-342720">
              <a:lnSpc>
                <a:spcPct val="100000"/>
              </a:lnSpc>
              <a:spcBef>
                <a:spcPts val="641"/>
              </a:spcBef>
              <a:buClr>
                <a:srgbClr val="000000"/>
              </a:buClr>
              <a:buFont typeface="Arial"/>
              <a:buChar char="•"/>
            </a:pPr>
            <a:r>
              <a:rPr lang="hu-HU" sz="3200" spc="-1" dirty="0" smtClean="0">
                <a:solidFill>
                  <a:srgbClr val="000000"/>
                </a:solidFill>
                <a:latin typeface="Calibri"/>
              </a:rPr>
              <a:t>Jövőbeli tervek</a:t>
            </a:r>
            <a:endParaRPr lang="hu-HU" sz="3200" b="0" strike="noStrike" spc="-1" dirty="0">
              <a:solidFill>
                <a:srgbClr val="000000"/>
              </a:solidFill>
              <a:latin typeface="Calibri"/>
            </a:endParaRPr>
          </a:p>
          <a:p>
            <a:pPr>
              <a:lnSpc>
                <a:spcPct val="100000"/>
              </a:lnSpc>
              <a:spcBef>
                <a:spcPts val="641"/>
              </a:spcBef>
            </a:pPr>
            <a:endParaRPr lang="hu-HU" sz="3200" b="0" strike="noStrike" spc="-1" dirty="0">
              <a:solidFill>
                <a:srgbClr val="000000"/>
              </a:solidFill>
              <a:latin typeface="Calibri"/>
            </a:endParaRPr>
          </a:p>
          <a:p>
            <a:pPr>
              <a:lnSpc>
                <a:spcPct val="100000"/>
              </a:lnSpc>
              <a:spcBef>
                <a:spcPts val="641"/>
              </a:spcBef>
            </a:pPr>
            <a:endParaRPr lang="hu-HU" sz="3200" b="0" strike="noStrike" spc="-1" dirty="0">
              <a:solidFill>
                <a:srgbClr val="000000"/>
              </a:solidFill>
              <a:latin typeface="Calibri"/>
            </a:endParaRPr>
          </a:p>
        </p:txBody>
      </p:sp>
      <p:sp>
        <p:nvSpPr>
          <p:cNvPr id="134" name="CustomShape 3"/>
          <p:cNvSpPr/>
          <p:nvPr/>
        </p:nvSpPr>
        <p:spPr>
          <a:xfrm>
            <a:off x="0" y="6524280"/>
            <a:ext cx="91440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Tóth </a:t>
            </a:r>
            <a:r>
              <a:rPr lang="hu-HU" b="0" strike="noStrike" spc="-1" dirty="0" smtClean="0">
                <a:latin typeface="Calibri"/>
              </a:rPr>
              <a:t>Patrik </a:t>
            </a:r>
            <a:r>
              <a:rPr lang="hu-HU" spc="-1" dirty="0">
                <a:latin typeface="Calibri"/>
              </a:rPr>
              <a:t>Csaba : Személyes Pénzügyi nyilvántartáshoz Importáló megvalósítása </a:t>
            </a:r>
            <a:endParaRPr lang="hu-HU" b="0" strike="noStrike" spc="-1" dirty="0">
              <a:latin typeface="Arial"/>
            </a:endParaRPr>
          </a:p>
        </p:txBody>
      </p:sp>
      <p:sp>
        <p:nvSpPr>
          <p:cNvPr id="136" name="TextShape 5"/>
          <p:cNvSpPr txBox="1"/>
          <p:nvPr/>
        </p:nvSpPr>
        <p:spPr>
          <a:xfrm>
            <a:off x="7005120" y="6580800"/>
            <a:ext cx="2133360" cy="220680"/>
          </a:xfrm>
          <a:prstGeom prst="rect">
            <a:avLst/>
          </a:prstGeom>
          <a:noFill/>
          <a:ln>
            <a:noFill/>
          </a:ln>
        </p:spPr>
        <p:txBody>
          <a:bodyPr anchor="ctr"/>
          <a:lstStyle/>
          <a:p>
            <a:pPr algn="r">
              <a:lnSpc>
                <a:spcPct val="100000"/>
              </a:lnSpc>
            </a:pPr>
            <a:r>
              <a:rPr lang="hu-HU" sz="1600" spc="-1" dirty="0" smtClean="0">
                <a:latin typeface="Calibri"/>
              </a:rPr>
              <a:t>1</a:t>
            </a:r>
            <a:r>
              <a:rPr lang="hu-HU" sz="1600" b="0" strike="noStrike" spc="-1" dirty="0" smtClean="0">
                <a:latin typeface="Calibri"/>
              </a:rPr>
              <a:t>/16</a:t>
            </a:r>
            <a:endParaRPr lang="hu-HU" sz="1600" b="0" strike="noStrike" spc="-1" dirty="0">
              <a:latin typeface="Times New Roman"/>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2"/>
          <p:cNvSpPr txBox="1"/>
          <p:nvPr/>
        </p:nvSpPr>
        <p:spPr>
          <a:xfrm>
            <a:off x="395640" y="1340640"/>
            <a:ext cx="8424720" cy="5112360"/>
          </a:xfrm>
          <a:prstGeom prst="rect">
            <a:avLst/>
          </a:prstGeom>
          <a:noFill/>
          <a:ln>
            <a:noFill/>
          </a:ln>
        </p:spPr>
        <p:txBody>
          <a:bodyPr/>
          <a:lstStyle/>
          <a:p>
            <a:endParaRPr lang="hu-HU" sz="2000" b="0" strike="noStrike" spc="-1" dirty="0">
              <a:solidFill>
                <a:srgbClr val="000000"/>
              </a:solidFill>
              <a:latin typeface="Calibri"/>
            </a:endParaRPr>
          </a:p>
        </p:txBody>
      </p:sp>
      <p:sp>
        <p:nvSpPr>
          <p:cNvPr id="61" name="Szövegdoboz 60"/>
          <p:cNvSpPr txBox="1"/>
          <p:nvPr/>
        </p:nvSpPr>
        <p:spPr>
          <a:xfrm>
            <a:off x="-18941" y="2874821"/>
            <a:ext cx="4536504" cy="369332"/>
          </a:xfrm>
          <a:prstGeom prst="rect">
            <a:avLst/>
          </a:prstGeom>
          <a:noFill/>
        </p:spPr>
        <p:txBody>
          <a:bodyPr wrap="square" rtlCol="0">
            <a:spAutoFit/>
          </a:bodyPr>
          <a:lstStyle/>
          <a:p>
            <a:r>
              <a:rPr lang="hu-HU" dirty="0" smtClean="0"/>
              <a:t>Ferinek egy banknál van fiókja.</a:t>
            </a:r>
            <a:endParaRPr lang="hu-HU" dirty="0"/>
          </a:p>
        </p:txBody>
      </p:sp>
      <p:sp>
        <p:nvSpPr>
          <p:cNvPr id="67" name="Jobbra nyíl 66"/>
          <p:cNvSpPr/>
          <p:nvPr/>
        </p:nvSpPr>
        <p:spPr>
          <a:xfrm rot="20477875">
            <a:off x="2190305" y="1380345"/>
            <a:ext cx="976469"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68" name="Kép 67" descr="Thinking_Face_Emoji.png"/>
          <p:cNvPicPr>
            <a:picLocks noChangeAspect="1"/>
          </p:cNvPicPr>
          <p:nvPr/>
        </p:nvPicPr>
        <p:blipFill>
          <a:blip r:embed="rId3" cstate="print"/>
          <a:stretch>
            <a:fillRect/>
          </a:stretch>
        </p:blipFill>
        <p:spPr>
          <a:xfrm>
            <a:off x="3131840" y="1196752"/>
            <a:ext cx="1080000" cy="1080000"/>
          </a:xfrm>
          <a:prstGeom prst="rect">
            <a:avLst/>
          </a:prstGeom>
        </p:spPr>
      </p:pic>
      <p:pic>
        <p:nvPicPr>
          <p:cNvPr id="69" name="Kép 68" descr="cartoon-thought-bubble-md.png"/>
          <p:cNvPicPr>
            <a:picLocks noChangeAspect="1"/>
          </p:cNvPicPr>
          <p:nvPr/>
        </p:nvPicPr>
        <p:blipFill>
          <a:blip r:embed="rId4" cstate="print"/>
          <a:stretch>
            <a:fillRect/>
          </a:stretch>
        </p:blipFill>
        <p:spPr>
          <a:xfrm>
            <a:off x="3995936" y="0"/>
            <a:ext cx="1778823" cy="1512000"/>
          </a:xfrm>
          <a:prstGeom prst="rect">
            <a:avLst/>
          </a:prstGeom>
        </p:spPr>
      </p:pic>
      <p:sp>
        <p:nvSpPr>
          <p:cNvPr id="70" name="Szövegdoboz 69"/>
          <p:cNvSpPr txBox="1"/>
          <p:nvPr/>
        </p:nvSpPr>
        <p:spPr>
          <a:xfrm>
            <a:off x="3995936" y="188640"/>
            <a:ext cx="1728192" cy="923330"/>
          </a:xfrm>
          <a:prstGeom prst="rect">
            <a:avLst/>
          </a:prstGeom>
          <a:noFill/>
        </p:spPr>
        <p:txBody>
          <a:bodyPr wrap="square" rtlCol="0">
            <a:spAutoFit/>
          </a:bodyPr>
          <a:lstStyle/>
          <a:p>
            <a:pPr algn="ctr"/>
            <a:r>
              <a:rPr lang="hu-HU" dirty="0" smtClean="0"/>
              <a:t>Milyen tranzakcióim voltak?</a:t>
            </a:r>
            <a:endParaRPr lang="hu-HU" dirty="0"/>
          </a:p>
        </p:txBody>
      </p:sp>
      <p:sp>
        <p:nvSpPr>
          <p:cNvPr id="71" name="Jobbra nyíl 70"/>
          <p:cNvSpPr/>
          <p:nvPr/>
        </p:nvSpPr>
        <p:spPr>
          <a:xfrm rot="1391983">
            <a:off x="4280722" y="1535261"/>
            <a:ext cx="1105682"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72" name="Kép 71" descr="arrow-download-icon.png"/>
          <p:cNvPicPr>
            <a:picLocks noChangeAspect="1"/>
          </p:cNvPicPr>
          <p:nvPr/>
        </p:nvPicPr>
        <p:blipFill>
          <a:blip r:embed="rId5" cstate="print"/>
          <a:stretch>
            <a:fillRect/>
          </a:stretch>
        </p:blipFill>
        <p:spPr>
          <a:xfrm>
            <a:off x="4211960" y="2060848"/>
            <a:ext cx="720000" cy="720000"/>
          </a:xfrm>
          <a:prstGeom prst="rect">
            <a:avLst/>
          </a:prstGeom>
        </p:spPr>
      </p:pic>
      <p:pic>
        <p:nvPicPr>
          <p:cNvPr id="73" name="Kép 72" descr="618244_excel_2000x2000 (1).png"/>
          <p:cNvPicPr>
            <a:picLocks noChangeAspect="1"/>
          </p:cNvPicPr>
          <p:nvPr/>
        </p:nvPicPr>
        <p:blipFill>
          <a:blip r:embed="rId6" cstate="print"/>
          <a:stretch>
            <a:fillRect/>
          </a:stretch>
        </p:blipFill>
        <p:spPr>
          <a:xfrm>
            <a:off x="5508104" y="1412776"/>
            <a:ext cx="1080000" cy="1080000"/>
          </a:xfrm>
          <a:prstGeom prst="rect">
            <a:avLst/>
          </a:prstGeom>
        </p:spPr>
      </p:pic>
      <p:sp>
        <p:nvSpPr>
          <p:cNvPr id="74" name="Jobbra nyíl 73"/>
          <p:cNvSpPr/>
          <p:nvPr/>
        </p:nvSpPr>
        <p:spPr>
          <a:xfrm>
            <a:off x="6732241" y="1628976"/>
            <a:ext cx="896182"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78" name="Kép 77" descr="54f5d2505831e6f994b666d0f872bf18_vectorise-logo-facebook-like-facebook-clipart-like_284-234.png"/>
          <p:cNvPicPr>
            <a:picLocks noChangeAspect="1"/>
          </p:cNvPicPr>
          <p:nvPr/>
        </p:nvPicPr>
        <p:blipFill>
          <a:blip r:embed="rId7" cstate="print"/>
          <a:stretch>
            <a:fillRect/>
          </a:stretch>
        </p:blipFill>
        <p:spPr>
          <a:xfrm>
            <a:off x="7833231" y="188640"/>
            <a:ext cx="1310769" cy="1080000"/>
          </a:xfrm>
          <a:prstGeom prst="rect">
            <a:avLst/>
          </a:prstGeom>
        </p:spPr>
      </p:pic>
      <p:pic>
        <p:nvPicPr>
          <p:cNvPr id="79" name="Kép 78" descr="letöltés (1).png"/>
          <p:cNvPicPr>
            <a:picLocks noChangeAspect="1"/>
          </p:cNvPicPr>
          <p:nvPr/>
        </p:nvPicPr>
        <p:blipFill>
          <a:blip r:embed="rId8" cstate="print"/>
          <a:stretch>
            <a:fillRect/>
          </a:stretch>
        </p:blipFill>
        <p:spPr>
          <a:xfrm>
            <a:off x="0" y="4365104"/>
            <a:ext cx="2142857" cy="2142857"/>
          </a:xfrm>
          <a:prstGeom prst="rect">
            <a:avLst/>
          </a:prstGeom>
        </p:spPr>
      </p:pic>
      <p:cxnSp>
        <p:nvCxnSpPr>
          <p:cNvPr id="81" name="Egyenes összekötő 80"/>
          <p:cNvCxnSpPr/>
          <p:nvPr/>
        </p:nvCxnSpPr>
        <p:spPr>
          <a:xfrm>
            <a:off x="0" y="3429000"/>
            <a:ext cx="9210176" cy="107928"/>
          </a:xfrm>
          <a:prstGeom prst="line">
            <a:avLst/>
          </a:prstGeom>
        </p:spPr>
        <p:style>
          <a:lnRef idx="1">
            <a:schemeClr val="accent1"/>
          </a:lnRef>
          <a:fillRef idx="0">
            <a:schemeClr val="accent1"/>
          </a:fillRef>
          <a:effectRef idx="0">
            <a:schemeClr val="accent1"/>
          </a:effectRef>
          <a:fontRef idx="minor">
            <a:schemeClr val="tx1"/>
          </a:fontRef>
        </p:style>
      </p:cxnSp>
      <p:sp>
        <p:nvSpPr>
          <p:cNvPr id="82" name="Szövegdoboz 81"/>
          <p:cNvSpPr txBox="1"/>
          <p:nvPr/>
        </p:nvSpPr>
        <p:spPr>
          <a:xfrm>
            <a:off x="0" y="6498000"/>
            <a:ext cx="3995936" cy="369332"/>
          </a:xfrm>
          <a:prstGeom prst="rect">
            <a:avLst/>
          </a:prstGeom>
          <a:noFill/>
        </p:spPr>
        <p:txBody>
          <a:bodyPr wrap="square" rtlCol="0">
            <a:spAutoFit/>
          </a:bodyPr>
          <a:lstStyle/>
          <a:p>
            <a:r>
              <a:rPr lang="hu-HU" dirty="0" smtClean="0"/>
              <a:t>Bélának három banknál is van fiókja.</a:t>
            </a:r>
            <a:endParaRPr lang="hu-HU" dirty="0"/>
          </a:p>
        </p:txBody>
      </p:sp>
      <p:sp>
        <p:nvSpPr>
          <p:cNvPr id="83" name="Jobbra nyíl 82"/>
          <p:cNvSpPr/>
          <p:nvPr/>
        </p:nvSpPr>
        <p:spPr>
          <a:xfrm rot="20477875">
            <a:off x="2190305" y="5052753"/>
            <a:ext cx="976469"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84" name="Kép 83" descr="Thinking_Face_Emoji.png"/>
          <p:cNvPicPr>
            <a:picLocks noChangeAspect="1"/>
          </p:cNvPicPr>
          <p:nvPr/>
        </p:nvPicPr>
        <p:blipFill>
          <a:blip r:embed="rId3" cstate="print"/>
          <a:stretch>
            <a:fillRect/>
          </a:stretch>
        </p:blipFill>
        <p:spPr>
          <a:xfrm>
            <a:off x="3131840" y="4869160"/>
            <a:ext cx="1080000" cy="1080000"/>
          </a:xfrm>
          <a:prstGeom prst="rect">
            <a:avLst/>
          </a:prstGeom>
        </p:spPr>
      </p:pic>
      <p:pic>
        <p:nvPicPr>
          <p:cNvPr id="85" name="Kép 84" descr="cartoon-thought-bubble-md.png"/>
          <p:cNvPicPr>
            <a:picLocks noChangeAspect="1"/>
          </p:cNvPicPr>
          <p:nvPr/>
        </p:nvPicPr>
        <p:blipFill>
          <a:blip r:embed="rId4" cstate="print"/>
          <a:stretch>
            <a:fillRect/>
          </a:stretch>
        </p:blipFill>
        <p:spPr>
          <a:xfrm>
            <a:off x="3995936" y="3501008"/>
            <a:ext cx="1778823" cy="1512000"/>
          </a:xfrm>
          <a:prstGeom prst="rect">
            <a:avLst/>
          </a:prstGeom>
        </p:spPr>
      </p:pic>
      <p:sp>
        <p:nvSpPr>
          <p:cNvPr id="86" name="Szövegdoboz 85"/>
          <p:cNvSpPr txBox="1"/>
          <p:nvPr/>
        </p:nvSpPr>
        <p:spPr>
          <a:xfrm>
            <a:off x="3995936" y="3645024"/>
            <a:ext cx="1728192" cy="923330"/>
          </a:xfrm>
          <a:prstGeom prst="rect">
            <a:avLst/>
          </a:prstGeom>
          <a:noFill/>
        </p:spPr>
        <p:txBody>
          <a:bodyPr wrap="square" rtlCol="0">
            <a:spAutoFit/>
          </a:bodyPr>
          <a:lstStyle/>
          <a:p>
            <a:pPr algn="ctr"/>
            <a:r>
              <a:rPr lang="hu-HU" dirty="0" smtClean="0"/>
              <a:t>Milyen tranzakcióim voltak?</a:t>
            </a:r>
            <a:endParaRPr lang="hu-HU" dirty="0"/>
          </a:p>
        </p:txBody>
      </p:sp>
      <p:pic>
        <p:nvPicPr>
          <p:cNvPr id="87" name="Kép 86" descr="letöltés (1).png"/>
          <p:cNvPicPr>
            <a:picLocks noChangeAspect="1"/>
          </p:cNvPicPr>
          <p:nvPr/>
        </p:nvPicPr>
        <p:blipFill>
          <a:blip r:embed="rId9" cstate="print"/>
          <a:stretch>
            <a:fillRect/>
          </a:stretch>
        </p:blipFill>
        <p:spPr>
          <a:xfrm>
            <a:off x="0" y="692696"/>
            <a:ext cx="2142857" cy="2142857"/>
          </a:xfrm>
          <a:prstGeom prst="rect">
            <a:avLst/>
          </a:prstGeom>
        </p:spPr>
      </p:pic>
      <p:sp>
        <p:nvSpPr>
          <p:cNvPr id="88" name="Jobbra nyíl 87"/>
          <p:cNvSpPr/>
          <p:nvPr/>
        </p:nvSpPr>
        <p:spPr>
          <a:xfrm rot="21308505">
            <a:off x="4278538" y="4794478"/>
            <a:ext cx="976469"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89" name="Jobbra nyíl 88"/>
          <p:cNvSpPr/>
          <p:nvPr/>
        </p:nvSpPr>
        <p:spPr>
          <a:xfrm>
            <a:off x="4283968" y="5229200"/>
            <a:ext cx="976469"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90" name="Jobbra nyíl 89"/>
          <p:cNvSpPr/>
          <p:nvPr/>
        </p:nvSpPr>
        <p:spPr>
          <a:xfrm rot="838044">
            <a:off x="4267046" y="5698569"/>
            <a:ext cx="976469"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91" name="Kép 90" descr="arrow-download-icon.png"/>
          <p:cNvPicPr>
            <a:picLocks noChangeAspect="1"/>
          </p:cNvPicPr>
          <p:nvPr/>
        </p:nvPicPr>
        <p:blipFill>
          <a:blip r:embed="rId5" cstate="print"/>
          <a:stretch>
            <a:fillRect/>
          </a:stretch>
        </p:blipFill>
        <p:spPr>
          <a:xfrm>
            <a:off x="4211960" y="6138000"/>
            <a:ext cx="720000" cy="720000"/>
          </a:xfrm>
          <a:prstGeom prst="rect">
            <a:avLst/>
          </a:prstGeom>
        </p:spPr>
      </p:pic>
      <p:pic>
        <p:nvPicPr>
          <p:cNvPr id="92" name="Kép 91" descr="618244_excel_2000x2000 (1).png"/>
          <p:cNvPicPr>
            <a:picLocks noChangeAspect="1"/>
          </p:cNvPicPr>
          <p:nvPr/>
        </p:nvPicPr>
        <p:blipFill>
          <a:blip r:embed="rId10" cstate="print"/>
          <a:stretch>
            <a:fillRect/>
          </a:stretch>
        </p:blipFill>
        <p:spPr>
          <a:xfrm>
            <a:off x="5508104" y="4437112"/>
            <a:ext cx="720000" cy="720000"/>
          </a:xfrm>
          <a:prstGeom prst="rect">
            <a:avLst/>
          </a:prstGeom>
        </p:spPr>
      </p:pic>
      <p:pic>
        <p:nvPicPr>
          <p:cNvPr id="93" name="Kép 92" descr="618244_excel_2000x2000 (1).png"/>
          <p:cNvPicPr>
            <a:picLocks noChangeAspect="1"/>
          </p:cNvPicPr>
          <p:nvPr/>
        </p:nvPicPr>
        <p:blipFill>
          <a:blip r:embed="rId10" cstate="print"/>
          <a:stretch>
            <a:fillRect/>
          </a:stretch>
        </p:blipFill>
        <p:spPr>
          <a:xfrm>
            <a:off x="5508104" y="5157192"/>
            <a:ext cx="720000" cy="720000"/>
          </a:xfrm>
          <a:prstGeom prst="rect">
            <a:avLst/>
          </a:prstGeom>
        </p:spPr>
      </p:pic>
      <p:pic>
        <p:nvPicPr>
          <p:cNvPr id="94" name="Kép 93" descr="618244_excel_2000x2000 (1).png"/>
          <p:cNvPicPr>
            <a:picLocks noChangeAspect="1"/>
          </p:cNvPicPr>
          <p:nvPr/>
        </p:nvPicPr>
        <p:blipFill>
          <a:blip r:embed="rId10" cstate="print"/>
          <a:stretch>
            <a:fillRect/>
          </a:stretch>
        </p:blipFill>
        <p:spPr>
          <a:xfrm>
            <a:off x="5508104" y="5877272"/>
            <a:ext cx="720000" cy="720000"/>
          </a:xfrm>
          <a:prstGeom prst="rect">
            <a:avLst/>
          </a:prstGeom>
        </p:spPr>
      </p:pic>
      <p:sp>
        <p:nvSpPr>
          <p:cNvPr id="95" name="Jobbra nyíl 94"/>
          <p:cNvSpPr/>
          <p:nvPr/>
        </p:nvSpPr>
        <p:spPr>
          <a:xfrm rot="19406043">
            <a:off x="6506336" y="5226111"/>
            <a:ext cx="1139735"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3" name="Kép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015199" y="4592057"/>
            <a:ext cx="307231" cy="307231"/>
          </a:xfrm>
          <a:prstGeom prst="rect">
            <a:avLst/>
          </a:prstGeom>
        </p:spPr>
      </p:pic>
      <p:pic>
        <p:nvPicPr>
          <p:cNvPr id="34" name="Kép 3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055326" y="5409160"/>
            <a:ext cx="307231" cy="307231"/>
          </a:xfrm>
          <a:prstGeom prst="rect">
            <a:avLst/>
          </a:prstGeom>
        </p:spPr>
      </p:pic>
      <p:pic>
        <p:nvPicPr>
          <p:cNvPr id="35" name="Kép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055326" y="6057104"/>
            <a:ext cx="307231" cy="307231"/>
          </a:xfrm>
          <a:prstGeom prst="rect">
            <a:avLst/>
          </a:prstGeom>
        </p:spPr>
      </p:pic>
      <p:pic>
        <p:nvPicPr>
          <p:cNvPr id="36" name="Kép 3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138793" y="1181688"/>
            <a:ext cx="307231" cy="307231"/>
          </a:xfrm>
          <a:prstGeom prst="rect">
            <a:avLst/>
          </a:prstGeom>
        </p:spPr>
      </p:pic>
      <p:pic>
        <p:nvPicPr>
          <p:cNvPr id="2" name="Kép 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643597" y="1322119"/>
            <a:ext cx="1299450" cy="1080000"/>
          </a:xfrm>
          <a:prstGeom prst="rect">
            <a:avLst/>
          </a:prstGeom>
        </p:spPr>
      </p:pic>
      <p:pic>
        <p:nvPicPr>
          <p:cNvPr id="4" name="Kép 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661599" y="3664864"/>
            <a:ext cx="1440000" cy="1440000"/>
          </a:xfrm>
          <a:prstGeom prst="rect">
            <a:avLst/>
          </a:prstGeom>
        </p:spPr>
      </p:pic>
      <p:sp>
        <p:nvSpPr>
          <p:cNvPr id="38" name="CustomShape 3"/>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60">
              <a:lnSpc>
                <a:spcPct val="100000"/>
              </a:lnSpc>
              <a:spcBef>
                <a:spcPts val="641"/>
              </a:spcBef>
              <a:buClr>
                <a:srgbClr val="000000"/>
              </a:buClr>
            </a:pPr>
            <a:r>
              <a:rPr lang="hu-HU" b="1" spc="-1" dirty="0" smtClean="0">
                <a:solidFill>
                  <a:srgbClr val="000000"/>
                </a:solidFill>
                <a:latin typeface="Calibri"/>
              </a:rPr>
              <a:t>Probléma </a:t>
            </a:r>
            <a:r>
              <a:rPr lang="hu-HU" b="1" spc="-1" dirty="0">
                <a:solidFill>
                  <a:srgbClr val="000000"/>
                </a:solidFill>
                <a:latin typeface="Calibri"/>
              </a:rPr>
              <a:t>bemutatása</a:t>
            </a:r>
            <a:endParaRPr lang="hu-HU" b="1" spc="-1" dirty="0">
              <a:solidFill>
                <a:srgbClr val="000000"/>
              </a:solidFill>
              <a:latin typeface="Calibri"/>
            </a:endParaRPr>
          </a:p>
        </p:txBody>
      </p:sp>
      <p:sp>
        <p:nvSpPr>
          <p:cNvPr id="39" name="TextShape 5"/>
          <p:cNvSpPr txBox="1"/>
          <p:nvPr/>
        </p:nvSpPr>
        <p:spPr>
          <a:xfrm>
            <a:off x="7005120" y="6580800"/>
            <a:ext cx="2133360" cy="220680"/>
          </a:xfrm>
          <a:prstGeom prst="rect">
            <a:avLst/>
          </a:prstGeom>
          <a:noFill/>
          <a:ln>
            <a:noFill/>
          </a:ln>
        </p:spPr>
        <p:txBody>
          <a:bodyPr anchor="ctr"/>
          <a:lstStyle/>
          <a:p>
            <a:pPr algn="r">
              <a:lnSpc>
                <a:spcPct val="100000"/>
              </a:lnSpc>
            </a:pPr>
            <a:r>
              <a:rPr lang="hu-HU" sz="1600" spc="-1" dirty="0">
                <a:latin typeface="Calibri"/>
              </a:rPr>
              <a:t>2</a:t>
            </a:r>
            <a:r>
              <a:rPr lang="hu-HU" sz="1600" b="0" strike="noStrike" spc="-1" dirty="0" smtClean="0">
                <a:latin typeface="Calibri"/>
              </a:rPr>
              <a:t>/16</a:t>
            </a:r>
            <a:endParaRPr lang="hu-HU" sz="1600" b="0" strike="noStrike" spc="-1" dirty="0">
              <a:latin typeface="Times New Roman"/>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down)">
                                      <p:cBhvr>
                                        <p:cTn id="7" dur="500"/>
                                        <p:tgtEl>
                                          <p:spTgt spid="71"/>
                                        </p:tgtEl>
                                      </p:cBhvr>
                                    </p:animEffect>
                                  </p:childTnLst>
                                </p:cTn>
                              </p:par>
                              <p:par>
                                <p:cTn id="8" presetID="22" presetClass="entr" presetSubtype="4" fill="hold"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wipe(down)">
                                      <p:cBhvr>
                                        <p:cTn id="10" dur="500"/>
                                        <p:tgtEl>
                                          <p:spTgt spid="7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barn(inVertical)">
                                      <p:cBhvr>
                                        <p:cTn id="15" dur="500"/>
                                        <p:tgtEl>
                                          <p:spTgt spid="73"/>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74"/>
                                        </p:tgtEl>
                                        <p:attrNameLst>
                                          <p:attrName>style.visibility</p:attrName>
                                        </p:attrNameLst>
                                      </p:cBhvr>
                                      <p:to>
                                        <p:strVal val="visible"/>
                                      </p:to>
                                    </p:set>
                                    <p:animEffect transition="in" filter="barn(inVertical)">
                                      <p:cBhvr>
                                        <p:cTn id="18" dur="500"/>
                                        <p:tgtEl>
                                          <p:spTgt spid="74"/>
                                        </p:tgtEl>
                                      </p:cBhvr>
                                    </p:animEffect>
                                  </p:childTnLst>
                                </p:cTn>
                              </p:par>
                              <p:par>
                                <p:cTn id="19" presetID="16" presetClass="entr" presetSubtype="21"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barn(inVertical)">
                                      <p:cBhvr>
                                        <p:cTn id="21" dur="500"/>
                                        <p:tgtEl>
                                          <p:spTgt spid="36"/>
                                        </p:tgtEl>
                                      </p:cBhvr>
                                    </p:animEffect>
                                  </p:childTnLst>
                                </p:cTn>
                              </p:par>
                              <p:par>
                                <p:cTn id="22" presetID="2" presetClass="entr" presetSubtype="4"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par>
                                <p:cTn id="26" presetID="16" presetClass="entr" presetSubtype="21" fill="hold" nodeType="withEffect">
                                  <p:stCondLst>
                                    <p:cond delay="0"/>
                                  </p:stCondLst>
                                  <p:childTnLst>
                                    <p:set>
                                      <p:cBhvr>
                                        <p:cTn id="27" dur="1" fill="hold">
                                          <p:stCondLst>
                                            <p:cond delay="0"/>
                                          </p:stCondLst>
                                        </p:cTn>
                                        <p:tgtEl>
                                          <p:spTgt spid="78"/>
                                        </p:tgtEl>
                                        <p:attrNameLst>
                                          <p:attrName>style.visibility</p:attrName>
                                        </p:attrNameLst>
                                      </p:cBhvr>
                                      <p:to>
                                        <p:strVal val="visible"/>
                                      </p:to>
                                    </p:set>
                                    <p:animEffect transition="in" filter="barn(inVertical)">
                                      <p:cBhvr>
                                        <p:cTn id="28" dur="500"/>
                                        <p:tgtEl>
                                          <p:spTgt spid="78"/>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79"/>
                                        </p:tgtEl>
                                        <p:attrNameLst>
                                          <p:attrName>style.visibility</p:attrName>
                                        </p:attrNameLst>
                                      </p:cBhvr>
                                      <p:to>
                                        <p:strVal val="visible"/>
                                      </p:to>
                                    </p:set>
                                    <p:animEffect transition="in" filter="fade">
                                      <p:cBhvr>
                                        <p:cTn id="33" dur="1000"/>
                                        <p:tgtEl>
                                          <p:spTgt spid="79"/>
                                        </p:tgtEl>
                                      </p:cBhvr>
                                    </p:animEffect>
                                    <p:anim calcmode="lin" valueType="num">
                                      <p:cBhvr>
                                        <p:cTn id="34" dur="1000" fill="hold"/>
                                        <p:tgtEl>
                                          <p:spTgt spid="79"/>
                                        </p:tgtEl>
                                        <p:attrNameLst>
                                          <p:attrName>ppt_x</p:attrName>
                                        </p:attrNameLst>
                                      </p:cBhvr>
                                      <p:tavLst>
                                        <p:tav tm="0">
                                          <p:val>
                                            <p:strVal val="#ppt_x"/>
                                          </p:val>
                                        </p:tav>
                                        <p:tav tm="100000">
                                          <p:val>
                                            <p:strVal val="#ppt_x"/>
                                          </p:val>
                                        </p:tav>
                                      </p:tavLst>
                                    </p:anim>
                                    <p:anim calcmode="lin" valueType="num">
                                      <p:cBhvr>
                                        <p:cTn id="35" dur="1000" fill="hold"/>
                                        <p:tgtEl>
                                          <p:spTgt spid="79"/>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82"/>
                                        </p:tgtEl>
                                        <p:attrNameLst>
                                          <p:attrName>style.visibility</p:attrName>
                                        </p:attrNameLst>
                                      </p:cBhvr>
                                      <p:to>
                                        <p:strVal val="visible"/>
                                      </p:to>
                                    </p:set>
                                    <p:animEffect transition="in" filter="fade">
                                      <p:cBhvr>
                                        <p:cTn id="38" dur="1000"/>
                                        <p:tgtEl>
                                          <p:spTgt spid="82"/>
                                        </p:tgtEl>
                                      </p:cBhvr>
                                    </p:animEffect>
                                    <p:anim calcmode="lin" valueType="num">
                                      <p:cBhvr>
                                        <p:cTn id="39" dur="1000" fill="hold"/>
                                        <p:tgtEl>
                                          <p:spTgt spid="82"/>
                                        </p:tgtEl>
                                        <p:attrNameLst>
                                          <p:attrName>ppt_x</p:attrName>
                                        </p:attrNameLst>
                                      </p:cBhvr>
                                      <p:tavLst>
                                        <p:tav tm="0">
                                          <p:val>
                                            <p:strVal val="#ppt_x"/>
                                          </p:val>
                                        </p:tav>
                                        <p:tav tm="100000">
                                          <p:val>
                                            <p:strVal val="#ppt_x"/>
                                          </p:val>
                                        </p:tav>
                                      </p:tavLst>
                                    </p:anim>
                                    <p:anim calcmode="lin" valueType="num">
                                      <p:cBhvr>
                                        <p:cTn id="40" dur="1000" fill="hold"/>
                                        <p:tgtEl>
                                          <p:spTgt spid="82"/>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fade">
                                      <p:cBhvr>
                                        <p:cTn id="43" dur="1000"/>
                                        <p:tgtEl>
                                          <p:spTgt spid="83"/>
                                        </p:tgtEl>
                                      </p:cBhvr>
                                    </p:animEffect>
                                    <p:anim calcmode="lin" valueType="num">
                                      <p:cBhvr>
                                        <p:cTn id="44" dur="1000" fill="hold"/>
                                        <p:tgtEl>
                                          <p:spTgt spid="83"/>
                                        </p:tgtEl>
                                        <p:attrNameLst>
                                          <p:attrName>ppt_x</p:attrName>
                                        </p:attrNameLst>
                                      </p:cBhvr>
                                      <p:tavLst>
                                        <p:tav tm="0">
                                          <p:val>
                                            <p:strVal val="#ppt_x"/>
                                          </p:val>
                                        </p:tav>
                                        <p:tav tm="100000">
                                          <p:val>
                                            <p:strVal val="#ppt_x"/>
                                          </p:val>
                                        </p:tav>
                                      </p:tavLst>
                                    </p:anim>
                                    <p:anim calcmode="lin" valueType="num">
                                      <p:cBhvr>
                                        <p:cTn id="45" dur="1000" fill="hold"/>
                                        <p:tgtEl>
                                          <p:spTgt spid="83"/>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84"/>
                                        </p:tgtEl>
                                        <p:attrNameLst>
                                          <p:attrName>style.visibility</p:attrName>
                                        </p:attrNameLst>
                                      </p:cBhvr>
                                      <p:to>
                                        <p:strVal val="visible"/>
                                      </p:to>
                                    </p:set>
                                    <p:animEffect transition="in" filter="fade">
                                      <p:cBhvr>
                                        <p:cTn id="48" dur="1000"/>
                                        <p:tgtEl>
                                          <p:spTgt spid="84"/>
                                        </p:tgtEl>
                                      </p:cBhvr>
                                    </p:animEffect>
                                    <p:anim calcmode="lin" valueType="num">
                                      <p:cBhvr>
                                        <p:cTn id="49" dur="1000" fill="hold"/>
                                        <p:tgtEl>
                                          <p:spTgt spid="84"/>
                                        </p:tgtEl>
                                        <p:attrNameLst>
                                          <p:attrName>ppt_x</p:attrName>
                                        </p:attrNameLst>
                                      </p:cBhvr>
                                      <p:tavLst>
                                        <p:tav tm="0">
                                          <p:val>
                                            <p:strVal val="#ppt_x"/>
                                          </p:val>
                                        </p:tav>
                                        <p:tav tm="100000">
                                          <p:val>
                                            <p:strVal val="#ppt_x"/>
                                          </p:val>
                                        </p:tav>
                                      </p:tavLst>
                                    </p:anim>
                                    <p:anim calcmode="lin" valueType="num">
                                      <p:cBhvr>
                                        <p:cTn id="50" dur="1000" fill="hold"/>
                                        <p:tgtEl>
                                          <p:spTgt spid="84"/>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85"/>
                                        </p:tgtEl>
                                        <p:attrNameLst>
                                          <p:attrName>style.visibility</p:attrName>
                                        </p:attrNameLst>
                                      </p:cBhvr>
                                      <p:to>
                                        <p:strVal val="visible"/>
                                      </p:to>
                                    </p:set>
                                    <p:animEffect transition="in" filter="fade">
                                      <p:cBhvr>
                                        <p:cTn id="53" dur="1000"/>
                                        <p:tgtEl>
                                          <p:spTgt spid="85"/>
                                        </p:tgtEl>
                                      </p:cBhvr>
                                    </p:animEffect>
                                    <p:anim calcmode="lin" valueType="num">
                                      <p:cBhvr>
                                        <p:cTn id="54" dur="1000" fill="hold"/>
                                        <p:tgtEl>
                                          <p:spTgt spid="85"/>
                                        </p:tgtEl>
                                        <p:attrNameLst>
                                          <p:attrName>ppt_x</p:attrName>
                                        </p:attrNameLst>
                                      </p:cBhvr>
                                      <p:tavLst>
                                        <p:tav tm="0">
                                          <p:val>
                                            <p:strVal val="#ppt_x"/>
                                          </p:val>
                                        </p:tav>
                                        <p:tav tm="100000">
                                          <p:val>
                                            <p:strVal val="#ppt_x"/>
                                          </p:val>
                                        </p:tav>
                                      </p:tavLst>
                                    </p:anim>
                                    <p:anim calcmode="lin" valueType="num">
                                      <p:cBhvr>
                                        <p:cTn id="55" dur="1000" fill="hold"/>
                                        <p:tgtEl>
                                          <p:spTgt spid="85"/>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86"/>
                                        </p:tgtEl>
                                        <p:attrNameLst>
                                          <p:attrName>style.visibility</p:attrName>
                                        </p:attrNameLst>
                                      </p:cBhvr>
                                      <p:to>
                                        <p:strVal val="visible"/>
                                      </p:to>
                                    </p:set>
                                    <p:animEffect transition="in" filter="fade">
                                      <p:cBhvr>
                                        <p:cTn id="58" dur="1000"/>
                                        <p:tgtEl>
                                          <p:spTgt spid="86"/>
                                        </p:tgtEl>
                                      </p:cBhvr>
                                    </p:animEffect>
                                    <p:anim calcmode="lin" valueType="num">
                                      <p:cBhvr>
                                        <p:cTn id="59" dur="1000" fill="hold"/>
                                        <p:tgtEl>
                                          <p:spTgt spid="86"/>
                                        </p:tgtEl>
                                        <p:attrNameLst>
                                          <p:attrName>ppt_x</p:attrName>
                                        </p:attrNameLst>
                                      </p:cBhvr>
                                      <p:tavLst>
                                        <p:tav tm="0">
                                          <p:val>
                                            <p:strVal val="#ppt_x"/>
                                          </p:val>
                                        </p:tav>
                                        <p:tav tm="100000">
                                          <p:val>
                                            <p:strVal val="#ppt_x"/>
                                          </p:val>
                                        </p:tav>
                                      </p:tavLst>
                                    </p:anim>
                                    <p:anim calcmode="lin" valueType="num">
                                      <p:cBhvr>
                                        <p:cTn id="60" dur="1000" fill="hold"/>
                                        <p:tgtEl>
                                          <p:spTgt spid="86"/>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91"/>
                                        </p:tgtEl>
                                        <p:attrNameLst>
                                          <p:attrName>style.visibility</p:attrName>
                                        </p:attrNameLst>
                                      </p:cBhvr>
                                      <p:to>
                                        <p:strVal val="visible"/>
                                      </p:to>
                                    </p:set>
                                    <p:animEffect transition="in" filter="fade">
                                      <p:cBhvr>
                                        <p:cTn id="63" dur="1000"/>
                                        <p:tgtEl>
                                          <p:spTgt spid="91"/>
                                        </p:tgtEl>
                                      </p:cBhvr>
                                    </p:animEffect>
                                    <p:anim calcmode="lin" valueType="num">
                                      <p:cBhvr>
                                        <p:cTn id="64" dur="1000" fill="hold"/>
                                        <p:tgtEl>
                                          <p:spTgt spid="91"/>
                                        </p:tgtEl>
                                        <p:attrNameLst>
                                          <p:attrName>ppt_x</p:attrName>
                                        </p:attrNameLst>
                                      </p:cBhvr>
                                      <p:tavLst>
                                        <p:tav tm="0">
                                          <p:val>
                                            <p:strVal val="#ppt_x"/>
                                          </p:val>
                                        </p:tav>
                                        <p:tav tm="100000">
                                          <p:val>
                                            <p:strVal val="#ppt_x"/>
                                          </p:val>
                                        </p:tav>
                                      </p:tavLst>
                                    </p:anim>
                                    <p:anim calcmode="lin" valueType="num">
                                      <p:cBhvr>
                                        <p:cTn id="65" dur="1000" fill="hold"/>
                                        <p:tgtEl>
                                          <p:spTgt spid="91"/>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88"/>
                                        </p:tgtEl>
                                        <p:attrNameLst>
                                          <p:attrName>style.visibility</p:attrName>
                                        </p:attrNameLst>
                                      </p:cBhvr>
                                      <p:to>
                                        <p:strVal val="visible"/>
                                      </p:to>
                                    </p:set>
                                    <p:animEffect transition="in" filter="fade">
                                      <p:cBhvr>
                                        <p:cTn id="68" dur="1000"/>
                                        <p:tgtEl>
                                          <p:spTgt spid="88"/>
                                        </p:tgtEl>
                                      </p:cBhvr>
                                    </p:animEffect>
                                    <p:anim calcmode="lin" valueType="num">
                                      <p:cBhvr>
                                        <p:cTn id="69" dur="1000" fill="hold"/>
                                        <p:tgtEl>
                                          <p:spTgt spid="88"/>
                                        </p:tgtEl>
                                        <p:attrNameLst>
                                          <p:attrName>ppt_x</p:attrName>
                                        </p:attrNameLst>
                                      </p:cBhvr>
                                      <p:tavLst>
                                        <p:tav tm="0">
                                          <p:val>
                                            <p:strVal val="#ppt_x"/>
                                          </p:val>
                                        </p:tav>
                                        <p:tav tm="100000">
                                          <p:val>
                                            <p:strVal val="#ppt_x"/>
                                          </p:val>
                                        </p:tav>
                                      </p:tavLst>
                                    </p:anim>
                                    <p:anim calcmode="lin" valueType="num">
                                      <p:cBhvr>
                                        <p:cTn id="70" dur="1000" fill="hold"/>
                                        <p:tgtEl>
                                          <p:spTgt spid="88"/>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89"/>
                                        </p:tgtEl>
                                        <p:attrNameLst>
                                          <p:attrName>style.visibility</p:attrName>
                                        </p:attrNameLst>
                                      </p:cBhvr>
                                      <p:to>
                                        <p:strVal val="visible"/>
                                      </p:to>
                                    </p:set>
                                    <p:animEffect transition="in" filter="fade">
                                      <p:cBhvr>
                                        <p:cTn id="73" dur="1000"/>
                                        <p:tgtEl>
                                          <p:spTgt spid="89"/>
                                        </p:tgtEl>
                                      </p:cBhvr>
                                    </p:animEffect>
                                    <p:anim calcmode="lin" valueType="num">
                                      <p:cBhvr>
                                        <p:cTn id="74" dur="1000" fill="hold"/>
                                        <p:tgtEl>
                                          <p:spTgt spid="89"/>
                                        </p:tgtEl>
                                        <p:attrNameLst>
                                          <p:attrName>ppt_x</p:attrName>
                                        </p:attrNameLst>
                                      </p:cBhvr>
                                      <p:tavLst>
                                        <p:tav tm="0">
                                          <p:val>
                                            <p:strVal val="#ppt_x"/>
                                          </p:val>
                                        </p:tav>
                                        <p:tav tm="100000">
                                          <p:val>
                                            <p:strVal val="#ppt_x"/>
                                          </p:val>
                                        </p:tav>
                                      </p:tavLst>
                                    </p:anim>
                                    <p:anim calcmode="lin" valueType="num">
                                      <p:cBhvr>
                                        <p:cTn id="75" dur="1000" fill="hold"/>
                                        <p:tgtEl>
                                          <p:spTgt spid="89"/>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90"/>
                                        </p:tgtEl>
                                        <p:attrNameLst>
                                          <p:attrName>style.visibility</p:attrName>
                                        </p:attrNameLst>
                                      </p:cBhvr>
                                      <p:to>
                                        <p:strVal val="visible"/>
                                      </p:to>
                                    </p:set>
                                    <p:animEffect transition="in" filter="fade">
                                      <p:cBhvr>
                                        <p:cTn id="78" dur="1000"/>
                                        <p:tgtEl>
                                          <p:spTgt spid="90"/>
                                        </p:tgtEl>
                                      </p:cBhvr>
                                    </p:animEffect>
                                    <p:anim calcmode="lin" valueType="num">
                                      <p:cBhvr>
                                        <p:cTn id="79" dur="1000" fill="hold"/>
                                        <p:tgtEl>
                                          <p:spTgt spid="90"/>
                                        </p:tgtEl>
                                        <p:attrNameLst>
                                          <p:attrName>ppt_x</p:attrName>
                                        </p:attrNameLst>
                                      </p:cBhvr>
                                      <p:tavLst>
                                        <p:tav tm="0">
                                          <p:val>
                                            <p:strVal val="#ppt_x"/>
                                          </p:val>
                                        </p:tav>
                                        <p:tav tm="100000">
                                          <p:val>
                                            <p:strVal val="#ppt_x"/>
                                          </p:val>
                                        </p:tav>
                                      </p:tavLst>
                                    </p:anim>
                                    <p:anim calcmode="lin" valueType="num">
                                      <p:cBhvr>
                                        <p:cTn id="80"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92"/>
                                        </p:tgtEl>
                                        <p:attrNameLst>
                                          <p:attrName>style.visibility</p:attrName>
                                        </p:attrNameLst>
                                      </p:cBhvr>
                                      <p:to>
                                        <p:strVal val="visible"/>
                                      </p:to>
                                    </p:set>
                                    <p:animEffect transition="in" filter="fade">
                                      <p:cBhvr>
                                        <p:cTn id="85" dur="1000"/>
                                        <p:tgtEl>
                                          <p:spTgt spid="92"/>
                                        </p:tgtEl>
                                      </p:cBhvr>
                                    </p:animEffect>
                                    <p:anim calcmode="lin" valueType="num">
                                      <p:cBhvr>
                                        <p:cTn id="86" dur="1000" fill="hold"/>
                                        <p:tgtEl>
                                          <p:spTgt spid="92"/>
                                        </p:tgtEl>
                                        <p:attrNameLst>
                                          <p:attrName>ppt_x</p:attrName>
                                        </p:attrNameLst>
                                      </p:cBhvr>
                                      <p:tavLst>
                                        <p:tav tm="0">
                                          <p:val>
                                            <p:strVal val="#ppt_x"/>
                                          </p:val>
                                        </p:tav>
                                        <p:tav tm="100000">
                                          <p:val>
                                            <p:strVal val="#ppt_x"/>
                                          </p:val>
                                        </p:tav>
                                      </p:tavLst>
                                    </p:anim>
                                    <p:anim calcmode="lin" valueType="num">
                                      <p:cBhvr>
                                        <p:cTn id="87" dur="1000" fill="hold"/>
                                        <p:tgtEl>
                                          <p:spTgt spid="92"/>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94"/>
                                        </p:tgtEl>
                                        <p:attrNameLst>
                                          <p:attrName>style.visibility</p:attrName>
                                        </p:attrNameLst>
                                      </p:cBhvr>
                                      <p:to>
                                        <p:strVal val="visible"/>
                                      </p:to>
                                    </p:set>
                                    <p:animEffect transition="in" filter="fade">
                                      <p:cBhvr>
                                        <p:cTn id="90" dur="1000"/>
                                        <p:tgtEl>
                                          <p:spTgt spid="94"/>
                                        </p:tgtEl>
                                      </p:cBhvr>
                                    </p:animEffect>
                                    <p:anim calcmode="lin" valueType="num">
                                      <p:cBhvr>
                                        <p:cTn id="91" dur="1000" fill="hold"/>
                                        <p:tgtEl>
                                          <p:spTgt spid="94"/>
                                        </p:tgtEl>
                                        <p:attrNameLst>
                                          <p:attrName>ppt_x</p:attrName>
                                        </p:attrNameLst>
                                      </p:cBhvr>
                                      <p:tavLst>
                                        <p:tav tm="0">
                                          <p:val>
                                            <p:strVal val="#ppt_x"/>
                                          </p:val>
                                        </p:tav>
                                        <p:tav tm="100000">
                                          <p:val>
                                            <p:strVal val="#ppt_x"/>
                                          </p:val>
                                        </p:tav>
                                      </p:tavLst>
                                    </p:anim>
                                    <p:anim calcmode="lin" valueType="num">
                                      <p:cBhvr>
                                        <p:cTn id="92" dur="1000" fill="hold"/>
                                        <p:tgtEl>
                                          <p:spTgt spid="94"/>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93"/>
                                        </p:tgtEl>
                                        <p:attrNameLst>
                                          <p:attrName>style.visibility</p:attrName>
                                        </p:attrNameLst>
                                      </p:cBhvr>
                                      <p:to>
                                        <p:strVal val="visible"/>
                                      </p:to>
                                    </p:set>
                                    <p:animEffect transition="in" filter="fade">
                                      <p:cBhvr>
                                        <p:cTn id="95" dur="1000"/>
                                        <p:tgtEl>
                                          <p:spTgt spid="93"/>
                                        </p:tgtEl>
                                      </p:cBhvr>
                                    </p:animEffect>
                                    <p:anim calcmode="lin" valueType="num">
                                      <p:cBhvr>
                                        <p:cTn id="96" dur="1000" fill="hold"/>
                                        <p:tgtEl>
                                          <p:spTgt spid="93"/>
                                        </p:tgtEl>
                                        <p:attrNameLst>
                                          <p:attrName>ppt_x</p:attrName>
                                        </p:attrNameLst>
                                      </p:cBhvr>
                                      <p:tavLst>
                                        <p:tav tm="0">
                                          <p:val>
                                            <p:strVal val="#ppt_x"/>
                                          </p:val>
                                        </p:tav>
                                        <p:tav tm="100000">
                                          <p:val>
                                            <p:strVal val="#ppt_x"/>
                                          </p:val>
                                        </p:tav>
                                      </p:tavLst>
                                    </p:anim>
                                    <p:anim calcmode="lin" valueType="num">
                                      <p:cBhvr>
                                        <p:cTn id="97" dur="1000" fill="hold"/>
                                        <p:tgtEl>
                                          <p:spTgt spid="93"/>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3"/>
                                        </p:tgtEl>
                                        <p:attrNameLst>
                                          <p:attrName>style.visibility</p:attrName>
                                        </p:attrNameLst>
                                      </p:cBhvr>
                                      <p:to>
                                        <p:strVal val="visible"/>
                                      </p:to>
                                    </p:set>
                                    <p:animEffect transition="in" filter="fade">
                                      <p:cBhvr>
                                        <p:cTn id="100" dur="1000"/>
                                        <p:tgtEl>
                                          <p:spTgt spid="3"/>
                                        </p:tgtEl>
                                      </p:cBhvr>
                                    </p:animEffect>
                                    <p:anim calcmode="lin" valueType="num">
                                      <p:cBhvr>
                                        <p:cTn id="101" dur="1000" fill="hold"/>
                                        <p:tgtEl>
                                          <p:spTgt spid="3"/>
                                        </p:tgtEl>
                                        <p:attrNameLst>
                                          <p:attrName>ppt_x</p:attrName>
                                        </p:attrNameLst>
                                      </p:cBhvr>
                                      <p:tavLst>
                                        <p:tav tm="0">
                                          <p:val>
                                            <p:strVal val="#ppt_x"/>
                                          </p:val>
                                        </p:tav>
                                        <p:tav tm="100000">
                                          <p:val>
                                            <p:strVal val="#ppt_x"/>
                                          </p:val>
                                        </p:tav>
                                      </p:tavLst>
                                    </p:anim>
                                    <p:anim calcmode="lin" valueType="num">
                                      <p:cBhvr>
                                        <p:cTn id="102" dur="1000" fill="hold"/>
                                        <p:tgtEl>
                                          <p:spTgt spid="3"/>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0"/>
                                  </p:stCondLst>
                                  <p:childTnLst>
                                    <p:set>
                                      <p:cBhvr>
                                        <p:cTn id="104" dur="1" fill="hold">
                                          <p:stCondLst>
                                            <p:cond delay="0"/>
                                          </p:stCondLst>
                                        </p:cTn>
                                        <p:tgtEl>
                                          <p:spTgt spid="34"/>
                                        </p:tgtEl>
                                        <p:attrNameLst>
                                          <p:attrName>style.visibility</p:attrName>
                                        </p:attrNameLst>
                                      </p:cBhvr>
                                      <p:to>
                                        <p:strVal val="visible"/>
                                      </p:to>
                                    </p:set>
                                    <p:animEffect transition="in" filter="fade">
                                      <p:cBhvr>
                                        <p:cTn id="105" dur="1000"/>
                                        <p:tgtEl>
                                          <p:spTgt spid="34"/>
                                        </p:tgtEl>
                                      </p:cBhvr>
                                    </p:animEffect>
                                    <p:anim calcmode="lin" valueType="num">
                                      <p:cBhvr>
                                        <p:cTn id="106" dur="1000" fill="hold"/>
                                        <p:tgtEl>
                                          <p:spTgt spid="34"/>
                                        </p:tgtEl>
                                        <p:attrNameLst>
                                          <p:attrName>ppt_x</p:attrName>
                                        </p:attrNameLst>
                                      </p:cBhvr>
                                      <p:tavLst>
                                        <p:tav tm="0">
                                          <p:val>
                                            <p:strVal val="#ppt_x"/>
                                          </p:val>
                                        </p:tav>
                                        <p:tav tm="100000">
                                          <p:val>
                                            <p:strVal val="#ppt_x"/>
                                          </p:val>
                                        </p:tav>
                                      </p:tavLst>
                                    </p:anim>
                                    <p:anim calcmode="lin" valueType="num">
                                      <p:cBhvr>
                                        <p:cTn id="107" dur="1000" fill="hold"/>
                                        <p:tgtEl>
                                          <p:spTgt spid="34"/>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0"/>
                                  </p:stCondLst>
                                  <p:childTnLst>
                                    <p:set>
                                      <p:cBhvr>
                                        <p:cTn id="109" dur="1" fill="hold">
                                          <p:stCondLst>
                                            <p:cond delay="0"/>
                                          </p:stCondLst>
                                        </p:cTn>
                                        <p:tgtEl>
                                          <p:spTgt spid="35"/>
                                        </p:tgtEl>
                                        <p:attrNameLst>
                                          <p:attrName>style.visibility</p:attrName>
                                        </p:attrNameLst>
                                      </p:cBhvr>
                                      <p:to>
                                        <p:strVal val="visible"/>
                                      </p:to>
                                    </p:set>
                                    <p:animEffect transition="in" filter="fade">
                                      <p:cBhvr>
                                        <p:cTn id="110" dur="1000"/>
                                        <p:tgtEl>
                                          <p:spTgt spid="35"/>
                                        </p:tgtEl>
                                      </p:cBhvr>
                                    </p:animEffect>
                                    <p:anim calcmode="lin" valueType="num">
                                      <p:cBhvr>
                                        <p:cTn id="111" dur="1000" fill="hold"/>
                                        <p:tgtEl>
                                          <p:spTgt spid="35"/>
                                        </p:tgtEl>
                                        <p:attrNameLst>
                                          <p:attrName>ppt_x</p:attrName>
                                        </p:attrNameLst>
                                      </p:cBhvr>
                                      <p:tavLst>
                                        <p:tav tm="0">
                                          <p:val>
                                            <p:strVal val="#ppt_x"/>
                                          </p:val>
                                        </p:tav>
                                        <p:tav tm="100000">
                                          <p:val>
                                            <p:strVal val="#ppt_x"/>
                                          </p:val>
                                        </p:tav>
                                      </p:tavLst>
                                    </p:anim>
                                    <p:anim calcmode="lin" valueType="num">
                                      <p:cBhvr>
                                        <p:cTn id="112"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42" presetClass="entr" presetSubtype="0" fill="hold" grpId="0" nodeType="clickEffect">
                                  <p:stCondLst>
                                    <p:cond delay="0"/>
                                  </p:stCondLst>
                                  <p:childTnLst>
                                    <p:set>
                                      <p:cBhvr>
                                        <p:cTn id="116" dur="1" fill="hold">
                                          <p:stCondLst>
                                            <p:cond delay="0"/>
                                          </p:stCondLst>
                                        </p:cTn>
                                        <p:tgtEl>
                                          <p:spTgt spid="95"/>
                                        </p:tgtEl>
                                        <p:attrNameLst>
                                          <p:attrName>style.visibility</p:attrName>
                                        </p:attrNameLst>
                                      </p:cBhvr>
                                      <p:to>
                                        <p:strVal val="visible"/>
                                      </p:to>
                                    </p:set>
                                    <p:animEffect transition="in" filter="fade">
                                      <p:cBhvr>
                                        <p:cTn id="117" dur="1000"/>
                                        <p:tgtEl>
                                          <p:spTgt spid="95"/>
                                        </p:tgtEl>
                                      </p:cBhvr>
                                    </p:animEffect>
                                    <p:anim calcmode="lin" valueType="num">
                                      <p:cBhvr>
                                        <p:cTn id="118" dur="1000" fill="hold"/>
                                        <p:tgtEl>
                                          <p:spTgt spid="95"/>
                                        </p:tgtEl>
                                        <p:attrNameLst>
                                          <p:attrName>ppt_x</p:attrName>
                                        </p:attrNameLst>
                                      </p:cBhvr>
                                      <p:tavLst>
                                        <p:tav tm="0">
                                          <p:val>
                                            <p:strVal val="#ppt_x"/>
                                          </p:val>
                                        </p:tav>
                                        <p:tav tm="100000">
                                          <p:val>
                                            <p:strVal val="#ppt_x"/>
                                          </p:val>
                                        </p:tav>
                                      </p:tavLst>
                                    </p:anim>
                                    <p:anim calcmode="lin" valueType="num">
                                      <p:cBhvr>
                                        <p:cTn id="119" dur="1000" fill="hold"/>
                                        <p:tgtEl>
                                          <p:spTgt spid="95"/>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4"/>
                                        </p:tgtEl>
                                        <p:attrNameLst>
                                          <p:attrName>style.visibility</p:attrName>
                                        </p:attrNameLst>
                                      </p:cBhvr>
                                      <p:to>
                                        <p:strVal val="visible"/>
                                      </p:to>
                                    </p:set>
                                    <p:animEffect transition="in" filter="fade">
                                      <p:cBhvr>
                                        <p:cTn id="122" dur="1000"/>
                                        <p:tgtEl>
                                          <p:spTgt spid="4"/>
                                        </p:tgtEl>
                                      </p:cBhvr>
                                    </p:animEffect>
                                    <p:anim calcmode="lin" valueType="num">
                                      <p:cBhvr>
                                        <p:cTn id="123" dur="1000" fill="hold"/>
                                        <p:tgtEl>
                                          <p:spTgt spid="4"/>
                                        </p:tgtEl>
                                        <p:attrNameLst>
                                          <p:attrName>ppt_x</p:attrName>
                                        </p:attrNameLst>
                                      </p:cBhvr>
                                      <p:tavLst>
                                        <p:tav tm="0">
                                          <p:val>
                                            <p:strVal val="#ppt_x"/>
                                          </p:val>
                                        </p:tav>
                                        <p:tav tm="100000">
                                          <p:val>
                                            <p:strVal val="#ppt_x"/>
                                          </p:val>
                                        </p:tav>
                                      </p:tavLst>
                                    </p:anim>
                                    <p:anim calcmode="lin" valueType="num">
                                      <p:cBhvr>
                                        <p:cTn id="1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4" grpId="0" animBg="1"/>
      <p:bldP spid="82" grpId="0"/>
      <p:bldP spid="83" grpId="0" animBg="1"/>
      <p:bldP spid="86" grpId="0"/>
      <p:bldP spid="88" grpId="0" animBg="1"/>
      <p:bldP spid="89" grpId="0" animBg="1"/>
      <p:bldP spid="90" grpId="0" animBg="1"/>
      <p:bldP spid="9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2"/>
          <p:cNvSpPr txBox="1"/>
          <p:nvPr/>
        </p:nvSpPr>
        <p:spPr>
          <a:xfrm>
            <a:off x="6975000" y="6580800"/>
            <a:ext cx="2133360" cy="220680"/>
          </a:xfrm>
          <a:prstGeom prst="rect">
            <a:avLst/>
          </a:prstGeom>
          <a:noFill/>
          <a:ln>
            <a:noFill/>
          </a:ln>
        </p:spPr>
        <p:txBody>
          <a:bodyPr anchor="ctr"/>
          <a:lstStyle/>
          <a:p>
            <a:pPr algn="r">
              <a:lnSpc>
                <a:spcPct val="100000"/>
              </a:lnSpc>
            </a:pPr>
            <a:r>
              <a:rPr lang="hu-HU" sz="1600" spc="-1" dirty="0" smtClean="0">
                <a:latin typeface="Calibri"/>
              </a:rPr>
              <a:t>3</a:t>
            </a:r>
            <a:r>
              <a:rPr lang="hu-HU" sz="1600" b="0" strike="noStrike" spc="-1" dirty="0" smtClean="0">
                <a:latin typeface="Calibri"/>
              </a:rPr>
              <a:t>/16</a:t>
            </a:r>
            <a:endParaRPr lang="hu-HU" sz="1600" b="0" strike="noStrike" spc="-1" dirty="0">
              <a:latin typeface="Times New Roman"/>
            </a:endParaRPr>
          </a:p>
        </p:txBody>
      </p:sp>
      <p:sp>
        <p:nvSpPr>
          <p:cNvPr id="10" name="TextShape 1"/>
          <p:cNvSpPr txBox="1"/>
          <p:nvPr/>
        </p:nvSpPr>
        <p:spPr>
          <a:xfrm>
            <a:off x="0" y="-24312"/>
            <a:ext cx="9144000" cy="1340280"/>
          </a:xfrm>
          <a:prstGeom prst="rect">
            <a:avLst/>
          </a:prstGeom>
          <a:noFill/>
          <a:ln>
            <a:noFill/>
          </a:ln>
        </p:spPr>
        <p:txBody>
          <a:bodyPr anchor="ctr">
            <a:noAutofit/>
          </a:bodyPr>
          <a:lstStyle/>
          <a:p>
            <a:pPr algn="ctr">
              <a:lnSpc>
                <a:spcPct val="100000"/>
              </a:lnSpc>
            </a:pPr>
            <a:r>
              <a:rPr lang="hu-HU" sz="4000" b="0" strike="noStrike" spc="-1" dirty="0" smtClean="0">
                <a:solidFill>
                  <a:srgbClr val="000000"/>
                </a:solidFill>
                <a:latin typeface="Calibri"/>
              </a:rPr>
              <a:t>CIB bank</a:t>
            </a:r>
            <a:endParaRPr lang="hu-HU" sz="4000" b="0" strike="noStrike" spc="-1" dirty="0">
              <a:solidFill>
                <a:srgbClr val="000000"/>
              </a:solidFill>
              <a:latin typeface="Calibri"/>
            </a:endParaRPr>
          </a:p>
        </p:txBody>
      </p:sp>
      <p:sp>
        <p:nvSpPr>
          <p:cNvPr id="11" name="CustomShape 3"/>
          <p:cNvSpPr/>
          <p:nvPr/>
        </p:nvSpPr>
        <p:spPr>
          <a:xfrm>
            <a:off x="0" y="6524280"/>
            <a:ext cx="91440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Tóth </a:t>
            </a:r>
            <a:r>
              <a:rPr lang="hu-HU" b="0" strike="noStrike" spc="-1" dirty="0" smtClean="0">
                <a:latin typeface="Calibri"/>
              </a:rPr>
              <a:t>Patrik </a:t>
            </a:r>
            <a:r>
              <a:rPr lang="hu-HU" spc="-1" dirty="0">
                <a:latin typeface="Calibri"/>
              </a:rPr>
              <a:t>Csaba : Személyes Pénzügyi nyilvántartáshoz Importáló megvalósítása </a:t>
            </a:r>
            <a:endParaRPr lang="hu-HU" b="0" strike="noStrike" spc="-1" dirty="0">
              <a:latin typeface="Arial"/>
            </a:endParaRPr>
          </a:p>
        </p:txBody>
      </p:sp>
      <p:sp>
        <p:nvSpPr>
          <p:cNvPr id="12" name="CustomShape 3"/>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60">
              <a:lnSpc>
                <a:spcPct val="100000"/>
              </a:lnSpc>
              <a:spcBef>
                <a:spcPts val="641"/>
              </a:spcBef>
              <a:buClr>
                <a:srgbClr val="000000"/>
              </a:buClr>
            </a:pPr>
            <a:r>
              <a:rPr lang="hu-HU" spc="-1" dirty="0" smtClean="0">
                <a:solidFill>
                  <a:srgbClr val="000000"/>
                </a:solidFill>
                <a:latin typeface="Calibri"/>
              </a:rPr>
              <a:t>Probléma </a:t>
            </a:r>
            <a:r>
              <a:rPr lang="hu-HU" spc="-1" dirty="0">
                <a:solidFill>
                  <a:srgbClr val="000000"/>
                </a:solidFill>
                <a:latin typeface="Calibri"/>
              </a:rPr>
              <a:t>bemutatása</a:t>
            </a:r>
            <a:endParaRPr lang="hu-HU" spc="-1" dirty="0">
              <a:solidFill>
                <a:srgbClr val="000000"/>
              </a:solidFill>
              <a:latin typeface="Calibri"/>
            </a:endParaRPr>
          </a:p>
        </p:txBody>
      </p:sp>
      <p:pic>
        <p:nvPicPr>
          <p:cNvPr id="3" name="Kép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967" y="1418944"/>
            <a:ext cx="8888066" cy="4020111"/>
          </a:xfrm>
          <a:prstGeom prst="rect">
            <a:avLst/>
          </a:prstGeom>
        </p:spPr>
      </p:pic>
      <p:pic>
        <p:nvPicPr>
          <p:cNvPr id="5" name="Kép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5620" y="2361339"/>
            <a:ext cx="5410200" cy="30861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Kép 12" descr="Képkivágás.PNG"/>
          <p:cNvPicPr>
            <a:picLocks noChangeAspect="1"/>
          </p:cNvPicPr>
          <p:nvPr/>
        </p:nvPicPr>
        <p:blipFill>
          <a:blip r:embed="rId3" cstate="print"/>
          <a:stretch>
            <a:fillRect/>
          </a:stretch>
        </p:blipFill>
        <p:spPr>
          <a:xfrm>
            <a:off x="0" y="1916832"/>
            <a:ext cx="9144000" cy="3552397"/>
          </a:xfrm>
          <a:prstGeom prst="rect">
            <a:avLst/>
          </a:prstGeom>
        </p:spPr>
      </p:pic>
      <p:sp>
        <p:nvSpPr>
          <p:cNvPr id="15" name="TextShape 1"/>
          <p:cNvSpPr txBox="1"/>
          <p:nvPr/>
        </p:nvSpPr>
        <p:spPr>
          <a:xfrm>
            <a:off x="20136" y="-4968"/>
            <a:ext cx="9144000" cy="1340280"/>
          </a:xfrm>
          <a:prstGeom prst="rect">
            <a:avLst/>
          </a:prstGeom>
          <a:noFill/>
          <a:ln>
            <a:noFill/>
          </a:ln>
        </p:spPr>
        <p:txBody>
          <a:bodyPr anchor="ctr">
            <a:noAutofit/>
          </a:bodyPr>
          <a:lstStyle/>
          <a:p>
            <a:pPr algn="ctr">
              <a:lnSpc>
                <a:spcPct val="100000"/>
              </a:lnSpc>
            </a:pPr>
            <a:r>
              <a:rPr lang="hu-HU" sz="4000" b="0" strike="noStrike" spc="-1" dirty="0" smtClean="0">
                <a:solidFill>
                  <a:srgbClr val="000000"/>
                </a:solidFill>
                <a:latin typeface="Calibri"/>
              </a:rPr>
              <a:t>FHB bank</a:t>
            </a:r>
            <a:endParaRPr lang="hu-HU" sz="4000" b="0" strike="noStrike" spc="-1" dirty="0">
              <a:solidFill>
                <a:srgbClr val="000000"/>
              </a:solidFill>
              <a:latin typeface="Calibri"/>
            </a:endParaRPr>
          </a:p>
        </p:txBody>
      </p:sp>
      <p:sp>
        <p:nvSpPr>
          <p:cNvPr id="10" name="CustomShape 3"/>
          <p:cNvSpPr/>
          <p:nvPr/>
        </p:nvSpPr>
        <p:spPr>
          <a:xfrm>
            <a:off x="0" y="6524280"/>
            <a:ext cx="91440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Tóth </a:t>
            </a:r>
            <a:r>
              <a:rPr lang="hu-HU" b="0" strike="noStrike" spc="-1" dirty="0" smtClean="0">
                <a:latin typeface="Calibri"/>
              </a:rPr>
              <a:t>Patrik </a:t>
            </a:r>
            <a:r>
              <a:rPr lang="hu-HU" spc="-1" dirty="0">
                <a:latin typeface="Calibri"/>
              </a:rPr>
              <a:t>Csaba : Személyes Pénzügyi nyilvántartáshoz Importáló megvalósítása </a:t>
            </a:r>
            <a:endParaRPr lang="hu-HU" b="0" strike="noStrike" spc="-1" dirty="0">
              <a:latin typeface="Arial"/>
            </a:endParaRPr>
          </a:p>
        </p:txBody>
      </p:sp>
      <p:sp>
        <p:nvSpPr>
          <p:cNvPr id="11" name="CustomShape 3"/>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60">
              <a:lnSpc>
                <a:spcPct val="100000"/>
              </a:lnSpc>
              <a:spcBef>
                <a:spcPts val="641"/>
              </a:spcBef>
              <a:buClr>
                <a:srgbClr val="000000"/>
              </a:buClr>
            </a:pPr>
            <a:r>
              <a:rPr lang="hu-HU" spc="-1" dirty="0" smtClean="0">
                <a:solidFill>
                  <a:srgbClr val="000000"/>
                </a:solidFill>
                <a:latin typeface="Calibri"/>
              </a:rPr>
              <a:t>Probléma </a:t>
            </a:r>
            <a:r>
              <a:rPr lang="hu-HU" spc="-1" dirty="0">
                <a:solidFill>
                  <a:srgbClr val="000000"/>
                </a:solidFill>
                <a:latin typeface="Calibri"/>
              </a:rPr>
              <a:t>bemutatása</a:t>
            </a:r>
            <a:endParaRPr lang="hu-HU" spc="-1" dirty="0">
              <a:solidFill>
                <a:srgbClr val="000000"/>
              </a:solidFill>
              <a:latin typeface="Calibri"/>
            </a:endParaRPr>
          </a:p>
        </p:txBody>
      </p:sp>
      <p:pic>
        <p:nvPicPr>
          <p:cNvPr id="2" name="Kép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6648" y="1421104"/>
            <a:ext cx="3990975" cy="4048125"/>
          </a:xfrm>
          <a:prstGeom prst="rect">
            <a:avLst/>
          </a:prstGeom>
        </p:spPr>
      </p:pic>
      <p:sp>
        <p:nvSpPr>
          <p:cNvPr id="12" name="TextShape 2"/>
          <p:cNvSpPr txBox="1"/>
          <p:nvPr/>
        </p:nvSpPr>
        <p:spPr>
          <a:xfrm>
            <a:off x="6975000" y="6580800"/>
            <a:ext cx="2133360" cy="220680"/>
          </a:xfrm>
          <a:prstGeom prst="rect">
            <a:avLst/>
          </a:prstGeom>
          <a:noFill/>
          <a:ln>
            <a:noFill/>
          </a:ln>
        </p:spPr>
        <p:txBody>
          <a:bodyPr anchor="ctr"/>
          <a:lstStyle/>
          <a:p>
            <a:pPr algn="r">
              <a:lnSpc>
                <a:spcPct val="100000"/>
              </a:lnSpc>
            </a:pPr>
            <a:r>
              <a:rPr lang="hu-HU" sz="1600" spc="-1" dirty="0">
                <a:latin typeface="Calibri"/>
              </a:rPr>
              <a:t>4</a:t>
            </a:r>
            <a:r>
              <a:rPr lang="hu-HU" sz="1600" b="0" strike="noStrike" spc="-1" dirty="0" smtClean="0">
                <a:latin typeface="Calibri"/>
              </a:rPr>
              <a:t>/16</a:t>
            </a:r>
            <a:endParaRPr lang="hu-HU" sz="1600" b="0" strike="noStrike" spc="-1" dirty="0">
              <a:latin typeface="Times New Roman"/>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0" y="0"/>
            <a:ext cx="9144000" cy="1340280"/>
          </a:xfrm>
          <a:prstGeom prst="rect">
            <a:avLst/>
          </a:prstGeom>
          <a:noFill/>
          <a:ln>
            <a:noFill/>
          </a:ln>
        </p:spPr>
        <p:txBody>
          <a:bodyPr anchor="ctr">
            <a:noAutofit/>
          </a:bodyPr>
          <a:lstStyle/>
          <a:p>
            <a:pPr>
              <a:lnSpc>
                <a:spcPct val="100000"/>
              </a:lnSpc>
            </a:pPr>
            <a:r>
              <a:rPr lang="hu-HU" sz="4000" b="0" strike="noStrike" spc="-1" dirty="0">
                <a:solidFill>
                  <a:srgbClr val="000000"/>
                </a:solidFill>
                <a:latin typeface="Calibri"/>
              </a:rPr>
              <a:t>Személyi pénzügyi programok bemutatása</a:t>
            </a:r>
          </a:p>
        </p:txBody>
      </p:sp>
      <p:sp>
        <p:nvSpPr>
          <p:cNvPr id="138" name="TextShape 2"/>
          <p:cNvSpPr txBox="1"/>
          <p:nvPr/>
        </p:nvSpPr>
        <p:spPr>
          <a:xfrm>
            <a:off x="395536" y="1484640"/>
            <a:ext cx="8726104" cy="5031000"/>
          </a:xfrm>
          <a:prstGeom prst="rect">
            <a:avLst/>
          </a:prstGeom>
          <a:noFill/>
          <a:ln>
            <a:noFill/>
          </a:ln>
        </p:spPr>
        <p:txBody>
          <a:bodyPr>
            <a:normAutofit/>
          </a:bodyPr>
          <a:lstStyle/>
          <a:p>
            <a:pPr>
              <a:lnSpc>
                <a:spcPct val="100000"/>
              </a:lnSpc>
              <a:spcBef>
                <a:spcPts val="519"/>
              </a:spcBef>
            </a:pPr>
            <a:r>
              <a:rPr lang="hu-HU" sz="3200" b="1" strike="noStrike" spc="-1" dirty="0" smtClean="0">
                <a:solidFill>
                  <a:srgbClr val="000000"/>
                </a:solidFill>
                <a:latin typeface="Calibri"/>
              </a:rPr>
              <a:t>Alapvető </a:t>
            </a:r>
            <a:r>
              <a:rPr lang="hu-HU" sz="3200" b="1" strike="noStrike" spc="-1" dirty="0">
                <a:solidFill>
                  <a:srgbClr val="000000"/>
                </a:solidFill>
                <a:latin typeface="Calibri"/>
              </a:rPr>
              <a:t>importálási funkciók</a:t>
            </a:r>
            <a:r>
              <a:rPr lang="hu-HU" sz="3200" b="1" strike="noStrike" spc="-1" dirty="0" smtClean="0">
                <a:solidFill>
                  <a:srgbClr val="000000"/>
                </a:solidFill>
                <a:latin typeface="Calibri"/>
              </a:rPr>
              <a:t>:</a:t>
            </a:r>
          </a:p>
          <a:p>
            <a:pPr>
              <a:lnSpc>
                <a:spcPct val="100000"/>
              </a:lnSpc>
              <a:spcBef>
                <a:spcPts val="519"/>
              </a:spcBef>
            </a:pPr>
            <a:endParaRPr lang="hu-HU" sz="2600" b="0" strike="noStrike" spc="-1" dirty="0">
              <a:solidFill>
                <a:srgbClr val="000000"/>
              </a:solidFill>
              <a:latin typeface="Calibri"/>
            </a:endParaRPr>
          </a:p>
          <a:p>
            <a:pPr marL="514350" indent="-514350">
              <a:spcBef>
                <a:spcPts val="439"/>
              </a:spcBef>
              <a:buClr>
                <a:srgbClr val="000000"/>
              </a:buClr>
              <a:buFont typeface="+mj-lt"/>
              <a:buAutoNum type="arabicParenR"/>
            </a:pPr>
            <a:r>
              <a:rPr lang="hu-HU" sz="2800" b="0" strike="noStrike" spc="-1" dirty="0">
                <a:solidFill>
                  <a:srgbClr val="000000"/>
                </a:solidFill>
                <a:latin typeface="Calibri"/>
              </a:rPr>
              <a:t>Banki tranzakciók </a:t>
            </a:r>
            <a:r>
              <a:rPr lang="hu-HU" sz="2800" b="0" strike="noStrike" spc="-1" dirty="0" smtClean="0">
                <a:solidFill>
                  <a:srgbClr val="000000"/>
                </a:solidFill>
                <a:latin typeface="Calibri"/>
              </a:rPr>
              <a:t>importálása</a:t>
            </a:r>
          </a:p>
          <a:p>
            <a:pPr marL="514350" indent="-514350">
              <a:spcBef>
                <a:spcPts val="439"/>
              </a:spcBef>
              <a:buClr>
                <a:srgbClr val="000000"/>
              </a:buClr>
              <a:buFont typeface="+mj-lt"/>
              <a:buAutoNum type="arabicParenR"/>
            </a:pPr>
            <a:r>
              <a:rPr lang="hu-HU" sz="2800" b="0" strike="noStrike" spc="-1" dirty="0" smtClean="0">
                <a:solidFill>
                  <a:srgbClr val="000000"/>
                </a:solidFill>
                <a:latin typeface="Calibri"/>
              </a:rPr>
              <a:t>Banktól független beolvasó</a:t>
            </a:r>
            <a:endParaRPr lang="hu-HU" sz="2800" b="0" strike="noStrike" spc="-1" dirty="0" smtClean="0">
              <a:solidFill>
                <a:srgbClr val="000000"/>
              </a:solidFill>
              <a:latin typeface="Calibri"/>
            </a:endParaRPr>
          </a:p>
          <a:p>
            <a:pPr marL="514350" indent="-514350">
              <a:spcBef>
                <a:spcPts val="439"/>
              </a:spcBef>
              <a:buClr>
                <a:srgbClr val="000000"/>
              </a:buClr>
              <a:buFont typeface="+mj-lt"/>
              <a:buAutoNum type="arabicParenR"/>
            </a:pPr>
            <a:r>
              <a:rPr lang="hu-HU" sz="2800" b="0" strike="noStrike" spc="-1" dirty="0" smtClean="0">
                <a:solidFill>
                  <a:srgbClr val="000000"/>
                </a:solidFill>
                <a:latin typeface="Calibri"/>
              </a:rPr>
              <a:t>Importált </a:t>
            </a:r>
            <a:r>
              <a:rPr lang="hu-HU" sz="2800" b="0" strike="noStrike" spc="-1" dirty="0">
                <a:solidFill>
                  <a:srgbClr val="000000"/>
                </a:solidFill>
                <a:latin typeface="Calibri"/>
              </a:rPr>
              <a:t>adatok </a:t>
            </a:r>
            <a:r>
              <a:rPr lang="hu-HU" sz="2800" b="0" strike="noStrike" spc="-1" dirty="0" smtClean="0">
                <a:solidFill>
                  <a:srgbClr val="000000"/>
                </a:solidFill>
                <a:latin typeface="Calibri"/>
              </a:rPr>
              <a:t>eltárolása</a:t>
            </a:r>
          </a:p>
          <a:p>
            <a:pPr marL="514350" indent="-514350">
              <a:spcBef>
                <a:spcPts val="439"/>
              </a:spcBef>
              <a:buClr>
                <a:srgbClr val="000000"/>
              </a:buClr>
              <a:buFont typeface="+mj-lt"/>
              <a:buAutoNum type="arabicParenR"/>
            </a:pPr>
            <a:r>
              <a:rPr lang="hu-HU" sz="2800" b="0" strike="noStrike" spc="-1" dirty="0" smtClean="0">
                <a:solidFill>
                  <a:srgbClr val="000000"/>
                </a:solidFill>
                <a:latin typeface="Calibri"/>
              </a:rPr>
              <a:t>Eltárolt pénzügyi adatok megjelenítése</a:t>
            </a:r>
          </a:p>
        </p:txBody>
      </p:sp>
      <p:sp>
        <p:nvSpPr>
          <p:cNvPr id="140" name="CustomShape 4"/>
          <p:cNvSpPr/>
          <p:nvPr/>
        </p:nvSpPr>
        <p:spPr>
          <a:xfrm>
            <a:off x="108360" y="0"/>
            <a:ext cx="9035280" cy="31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hu-HU" sz="1500" b="0" strike="noStrike" spc="-1" dirty="0">
              <a:latin typeface="Arial"/>
            </a:endParaRPr>
          </a:p>
        </p:txBody>
      </p:sp>
      <p:sp>
        <p:nvSpPr>
          <p:cNvPr id="9" name="CustomShape 3"/>
          <p:cNvSpPr/>
          <p:nvPr/>
        </p:nvSpPr>
        <p:spPr>
          <a:xfrm>
            <a:off x="0" y="6524280"/>
            <a:ext cx="91440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Tóth </a:t>
            </a:r>
            <a:r>
              <a:rPr lang="hu-HU" b="0" strike="noStrike" spc="-1" dirty="0" smtClean="0">
                <a:latin typeface="Calibri"/>
              </a:rPr>
              <a:t>Patrik </a:t>
            </a:r>
            <a:r>
              <a:rPr lang="hu-HU" spc="-1" dirty="0">
                <a:latin typeface="Calibri"/>
              </a:rPr>
              <a:t>Csaba : Személyes Pénzügyi nyilvántartáshoz Importáló megvalósítása </a:t>
            </a:r>
            <a:endParaRPr lang="hu-HU" b="0" strike="noStrike" spc="-1" dirty="0">
              <a:latin typeface="Arial"/>
            </a:endParaRPr>
          </a:p>
        </p:txBody>
      </p:sp>
      <p:sp>
        <p:nvSpPr>
          <p:cNvPr id="12" name="TextShape 2"/>
          <p:cNvSpPr txBox="1"/>
          <p:nvPr/>
        </p:nvSpPr>
        <p:spPr>
          <a:xfrm>
            <a:off x="6975000" y="6580800"/>
            <a:ext cx="2133360" cy="220680"/>
          </a:xfrm>
          <a:prstGeom prst="rect">
            <a:avLst/>
          </a:prstGeom>
          <a:noFill/>
          <a:ln>
            <a:noFill/>
          </a:ln>
        </p:spPr>
        <p:txBody>
          <a:bodyPr anchor="ctr"/>
          <a:lstStyle/>
          <a:p>
            <a:pPr algn="r">
              <a:lnSpc>
                <a:spcPct val="100000"/>
              </a:lnSpc>
            </a:pPr>
            <a:r>
              <a:rPr lang="hu-HU" sz="1600" spc="-1" dirty="0">
                <a:latin typeface="Calibri"/>
              </a:rPr>
              <a:t>5</a:t>
            </a:r>
            <a:r>
              <a:rPr lang="hu-HU" sz="1600" b="0" strike="noStrike" spc="-1" dirty="0" smtClean="0">
                <a:latin typeface="Calibri"/>
              </a:rPr>
              <a:t>/16</a:t>
            </a:r>
            <a:endParaRPr lang="hu-HU" sz="1600" b="0" strike="noStrike" spc="-1" dirty="0">
              <a:latin typeface="Times New Roman"/>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8">
                                            <p:txEl>
                                              <p:pRg st="2" end="2"/>
                                            </p:txEl>
                                          </p:spTgt>
                                        </p:tgtEl>
                                        <p:attrNameLst>
                                          <p:attrName>style.visibility</p:attrName>
                                        </p:attrNameLst>
                                      </p:cBhvr>
                                      <p:to>
                                        <p:strVal val="visible"/>
                                      </p:to>
                                    </p:set>
                                    <p:animEffect transition="in" filter="wipe(down)">
                                      <p:cBhvr>
                                        <p:cTn id="7" dur="500"/>
                                        <p:tgtEl>
                                          <p:spTgt spid="13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8">
                                            <p:txEl>
                                              <p:pRg st="3" end="3"/>
                                            </p:txEl>
                                          </p:spTgt>
                                        </p:tgtEl>
                                        <p:attrNameLst>
                                          <p:attrName>style.visibility</p:attrName>
                                        </p:attrNameLst>
                                      </p:cBhvr>
                                      <p:to>
                                        <p:strVal val="visible"/>
                                      </p:to>
                                    </p:set>
                                    <p:animEffect transition="in" filter="wipe(down)">
                                      <p:cBhvr>
                                        <p:cTn id="12" dur="500"/>
                                        <p:tgtEl>
                                          <p:spTgt spid="13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8">
                                            <p:txEl>
                                              <p:pRg st="4" end="4"/>
                                            </p:txEl>
                                          </p:spTgt>
                                        </p:tgtEl>
                                        <p:attrNameLst>
                                          <p:attrName>style.visibility</p:attrName>
                                        </p:attrNameLst>
                                      </p:cBhvr>
                                      <p:to>
                                        <p:strVal val="visible"/>
                                      </p:to>
                                    </p:set>
                                    <p:animEffect transition="in" filter="wipe(down)">
                                      <p:cBhvr>
                                        <p:cTn id="17" dur="500"/>
                                        <p:tgtEl>
                                          <p:spTgt spid="13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8">
                                            <p:txEl>
                                              <p:pRg st="5" end="5"/>
                                            </p:txEl>
                                          </p:spTgt>
                                        </p:tgtEl>
                                        <p:attrNameLst>
                                          <p:attrName>style.visibility</p:attrName>
                                        </p:attrNameLst>
                                      </p:cBhvr>
                                      <p:to>
                                        <p:strVal val="visible"/>
                                      </p:to>
                                    </p:set>
                                    <p:animEffect transition="in" filter="wipe(down)">
                                      <p:cBhvr>
                                        <p:cTn id="22" dur="500"/>
                                        <p:tgtEl>
                                          <p:spTgt spid="13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Tartalom helye 4"/>
          <p:cNvPicPr/>
          <p:nvPr/>
        </p:nvPicPr>
        <p:blipFill>
          <a:blip r:embed="rId3" cstate="print"/>
          <a:stretch/>
        </p:blipFill>
        <p:spPr>
          <a:xfrm>
            <a:off x="1940580" y="1124744"/>
            <a:ext cx="5333760" cy="4285800"/>
          </a:xfrm>
          <a:prstGeom prst="rect">
            <a:avLst/>
          </a:prstGeom>
          <a:ln>
            <a:noFill/>
          </a:ln>
        </p:spPr>
      </p:pic>
      <p:sp>
        <p:nvSpPr>
          <p:cNvPr id="9" name="TextShape 1"/>
          <p:cNvSpPr txBox="1"/>
          <p:nvPr/>
        </p:nvSpPr>
        <p:spPr>
          <a:xfrm>
            <a:off x="3104" y="0"/>
            <a:ext cx="9144000" cy="1340280"/>
          </a:xfrm>
          <a:prstGeom prst="rect">
            <a:avLst/>
          </a:prstGeom>
          <a:noFill/>
          <a:ln>
            <a:noFill/>
          </a:ln>
        </p:spPr>
        <p:txBody>
          <a:bodyPr anchor="ctr">
            <a:noAutofit/>
          </a:bodyPr>
          <a:lstStyle/>
          <a:p>
            <a:pPr algn="ctr">
              <a:lnSpc>
                <a:spcPct val="100000"/>
              </a:lnSpc>
            </a:pPr>
            <a:r>
              <a:rPr lang="hu-HU" sz="4000" b="0" strike="noStrike" spc="-1" dirty="0" smtClean="0">
                <a:solidFill>
                  <a:srgbClr val="000000"/>
                </a:solidFill>
                <a:latin typeface="Calibri"/>
              </a:rPr>
              <a:t>YNAB</a:t>
            </a:r>
            <a:endParaRPr lang="hu-HU" sz="4000" b="0" strike="noStrike" spc="-1" dirty="0">
              <a:solidFill>
                <a:srgbClr val="000000"/>
              </a:solidFill>
              <a:latin typeface="Calibri"/>
            </a:endParaRPr>
          </a:p>
        </p:txBody>
      </p:sp>
      <p:sp>
        <p:nvSpPr>
          <p:cNvPr id="10" name="CustomShape 6"/>
          <p:cNvSpPr/>
          <p:nvPr/>
        </p:nvSpPr>
        <p:spPr>
          <a:xfrm>
            <a:off x="0" y="0"/>
            <a:ext cx="9144000" cy="5475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r>
              <a:rPr lang="hu-HU" b="0" strike="noStrike" spc="-1" dirty="0" smtClean="0">
                <a:latin typeface="Calibri"/>
              </a:rPr>
              <a:t>Személyes </a:t>
            </a:r>
            <a:r>
              <a:rPr lang="hu-HU" b="0" strike="noStrike" spc="-1" dirty="0" smtClean="0">
                <a:latin typeface="Calibri"/>
              </a:rPr>
              <a:t>pénzügyi alkalmazások bemutatása</a:t>
            </a:r>
            <a:endParaRPr lang="hu-HU" spc="-1" dirty="0"/>
          </a:p>
          <a:p>
            <a:pPr>
              <a:lnSpc>
                <a:spcPct val="100000"/>
              </a:lnSpc>
            </a:pPr>
            <a:endParaRPr lang="hu-HU" sz="1200" b="0" strike="noStrike" spc="-1" dirty="0">
              <a:latin typeface="Arial"/>
            </a:endParaRPr>
          </a:p>
        </p:txBody>
      </p:sp>
      <p:sp>
        <p:nvSpPr>
          <p:cNvPr id="12" name="CustomShape 3"/>
          <p:cNvSpPr/>
          <p:nvPr/>
        </p:nvSpPr>
        <p:spPr>
          <a:xfrm>
            <a:off x="0" y="6524280"/>
            <a:ext cx="91440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Tóth </a:t>
            </a:r>
            <a:r>
              <a:rPr lang="hu-HU" b="0" strike="noStrike" spc="-1" dirty="0" smtClean="0">
                <a:latin typeface="Calibri"/>
              </a:rPr>
              <a:t>Patrik </a:t>
            </a:r>
            <a:r>
              <a:rPr lang="hu-HU" spc="-1" dirty="0">
                <a:latin typeface="Calibri"/>
              </a:rPr>
              <a:t>Csaba : Személyes Pénzügyi nyilvántartáshoz Importáló megvalósítása </a:t>
            </a:r>
            <a:endParaRPr lang="hu-HU" b="0" strike="noStrike" spc="-1" dirty="0">
              <a:latin typeface="Arial"/>
            </a:endParaRPr>
          </a:p>
        </p:txBody>
      </p:sp>
      <p:sp>
        <p:nvSpPr>
          <p:cNvPr id="14" name="TextShape 2"/>
          <p:cNvSpPr txBox="1"/>
          <p:nvPr/>
        </p:nvSpPr>
        <p:spPr>
          <a:xfrm>
            <a:off x="6975000" y="6580800"/>
            <a:ext cx="2133360" cy="220680"/>
          </a:xfrm>
          <a:prstGeom prst="rect">
            <a:avLst/>
          </a:prstGeom>
          <a:noFill/>
          <a:ln>
            <a:noFill/>
          </a:ln>
        </p:spPr>
        <p:txBody>
          <a:bodyPr anchor="ctr"/>
          <a:lstStyle/>
          <a:p>
            <a:pPr algn="r">
              <a:lnSpc>
                <a:spcPct val="100000"/>
              </a:lnSpc>
            </a:pPr>
            <a:r>
              <a:rPr lang="hu-HU" sz="1600" spc="-1" dirty="0">
                <a:latin typeface="Calibri"/>
              </a:rPr>
              <a:t>6</a:t>
            </a:r>
            <a:r>
              <a:rPr lang="hu-HU" sz="1600" b="0" strike="noStrike" spc="-1" dirty="0" smtClean="0">
                <a:latin typeface="Calibri"/>
              </a:rPr>
              <a:t>/16</a:t>
            </a:r>
            <a:endParaRPr lang="hu-HU" sz="1600" b="0" strike="noStrike" spc="-1" dirty="0">
              <a:latin typeface="Times New Roman"/>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3"/>
          <p:cNvSpPr/>
          <p:nvPr/>
        </p:nvSpPr>
        <p:spPr>
          <a:xfrm>
            <a:off x="0" y="0"/>
            <a:ext cx="9214920" cy="33265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Személyes </a:t>
            </a:r>
            <a:r>
              <a:rPr lang="hu-HU" b="0" strike="noStrike" spc="-1" dirty="0">
                <a:latin typeface="Calibri"/>
              </a:rPr>
              <a:t>pénzügyi alkalmazások bemutatása</a:t>
            </a:r>
            <a:endParaRPr lang="hu-HU" b="0" strike="noStrike" spc="-1" dirty="0">
              <a:latin typeface="Arial"/>
            </a:endParaRPr>
          </a:p>
        </p:txBody>
      </p:sp>
      <p:sp>
        <p:nvSpPr>
          <p:cNvPr id="9" name="TextShape 1"/>
          <p:cNvSpPr txBox="1"/>
          <p:nvPr/>
        </p:nvSpPr>
        <p:spPr>
          <a:xfrm>
            <a:off x="-1920" y="0"/>
            <a:ext cx="9144000" cy="1340280"/>
          </a:xfrm>
          <a:prstGeom prst="rect">
            <a:avLst/>
          </a:prstGeom>
          <a:noFill/>
          <a:ln>
            <a:noFill/>
          </a:ln>
        </p:spPr>
        <p:txBody>
          <a:bodyPr anchor="ctr">
            <a:noAutofit/>
          </a:bodyPr>
          <a:lstStyle/>
          <a:p>
            <a:pPr algn="ctr">
              <a:lnSpc>
                <a:spcPct val="100000"/>
              </a:lnSpc>
            </a:pPr>
            <a:r>
              <a:rPr lang="hu-HU" sz="4000" spc="-1" dirty="0" smtClean="0">
                <a:solidFill>
                  <a:srgbClr val="000000"/>
                </a:solidFill>
                <a:latin typeface="Calibri"/>
              </a:rPr>
              <a:t>Összehasonlító táblázat</a:t>
            </a:r>
            <a:endParaRPr lang="hu-HU" sz="4000" b="0" strike="noStrike" spc="-1" dirty="0">
              <a:solidFill>
                <a:srgbClr val="000000"/>
              </a:solidFill>
              <a:latin typeface="Calibri"/>
            </a:endParaRPr>
          </a:p>
        </p:txBody>
      </p:sp>
      <p:pic>
        <p:nvPicPr>
          <p:cNvPr id="3" name="Kép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448976"/>
            <a:ext cx="8415001" cy="3960000"/>
          </a:xfrm>
          <a:prstGeom prst="rect">
            <a:avLst/>
          </a:prstGeom>
        </p:spPr>
      </p:pic>
      <p:pic>
        <p:nvPicPr>
          <p:cNvPr id="4" name="Kép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2404" y="2358448"/>
            <a:ext cx="345455" cy="360000"/>
          </a:xfrm>
          <a:prstGeom prst="rect">
            <a:avLst/>
          </a:prstGeom>
        </p:spPr>
      </p:pic>
      <p:pic>
        <p:nvPicPr>
          <p:cNvPr id="12" name="Kép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2076" y="3248976"/>
            <a:ext cx="345455" cy="360000"/>
          </a:xfrm>
          <a:prstGeom prst="rect">
            <a:avLst/>
          </a:prstGeom>
        </p:spPr>
      </p:pic>
      <p:pic>
        <p:nvPicPr>
          <p:cNvPr id="13" name="Kép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2075" y="4149080"/>
            <a:ext cx="345455" cy="360000"/>
          </a:xfrm>
          <a:prstGeom prst="rect">
            <a:avLst/>
          </a:prstGeom>
        </p:spPr>
      </p:pic>
      <p:pic>
        <p:nvPicPr>
          <p:cNvPr id="14" name="Kép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9614" y="4941168"/>
            <a:ext cx="345455" cy="360000"/>
          </a:xfrm>
          <a:prstGeom prst="rect">
            <a:avLst/>
          </a:prstGeom>
        </p:spPr>
      </p:pic>
      <p:pic>
        <p:nvPicPr>
          <p:cNvPr id="15" name="Kép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9872" y="2364176"/>
            <a:ext cx="345455" cy="360000"/>
          </a:xfrm>
          <a:prstGeom prst="rect">
            <a:avLst/>
          </a:prstGeom>
        </p:spPr>
      </p:pic>
      <p:pic>
        <p:nvPicPr>
          <p:cNvPr id="16" name="Kép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9871" y="3254704"/>
            <a:ext cx="345455" cy="360000"/>
          </a:xfrm>
          <a:prstGeom prst="rect">
            <a:avLst/>
          </a:prstGeom>
        </p:spPr>
      </p:pic>
      <p:pic>
        <p:nvPicPr>
          <p:cNvPr id="17" name="Kép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9870" y="4149080"/>
            <a:ext cx="345455" cy="360000"/>
          </a:xfrm>
          <a:prstGeom prst="rect">
            <a:avLst/>
          </a:prstGeom>
        </p:spPr>
      </p:pic>
      <p:pic>
        <p:nvPicPr>
          <p:cNvPr id="18" name="Kép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9869" y="4941168"/>
            <a:ext cx="345455" cy="360000"/>
          </a:xfrm>
          <a:prstGeom prst="rect">
            <a:avLst/>
          </a:prstGeom>
        </p:spPr>
      </p:pic>
      <p:pic>
        <p:nvPicPr>
          <p:cNvPr id="19" name="Kép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74185" y="2364176"/>
            <a:ext cx="345455" cy="360000"/>
          </a:xfrm>
          <a:prstGeom prst="rect">
            <a:avLst/>
          </a:prstGeom>
        </p:spPr>
      </p:pic>
      <p:pic>
        <p:nvPicPr>
          <p:cNvPr id="20" name="Kép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74184" y="4941168"/>
            <a:ext cx="345455" cy="360000"/>
          </a:xfrm>
          <a:prstGeom prst="rect">
            <a:avLst/>
          </a:prstGeom>
        </p:spPr>
      </p:pic>
      <p:pic>
        <p:nvPicPr>
          <p:cNvPr id="21" name="Kép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80981" y="2364176"/>
            <a:ext cx="345455" cy="360000"/>
          </a:xfrm>
          <a:prstGeom prst="rect">
            <a:avLst/>
          </a:prstGeom>
        </p:spPr>
      </p:pic>
      <p:pic>
        <p:nvPicPr>
          <p:cNvPr id="22" name="Kép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77201" y="4941168"/>
            <a:ext cx="345455" cy="360000"/>
          </a:xfrm>
          <a:prstGeom prst="rect">
            <a:avLst/>
          </a:prstGeom>
        </p:spPr>
      </p:pic>
      <p:pic>
        <p:nvPicPr>
          <p:cNvPr id="6" name="Kép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65016" y="3105160"/>
            <a:ext cx="763791" cy="540000"/>
          </a:xfrm>
          <a:prstGeom prst="rect">
            <a:avLst/>
          </a:prstGeom>
        </p:spPr>
      </p:pic>
      <p:pic>
        <p:nvPicPr>
          <p:cNvPr id="24" name="Kép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97967" y="4029520"/>
            <a:ext cx="763791" cy="540000"/>
          </a:xfrm>
          <a:prstGeom prst="rect">
            <a:avLst/>
          </a:prstGeom>
        </p:spPr>
      </p:pic>
      <p:pic>
        <p:nvPicPr>
          <p:cNvPr id="25" name="Kép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68032" y="3158976"/>
            <a:ext cx="763791" cy="540000"/>
          </a:xfrm>
          <a:prstGeom prst="rect">
            <a:avLst/>
          </a:prstGeom>
        </p:spPr>
      </p:pic>
      <p:pic>
        <p:nvPicPr>
          <p:cNvPr id="26" name="Kép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71812" y="4029520"/>
            <a:ext cx="763791" cy="540000"/>
          </a:xfrm>
          <a:prstGeom prst="rect">
            <a:avLst/>
          </a:prstGeom>
        </p:spPr>
      </p:pic>
      <p:sp>
        <p:nvSpPr>
          <p:cNvPr id="27" name="CustomShape 3"/>
          <p:cNvSpPr/>
          <p:nvPr/>
        </p:nvSpPr>
        <p:spPr>
          <a:xfrm>
            <a:off x="0" y="6524280"/>
            <a:ext cx="91440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Tóth </a:t>
            </a:r>
            <a:r>
              <a:rPr lang="hu-HU" b="0" strike="noStrike" spc="-1" dirty="0" smtClean="0">
                <a:latin typeface="Calibri"/>
              </a:rPr>
              <a:t>Patrik </a:t>
            </a:r>
            <a:r>
              <a:rPr lang="hu-HU" spc="-1" dirty="0">
                <a:latin typeface="Calibri"/>
              </a:rPr>
              <a:t>Csaba : Személyes Pénzügyi nyilvántartáshoz Importáló megvalósítása </a:t>
            </a:r>
            <a:endParaRPr lang="hu-HU" b="0" strike="noStrike" spc="-1" dirty="0">
              <a:latin typeface="Arial"/>
            </a:endParaRPr>
          </a:p>
        </p:txBody>
      </p:sp>
      <p:sp>
        <p:nvSpPr>
          <p:cNvPr id="29" name="TextShape 2"/>
          <p:cNvSpPr txBox="1"/>
          <p:nvPr/>
        </p:nvSpPr>
        <p:spPr>
          <a:xfrm>
            <a:off x="6975000" y="6580800"/>
            <a:ext cx="2133360" cy="220680"/>
          </a:xfrm>
          <a:prstGeom prst="rect">
            <a:avLst/>
          </a:prstGeom>
          <a:noFill/>
          <a:ln>
            <a:noFill/>
          </a:ln>
        </p:spPr>
        <p:txBody>
          <a:bodyPr anchor="ctr"/>
          <a:lstStyle/>
          <a:p>
            <a:pPr algn="r">
              <a:lnSpc>
                <a:spcPct val="100000"/>
              </a:lnSpc>
            </a:pPr>
            <a:r>
              <a:rPr lang="hu-HU" sz="1600" b="0" strike="noStrike" spc="-1" dirty="0" smtClean="0">
                <a:latin typeface="Calibri"/>
              </a:rPr>
              <a:t>7/16</a:t>
            </a:r>
            <a:endParaRPr lang="hu-HU" sz="1600" b="0" strike="noStrike" spc="-1" dirty="0">
              <a:latin typeface="Times New Roman"/>
            </a:endParaRPr>
          </a:p>
        </p:txBody>
      </p:sp>
    </p:spTree>
    <p:extLst>
      <p:ext uri="{BB962C8B-B14F-4D97-AF65-F5344CB8AC3E}">
        <p14:creationId xmlns:p14="http://schemas.microsoft.com/office/powerpoint/2010/main" val="226115206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2"/>
          <p:cNvSpPr txBox="1"/>
          <p:nvPr/>
        </p:nvSpPr>
        <p:spPr>
          <a:xfrm>
            <a:off x="323528" y="1484784"/>
            <a:ext cx="8820472" cy="4968360"/>
          </a:xfrm>
          <a:prstGeom prst="rect">
            <a:avLst/>
          </a:prstGeom>
          <a:noFill/>
          <a:ln>
            <a:noFill/>
          </a:ln>
        </p:spPr>
        <p:txBody>
          <a:bodyPr/>
          <a:lstStyle/>
          <a:p>
            <a:pPr marL="343080" indent="-342720">
              <a:lnSpc>
                <a:spcPct val="100000"/>
              </a:lnSpc>
              <a:spcBef>
                <a:spcPts val="479"/>
              </a:spcBef>
              <a:buClr>
                <a:srgbClr val="000000"/>
              </a:buClr>
              <a:buFont typeface="Arial"/>
              <a:buChar char="•"/>
            </a:pPr>
            <a:r>
              <a:rPr lang="hu-HU" sz="3200" b="0" strike="noStrike" spc="-1" dirty="0">
                <a:solidFill>
                  <a:srgbClr val="000000"/>
                </a:solidFill>
                <a:latin typeface="Calibri"/>
              </a:rPr>
              <a:t>Első számú cél:</a:t>
            </a:r>
          </a:p>
          <a:p>
            <a:pPr marL="743040" lvl="1" indent="-285480">
              <a:lnSpc>
                <a:spcPct val="100000"/>
              </a:lnSpc>
              <a:spcBef>
                <a:spcPts val="400"/>
              </a:spcBef>
              <a:buClr>
                <a:srgbClr val="000000"/>
              </a:buClr>
              <a:buFont typeface="Arial"/>
              <a:buChar char="–"/>
            </a:pPr>
            <a:r>
              <a:rPr lang="hu-HU" sz="2400" b="0" strike="noStrike" spc="-1" dirty="0" smtClean="0">
                <a:solidFill>
                  <a:srgbClr val="000000"/>
                </a:solidFill>
                <a:latin typeface="Calibri"/>
              </a:rPr>
              <a:t>képesnek </a:t>
            </a:r>
            <a:r>
              <a:rPr lang="hu-HU" sz="2400" b="0" strike="noStrike" spc="-1" dirty="0">
                <a:solidFill>
                  <a:srgbClr val="000000"/>
                </a:solidFill>
                <a:latin typeface="Calibri"/>
              </a:rPr>
              <a:t>kell lennie importálni </a:t>
            </a:r>
            <a:r>
              <a:rPr lang="hu-HU" sz="2400" b="1" strike="noStrike" spc="-1" dirty="0">
                <a:solidFill>
                  <a:srgbClr val="000000"/>
                </a:solidFill>
                <a:latin typeface="Calibri"/>
              </a:rPr>
              <a:t>bármely </a:t>
            </a:r>
            <a:r>
              <a:rPr lang="hu-HU" sz="2400" b="0" strike="noStrike" spc="-1" dirty="0">
                <a:solidFill>
                  <a:srgbClr val="000000"/>
                </a:solidFill>
                <a:latin typeface="Calibri"/>
              </a:rPr>
              <a:t>magyar banktól származó export fájlt feldolgozni, majd eltárolni egy saját táblázatban. </a:t>
            </a:r>
          </a:p>
          <a:p>
            <a:pPr marL="743040" lvl="1" indent="-285480">
              <a:lnSpc>
                <a:spcPct val="100000"/>
              </a:lnSpc>
              <a:spcBef>
                <a:spcPts val="400"/>
              </a:spcBef>
              <a:buClr>
                <a:srgbClr val="000000"/>
              </a:buClr>
              <a:buFont typeface="Arial"/>
              <a:buChar char="–"/>
            </a:pPr>
            <a:r>
              <a:rPr lang="hu-HU" sz="2400" spc="-1" dirty="0">
                <a:solidFill>
                  <a:srgbClr val="000000"/>
                </a:solidFill>
                <a:latin typeface="Calibri"/>
              </a:rPr>
              <a:t>r</a:t>
            </a:r>
            <a:r>
              <a:rPr lang="hu-HU" sz="2400" b="0" strike="noStrike" spc="-1" dirty="0" smtClean="0">
                <a:solidFill>
                  <a:srgbClr val="000000"/>
                </a:solidFill>
                <a:latin typeface="Calibri"/>
              </a:rPr>
              <a:t>edundáns </a:t>
            </a:r>
            <a:r>
              <a:rPr lang="hu-HU" sz="2400" b="0" strike="noStrike" spc="-1" dirty="0">
                <a:solidFill>
                  <a:srgbClr val="000000"/>
                </a:solidFill>
                <a:latin typeface="Calibri"/>
              </a:rPr>
              <a:t>tranzakciók tárolásának kezelése, ezen esetek logolása.</a:t>
            </a:r>
          </a:p>
          <a:p>
            <a:endParaRPr lang="hu-HU" sz="2000" b="0" strike="noStrike" spc="-1" dirty="0">
              <a:solidFill>
                <a:srgbClr val="000000"/>
              </a:solidFill>
              <a:latin typeface="Calibri"/>
            </a:endParaRPr>
          </a:p>
          <a:p>
            <a:pPr marL="343080" indent="-342720">
              <a:lnSpc>
                <a:spcPct val="100000"/>
              </a:lnSpc>
              <a:spcBef>
                <a:spcPts val="479"/>
              </a:spcBef>
              <a:buClr>
                <a:srgbClr val="000000"/>
              </a:buClr>
              <a:buFont typeface="Arial"/>
              <a:buChar char="•"/>
            </a:pPr>
            <a:r>
              <a:rPr lang="hu-HU" sz="3200" b="0" strike="noStrike" spc="-1" dirty="0">
                <a:solidFill>
                  <a:srgbClr val="000000"/>
                </a:solidFill>
                <a:latin typeface="Calibri"/>
              </a:rPr>
              <a:t>Másodlagos cél</a:t>
            </a:r>
          </a:p>
          <a:p>
            <a:pPr marL="743040" lvl="1" indent="-285480">
              <a:lnSpc>
                <a:spcPct val="100000"/>
              </a:lnSpc>
              <a:spcBef>
                <a:spcPts val="400"/>
              </a:spcBef>
              <a:buClr>
                <a:srgbClr val="000000"/>
              </a:buClr>
              <a:buFont typeface="Arial"/>
              <a:buChar char="–"/>
            </a:pPr>
            <a:r>
              <a:rPr lang="hu-HU" sz="2400" spc="-1" dirty="0">
                <a:solidFill>
                  <a:srgbClr val="000000"/>
                </a:solidFill>
                <a:latin typeface="Calibri"/>
              </a:rPr>
              <a:t>a</a:t>
            </a:r>
            <a:r>
              <a:rPr lang="hu-HU" sz="2400" b="0" strike="noStrike" spc="-1" dirty="0" smtClean="0">
                <a:solidFill>
                  <a:srgbClr val="000000"/>
                </a:solidFill>
                <a:latin typeface="Calibri"/>
              </a:rPr>
              <a:t>z </a:t>
            </a:r>
            <a:r>
              <a:rPr lang="hu-HU" sz="2400" b="0" strike="noStrike" spc="-1" dirty="0">
                <a:solidFill>
                  <a:srgbClr val="000000"/>
                </a:solidFill>
                <a:latin typeface="Calibri"/>
              </a:rPr>
              <a:t>adatbázisban lévő tranzakciók feltöltése egy táblázatba.</a:t>
            </a:r>
          </a:p>
          <a:p>
            <a:pPr marL="743040" lvl="1" indent="-285480">
              <a:lnSpc>
                <a:spcPct val="100000"/>
              </a:lnSpc>
              <a:spcBef>
                <a:spcPts val="400"/>
              </a:spcBef>
              <a:buClr>
                <a:srgbClr val="000000"/>
              </a:buClr>
              <a:buFont typeface="Arial"/>
              <a:buChar char="–"/>
            </a:pPr>
            <a:r>
              <a:rPr lang="hu-HU" sz="2400" b="0" strike="noStrike" spc="-1" dirty="0">
                <a:solidFill>
                  <a:srgbClr val="000000"/>
                </a:solidFill>
                <a:latin typeface="Calibri"/>
              </a:rPr>
              <a:t>az Importált tranzakciókról készült statisztikák megjelenítése.</a:t>
            </a:r>
          </a:p>
        </p:txBody>
      </p:sp>
      <p:sp>
        <p:nvSpPr>
          <p:cNvPr id="150" name="TextShape 3"/>
          <p:cNvSpPr txBox="1"/>
          <p:nvPr/>
        </p:nvSpPr>
        <p:spPr>
          <a:xfrm>
            <a:off x="6975000" y="6592320"/>
            <a:ext cx="2133360" cy="220680"/>
          </a:xfrm>
          <a:prstGeom prst="rect">
            <a:avLst/>
          </a:prstGeom>
          <a:noFill/>
          <a:ln>
            <a:noFill/>
          </a:ln>
        </p:spPr>
        <p:txBody>
          <a:bodyPr anchor="ctr"/>
          <a:lstStyle/>
          <a:p>
            <a:pPr algn="r">
              <a:lnSpc>
                <a:spcPct val="100000"/>
              </a:lnSpc>
            </a:pPr>
            <a:fld id="{CEC71407-97F1-46BB-B238-0E0280C05613}" type="slidenum">
              <a:rPr lang="hu-HU" sz="1600" b="0" strike="noStrike" spc="-1">
                <a:solidFill>
                  <a:srgbClr val="FFFFFF"/>
                </a:solidFill>
                <a:latin typeface="Calibri"/>
              </a:rPr>
              <a:pPr algn="r">
                <a:lnSpc>
                  <a:spcPct val="100000"/>
                </a:lnSpc>
              </a:pPr>
              <a:t>9</a:t>
            </a:fld>
            <a:r>
              <a:rPr lang="hu-HU" sz="1600" b="0" strike="noStrike" spc="-1">
                <a:solidFill>
                  <a:srgbClr val="FFFFFF"/>
                </a:solidFill>
                <a:latin typeface="Calibri"/>
              </a:rPr>
              <a:t>/25</a:t>
            </a:r>
            <a:endParaRPr lang="hu-HU" sz="1600" b="0" strike="noStrike" spc="-1">
              <a:latin typeface="Times New Roman"/>
            </a:endParaRPr>
          </a:p>
        </p:txBody>
      </p:sp>
      <p:sp>
        <p:nvSpPr>
          <p:cNvPr id="10" name="TextShape 1"/>
          <p:cNvSpPr txBox="1"/>
          <p:nvPr/>
        </p:nvSpPr>
        <p:spPr>
          <a:xfrm>
            <a:off x="11400" y="-31260"/>
            <a:ext cx="9144000" cy="1340280"/>
          </a:xfrm>
          <a:prstGeom prst="rect">
            <a:avLst/>
          </a:prstGeom>
          <a:noFill/>
          <a:ln>
            <a:noFill/>
          </a:ln>
        </p:spPr>
        <p:txBody>
          <a:bodyPr anchor="ctr">
            <a:noAutofit/>
          </a:bodyPr>
          <a:lstStyle/>
          <a:p>
            <a:pPr algn="ctr">
              <a:lnSpc>
                <a:spcPct val="100000"/>
              </a:lnSpc>
            </a:pPr>
            <a:r>
              <a:rPr lang="hu-HU" sz="4000" b="0" strike="noStrike" spc="-1" dirty="0" smtClean="0">
                <a:solidFill>
                  <a:srgbClr val="000000"/>
                </a:solidFill>
                <a:latin typeface="Calibri"/>
              </a:rPr>
              <a:t>Feladat leírása</a:t>
            </a:r>
            <a:endParaRPr lang="hu-HU" sz="4000" b="0" strike="noStrike" spc="-1" dirty="0">
              <a:solidFill>
                <a:srgbClr val="000000"/>
              </a:solidFill>
              <a:latin typeface="Calibri"/>
            </a:endParaRPr>
          </a:p>
        </p:txBody>
      </p:sp>
      <p:sp>
        <p:nvSpPr>
          <p:cNvPr id="9" name="CustomShape 3"/>
          <p:cNvSpPr/>
          <p:nvPr/>
        </p:nvSpPr>
        <p:spPr>
          <a:xfrm>
            <a:off x="0" y="6524280"/>
            <a:ext cx="91440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Tóth </a:t>
            </a:r>
            <a:r>
              <a:rPr lang="hu-HU" b="0" strike="noStrike" spc="-1" dirty="0" smtClean="0">
                <a:latin typeface="Calibri"/>
              </a:rPr>
              <a:t>Patrik </a:t>
            </a:r>
            <a:r>
              <a:rPr lang="hu-HU" spc="-1" dirty="0">
                <a:latin typeface="Calibri"/>
              </a:rPr>
              <a:t>Csaba : Személyes Pénzügyi nyilvántartáshoz Importáló megvalósítása </a:t>
            </a:r>
            <a:endParaRPr lang="hu-HU" b="0" strike="noStrike" spc="-1" dirty="0">
              <a:latin typeface="Arial"/>
            </a:endParaRPr>
          </a:p>
        </p:txBody>
      </p:sp>
      <p:sp>
        <p:nvSpPr>
          <p:cNvPr id="11" name="TextShape 2"/>
          <p:cNvSpPr txBox="1"/>
          <p:nvPr/>
        </p:nvSpPr>
        <p:spPr>
          <a:xfrm>
            <a:off x="6975000" y="6580800"/>
            <a:ext cx="2133360" cy="220680"/>
          </a:xfrm>
          <a:prstGeom prst="rect">
            <a:avLst/>
          </a:prstGeom>
          <a:noFill/>
          <a:ln>
            <a:noFill/>
          </a:ln>
        </p:spPr>
        <p:txBody>
          <a:bodyPr anchor="ctr"/>
          <a:lstStyle/>
          <a:p>
            <a:pPr algn="r">
              <a:lnSpc>
                <a:spcPct val="100000"/>
              </a:lnSpc>
            </a:pPr>
            <a:r>
              <a:rPr lang="hu-HU" sz="1600" spc="-1" dirty="0">
                <a:latin typeface="Calibri"/>
              </a:rPr>
              <a:t>8</a:t>
            </a:r>
            <a:r>
              <a:rPr lang="hu-HU" sz="1600" b="0" strike="noStrike" spc="-1" dirty="0" smtClean="0">
                <a:latin typeface="Calibri"/>
              </a:rPr>
              <a:t>/16</a:t>
            </a:r>
            <a:endParaRPr lang="hu-HU" sz="1600" b="0" strike="noStrike" spc="-1" dirty="0">
              <a:latin typeface="Times New Roman"/>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1529</TotalTime>
  <Words>1223</Words>
  <Application>Microsoft Office PowerPoint</Application>
  <PresentationFormat>Diavetítés a képernyőre (4:3 oldalarány)</PresentationFormat>
  <Paragraphs>229</Paragraphs>
  <Slides>17</Slides>
  <Notes>16</Notes>
  <HiddenSlides>0</HiddenSlides>
  <MMClips>0</MMClips>
  <ScaleCrop>false</ScaleCrop>
  <HeadingPairs>
    <vt:vector size="4" baseType="variant">
      <vt:variant>
        <vt:lpstr>Téma</vt:lpstr>
      </vt:variant>
      <vt:variant>
        <vt:i4>2</vt:i4>
      </vt:variant>
      <vt:variant>
        <vt:lpstr>Diacímek</vt:lpstr>
      </vt:variant>
      <vt:variant>
        <vt:i4>17</vt:i4>
      </vt:variant>
    </vt:vector>
  </HeadingPairs>
  <TitlesOfParts>
    <vt:vector size="19" baseType="lpstr">
      <vt:lpstr>Office Theme</vt:lpstr>
      <vt:lpstr>Office Theme</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P-gráfok síkbeli megjelenítését  meghatározó algoritmus megvalósítása</dc:title>
  <dc:creator>Lacza Péter</dc:creator>
  <cp:lastModifiedBy>Tocki</cp:lastModifiedBy>
  <cp:revision>381</cp:revision>
  <dcterms:created xsi:type="dcterms:W3CDTF">2011-12-01T08:45:01Z</dcterms:created>
  <dcterms:modified xsi:type="dcterms:W3CDTF">2017-11-30T15:35:26Z</dcterms:modified>
  <dc:language>hu-HU</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15</vt:i4>
  </property>
  <property fmtid="{D5CDD505-2E9C-101B-9397-08002B2CF9AE}" pid="8" name="PresentationFormat">
    <vt:lpwstr>Diavetítés a képernyőre (4:3 oldalarány)</vt:lpwstr>
  </property>
  <property fmtid="{D5CDD505-2E9C-101B-9397-08002B2CF9AE}" pid="9" name="ScaleCrop">
    <vt:bool>false</vt:bool>
  </property>
  <property fmtid="{D5CDD505-2E9C-101B-9397-08002B2CF9AE}" pid="10" name="ShareDoc">
    <vt:bool>false</vt:bool>
  </property>
  <property fmtid="{D5CDD505-2E9C-101B-9397-08002B2CF9AE}" pid="11" name="Slides">
    <vt:i4>16</vt:i4>
  </property>
</Properties>
</file>