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76" r:id="rId10"/>
    <p:sldId id="277" r:id="rId11"/>
    <p:sldId id="280" r:id="rId12"/>
    <p:sldId id="263" r:id="rId13"/>
    <p:sldId id="278" r:id="rId14"/>
    <p:sldId id="264" r:id="rId15"/>
    <p:sldId id="275" r:id="rId16"/>
    <p:sldId id="268" r:id="rId17"/>
    <p:sldId id="267" r:id="rId18"/>
    <p:sldId id="269" r:id="rId19"/>
    <p:sldId id="270" r:id="rId20"/>
    <p:sldId id="271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9291-323A-4050-864C-CCB54B1FD4E6}" type="datetimeFigureOut">
              <a:rPr lang="en-US" smtClean="0"/>
              <a:pPr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FA3E-0DC6-41CF-B40C-F535C87B2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9291-323A-4050-864C-CCB54B1FD4E6}" type="datetimeFigureOut">
              <a:rPr lang="en-US" smtClean="0"/>
              <a:pPr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FA3E-0DC6-41CF-B40C-F535C87B2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9291-323A-4050-864C-CCB54B1FD4E6}" type="datetimeFigureOut">
              <a:rPr lang="en-US" smtClean="0"/>
              <a:pPr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FA3E-0DC6-41CF-B40C-F535C87B2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9291-323A-4050-864C-CCB54B1FD4E6}" type="datetimeFigureOut">
              <a:rPr lang="en-US" smtClean="0"/>
              <a:pPr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FA3E-0DC6-41CF-B40C-F535C87B2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9291-323A-4050-864C-CCB54B1FD4E6}" type="datetimeFigureOut">
              <a:rPr lang="en-US" smtClean="0"/>
              <a:pPr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FA3E-0DC6-41CF-B40C-F535C87B2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9291-323A-4050-864C-CCB54B1FD4E6}" type="datetimeFigureOut">
              <a:rPr lang="en-US" smtClean="0"/>
              <a:pPr/>
              <a:t>11/15/2010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FA3E-0DC6-41CF-B40C-F535C87B2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9291-323A-4050-864C-CCB54B1FD4E6}" type="datetimeFigureOut">
              <a:rPr lang="en-US" smtClean="0"/>
              <a:pPr/>
              <a:t>11/15/2010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FA3E-0DC6-41CF-B40C-F535C87B2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9291-323A-4050-864C-CCB54B1FD4E6}" type="datetimeFigureOut">
              <a:rPr lang="en-US" smtClean="0"/>
              <a:pPr/>
              <a:t>11/15/2010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FA3E-0DC6-41CF-B40C-F535C87B2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9291-323A-4050-864C-CCB54B1FD4E6}" type="datetimeFigureOut">
              <a:rPr lang="en-US" smtClean="0"/>
              <a:pPr/>
              <a:t>11/15/2010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FA3E-0DC6-41CF-B40C-F535C87B2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9291-323A-4050-864C-CCB54B1FD4E6}" type="datetimeFigureOut">
              <a:rPr lang="en-US" smtClean="0"/>
              <a:pPr/>
              <a:t>11/15/2010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FA3E-0DC6-41CF-B40C-F535C87B2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9291-323A-4050-864C-CCB54B1FD4E6}" type="datetimeFigureOut">
              <a:rPr lang="en-US" smtClean="0"/>
              <a:pPr/>
              <a:t>11/15/2010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FA3E-0DC6-41CF-B40C-F535C87B2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F9291-323A-4050-864C-CCB54B1FD4E6}" type="datetimeFigureOut">
              <a:rPr lang="en-US" smtClean="0"/>
              <a:pPr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EFA3E-0DC6-41CF-B40C-F535C87B2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amond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1470025"/>
          </a:xfrm>
        </p:spPr>
        <p:txBody>
          <a:bodyPr/>
          <a:lstStyle/>
          <a:p>
            <a:r>
              <a:rPr lang="en-US" dirty="0" smtClean="0"/>
              <a:t>Bitmaps, Keyboard and Sound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410200"/>
            <a:ext cx="7467600" cy="1752600"/>
          </a:xfrm>
        </p:spPr>
        <p:txBody>
          <a:bodyPr/>
          <a:lstStyle/>
          <a:p>
            <a:r>
              <a:rPr lang="en-US" dirty="0" smtClean="0"/>
              <a:t>Video Game Foundations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362200"/>
            <a:ext cx="26384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Populating our World and Rendering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6934200" cy="4343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Array&lt;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WorldObject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objects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[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Castle {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180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150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}, Mage {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},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Archer {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150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250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}, Peasant {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380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290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},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Peasant {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120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150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},Dragon {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320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};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OnDestroy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objects.Free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OnRedraw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(Surface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surface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 : objects)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o.Render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(surface);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virtual</a:t>
            </a:r>
            <a:r>
              <a:rPr lang="en-US" sz="1600" dirty="0" smtClean="0"/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bool</a:t>
            </a:r>
            <a:r>
              <a:rPr lang="en-US" sz="1600" dirty="0" smtClean="0"/>
              <a:t> </a:t>
            </a:r>
            <a:r>
              <a:rPr lang="en-US" sz="1600" dirty="0" err="1" smtClean="0"/>
              <a:t>OnKeyDown</a:t>
            </a:r>
            <a:r>
              <a:rPr lang="en-US" sz="1600" dirty="0" smtClean="0"/>
              <a:t>(Key </a:t>
            </a:r>
            <a:r>
              <a:rPr lang="en-US" sz="1600" dirty="0" err="1" smtClean="0"/>
              <a:t>key</a:t>
            </a:r>
            <a:r>
              <a:rPr lang="en-US" sz="1600" dirty="0" smtClean="0"/>
              <a:t>, </a:t>
            </a:r>
            <a:r>
              <a:rPr lang="en-US" sz="1600" b="1" dirty="0" err="1" smtClean="0">
                <a:solidFill>
                  <a:srgbClr val="0070C0"/>
                </a:solidFill>
              </a:rPr>
              <a:t>unichar</a:t>
            </a:r>
            <a:r>
              <a:rPr lang="en-US" sz="1600" dirty="0" smtClean="0"/>
              <a:t> </a:t>
            </a:r>
            <a:r>
              <a:rPr lang="en-US" sz="1600" dirty="0" err="1" smtClean="0"/>
              <a:t>ch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virtual</a:t>
            </a:r>
            <a:r>
              <a:rPr lang="en-US" sz="1600" dirty="0" smtClean="0"/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bool</a:t>
            </a:r>
            <a:r>
              <a:rPr lang="en-US" sz="1600" dirty="0" smtClean="0"/>
              <a:t> </a:t>
            </a:r>
            <a:r>
              <a:rPr lang="en-US" sz="1600" dirty="0" err="1" smtClean="0"/>
              <a:t>OnKeyHit</a:t>
            </a:r>
            <a:r>
              <a:rPr lang="en-US" sz="1600" dirty="0" smtClean="0"/>
              <a:t>(Key </a:t>
            </a:r>
            <a:r>
              <a:rPr lang="en-US" sz="1600" dirty="0" err="1" smtClean="0"/>
              <a:t>key</a:t>
            </a:r>
            <a:r>
              <a:rPr lang="en-US" sz="1600" dirty="0" smtClean="0"/>
              <a:t>, </a:t>
            </a:r>
            <a:r>
              <a:rPr lang="en-US" sz="1600" b="1" dirty="0" err="1" smtClean="0">
                <a:solidFill>
                  <a:srgbClr val="0070C0"/>
                </a:solidFill>
              </a:rPr>
              <a:t>unichar</a:t>
            </a:r>
            <a:r>
              <a:rPr lang="en-US" sz="1600" dirty="0" smtClean="0"/>
              <a:t> </a:t>
            </a:r>
            <a:r>
              <a:rPr lang="en-US" sz="1600" dirty="0" err="1" smtClean="0"/>
              <a:t>ch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virtual</a:t>
            </a:r>
            <a:r>
              <a:rPr lang="en-US" sz="1600" dirty="0" smtClean="0"/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bool</a:t>
            </a:r>
            <a:r>
              <a:rPr lang="en-US" sz="1600" dirty="0" smtClean="0"/>
              <a:t> </a:t>
            </a:r>
            <a:r>
              <a:rPr lang="en-US" sz="1600" dirty="0" err="1" smtClean="0"/>
              <a:t>OnKeyUp</a:t>
            </a:r>
            <a:r>
              <a:rPr lang="en-US" sz="1600" dirty="0" smtClean="0"/>
              <a:t>(Key </a:t>
            </a:r>
            <a:r>
              <a:rPr lang="en-US" sz="1600" dirty="0" err="1" smtClean="0"/>
              <a:t>key</a:t>
            </a:r>
            <a:r>
              <a:rPr lang="en-US" sz="1600" dirty="0" smtClean="0"/>
              <a:t>, </a:t>
            </a:r>
            <a:r>
              <a:rPr lang="en-US" sz="1600" b="1" dirty="0" err="1" smtClean="0">
                <a:solidFill>
                  <a:srgbClr val="0070C0"/>
                </a:solidFill>
              </a:rPr>
              <a:t>unichar</a:t>
            </a:r>
            <a:r>
              <a:rPr lang="en-US" sz="1600" dirty="0" smtClean="0"/>
              <a:t> </a:t>
            </a:r>
            <a:r>
              <a:rPr lang="en-US" sz="1600" dirty="0" err="1" smtClean="0"/>
              <a:t>ch</a:t>
            </a:r>
            <a:r>
              <a:rPr lang="en-US" sz="1600" dirty="0" smtClean="0"/>
              <a:t>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key</a:t>
            </a:r>
            <a:r>
              <a:rPr lang="en-US" sz="1600" dirty="0" smtClean="0"/>
              <a:t>			The </a:t>
            </a:r>
            <a:r>
              <a:rPr lang="en-US" sz="1600" dirty="0" err="1" smtClean="0"/>
              <a:t>keycode</a:t>
            </a:r>
            <a:r>
              <a:rPr lang="en-US" sz="1600" dirty="0" smtClean="0"/>
              <a:t> identifying a unique key, along with modifiers (ctrl, alt, shift…)</a:t>
            </a:r>
          </a:p>
          <a:p>
            <a:pPr>
              <a:buNone/>
            </a:pPr>
            <a:r>
              <a:rPr lang="en-US" sz="1600" b="1" dirty="0" err="1" smtClean="0"/>
              <a:t>ch</a:t>
            </a:r>
            <a:r>
              <a:rPr lang="en-US" sz="1600" dirty="0" smtClean="0"/>
              <a:t>			The character composed or associated with the key</a:t>
            </a:r>
          </a:p>
          <a:p>
            <a:pPr>
              <a:buNone/>
            </a:pPr>
            <a:r>
              <a:rPr lang="en-US" sz="1600" b="1" dirty="0" smtClean="0"/>
              <a:t>Return value</a:t>
            </a:r>
            <a:r>
              <a:rPr lang="en-US" sz="1600" dirty="0" smtClean="0"/>
              <a:t>	Return ‘false’ to prevent the key from being processed again elsewhere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OnKeyDown</a:t>
            </a:r>
            <a:r>
              <a:rPr lang="en-US" sz="1600" dirty="0" smtClean="0"/>
              <a:t> 	When the key is initially pressed</a:t>
            </a:r>
            <a:br>
              <a:rPr lang="en-US" sz="1600" dirty="0" smtClean="0"/>
            </a:b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OnKeyHit</a:t>
            </a:r>
            <a:r>
              <a:rPr lang="en-US" sz="1600" dirty="0" smtClean="0"/>
              <a:t>		The first hit when the key is initially pressed, then subsequent hits after the repeat delay elapsed. Typed and composed characters come through here, as well as mouse wheel events.</a:t>
            </a:r>
            <a:br>
              <a:rPr lang="en-US" sz="1600" dirty="0" smtClean="0"/>
            </a:b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OnKeyUp</a:t>
            </a:r>
            <a:r>
              <a:rPr lang="en-US" sz="1600" dirty="0" smtClean="0"/>
              <a:t>		When they key is released</a:t>
            </a:r>
            <a:endParaRPr lang="en-US" sz="1600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Moving an object with the keyboard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WorldObject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selected;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selected = objects[1];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OnKeyHit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(Key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unichar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(selected)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(key)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left: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selected.x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-= 5;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right: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selected.x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5;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up: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selected.y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-= 5;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down: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selected.y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5;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Update(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Selection (2 rectangles)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WorldObject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selectable;	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new option to specify selectable units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BitmapResource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Render(Surface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Bitmap bmp = res ?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res.bitmap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(bmp)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surface.Blit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(bmp, x, y,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bmp.width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bmp.height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selected)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surface.foreground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lime;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surface.Rectangle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(x-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y-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x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bmp.width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y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bmp.height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surface.foreground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white;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surface.Rectangle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(x-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y-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x + bmp.width+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y + bmp.height+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}  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3886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tab:	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Tab will cycle through selectable units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Use an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locate our current selection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WorldObject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it { objects };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(selected);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it.Next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Wrap around if we reached the end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it.Next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selected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selected.selectable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We need a selectable unit!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a Sound: Setting up Audio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EcereAudio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MainWindow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Window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text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"Playing a sound"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Mixer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mixer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mixer.systemHandle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OnDestroy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mixer;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MainWindow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mainWindow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Loading a Sound and Playing 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900" dirty="0" smtClean="0">
                <a:latin typeface="+mj-lt"/>
                <a:cs typeface="Courier New" pitchFamily="49" charset="0"/>
              </a:rPr>
              <a:t>Voice Mixer::</a:t>
            </a:r>
            <a:r>
              <a:rPr lang="en-US" sz="1900" b="1" dirty="0" smtClean="0">
                <a:latin typeface="+mj-lt"/>
                <a:cs typeface="Courier New" pitchFamily="49" charset="0"/>
              </a:rPr>
              <a:t>Play</a:t>
            </a:r>
            <a:r>
              <a:rPr lang="en-US" sz="1900" dirty="0" smtClean="0">
                <a:latin typeface="+mj-lt"/>
                <a:cs typeface="Courier New" pitchFamily="49" charset="0"/>
              </a:rPr>
              <a:t>(Sound </a:t>
            </a:r>
            <a:r>
              <a:rPr lang="en-US" sz="1900" dirty="0" err="1" smtClean="0">
                <a:latin typeface="+mj-lt"/>
                <a:cs typeface="Courier New" pitchFamily="49" charset="0"/>
              </a:rPr>
              <a:t>sound</a:t>
            </a:r>
            <a:r>
              <a:rPr lang="en-US" sz="1900" dirty="0" smtClean="0">
                <a:latin typeface="+mj-lt"/>
                <a:cs typeface="Courier New" pitchFamily="49" charset="0"/>
              </a:rPr>
              <a:t>, </a:t>
            </a:r>
            <a:r>
              <a:rPr lang="en-US" sz="1900" b="1" dirty="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double</a:t>
            </a:r>
            <a:r>
              <a:rPr lang="en-US" sz="1900" dirty="0" smtClean="0">
                <a:latin typeface="+mj-lt"/>
                <a:cs typeface="Courier New" pitchFamily="49" charset="0"/>
              </a:rPr>
              <a:t> volume, </a:t>
            </a:r>
            <a:r>
              <a:rPr lang="en-US" sz="1900" b="1" dirty="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double</a:t>
            </a:r>
            <a:r>
              <a:rPr lang="en-US" sz="1900" dirty="0" smtClean="0">
                <a:latin typeface="+mj-lt"/>
                <a:cs typeface="Courier New" pitchFamily="49" charset="0"/>
              </a:rPr>
              <a:t> balance, </a:t>
            </a:r>
            <a:r>
              <a:rPr lang="en-US" sz="1900" b="1" dirty="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double</a:t>
            </a:r>
            <a:r>
              <a:rPr lang="en-US" sz="1900" dirty="0" smtClean="0">
                <a:latin typeface="+mj-lt"/>
                <a:cs typeface="Courier New" pitchFamily="49" charset="0"/>
              </a:rPr>
              <a:t> pitch);</a:t>
            </a:r>
          </a:p>
          <a:p>
            <a:pPr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Sound sound10 { 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"10.wav"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OnKeyDown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(Key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unichar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(key)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// Play it at full volume, centered, regular pitch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space: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mixer.Play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(sound10, </a:t>
            </a:r>
            <a:r>
              <a:rPr lang="en-US" sz="15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1.0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sz="15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// Play it completely at left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left: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mixer.Play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(sound10,  </a:t>
            </a:r>
            <a:r>
              <a:rPr lang="en-US" sz="15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1.0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// Play it completely at right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right: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mixer.Play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(sound10, </a:t>
            </a:r>
            <a:r>
              <a:rPr lang="en-US" sz="15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1.0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sz="15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5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the pitch: a keyboard piano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0687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Sound ding { </a:t>
            </a:r>
            <a:r>
              <a:rPr lang="en-US" sz="3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"ding.wav"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Sound chord { </a:t>
            </a:r>
            <a:r>
              <a:rPr lang="en-US" sz="3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"chord.wav" 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Sound instrument;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instrument = ding;</a:t>
            </a:r>
          </a:p>
          <a:p>
            <a:pPr>
              <a:buNone/>
            </a:pPr>
            <a:r>
              <a:rPr lang="en-US" sz="3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OnKeyDown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(Key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unichar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(key)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f1: instrument = ding;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f2: instrument = chord;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The regular octave on the </a:t>
            </a:r>
            <a:r>
              <a:rPr lang="en-US" sz="3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zxcvbn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row, sharps above (</a:t>
            </a:r>
            <a:r>
              <a:rPr lang="en-US" sz="3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asdf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z:    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mixer.Play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(instrument, 1.0, -1, Do);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x:    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mixer.Play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(instrument, 1.0, -.8, Re);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c:    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mixer.Play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(instrument, 1.0, -.6, Mi);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v:    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mixer.Play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(instrument, 1.0, -.4,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Fa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b:    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mixer.Play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(instrument, 1.0, -.2, Sol);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n:    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mixer.Play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(instrument, 1.0, 0, La);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m:    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mixer.Play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(instrument, 1.0, .2, Si);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comma: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mixer.Play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(instrument, 1.0, .4, Do*2);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period:mixer.Play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(instrument, 1.0, .6, Re*2);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slash: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mixer.Play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(instrument, 1.0, .8, Mi*2);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s:    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mixer.Play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(instrument, 1.0, -.9, Do_);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d:    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mixer.Play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(instrument, 1.0, -.7, Re_);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g:    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mixer.Play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(instrument, 1.0, -.3,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Fa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_);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h:    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mixer.Play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(instrument, 1.0, -.1, Sol_);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j:    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mixer.Play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(instrument, 1.0, .1, La_);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l:    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mixer.Play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(instrument, 1.0, .5, Do_*2);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colon: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mixer.Play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(instrument, 1.0, .7, Re_*2);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We can easily map the keyboard keys to musical notes, and tweak the pitch of a sound accordingly: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905000"/>
            <a:ext cx="40386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+mj-lt"/>
                <a:cs typeface="Courier New" pitchFamily="49" charset="0"/>
              </a:rPr>
              <a:t>There are 12 half-tones in an octave, and the frequency doubles in an octave.</a:t>
            </a:r>
          </a:p>
          <a:p>
            <a:endParaRPr lang="it-IT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t-IT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 Do = </a:t>
            </a:r>
            <a:r>
              <a:rPr lang="it-IT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1.0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t-IT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The root 12 of 2. </a:t>
            </a:r>
          </a:p>
          <a:p>
            <a:r>
              <a:rPr lang="it-IT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 Do_ = </a:t>
            </a:r>
            <a:r>
              <a:rPr lang="it-IT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1.05946309435929526456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t-IT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 Re = Do_*Do_;</a:t>
            </a:r>
          </a:p>
          <a:p>
            <a:r>
              <a:rPr lang="it-IT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 Re_ = Re*Do_;</a:t>
            </a:r>
          </a:p>
          <a:p>
            <a:r>
              <a:rPr lang="it-IT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 Mi = Re_*Do_;</a:t>
            </a:r>
          </a:p>
          <a:p>
            <a:r>
              <a:rPr lang="it-IT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 Fa = Mi*Do_;</a:t>
            </a:r>
          </a:p>
          <a:p>
            <a:r>
              <a:rPr lang="it-IT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 Fa_ = Fa*Do_;</a:t>
            </a:r>
          </a:p>
          <a:p>
            <a:r>
              <a:rPr lang="it-IT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 Sol = Fa_*Do_;</a:t>
            </a:r>
          </a:p>
          <a:p>
            <a:r>
              <a:rPr lang="it-IT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 Sol_ = Sol*Do_;</a:t>
            </a:r>
          </a:p>
          <a:p>
            <a:r>
              <a:rPr lang="it-IT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 La = Sol_*Do_;</a:t>
            </a:r>
          </a:p>
          <a:p>
            <a:r>
              <a:rPr lang="it-IT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 La_ = La*Do_;</a:t>
            </a:r>
          </a:p>
          <a:p>
            <a:r>
              <a:rPr lang="it-IT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 Si = La_*Do_;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Controllers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200" dirty="0" smtClean="0">
                <a:latin typeface="+mj-lt"/>
                <a:cs typeface="Courier New" pitchFamily="49" charset="0"/>
              </a:rPr>
              <a:t>We can isolate the keyboard handling code in a Controller class:</a:t>
            </a:r>
          </a:p>
          <a:p>
            <a:pPr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WorldObjectController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WindowController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WorldObject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OnKeyHit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WorldObjectController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controller, Key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unichar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(key)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left: x -= </a:t>
            </a:r>
            <a:r>
              <a:rPr lang="en-US" sz="15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right: x +=</a:t>
            </a:r>
            <a:r>
              <a:rPr lang="en-US" sz="15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up: y -= </a:t>
            </a:r>
            <a:r>
              <a:rPr lang="en-US" sz="15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down: y += </a:t>
            </a:r>
            <a:r>
              <a:rPr lang="en-US" sz="15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controller.window.Update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Controllers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 smtClean="0"/>
              <a:t>We can then associate the controller to a window, and assign a controlled object to it:</a:t>
            </a:r>
          </a:p>
          <a:p>
            <a:pP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controller =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WorldObjectController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7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selected = objects[1];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((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WorldObjectController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)controller).controlled = selected;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OnDestroy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controller =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7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We must disconnect the controller here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objects.Free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7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Cartesian Graphics Coordinates in </a:t>
            </a:r>
            <a:r>
              <a:rPr lang="en-US" sz="3600" dirty="0" err="1" smtClean="0"/>
              <a:t>Ecere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30868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10800000" flipV="1">
            <a:off x="304800" y="1230868"/>
            <a:ext cx="1524000" cy="914400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05000" y="14594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(x = 0, y = 0)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7800" y="48884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(x = 567, y = 403)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7176051" y="5180015"/>
            <a:ext cx="2286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1860550" y="1459468"/>
            <a:ext cx="541020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145268"/>
            <a:ext cx="2209800" cy="2904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09600" y="374546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(0, 0)</a:t>
            </a:r>
            <a:endParaRPr 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400878" y="3593068"/>
            <a:ext cx="361122" cy="3213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1632466" y="356080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clientSize.h</a:t>
            </a:r>
            <a:r>
              <a:rPr lang="en-US" dirty="0" smtClean="0">
                <a:solidFill>
                  <a:srgbClr val="FF0000"/>
                </a:solidFill>
              </a:rPr>
              <a:t> (404)</a:t>
            </a:r>
            <a:endParaRPr lang="vi-VN" dirty="0" smtClean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62400" y="161186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clientSize.w </a:t>
            </a:r>
            <a:r>
              <a:rPr lang="en-US" dirty="0" smtClean="0">
                <a:solidFill>
                  <a:srgbClr val="FF0000"/>
                </a:solidFill>
              </a:rPr>
              <a:t>(568)</a:t>
            </a:r>
            <a:endParaRPr lang="vi-VN" dirty="0" smtClean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-53010" y="3366677"/>
            <a:ext cx="3846443" cy="6626"/>
          </a:xfrm>
          <a:prstGeom prst="straightConnector1">
            <a:avLst/>
          </a:prstGeom>
          <a:ln w="412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53536" y="1764268"/>
            <a:ext cx="461665" cy="533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00" y="1459468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x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81200" y="4659868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y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6800" y="5562600"/>
            <a:ext cx="74894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As they relate to:</a:t>
            </a:r>
          </a:p>
          <a:p>
            <a:r>
              <a:rPr lang="en-US" sz="2200" dirty="0" smtClean="0"/>
              <a:t>- Positioning controls inside a parent window</a:t>
            </a:r>
          </a:p>
          <a:p>
            <a:r>
              <a:rPr lang="en-US" sz="2200" dirty="0" smtClean="0"/>
              <a:t>- Drawing graphics onto the surface passed through </a:t>
            </a:r>
            <a:r>
              <a:rPr lang="en-US" sz="2200" b="1" i="1" dirty="0" err="1" smtClean="0">
                <a:latin typeface="Courier New" pitchFamily="49" charset="0"/>
                <a:cs typeface="Courier New" pitchFamily="49" charset="0"/>
              </a:rPr>
              <a:t>OnRedraw</a:t>
            </a:r>
            <a:endParaRPr lang="en-US" sz="2200" b="1" i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1828800" y="1535668"/>
            <a:ext cx="914400" cy="304800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1828800" y="5498068"/>
            <a:ext cx="5486400" cy="158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5489713" y="3284956"/>
            <a:ext cx="4114802" cy="6627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67200" y="5498068"/>
            <a:ext cx="128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size.w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(576)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5400000">
            <a:off x="7177923" y="3214738"/>
            <a:ext cx="125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size.h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(432)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Multiply 39"/>
          <p:cNvSpPr/>
          <p:nvPr/>
        </p:nvSpPr>
        <p:spPr>
          <a:xfrm>
            <a:off x="2667000" y="2362200"/>
            <a:ext cx="361122" cy="3213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048000" y="2209800"/>
            <a:ext cx="339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Bitmap drawn at (x = 100, y = 100)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Based Keyboard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800" dirty="0" smtClean="0">
                <a:latin typeface="+mj-lt"/>
                <a:cs typeface="Courier New" pitchFamily="49" charset="0"/>
              </a:rPr>
              <a:t>State based keyboard input has advantages for games type applications:</a:t>
            </a:r>
          </a:p>
          <a:p>
            <a:r>
              <a:rPr lang="en-US" sz="1800" dirty="0" smtClean="0">
                <a:latin typeface="+mj-lt"/>
                <a:cs typeface="Courier New" pitchFamily="49" charset="0"/>
              </a:rPr>
              <a:t>It allows to detect whether </a:t>
            </a:r>
            <a:r>
              <a:rPr lang="en-US" sz="1800" b="1" dirty="0" smtClean="0">
                <a:latin typeface="+mj-lt"/>
                <a:cs typeface="Courier New" pitchFamily="49" charset="0"/>
              </a:rPr>
              <a:t>multiple keys</a:t>
            </a:r>
            <a:r>
              <a:rPr lang="en-US" sz="1800" dirty="0" smtClean="0">
                <a:latin typeface="+mj-lt"/>
                <a:cs typeface="Courier New" pitchFamily="49" charset="0"/>
              </a:rPr>
              <a:t> are pressed at the </a:t>
            </a:r>
            <a:r>
              <a:rPr lang="en-US" sz="1800" b="1" dirty="0" smtClean="0">
                <a:latin typeface="+mj-lt"/>
                <a:cs typeface="Courier New" pitchFamily="49" charset="0"/>
              </a:rPr>
              <a:t>same time</a:t>
            </a:r>
            <a:r>
              <a:rPr lang="en-US" sz="1800" dirty="0" smtClean="0">
                <a:latin typeface="+mj-lt"/>
                <a:cs typeface="Courier New" pitchFamily="49" charset="0"/>
              </a:rPr>
              <a:t>.</a:t>
            </a:r>
          </a:p>
          <a:p>
            <a:r>
              <a:rPr lang="en-US" sz="1800" dirty="0" smtClean="0">
                <a:latin typeface="+mj-lt"/>
                <a:cs typeface="Courier New" pitchFamily="49" charset="0"/>
              </a:rPr>
              <a:t>It is </a:t>
            </a:r>
            <a:r>
              <a:rPr lang="en-US" sz="1800" b="1" dirty="0" smtClean="0">
                <a:latin typeface="+mj-lt"/>
                <a:cs typeface="Courier New" pitchFamily="49" charset="0"/>
              </a:rPr>
              <a:t>not affected </a:t>
            </a:r>
            <a:r>
              <a:rPr lang="en-US" sz="1800" dirty="0" smtClean="0">
                <a:latin typeface="+mj-lt"/>
                <a:cs typeface="Courier New" pitchFamily="49" charset="0"/>
              </a:rPr>
              <a:t>by the </a:t>
            </a:r>
            <a:r>
              <a:rPr lang="en-US" sz="1800" b="1" dirty="0" smtClean="0">
                <a:latin typeface="+mj-lt"/>
                <a:cs typeface="Courier New" pitchFamily="49" charset="0"/>
              </a:rPr>
              <a:t>repeat delay </a:t>
            </a:r>
            <a:r>
              <a:rPr lang="en-US" sz="1800" dirty="0" smtClean="0">
                <a:latin typeface="+mj-lt"/>
                <a:cs typeface="Courier New" pitchFamily="49" charset="0"/>
              </a:rPr>
              <a:t>and </a:t>
            </a:r>
            <a:r>
              <a:rPr lang="en-US" sz="1800" b="1" dirty="0" smtClean="0">
                <a:latin typeface="+mj-lt"/>
                <a:cs typeface="Courier New" pitchFamily="49" charset="0"/>
              </a:rPr>
              <a:t>repeat rate</a:t>
            </a:r>
            <a:r>
              <a:rPr lang="en-US" sz="1800" dirty="0" smtClean="0">
                <a:latin typeface="+mj-lt"/>
                <a:cs typeface="Courier New" pitchFamily="49" charset="0"/>
              </a:rPr>
              <a:t>, unlike for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OnKeyHit</a:t>
            </a:r>
            <a:endParaRPr lang="en-US" sz="1800" dirty="0" smtClean="0">
              <a:latin typeface="+mj-lt"/>
              <a:cs typeface="Courier New" pitchFamily="49" charset="0"/>
            </a:endParaRPr>
          </a:p>
          <a:p>
            <a:r>
              <a:rPr lang="en-US" sz="1800" dirty="0" smtClean="0">
                <a:latin typeface="+mj-lt"/>
                <a:cs typeface="Courier New" pitchFamily="49" charset="0"/>
              </a:rPr>
              <a:t>It can fit in nicely with the timing model and player displacement</a:t>
            </a:r>
          </a:p>
          <a:p>
            <a:r>
              <a:rPr lang="en-US" sz="1800" dirty="0" smtClean="0">
                <a:latin typeface="+mj-lt"/>
                <a:cs typeface="Courier New" pitchFamily="49" charset="0"/>
              </a:rPr>
              <a:t>Most 3D environment games such as First Person Shooters use state based input</a:t>
            </a:r>
          </a:p>
          <a:p>
            <a:pPr>
              <a:buNone/>
            </a:pPr>
            <a:r>
              <a:rPr lang="en-US" sz="1800" dirty="0" err="1" smtClean="0">
                <a:latin typeface="+mj-lt"/>
                <a:cs typeface="Courier New" pitchFamily="49" charset="0"/>
              </a:rPr>
              <a:t>Ecere</a:t>
            </a:r>
            <a:r>
              <a:rPr lang="en-US" sz="1800" dirty="0" smtClean="0">
                <a:latin typeface="+mj-lt"/>
                <a:cs typeface="Courier New" pitchFamily="49" charset="0"/>
              </a:rPr>
              <a:t> provides State Based Keyboard Input through the </a:t>
            </a:r>
            <a:r>
              <a:rPr lang="en-US" sz="1800" b="1" dirty="0" err="1" smtClean="0">
                <a:latin typeface="+mj-lt"/>
                <a:cs typeface="Courier New" pitchFamily="49" charset="0"/>
              </a:rPr>
              <a:t>GetKeyState</a:t>
            </a:r>
            <a:r>
              <a:rPr lang="en-US" sz="1800" dirty="0" smtClean="0">
                <a:latin typeface="+mj-lt"/>
                <a:cs typeface="Courier New" pitchFamily="49" charset="0"/>
              </a:rPr>
              <a:t> method of the </a:t>
            </a:r>
            <a:r>
              <a:rPr lang="en-US" sz="1800" b="1" dirty="0" err="1" smtClean="0">
                <a:latin typeface="+mj-lt"/>
                <a:cs typeface="Courier New" pitchFamily="49" charset="0"/>
              </a:rPr>
              <a:t>GuiApplication</a:t>
            </a:r>
            <a:r>
              <a:rPr lang="en-US" sz="1800" dirty="0" smtClean="0">
                <a:latin typeface="+mj-lt"/>
                <a:cs typeface="Courier New" pitchFamily="49" charset="0"/>
              </a:rPr>
              <a:t> class:</a:t>
            </a:r>
          </a:p>
          <a:p>
            <a:pPr>
              <a:buNone/>
            </a:pPr>
            <a:endParaRPr lang="en-US" sz="1600" dirty="0" smtClean="0">
              <a:solidFill>
                <a:srgbClr val="0070C0"/>
              </a:solidFill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US" sz="2300" b="1" dirty="0" err="1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bool</a:t>
            </a:r>
            <a:r>
              <a:rPr lang="en-US" sz="2300" dirty="0" smtClean="0">
                <a:latin typeface="+mj-lt"/>
                <a:cs typeface="Courier New" pitchFamily="49" charset="0"/>
              </a:rPr>
              <a:t> </a:t>
            </a:r>
            <a:r>
              <a:rPr lang="en-US" sz="2300" dirty="0" err="1" smtClean="0">
                <a:latin typeface="+mj-lt"/>
                <a:cs typeface="Courier New" pitchFamily="49" charset="0"/>
              </a:rPr>
              <a:t>GetKeyState</a:t>
            </a:r>
            <a:r>
              <a:rPr lang="en-US" sz="2300" dirty="0" smtClean="0">
                <a:latin typeface="+mj-lt"/>
                <a:cs typeface="Courier New" pitchFamily="49" charset="0"/>
              </a:rPr>
              <a:t>(Key </a:t>
            </a:r>
            <a:r>
              <a:rPr lang="en-US" sz="2300" dirty="0" err="1" smtClean="0">
                <a:latin typeface="+mj-lt"/>
                <a:cs typeface="Courier New" pitchFamily="49" charset="0"/>
              </a:rPr>
              <a:t>key</a:t>
            </a:r>
            <a:r>
              <a:rPr lang="en-US" sz="2300" dirty="0" smtClean="0">
                <a:latin typeface="+mj-lt"/>
                <a:cs typeface="Courier New" pitchFamily="49" charset="0"/>
              </a:rPr>
              <a:t>)	</a:t>
            </a:r>
            <a:r>
              <a:rPr lang="en-US" sz="2100" dirty="0" err="1" smtClean="0">
                <a:latin typeface="+mj-lt"/>
                <a:cs typeface="Courier New" pitchFamily="49" charset="0"/>
              </a:rPr>
              <a:t>GetKeyState</a:t>
            </a:r>
            <a:r>
              <a:rPr lang="en-US" sz="2100" dirty="0" smtClean="0">
                <a:latin typeface="+mj-lt"/>
                <a:cs typeface="Courier New" pitchFamily="49" charset="0"/>
              </a:rPr>
              <a:t> returns true if the key is pressed down.</a:t>
            </a:r>
          </a:p>
          <a:p>
            <a:pPr>
              <a:buNone/>
            </a:pPr>
            <a:endParaRPr lang="en-US" sz="1600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+mj-lt"/>
                <a:cs typeface="Courier New" pitchFamily="49" charset="0"/>
              </a:rPr>
              <a:t>A good place to check for Keyboard states is in an override of the </a:t>
            </a:r>
            <a:r>
              <a:rPr lang="en-US" sz="1800" b="1" dirty="0" err="1" smtClean="0">
                <a:latin typeface="+mj-lt"/>
                <a:cs typeface="Courier New" pitchFamily="49" charset="0"/>
              </a:rPr>
              <a:t>GuiApplication</a:t>
            </a:r>
            <a:r>
              <a:rPr lang="en-US" sz="1800" b="1" dirty="0" smtClean="0">
                <a:latin typeface="+mj-lt"/>
                <a:cs typeface="Courier New" pitchFamily="49" charset="0"/>
              </a:rPr>
              <a:t>::Cycle</a:t>
            </a:r>
            <a:r>
              <a:rPr lang="en-US" sz="1800" dirty="0" smtClean="0">
                <a:latin typeface="+mj-lt"/>
                <a:cs typeface="Courier New" pitchFamily="49" charset="0"/>
              </a:rPr>
              <a:t> method. First, a class</a:t>
            </a:r>
          </a:p>
          <a:p>
            <a:pPr>
              <a:buNone/>
            </a:pPr>
            <a:r>
              <a:rPr lang="en-US" sz="1800" dirty="0" smtClean="0">
                <a:latin typeface="+mj-lt"/>
                <a:cs typeface="Courier New" pitchFamily="49" charset="0"/>
              </a:rPr>
              <a:t>must be derived from </a:t>
            </a:r>
            <a:r>
              <a:rPr lang="en-US" sz="1800" b="1" dirty="0" err="1" smtClean="0">
                <a:latin typeface="+mj-lt"/>
                <a:cs typeface="Courier New" pitchFamily="49" charset="0"/>
              </a:rPr>
              <a:t>GuiApplication</a:t>
            </a:r>
            <a:r>
              <a:rPr lang="en-US" sz="1800" dirty="0" smtClean="0">
                <a:latin typeface="+mj-lt"/>
                <a:cs typeface="Courier New" pitchFamily="49" charset="0"/>
              </a:rPr>
              <a:t>:</a:t>
            </a:r>
          </a:p>
          <a:p>
            <a:pPr>
              <a:buNone/>
            </a:pPr>
            <a:endParaRPr lang="en-US" sz="1600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SampleApp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GuiApplication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timerResolution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60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Increase timer resolution for smoother movement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Cycle(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idle)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moved =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*** Check KB input and process player movement here ***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!moved;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Return true to free CPU cycles if nothing happened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8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Time/Key State based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96774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300" dirty="0" smtClean="0">
                <a:latin typeface="+mj-lt"/>
                <a:cs typeface="Courier New" pitchFamily="49" charset="0"/>
              </a:rPr>
              <a:t>We’ll base our player displacement on the elapsed time.</a:t>
            </a:r>
          </a:p>
          <a:p>
            <a:pPr>
              <a:buNone/>
            </a:pPr>
            <a:r>
              <a:rPr lang="en-US" sz="2300" dirty="0" smtClean="0">
                <a:latin typeface="+mj-lt"/>
                <a:cs typeface="Courier New" pitchFamily="49" charset="0"/>
              </a:rPr>
              <a:t>Let’s define a constant in pixels per second: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moveSpeed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100.0;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100 pixels per seconds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300" dirty="0" smtClean="0">
                <a:latin typeface="+mj-lt"/>
                <a:cs typeface="Courier New" pitchFamily="49" charset="0"/>
              </a:rPr>
              <a:t>We can add the timing code to our </a:t>
            </a:r>
            <a:r>
              <a:rPr lang="en-US" sz="2300" b="1" dirty="0" smtClean="0">
                <a:latin typeface="+mj-lt"/>
                <a:cs typeface="Courier New" pitchFamily="49" charset="0"/>
              </a:rPr>
              <a:t>Cycle</a:t>
            </a:r>
            <a:r>
              <a:rPr lang="en-US" sz="2300" dirty="0" smtClean="0">
                <a:latin typeface="+mj-lt"/>
                <a:cs typeface="Courier New" pitchFamily="49" charset="0"/>
              </a:rPr>
              <a:t>() method: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Time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lastTime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Time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diffTime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time -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lastTime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Compute the elapsed time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diffTime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moveSpeed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	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 Don’t process if we haven’t moved by at least 1 pixel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(selected)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GetKeyState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(left))  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selected.x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diffTime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moved =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if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GetKeyState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(right)) 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selected.x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diffTime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      moved =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GetKeyState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(up))    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selected.y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diffTime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moved =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GetKeyState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(down))  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selected.y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diffTime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      moved =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(moved)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mainWindow.Update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lastTime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time;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 Save the time to use for the next elapsed time computation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in the code to draw graphics?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MainWindow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Window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text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"Bitmap Demo"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background = black;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borderStyle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sizable;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hasMaximize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hasMinimize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size = {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576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432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OnRedraw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(Surface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*** Here, with the Surface object! ***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MainWindow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mainWindow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{};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do with a Surface?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8763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Properties: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ColorAlpha</a:t>
            </a:r>
            <a:r>
              <a:rPr lang="en-US" dirty="0" smtClean="0"/>
              <a:t> </a:t>
            </a:r>
            <a:r>
              <a:rPr lang="en-US" b="1" dirty="0" smtClean="0"/>
              <a:t>foreground</a:t>
            </a:r>
            <a:r>
              <a:rPr lang="en-US" dirty="0" smtClean="0"/>
              <a:t>			Change the color of lines, pixels and text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ColorAlpha</a:t>
            </a:r>
            <a:r>
              <a:rPr lang="en-US" dirty="0" smtClean="0"/>
              <a:t> </a:t>
            </a:r>
            <a:r>
              <a:rPr lang="en-US" b="1" dirty="0" smtClean="0"/>
              <a:t>background</a:t>
            </a:r>
            <a:r>
              <a:rPr lang="en-US" dirty="0" smtClean="0"/>
              <a:t>			Change the color of filled areas and clear</a:t>
            </a:r>
          </a:p>
          <a:p>
            <a:r>
              <a:rPr lang="en-US" dirty="0" smtClean="0"/>
              <a:t>   Font </a:t>
            </a:r>
            <a:r>
              <a:rPr lang="en-US" b="1" dirty="0" err="1" smtClean="0"/>
              <a:t>font</a:t>
            </a:r>
            <a:r>
              <a:rPr lang="en-US" dirty="0" smtClean="0"/>
              <a:t>				Change the text font</a:t>
            </a:r>
          </a:p>
          <a:p>
            <a:endParaRPr lang="en-US" dirty="0" smtClean="0"/>
          </a:p>
          <a:p>
            <a:r>
              <a:rPr lang="en-US" i="1" u="sng" dirty="0" smtClean="0"/>
              <a:t>The Basics:</a:t>
            </a:r>
          </a:p>
          <a:p>
            <a:r>
              <a:rPr lang="en-US" dirty="0" smtClean="0"/>
              <a:t>   </a:t>
            </a:r>
            <a:r>
              <a:rPr lang="en-US" b="1" dirty="0" smtClean="0">
                <a:solidFill>
                  <a:srgbClr val="0070C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b="1" dirty="0" smtClean="0"/>
              <a:t>Clear</a:t>
            </a:r>
            <a:r>
              <a:rPr lang="en-US" dirty="0" smtClean="0"/>
              <a:t>(</a:t>
            </a:r>
            <a:r>
              <a:rPr lang="en-US" dirty="0" err="1" smtClean="0"/>
              <a:t>ClearType</a:t>
            </a:r>
            <a:r>
              <a:rPr lang="en-US" dirty="0" smtClean="0"/>
              <a:t> type)			Clear the surface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void</a:t>
            </a:r>
            <a:r>
              <a:rPr lang="en-US" dirty="0" smtClean="0"/>
              <a:t> </a:t>
            </a:r>
            <a:r>
              <a:rPr lang="en-US" b="1" dirty="0" err="1" smtClean="0"/>
              <a:t>PutPixel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x,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y)			Draw pixel by pixel</a:t>
            </a:r>
          </a:p>
          <a:p>
            <a:r>
              <a:rPr lang="en-US" dirty="0" smtClean="0"/>
              <a:t>   </a:t>
            </a:r>
            <a:r>
              <a:rPr lang="en-US" b="1" dirty="0" smtClean="0">
                <a:solidFill>
                  <a:srgbClr val="0070C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b="1" dirty="0" err="1" smtClean="0"/>
              <a:t>DrawLine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x1,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y1,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x2,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y2)	Draw a straight line</a:t>
            </a:r>
          </a:p>
          <a:p>
            <a:r>
              <a:rPr lang="en-US" dirty="0" smtClean="0"/>
              <a:t>   </a:t>
            </a:r>
            <a:r>
              <a:rPr lang="en-US" b="1" dirty="0" smtClean="0">
                <a:solidFill>
                  <a:srgbClr val="0070C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b="1" dirty="0" smtClean="0"/>
              <a:t>Rectangle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x1,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y1,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x2,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y2)	Draw a 1 pixel rectangle border</a:t>
            </a:r>
          </a:p>
          <a:p>
            <a:r>
              <a:rPr lang="en-US" dirty="0" smtClean="0"/>
              <a:t>   </a:t>
            </a:r>
            <a:r>
              <a:rPr lang="en-US" b="1" dirty="0" smtClean="0">
                <a:solidFill>
                  <a:srgbClr val="0070C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b="1" dirty="0" smtClean="0"/>
              <a:t>Area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x1,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y1,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x2,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y2)		Draw a filled rectangular area</a:t>
            </a:r>
          </a:p>
          <a:p>
            <a:r>
              <a:rPr lang="en-US" dirty="0" smtClean="0"/>
              <a:t>   </a:t>
            </a:r>
            <a:r>
              <a:rPr lang="en-US" b="1" dirty="0" smtClean="0">
                <a:solidFill>
                  <a:srgbClr val="0070C0"/>
                </a:solidFill>
              </a:rPr>
              <a:t>void </a:t>
            </a:r>
            <a:r>
              <a:rPr lang="en-US" b="1" dirty="0" err="1" smtClean="0"/>
              <a:t>WriteText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x,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y, </a:t>
            </a:r>
            <a:r>
              <a:rPr lang="en-US" b="1" dirty="0" smtClean="0">
                <a:solidFill>
                  <a:srgbClr val="0070C0"/>
                </a:solidFill>
              </a:rPr>
              <a:t>char</a:t>
            </a:r>
            <a:r>
              <a:rPr lang="en-US" dirty="0" smtClean="0"/>
              <a:t> * text,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)	Display text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u="sng" dirty="0" smtClean="0"/>
              <a:t>Draw Bitmaps: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void</a:t>
            </a:r>
            <a:r>
              <a:rPr lang="en-US" dirty="0" smtClean="0"/>
              <a:t> </a:t>
            </a:r>
            <a:r>
              <a:rPr lang="en-US" b="1" dirty="0" err="1" smtClean="0"/>
              <a:t>Blit</a:t>
            </a:r>
            <a:r>
              <a:rPr lang="en-US" dirty="0" smtClean="0"/>
              <a:t>(Bitmap 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dx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dy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sx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sy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w,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h)</a:t>
            </a:r>
          </a:p>
          <a:p>
            <a:r>
              <a:rPr lang="en-US" dirty="0" smtClean="0"/>
              <a:t>   </a:t>
            </a:r>
            <a:r>
              <a:rPr lang="en-US" b="1" dirty="0" smtClean="0">
                <a:solidFill>
                  <a:srgbClr val="0070C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b="1" dirty="0" smtClean="0"/>
              <a:t>Stretch</a:t>
            </a:r>
            <a:r>
              <a:rPr lang="en-US" dirty="0" smtClean="0"/>
              <a:t>(Bitmap 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dx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dy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sx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sy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w,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h,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sw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</a:t>
            </a:r>
            <a:r>
              <a:rPr lang="en-US" b="1" dirty="0" smtClean="0">
                <a:solidFill>
                  <a:srgbClr val="0070C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b="1" dirty="0" smtClean="0"/>
              <a:t>Filter</a:t>
            </a:r>
            <a:r>
              <a:rPr lang="en-US" dirty="0" smtClean="0"/>
              <a:t>(Bitmap 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dx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dy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sx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sy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w,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h,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sw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</a:t>
            </a:r>
            <a:r>
              <a:rPr lang="en-US" b="1" dirty="0" smtClean="0">
                <a:solidFill>
                  <a:srgbClr val="0070C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b="1" dirty="0" smtClean="0"/>
              <a:t>Tile</a:t>
            </a:r>
            <a:r>
              <a:rPr lang="en-US" dirty="0" smtClean="0"/>
              <a:t>(Bitmap 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dx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dy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w,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h)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</a:t>
            </a:r>
            <a:r>
              <a:rPr lang="en-US" dirty="0" err="1" smtClean="0"/>
              <a:t>Blitting</a:t>
            </a:r>
            <a:r>
              <a:rPr lang="en-US" dirty="0" smtClean="0"/>
              <a:t> our Bitmap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95400"/>
            <a:ext cx="7620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 void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Blit</a:t>
            </a:r>
            <a:r>
              <a:rPr lang="en-US" sz="2400" dirty="0" smtClean="0"/>
              <a:t>(Bitmap </a:t>
            </a:r>
            <a:r>
              <a:rPr lang="en-US" sz="2400" dirty="0" err="1" smtClean="0"/>
              <a:t>src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dx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dy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sx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sy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 w,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 h)</a:t>
            </a:r>
          </a:p>
          <a:p>
            <a:endParaRPr lang="en-US" sz="2400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Blit</a:t>
            </a:r>
            <a:r>
              <a:rPr lang="en-US" dirty="0" smtClean="0"/>
              <a:t> function transfers a bitmap image to a surface with a 1:1 pixel ratio, no scaling occurs. 10 pixels in the image will be displayed as 10 pixels on the surface.</a:t>
            </a:r>
          </a:p>
          <a:p>
            <a:r>
              <a:rPr lang="en-US" dirty="0" err="1" smtClean="0"/>
              <a:t>src</a:t>
            </a:r>
            <a:r>
              <a:rPr lang="en-US" dirty="0" smtClean="0"/>
              <a:t>		The source Bitmap image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dx</a:t>
            </a:r>
            <a:r>
              <a:rPr lang="en-US" dirty="0" smtClean="0"/>
              <a:t>, </a:t>
            </a:r>
            <a:r>
              <a:rPr lang="en-US" dirty="0" err="1" smtClean="0"/>
              <a:t>dy</a:t>
            </a:r>
            <a:r>
              <a:rPr lang="en-US" dirty="0" smtClean="0"/>
              <a:t>)		The destination coordinates: where we want to draw 			the image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sx</a:t>
            </a:r>
            <a:r>
              <a:rPr lang="en-US" dirty="0" smtClean="0"/>
              <a:t>, </a:t>
            </a:r>
            <a:r>
              <a:rPr lang="en-US" dirty="0" err="1" smtClean="0"/>
              <a:t>sy</a:t>
            </a:r>
            <a:r>
              <a:rPr lang="en-US" dirty="0" smtClean="0"/>
              <a:t>)		The source coordinates: which part of the image we 			want to display, the upper-left corner where we want 			to take a rectangular block of pixels</a:t>
            </a:r>
          </a:p>
          <a:p>
            <a:r>
              <a:rPr lang="en-US" dirty="0" smtClean="0"/>
              <a:t>(w, h)		The size of the block of pixels to use, there should be 			that many pixels available in the source image starting 			at (</a:t>
            </a:r>
            <a:r>
              <a:rPr lang="en-US" dirty="0" err="1" smtClean="0"/>
              <a:t>sx</a:t>
            </a:r>
            <a:r>
              <a:rPr lang="en-US" dirty="0" smtClean="0"/>
              <a:t>, </a:t>
            </a:r>
            <a:r>
              <a:rPr lang="en-US" dirty="0" err="1" smtClean="0"/>
              <a:t>sy</a:t>
            </a:r>
            <a:r>
              <a:rPr lang="en-US" dirty="0" smtClean="0"/>
              <a:t>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Example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i="1" dirty="0" smtClean="0"/>
              <a:t>To draw an entire bitmap hold in an object named ‘</a:t>
            </a:r>
            <a:r>
              <a:rPr lang="en-US" b="1" i="1" dirty="0" smtClean="0"/>
              <a:t>bmp</a:t>
            </a:r>
            <a:r>
              <a:rPr lang="en-US" i="1" dirty="0" smtClean="0"/>
              <a:t>’ at (</a:t>
            </a:r>
            <a:r>
              <a:rPr lang="en-US" b="1" i="1" dirty="0" smtClean="0"/>
              <a:t>100</a:t>
            </a:r>
            <a:r>
              <a:rPr lang="en-US" i="1" dirty="0" smtClean="0"/>
              <a:t>, </a:t>
            </a:r>
            <a:r>
              <a:rPr lang="en-US" b="1" i="1" dirty="0" smtClean="0"/>
              <a:t>100</a:t>
            </a:r>
            <a:r>
              <a:rPr lang="en-US" i="1" dirty="0" smtClean="0"/>
              <a:t>):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surface.Blit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(bmp,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bmp.width,bmp.height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000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Loading bitmaps with </a:t>
            </a:r>
            <a:r>
              <a:rPr lang="en-US" dirty="0" err="1" smtClean="0"/>
              <a:t>BitmapResource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MainWindow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: Window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BitmapResource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castleGfx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"castle.png"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window =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OnRedraw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(Surface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surface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Bitmap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bitmap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castleGfx.bitmap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(bitmap)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surface.Blit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(bitmap, 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bitmap.width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bitmap.height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 base Graphical Object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WorldObject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BitmapResource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res;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What image to use for 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Render(Surface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surface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Bitmap bmp = res ?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res.bitmap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(bmp)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surface.Blit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(bmp,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,bmp.width,bmp.height);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x, y;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The position of the object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derive a few classes!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162800" cy="33527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BitmapResource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peasantGfx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"peasant.png"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BitmapResource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dragonGfx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"dragon.png"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BitmapResource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mageGfx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"mage.png"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BitmapResource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archerGfx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"archer.png"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BitmapResource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castleGfx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"castle.png"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18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Peasant 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WorldObject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 res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peasantGfx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Dragon 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WorldObject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 res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dragonGfx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Mage 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WorldObject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 res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mageGfx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Archer 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WorldObject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 res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archerGfx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Castle 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WorldObject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 res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castleGfx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181600"/>
            <a:ext cx="8305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>
                <a:cs typeface="Arial" pitchFamily="34" charset="0"/>
              </a:rPr>
              <a:t>Because we will use the resources inside these derived classes, it will be more convenient to declare the resources globally. We’ll take care of associating them with a Window so they get loaded properly in the next slide!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OnLoadGraphics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2900" dirty="0" err="1" smtClean="0"/>
              <a:t>OnLoadGraphics</a:t>
            </a:r>
            <a:r>
              <a:rPr lang="en-US" sz="2900" dirty="0" smtClean="0"/>
              <a:t> / </a:t>
            </a:r>
            <a:r>
              <a:rPr lang="en-US" sz="2900" dirty="0" err="1" smtClean="0"/>
              <a:t>OnUnloadGraphics</a:t>
            </a:r>
            <a:r>
              <a:rPr lang="en-US" sz="2900" dirty="0" smtClean="0"/>
              <a:t> are part of the </a:t>
            </a:r>
            <a:r>
              <a:rPr lang="en-US" sz="2900" dirty="0" err="1" smtClean="0"/>
              <a:t>Ecere</a:t>
            </a:r>
            <a:r>
              <a:rPr lang="en-US" sz="2900" dirty="0" smtClean="0"/>
              <a:t> framework for ensuring images are always loaded in</a:t>
            </a:r>
          </a:p>
          <a:p>
            <a:pPr>
              <a:buNone/>
            </a:pPr>
            <a:r>
              <a:rPr lang="en-US" sz="2900" dirty="0" smtClean="0"/>
              <a:t>the right format. To make our life easier, we’ll put all of the bitmap resources handles in an array.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Array&lt;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BitmapResource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gfxResources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{ [</a:t>
            </a:r>
          </a:p>
          <a:p>
            <a:pPr>
              <a:buNone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peasantGfx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dragonGfx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mageGfx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archerGfx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castleGfx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] };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900" dirty="0" smtClean="0"/>
              <a:t>Now we can simply loop through that array:</a:t>
            </a:r>
          </a:p>
          <a:p>
            <a:pPr>
              <a:buNone/>
            </a:pPr>
            <a:endParaRPr lang="en-US" sz="2900" dirty="0" smtClean="0"/>
          </a:p>
          <a:p>
            <a:pPr>
              <a:buNone/>
            </a:pPr>
            <a:r>
              <a:rPr lang="en-US" sz="29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9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OnLoadGraphics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9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(r :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gfxResources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AddResource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(r);</a:t>
            </a:r>
          </a:p>
          <a:p>
            <a:pPr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9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 true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9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OnUnloadGraphics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9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(r :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gfxResources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RemoveResource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(r);</a:t>
            </a:r>
          </a:p>
          <a:p>
            <a:pPr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9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1673</Words>
  <Application>Microsoft Office PowerPoint</Application>
  <PresentationFormat>On-screen Show (4:3)</PresentationFormat>
  <Paragraphs>373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Bitmaps, Keyboard and Sound</vt:lpstr>
      <vt:lpstr>Cartesian Graphics Coordinates in Ecere</vt:lpstr>
      <vt:lpstr>Where in the code to draw graphics?</vt:lpstr>
      <vt:lpstr>What can I do with a Surface?</vt:lpstr>
      <vt:lpstr>Bit Blitting our Bitmap</vt:lpstr>
      <vt:lpstr>Loading bitmaps with BitmapResource</vt:lpstr>
      <vt:lpstr>Defining a base Graphical Object Class</vt:lpstr>
      <vt:lpstr>Let’s derive a few classes!</vt:lpstr>
      <vt:lpstr>OnLoadGraphics</vt:lpstr>
      <vt:lpstr>Populating our World and Rendering it</vt:lpstr>
      <vt:lpstr>Keyboard Input</vt:lpstr>
      <vt:lpstr>Moving an object with the keyboard</vt:lpstr>
      <vt:lpstr>Drawing a Selection (2 rectangles)</vt:lpstr>
      <vt:lpstr>Changing the Selection</vt:lpstr>
      <vt:lpstr>Playing a Sound: Setting up Audio</vt:lpstr>
      <vt:lpstr>Loading a Sound and Playing it</vt:lpstr>
      <vt:lpstr>Changing the pitch: a keyboard piano</vt:lpstr>
      <vt:lpstr>Using Controllers</vt:lpstr>
      <vt:lpstr>Using Controllers (continued)</vt:lpstr>
      <vt:lpstr>State Based Keyboard Input</vt:lpstr>
      <vt:lpstr>Time/Key State based movement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small board game with the Ecere SDK</dc:title>
  <dc:creator>jerome</dc:creator>
  <cp:lastModifiedBy>jerome</cp:lastModifiedBy>
  <cp:revision>79</cp:revision>
  <dcterms:created xsi:type="dcterms:W3CDTF">2010-11-08T11:59:07Z</dcterms:created>
  <dcterms:modified xsi:type="dcterms:W3CDTF">2010-11-15T09:16:13Z</dcterms:modified>
</cp:coreProperties>
</file>