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79" r:id="rId11"/>
    <p:sldId id="276" r:id="rId12"/>
    <p:sldId id="277" r:id="rId13"/>
    <p:sldId id="278" r:id="rId14"/>
    <p:sldId id="263" r:id="rId15"/>
    <p:sldId id="264" r:id="rId16"/>
    <p:sldId id="275" r:id="rId17"/>
    <p:sldId id="268" r:id="rId18"/>
    <p:sldId id="267" r:id="rId19"/>
    <p:sldId id="269" r:id="rId20"/>
    <p:sldId id="270" r:id="rId21"/>
    <p:sldId id="271" r:id="rId22"/>
    <p:sldId id="274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9291-323A-4050-864C-CCB54B1FD4E6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470025"/>
          </a:xfrm>
        </p:spPr>
        <p:txBody>
          <a:bodyPr/>
          <a:lstStyle/>
          <a:p>
            <a:r>
              <a:rPr lang="en-US" dirty="0" smtClean="0"/>
              <a:t>Building a simple database application with the </a:t>
            </a:r>
            <a:r>
              <a:rPr lang="en-US" dirty="0" err="1" smtClean="0"/>
              <a:t>Ecere</a:t>
            </a:r>
            <a:r>
              <a:rPr lang="en-US" dirty="0" smtClean="0"/>
              <a:t> SDK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410200"/>
            <a:ext cx="7467600" cy="1752600"/>
          </a:xfrm>
        </p:spPr>
        <p:txBody>
          <a:bodyPr/>
          <a:lstStyle/>
          <a:p>
            <a:r>
              <a:rPr lang="en-US" dirty="0" smtClean="0"/>
              <a:t>An introduction to building </a:t>
            </a:r>
            <a:r>
              <a:rPr lang="en-US" dirty="0" err="1" smtClean="0"/>
              <a:t>eC</a:t>
            </a:r>
            <a:r>
              <a:rPr lang="en-US" dirty="0" smtClean="0"/>
              <a:t>/</a:t>
            </a:r>
            <a:r>
              <a:rPr lang="en-US" dirty="0" err="1" smtClean="0"/>
              <a:t>Ecere</a:t>
            </a:r>
            <a:r>
              <a:rPr lang="en-US" dirty="0" smtClean="0"/>
              <a:t> applications with an </a:t>
            </a:r>
            <a:r>
              <a:rPr lang="en-US" dirty="0" err="1" smtClean="0"/>
              <a:t>SQLite</a:t>
            </a:r>
            <a:r>
              <a:rPr lang="en-US" dirty="0" smtClean="0"/>
              <a:t> backend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362200"/>
            <a:ext cx="26384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 new row and setting a value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0" y="1752600"/>
            <a:ext cx="5181600" cy="190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RowMovies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 {};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r.Add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r.name =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"Toy Story 3"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back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RowMovies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 { };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r.Next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String name = r.name;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"\""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name,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"\", added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r.dateAdded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name;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by value and Setting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9342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RowMovies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 { };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r.Find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dbfield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"Movies"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name),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middle, nil,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"The Last Samurai"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r.borrower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by id and deleting a row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0" y="1752600"/>
            <a:ext cx="51816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RowMovies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 {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r.Delete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in a snap: adding an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81200"/>
            <a:ext cx="632460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GenericEditor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editor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anchor = {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},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table =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dbtable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"Movies"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Borrowers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editBorrowers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anchor = { right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bottom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stayOnTop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text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"Edit Borrowers"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hotKey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altB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NotifyClicked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(Button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y, Modifiers m)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GenericEditor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borrowersEditor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borderStyle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sizable;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size = {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640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}; table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dbtable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"Borrowers"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};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borrowersEditor.Modal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editor.dataBoxes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].Refresh();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Reports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773248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219200" y="1524000"/>
            <a:ext cx="6553200" cy="3429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MoviesReportDetail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: Detail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size = {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500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font = {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"Arial"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keepTogether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Designing Reports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Label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movieName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anchor = {left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top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right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.60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bottom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Label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mediaType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anchor = {left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.40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top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right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.45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bottom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Label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dateAdded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anchor = {left =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.55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top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right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.30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bottom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Label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borrowerName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anchor = {left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.70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top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right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bottom 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report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38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RowMovies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row = 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RowMovies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report.groupings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._[</a:t>
            </a:r>
            <a:r>
              <a:rPr lang="en-US" sz="17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].row;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String s;</a:t>
            </a:r>
          </a:p>
          <a:p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s = row.name;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movieName.text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s;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s;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s =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PrintString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row.mediaType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mediaType.text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s;</a:t>
            </a:r>
          </a:p>
          <a:p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delete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s;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s =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PrintString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ShortDate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row.dateAdded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dateAdded.text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s;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s;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s = row.borrower.name;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borrowerName.text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s;</a:t>
            </a:r>
          </a:p>
          <a:p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delete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movie collection database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705600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MoviesReport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CommonReport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title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"All my movies"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rowDetail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MoviesReportDetail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ExecuteData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(Database db)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RowMovies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row { 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row.query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"SELECT ROWID, * FROM `Movies` ORDER BY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`Media Type`, `Name`;"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row.Select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(nil);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groupings._[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].row = row;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our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Menu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reportsMenu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menu,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"Reports"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 };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MenuItem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allMovies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reportsMenu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"All Movies"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MenuItem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selection,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Modifiers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ExecuteReport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(db,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MoviesReport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page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9677400" cy="45259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MoviesReportPageHeader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Detail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size = {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font = {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"Arial"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bold =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Label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movieName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anchor = { left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top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right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0.60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bottom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text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"Movie Name"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Label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mediaType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anchor = { left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0.40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top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right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bottom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text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"Media Type"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Label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dateAdded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anchor = { left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top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right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0.30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bottom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text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"Date Added"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Label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borrowerName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anchor = { left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0.70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top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right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bottom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text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"Borrower Name"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OnRedraw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(Surface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clientSize.w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clientSize.h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surface.Rectangle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x, y);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pageHeader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MoviesReportPageHeader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Reports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143000"/>
            <a:ext cx="711991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daysAgo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now, d;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now.GetLocalTime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 = now;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 -=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daysAgo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Go back 90 days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 = t;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groupings._[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].row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RowBorrowers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groupings._[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row.query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"SELECT ROWID, * FROM `Borrowers` ORDER BY `Name`;"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groupings._[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row.Select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(nil);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groupings._[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].row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RowMovies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groupings._[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row.query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"SELECT ROWID, * FROM `Movies` WHERE `Date Borrowed` &lt; ? AND `Borrower` = ? ORDER BY `Date Borrowed`;"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groupings._[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row.SetQueryParamObject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Date 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d.year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d.month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d.day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(Date));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EDA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Syntax:</a:t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rgbClr val="0070C0"/>
                </a:solidFill>
              </a:rPr>
              <a:t>dbtable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“[Table Name]” </a:t>
            </a:r>
            <a:r>
              <a:rPr lang="en-US" dirty="0" smtClean="0"/>
              <a:t>[Table Entry Name]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For each field: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[Data Type] [Identifier] </a:t>
            </a:r>
            <a:r>
              <a:rPr lang="en-US" dirty="0" smtClean="0">
                <a:solidFill>
                  <a:srgbClr val="FF0000"/>
                </a:solidFill>
              </a:rPr>
              <a:t>“[Name in DB</a:t>
            </a:r>
            <a:r>
              <a:rPr lang="en-US" dirty="0" smtClean="0">
                <a:solidFill>
                  <a:srgbClr val="FF0000"/>
                </a:solidFill>
              </a:rPr>
              <a:t>]”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};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Movies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763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 unknown, tape,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dvd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bluRay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dbtable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"Movies"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Movie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Movie       id            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"ID"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String      name          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"Name"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"Media Type"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Date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dateAdded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"Date Added"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Borrower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borrower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"Borrower"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Date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dateBorrowed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"Date Borrowed"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Borrowers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dbtable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"Borrowers"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Borrower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Borrower id         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"ID"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String   name       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"Name"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String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"Phone Number"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Database db;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MovieCollectionApp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GuiApplication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MovieCollectionApp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SetDefaultIdField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"ID"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SetDefaultNameField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"Name"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driver =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db =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database_open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"collection"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~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MovieCollectionApp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db;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the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sqlite</a:t>
            </a:r>
            <a:r>
              <a:rPr lang="en-US" dirty="0" smtClean="0"/>
              <a:t>&gt; .tables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Borrowers         Movies            </a:t>
            </a:r>
            <a:r>
              <a:rPr lang="en-US" dirty="0" err="1" smtClean="0">
                <a:solidFill>
                  <a:srgbClr val="00B050"/>
                </a:solidFill>
              </a:rPr>
              <a:t>eda_table_fields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sql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sqlite_master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table|</a:t>
            </a:r>
            <a:r>
              <a:rPr lang="en-US" dirty="0" err="1" smtClean="0">
                <a:solidFill>
                  <a:srgbClr val="00B050"/>
                </a:solidFill>
              </a:rPr>
              <a:t>eda_table_fields</a:t>
            </a:r>
            <a:r>
              <a:rPr lang="en-US" dirty="0" err="1" smtClean="0"/>
              <a:t>|</a:t>
            </a:r>
            <a:r>
              <a:rPr lang="en-US" b="1" dirty="0" err="1" smtClean="0">
                <a:solidFill>
                  <a:srgbClr val="0070C0"/>
                </a:solidFill>
              </a:rPr>
              <a:t>CREATE</a:t>
            </a:r>
            <a:r>
              <a:rPr lang="en-US" b="1" dirty="0" smtClean="0">
                <a:solidFill>
                  <a:srgbClr val="0070C0"/>
                </a:solidFill>
              </a:rPr>
              <a:t> TABLE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eda_table_fields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</a:rPr>
              <a:t>Table_Name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TEXT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TEXT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TEXT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table|</a:t>
            </a:r>
            <a:r>
              <a:rPr lang="en-US" dirty="0" err="1" smtClean="0">
                <a:solidFill>
                  <a:srgbClr val="00B050"/>
                </a:solidFill>
              </a:rPr>
              <a:t>Borrowers</a:t>
            </a:r>
            <a:r>
              <a:rPr lang="en-US" dirty="0" err="1" smtClean="0"/>
              <a:t>|</a:t>
            </a:r>
            <a:r>
              <a:rPr lang="en-US" b="1" dirty="0" err="1" smtClean="0">
                <a:solidFill>
                  <a:srgbClr val="0070C0"/>
                </a:solidFill>
              </a:rPr>
              <a:t>CREATE</a:t>
            </a:r>
            <a:r>
              <a:rPr lang="en-US" b="1" dirty="0" smtClean="0">
                <a:solidFill>
                  <a:srgbClr val="0070C0"/>
                </a:solidFill>
              </a:rPr>
              <a:t> TABLE</a:t>
            </a:r>
            <a:r>
              <a:rPr lang="en-US" dirty="0" smtClean="0"/>
              <a:t> `</a:t>
            </a:r>
            <a:r>
              <a:rPr lang="en-US" dirty="0" smtClean="0">
                <a:solidFill>
                  <a:srgbClr val="00B050"/>
                </a:solidFill>
              </a:rPr>
              <a:t>Borrowers</a:t>
            </a:r>
            <a:r>
              <a:rPr lang="en-US" dirty="0" smtClean="0"/>
              <a:t>`(</a:t>
            </a:r>
            <a:br>
              <a:rPr lang="en-US" dirty="0" smtClean="0"/>
            </a:br>
            <a:r>
              <a:rPr lang="en-US" dirty="0" smtClean="0"/>
              <a:t>`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` </a:t>
            </a:r>
            <a:r>
              <a:rPr lang="en-US" b="1" dirty="0" smtClean="0">
                <a:solidFill>
                  <a:srgbClr val="0070C0"/>
                </a:solidFill>
              </a:rPr>
              <a:t>INTEGER PRIMARY KEY</a:t>
            </a:r>
            <a:r>
              <a:rPr lang="en-US" dirty="0" smtClean="0"/>
              <a:t>, `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` </a:t>
            </a:r>
            <a:r>
              <a:rPr lang="en-US" b="1" dirty="0" smtClean="0">
                <a:solidFill>
                  <a:srgbClr val="0070C0"/>
                </a:solidFill>
              </a:rPr>
              <a:t>TEXT</a:t>
            </a:r>
            <a:r>
              <a:rPr lang="en-US" dirty="0" smtClean="0"/>
              <a:t>, `</a:t>
            </a:r>
            <a:r>
              <a:rPr lang="en-US" dirty="0" smtClean="0">
                <a:solidFill>
                  <a:srgbClr val="FF0000"/>
                </a:solidFill>
              </a:rPr>
              <a:t>Phone Number</a:t>
            </a:r>
            <a:r>
              <a:rPr lang="en-US" dirty="0" smtClean="0"/>
              <a:t>` </a:t>
            </a:r>
            <a:r>
              <a:rPr lang="en-US" b="1" dirty="0" smtClean="0">
                <a:solidFill>
                  <a:srgbClr val="0070C0"/>
                </a:solidFill>
              </a:rPr>
              <a:t>TEXT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table|</a:t>
            </a:r>
            <a:r>
              <a:rPr lang="en-US" dirty="0" err="1" smtClean="0">
                <a:solidFill>
                  <a:srgbClr val="00B050"/>
                </a:solidFill>
              </a:rPr>
              <a:t>Movies</a:t>
            </a:r>
            <a:r>
              <a:rPr lang="en-US" dirty="0" err="1" smtClean="0"/>
              <a:t>|</a:t>
            </a:r>
            <a:r>
              <a:rPr lang="en-US" b="1" dirty="0" err="1" smtClean="0">
                <a:solidFill>
                  <a:srgbClr val="0070C0"/>
                </a:solidFill>
              </a:rPr>
              <a:t>CREATE</a:t>
            </a:r>
            <a:r>
              <a:rPr lang="en-US" b="1" dirty="0" smtClean="0">
                <a:solidFill>
                  <a:srgbClr val="0070C0"/>
                </a:solidFill>
              </a:rPr>
              <a:t> TABLE</a:t>
            </a:r>
            <a:r>
              <a:rPr lang="en-US" dirty="0" smtClean="0"/>
              <a:t> `</a:t>
            </a:r>
            <a:r>
              <a:rPr lang="en-US" dirty="0" smtClean="0">
                <a:solidFill>
                  <a:srgbClr val="00B050"/>
                </a:solidFill>
              </a:rPr>
              <a:t>Movies</a:t>
            </a:r>
            <a:r>
              <a:rPr lang="en-US" dirty="0" smtClean="0"/>
              <a:t>`(</a:t>
            </a:r>
            <a:br>
              <a:rPr lang="en-US" dirty="0" smtClean="0"/>
            </a:br>
            <a:r>
              <a:rPr lang="en-US" dirty="0" smtClean="0"/>
              <a:t>`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` </a:t>
            </a:r>
            <a:r>
              <a:rPr lang="en-US" b="1" dirty="0" smtClean="0">
                <a:solidFill>
                  <a:srgbClr val="0070C0"/>
                </a:solidFill>
              </a:rPr>
              <a:t>INTEGER PRIMARY KEY</a:t>
            </a:r>
            <a:r>
              <a:rPr lang="en-US" dirty="0" smtClean="0"/>
              <a:t>, `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` </a:t>
            </a:r>
            <a:r>
              <a:rPr lang="en-US" b="1" dirty="0" smtClean="0">
                <a:solidFill>
                  <a:srgbClr val="0070C0"/>
                </a:solidFill>
              </a:rPr>
              <a:t>TEXT</a:t>
            </a:r>
            <a:r>
              <a:rPr lang="en-US" dirty="0" smtClean="0"/>
              <a:t>, `</a:t>
            </a:r>
            <a:r>
              <a:rPr lang="en-US" dirty="0" smtClean="0">
                <a:solidFill>
                  <a:srgbClr val="FF0000"/>
                </a:solidFill>
              </a:rPr>
              <a:t>Media Type</a:t>
            </a:r>
            <a:r>
              <a:rPr lang="en-US" dirty="0" smtClean="0"/>
              <a:t>` </a:t>
            </a:r>
            <a:r>
              <a:rPr lang="en-US" b="1" dirty="0" smtClean="0">
                <a:solidFill>
                  <a:srgbClr val="0070C0"/>
                </a:solidFill>
              </a:rPr>
              <a:t>INTEGER</a:t>
            </a:r>
            <a:r>
              <a:rPr lang="en-US" dirty="0" smtClean="0"/>
              <a:t>, `</a:t>
            </a:r>
            <a:r>
              <a:rPr lang="en-US" dirty="0" smtClean="0">
                <a:solidFill>
                  <a:srgbClr val="FF0000"/>
                </a:solidFill>
              </a:rPr>
              <a:t>Date Added</a:t>
            </a:r>
            <a:r>
              <a:rPr lang="en-US" dirty="0" smtClean="0"/>
              <a:t>` </a:t>
            </a:r>
            <a:r>
              <a:rPr lang="en-US" b="1" dirty="0" smtClean="0">
                <a:solidFill>
                  <a:srgbClr val="0070C0"/>
                </a:solidFill>
              </a:rPr>
              <a:t>TEXT COLLATE </a:t>
            </a:r>
            <a:r>
              <a:rPr lang="en-US" dirty="0" smtClean="0"/>
              <a:t>`</a:t>
            </a:r>
            <a:r>
              <a:rPr lang="en-US" dirty="0" err="1" smtClean="0"/>
              <a:t>ecere</a:t>
            </a:r>
            <a:r>
              <a:rPr lang="en-US" dirty="0" smtClean="0"/>
              <a:t>::sys::Date`, </a:t>
            </a:r>
            <a:br>
              <a:rPr lang="en-US" dirty="0" smtClean="0"/>
            </a:br>
            <a:r>
              <a:rPr lang="en-US" dirty="0" smtClean="0"/>
              <a:t>`</a:t>
            </a:r>
            <a:r>
              <a:rPr lang="en-US" dirty="0" smtClean="0">
                <a:solidFill>
                  <a:srgbClr val="FF0000"/>
                </a:solidFill>
              </a:rPr>
              <a:t>Borrower</a:t>
            </a:r>
            <a:r>
              <a:rPr lang="en-US" dirty="0" smtClean="0"/>
              <a:t>` </a:t>
            </a:r>
            <a:r>
              <a:rPr lang="en-US" b="1" dirty="0" smtClean="0">
                <a:solidFill>
                  <a:srgbClr val="0070C0"/>
                </a:solidFill>
              </a:rPr>
              <a:t>INTEGER REFERENCES </a:t>
            </a:r>
            <a:r>
              <a:rPr lang="en-US" dirty="0" smtClean="0"/>
              <a:t>`</a:t>
            </a:r>
            <a:r>
              <a:rPr lang="en-US" dirty="0" smtClean="0">
                <a:solidFill>
                  <a:srgbClr val="00B050"/>
                </a:solidFill>
              </a:rPr>
              <a:t>Borrowers</a:t>
            </a:r>
            <a:r>
              <a:rPr lang="en-US" dirty="0" smtClean="0"/>
              <a:t>`(`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`), </a:t>
            </a:r>
            <a:br>
              <a:rPr lang="en-US" dirty="0" smtClean="0"/>
            </a:br>
            <a:r>
              <a:rPr lang="en-US" dirty="0" smtClean="0"/>
              <a:t>`</a:t>
            </a:r>
            <a:r>
              <a:rPr lang="en-US" dirty="0" smtClean="0">
                <a:solidFill>
                  <a:srgbClr val="FF0000"/>
                </a:solidFill>
              </a:rPr>
              <a:t>Date Borrowed</a:t>
            </a:r>
            <a:r>
              <a:rPr lang="en-US" dirty="0" smtClean="0"/>
              <a:t>` </a:t>
            </a:r>
            <a:r>
              <a:rPr lang="en-US" b="1" dirty="0" smtClean="0">
                <a:solidFill>
                  <a:srgbClr val="0070C0"/>
                </a:solidFill>
              </a:rPr>
              <a:t>TEXT COLLATE</a:t>
            </a:r>
            <a:r>
              <a:rPr lang="en-US" dirty="0" smtClean="0"/>
              <a:t> `</a:t>
            </a:r>
            <a:r>
              <a:rPr lang="en-US" dirty="0" err="1" smtClean="0"/>
              <a:t>ecere</a:t>
            </a:r>
            <a:r>
              <a:rPr lang="en-US" dirty="0" smtClean="0"/>
              <a:t>::sys::Date`)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EDA’s internal table: </a:t>
            </a:r>
            <a:r>
              <a:rPr lang="en-US" dirty="0" err="1" smtClean="0"/>
              <a:t>eda_table_fields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3810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eda_table_fields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|Borrower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|String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Phone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|String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|Movie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|String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Media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|MediaType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Added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|Date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Borrower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|Borrower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Borrowed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|Date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main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MovieCollectionForm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 Window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text =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"Movie Collection"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background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activeBorder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borderStyle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sizable;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hasMaximize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hasMinimize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hasClose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hasMenuBar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size = {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576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432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menu = { 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Menu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fileMenu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menu,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"File"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f };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MenuItem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exit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fileMenu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"Exit"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x, altF4,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NotifySelect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MenuFileExit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MovieCollectionForm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mainForm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1042</Words>
  <Application>Microsoft Office PowerPoint</Application>
  <PresentationFormat>On-screen Show (4:3)</PresentationFormat>
  <Paragraphs>235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Building a simple database application with the Ecere SDK</vt:lpstr>
      <vt:lpstr>A movie collection database</vt:lpstr>
      <vt:lpstr>The EDA Schema</vt:lpstr>
      <vt:lpstr>Our Movies Table</vt:lpstr>
      <vt:lpstr>Our Borrowers Table</vt:lpstr>
      <vt:lpstr>Setting up our application</vt:lpstr>
      <vt:lpstr>A look at the SQLite</vt:lpstr>
      <vt:lpstr>EDA’s internal table: eda_table_fields</vt:lpstr>
      <vt:lpstr>Setting up the main window</vt:lpstr>
      <vt:lpstr>Adding a new row and setting a value</vt:lpstr>
      <vt:lpstr>Reading back data</vt:lpstr>
      <vt:lpstr>Locating by value and Setting data</vt:lpstr>
      <vt:lpstr>Locating by id and deleting a row</vt:lpstr>
      <vt:lpstr>App in a snap: adding an editor</vt:lpstr>
      <vt:lpstr>Editing Borrowers</vt:lpstr>
      <vt:lpstr>Designing Reports</vt:lpstr>
      <vt:lpstr>Designing Reports</vt:lpstr>
      <vt:lpstr>Designing Reports</vt:lpstr>
      <vt:lpstr>Filling the report data</vt:lpstr>
      <vt:lpstr>Creating our report</vt:lpstr>
      <vt:lpstr>Launching our report</vt:lpstr>
      <vt:lpstr>Adding a page header</vt:lpstr>
      <vt:lpstr>More Complex Reports</vt:lpstr>
      <vt:lpstr>Groupings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small board game with the Ecere SDK</dc:title>
  <dc:creator>jerome</dc:creator>
  <cp:lastModifiedBy>jerome</cp:lastModifiedBy>
  <cp:revision>39</cp:revision>
  <dcterms:created xsi:type="dcterms:W3CDTF">2010-11-08T11:59:07Z</dcterms:created>
  <dcterms:modified xsi:type="dcterms:W3CDTF">2010-11-13T07:01:01Z</dcterms:modified>
</cp:coreProperties>
</file>