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lorenzo rossi" userId="87fdcc26-a540-4462-a403-e0204cc02d59" providerId="ADAL" clId="{BB7BAA33-3429-45AD-B5A0-748D3A8042BB}"/>
    <pc:docChg chg="custSel addSld delSld modSld">
      <pc:chgData name="giacomo lorenzo rossi" userId="87fdcc26-a540-4462-a403-e0204cc02d59" providerId="ADAL" clId="{BB7BAA33-3429-45AD-B5A0-748D3A8042BB}" dt="2021-03-30T15:26:36.284" v="829" actId="20577"/>
      <pc:docMkLst>
        <pc:docMk/>
      </pc:docMkLst>
      <pc:sldChg chg="modSp del mod">
        <pc:chgData name="giacomo lorenzo rossi" userId="87fdcc26-a540-4462-a403-e0204cc02d59" providerId="ADAL" clId="{BB7BAA33-3429-45AD-B5A0-748D3A8042BB}" dt="2021-03-30T12:23:35.189" v="606" actId="47"/>
        <pc:sldMkLst>
          <pc:docMk/>
          <pc:sldMk cId="1815798415" sldId="258"/>
        </pc:sldMkLst>
        <pc:spChg chg="mod">
          <ac:chgData name="giacomo lorenzo rossi" userId="87fdcc26-a540-4462-a403-e0204cc02d59" providerId="ADAL" clId="{BB7BAA33-3429-45AD-B5A0-748D3A8042BB}" dt="2021-03-30T12:23:31.732" v="604" actId="21"/>
          <ac:spMkLst>
            <pc:docMk/>
            <pc:sldMk cId="1815798415" sldId="258"/>
            <ac:spMk id="2" creationId="{59AF48A1-DF13-496C-8B02-CEF86E4C3335}"/>
          </ac:spMkLst>
        </pc:spChg>
        <pc:spChg chg="mod">
          <ac:chgData name="giacomo lorenzo rossi" userId="87fdcc26-a540-4462-a403-e0204cc02d59" providerId="ADAL" clId="{BB7BAA33-3429-45AD-B5A0-748D3A8042BB}" dt="2021-03-30T12:23:23.609" v="600" actId="27636"/>
          <ac:spMkLst>
            <pc:docMk/>
            <pc:sldMk cId="1815798415" sldId="258"/>
            <ac:spMk id="3" creationId="{F87355F3-2254-4BAE-ABB2-5E3F206B9DB0}"/>
          </ac:spMkLst>
        </pc:spChg>
      </pc:sldChg>
      <pc:sldChg chg="modSp new mod">
        <pc:chgData name="giacomo lorenzo rossi" userId="87fdcc26-a540-4462-a403-e0204cc02d59" providerId="ADAL" clId="{BB7BAA33-3429-45AD-B5A0-748D3A8042BB}" dt="2021-03-30T15:26:36.284" v="829" actId="20577"/>
        <pc:sldMkLst>
          <pc:docMk/>
          <pc:sldMk cId="3140891468" sldId="259"/>
        </pc:sldMkLst>
        <pc:spChg chg="mod">
          <ac:chgData name="giacomo lorenzo rossi" userId="87fdcc26-a540-4462-a403-e0204cc02d59" providerId="ADAL" clId="{BB7BAA33-3429-45AD-B5A0-748D3A8042BB}" dt="2021-03-30T12:23:33.806" v="605"/>
          <ac:spMkLst>
            <pc:docMk/>
            <pc:sldMk cId="3140891468" sldId="259"/>
            <ac:spMk id="2" creationId="{087682B6-0A54-4F4C-BA66-D04A08BCC476}"/>
          </ac:spMkLst>
        </pc:spChg>
        <pc:spChg chg="mod">
          <ac:chgData name="giacomo lorenzo rossi" userId="87fdcc26-a540-4462-a403-e0204cc02d59" providerId="ADAL" clId="{BB7BAA33-3429-45AD-B5A0-748D3A8042BB}" dt="2021-03-30T12:23:25.149" v="603" actId="27636"/>
          <ac:spMkLst>
            <pc:docMk/>
            <pc:sldMk cId="3140891468" sldId="259"/>
            <ac:spMk id="3" creationId="{F7970553-A128-4AA9-9B40-4F1AF84D6B74}"/>
          </ac:spMkLst>
        </pc:spChg>
        <pc:spChg chg="mod">
          <ac:chgData name="giacomo lorenzo rossi" userId="87fdcc26-a540-4462-a403-e0204cc02d59" providerId="ADAL" clId="{BB7BAA33-3429-45AD-B5A0-748D3A8042BB}" dt="2021-03-30T15:26:36.284" v="829" actId="20577"/>
          <ac:spMkLst>
            <pc:docMk/>
            <pc:sldMk cId="3140891468" sldId="259"/>
            <ac:spMk id="4" creationId="{3C666B9D-6C87-4ACB-9F8D-AC18E9AC2C0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BE47DC-2403-4119-97D0-B611F500C90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B0F7CB4-2AF5-4154-99D6-C552A7B2D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898E3C4-B031-4C92-B4F1-4874B993473C}"/>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5" name="Segnaposto piè di pagina 4">
            <a:extLst>
              <a:ext uri="{FF2B5EF4-FFF2-40B4-BE49-F238E27FC236}">
                <a16:creationId xmlns:a16="http://schemas.microsoft.com/office/drawing/2014/main" id="{1E4826AF-B52C-4509-BEE0-81345DA203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B93B85E-CDD9-4AFA-B29C-A5903C4D4E6E}"/>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16037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F90BD9-0C39-4F3C-954C-798117611CE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22816F5-BCE7-4CC2-BE5E-545C24A582F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46D505F-C895-4068-9E58-12234AD27806}"/>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5" name="Segnaposto piè di pagina 4">
            <a:extLst>
              <a:ext uri="{FF2B5EF4-FFF2-40B4-BE49-F238E27FC236}">
                <a16:creationId xmlns:a16="http://schemas.microsoft.com/office/drawing/2014/main" id="{6D07D0EE-1891-46DD-83BB-8F44C8EFC9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C8FFF85-70C8-4EEF-B36B-9058C05AF874}"/>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86726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9960BF0-39ED-4EDE-AA85-65517DE7034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A1CB669-E82E-4BBC-8CB1-2BFA716924E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BB11668-E0B6-4284-AA92-F562F6A5810E}"/>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5" name="Segnaposto piè di pagina 4">
            <a:extLst>
              <a:ext uri="{FF2B5EF4-FFF2-40B4-BE49-F238E27FC236}">
                <a16:creationId xmlns:a16="http://schemas.microsoft.com/office/drawing/2014/main" id="{848BF7A0-4AAC-4293-A187-B3191A7D407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A2C4B91-B425-4390-89BA-DCAFB17AEA73}"/>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23569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872E5B-D587-4A15-9519-B88033FF73B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5E2B836-B36D-4535-83EF-5222313EDEF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7179E7-306E-4352-9893-AFA10FA28A7F}"/>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5" name="Segnaposto piè di pagina 4">
            <a:extLst>
              <a:ext uri="{FF2B5EF4-FFF2-40B4-BE49-F238E27FC236}">
                <a16:creationId xmlns:a16="http://schemas.microsoft.com/office/drawing/2014/main" id="{B0BEBC21-84EE-4F1E-A1DF-5493D0D854E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468B4E-3BE8-47DF-9FBC-3551462D868E}"/>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220275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AB3E4-AF24-4BCA-A8A4-87C0FA1C981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1A29D48-8715-459A-BE46-39D86B1CF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EF599BE-938E-4AEC-BD66-A1B1E9D1D8A5}"/>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5" name="Segnaposto piè di pagina 4">
            <a:extLst>
              <a:ext uri="{FF2B5EF4-FFF2-40B4-BE49-F238E27FC236}">
                <a16:creationId xmlns:a16="http://schemas.microsoft.com/office/drawing/2014/main" id="{EB4BF40E-A983-448C-8FCF-A4F3EEDEB9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15AA67-7138-4787-9995-DE7616E55925}"/>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925933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ABFA4A-F923-4188-8AA7-FCFE950524A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DDBBAC1-C77A-459B-8806-784999FD88F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6D7DC20-E638-47E3-B2CE-3CB74B47E2E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8B08061-DA6A-4EDF-86B7-532CC4D93643}"/>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6" name="Segnaposto piè di pagina 5">
            <a:extLst>
              <a:ext uri="{FF2B5EF4-FFF2-40B4-BE49-F238E27FC236}">
                <a16:creationId xmlns:a16="http://schemas.microsoft.com/office/drawing/2014/main" id="{644E1DDE-38F4-4069-814D-ABBC5B51125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42DBB86-97F3-4932-8ECE-8AC163D9124D}"/>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59043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415449-ABEA-44CB-B79E-C362A8B4DB7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B4BDAA-554A-4125-9D06-B0BD17940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4C6AA92-3ECE-42B6-AC6F-C818142BE26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D17C809-D621-415C-B25F-E59825C3B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92CA073-331A-4974-A00A-A4E9C2DF716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729778B-4C80-470A-9518-816D992237FC}"/>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8" name="Segnaposto piè di pagina 7">
            <a:extLst>
              <a:ext uri="{FF2B5EF4-FFF2-40B4-BE49-F238E27FC236}">
                <a16:creationId xmlns:a16="http://schemas.microsoft.com/office/drawing/2014/main" id="{77EA21A0-9329-4F30-9392-302396F523E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C7D1FB1-78B9-40B3-900F-8115F422FAAD}"/>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256321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ED852F-6E52-47E5-94B4-A5C07FA99CB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2A14629-D1EF-43B5-BF9D-C241D65A7751}"/>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4" name="Segnaposto piè di pagina 3">
            <a:extLst>
              <a:ext uri="{FF2B5EF4-FFF2-40B4-BE49-F238E27FC236}">
                <a16:creationId xmlns:a16="http://schemas.microsoft.com/office/drawing/2014/main" id="{15463F51-E151-485F-B90A-C0BE182DCD3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FFE2F4E-B718-443F-BFD1-E4ABBBFC499C}"/>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298363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832DC7D-2C63-4D3F-A88E-AC00B95C081F}"/>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3" name="Segnaposto piè di pagina 2">
            <a:extLst>
              <a:ext uri="{FF2B5EF4-FFF2-40B4-BE49-F238E27FC236}">
                <a16:creationId xmlns:a16="http://schemas.microsoft.com/office/drawing/2014/main" id="{747C5C65-B434-42BB-9EF7-2B3293D665F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2586571-BB78-472F-A77E-82BAFF1D4785}"/>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384432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C3076F-5789-47E1-BC74-1034A5BB9A0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D2D79AB-B54C-462E-B167-D1A1F6616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355107B-6C54-4A65-99E9-07234650C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CED02E4-B1DA-4D30-A8C9-58FB4DF10C11}"/>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6" name="Segnaposto piè di pagina 5">
            <a:extLst>
              <a:ext uri="{FF2B5EF4-FFF2-40B4-BE49-F238E27FC236}">
                <a16:creationId xmlns:a16="http://schemas.microsoft.com/office/drawing/2014/main" id="{540F6AE4-9BBA-46B0-995F-DDB81C228C5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4939E97-F9A8-4C32-99DE-2B19508FB573}"/>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373014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183F7-CAB2-4867-BC5C-61926179926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1A7FEF6-E051-4A54-B720-EBD93663D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2A63332-6727-4C66-8C87-BD15CA8F3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A452F8A-D23F-4B85-B188-0993D9BC9748}"/>
              </a:ext>
            </a:extLst>
          </p:cNvPr>
          <p:cNvSpPr>
            <a:spLocks noGrp="1"/>
          </p:cNvSpPr>
          <p:nvPr>
            <p:ph type="dt" sz="half" idx="10"/>
          </p:nvPr>
        </p:nvSpPr>
        <p:spPr/>
        <p:txBody>
          <a:bodyPr/>
          <a:lstStyle/>
          <a:p>
            <a:fld id="{AD851C9A-FE3F-42D2-A5E8-484B2667E557}" type="datetimeFigureOut">
              <a:rPr lang="it-IT" smtClean="0"/>
              <a:t>30/03/2021</a:t>
            </a:fld>
            <a:endParaRPr lang="it-IT"/>
          </a:p>
        </p:txBody>
      </p:sp>
      <p:sp>
        <p:nvSpPr>
          <p:cNvPr id="6" name="Segnaposto piè di pagina 5">
            <a:extLst>
              <a:ext uri="{FF2B5EF4-FFF2-40B4-BE49-F238E27FC236}">
                <a16:creationId xmlns:a16="http://schemas.microsoft.com/office/drawing/2014/main" id="{E20049C9-88A4-4507-9995-A6FF461D88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F706336-C260-4301-B6ED-944228086D4A}"/>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86641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E886334-CC76-4846-87D6-E3B25B95A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443480F-E90F-41C0-A588-6A34C309D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03DB10-5D1B-4565-8D8A-E8C8927A7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51C9A-FE3F-42D2-A5E8-484B2667E557}" type="datetimeFigureOut">
              <a:rPr lang="it-IT" smtClean="0"/>
              <a:t>30/03/2021</a:t>
            </a:fld>
            <a:endParaRPr lang="it-IT"/>
          </a:p>
        </p:txBody>
      </p:sp>
      <p:sp>
        <p:nvSpPr>
          <p:cNvPr id="5" name="Segnaposto piè di pagina 4">
            <a:extLst>
              <a:ext uri="{FF2B5EF4-FFF2-40B4-BE49-F238E27FC236}">
                <a16:creationId xmlns:a16="http://schemas.microsoft.com/office/drawing/2014/main" id="{EBCA7241-42AE-4066-89D1-E04A48E4F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E9FEEBB-956A-4445-A5DA-CCAD1F95E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ABFCA-D902-4B24-B50E-C1A17896D5EC}" type="slidenum">
              <a:rPr lang="it-IT" smtClean="0"/>
              <a:t>‹N›</a:t>
            </a:fld>
            <a:endParaRPr lang="it-IT"/>
          </a:p>
        </p:txBody>
      </p:sp>
    </p:spTree>
    <p:extLst>
      <p:ext uri="{BB962C8B-B14F-4D97-AF65-F5344CB8AC3E}">
        <p14:creationId xmlns:p14="http://schemas.microsoft.com/office/powerpoint/2010/main" val="1147710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DF6DF0-B979-4A85-B016-EEF1AA32DF59}"/>
              </a:ext>
            </a:extLst>
          </p:cNvPr>
          <p:cNvSpPr>
            <a:spLocks noGrp="1"/>
          </p:cNvSpPr>
          <p:nvPr>
            <p:ph type="ctrTitle"/>
          </p:nvPr>
        </p:nvSpPr>
        <p:spPr/>
        <p:txBody>
          <a:bodyPr/>
          <a:lstStyle/>
          <a:p>
            <a:r>
              <a:rPr lang="it-IT" dirty="0"/>
              <a:t>TCO </a:t>
            </a:r>
            <a:r>
              <a:rPr lang="it-IT" dirty="0" err="1"/>
              <a:t>Assessment</a:t>
            </a:r>
            <a:endParaRPr lang="it-IT" dirty="0"/>
          </a:p>
        </p:txBody>
      </p:sp>
      <p:sp>
        <p:nvSpPr>
          <p:cNvPr id="3" name="Sottotitolo 2">
            <a:extLst>
              <a:ext uri="{FF2B5EF4-FFF2-40B4-BE49-F238E27FC236}">
                <a16:creationId xmlns:a16="http://schemas.microsoft.com/office/drawing/2014/main" id="{927902CA-16D0-44D8-A30A-E3D1BA6E45BF}"/>
              </a:ext>
            </a:extLst>
          </p:cNvPr>
          <p:cNvSpPr>
            <a:spLocks noGrp="1"/>
          </p:cNvSpPr>
          <p:nvPr>
            <p:ph type="subTitle" idx="1"/>
          </p:nvPr>
        </p:nvSpPr>
        <p:spPr/>
        <p:txBody>
          <a:bodyPr/>
          <a:lstStyle/>
          <a:p>
            <a:r>
              <a:rPr lang="it-IT" dirty="0"/>
              <a:t>ISW2 - Rossi Giacomo Lorenzo</a:t>
            </a:r>
          </a:p>
        </p:txBody>
      </p:sp>
    </p:spTree>
    <p:extLst>
      <p:ext uri="{BB962C8B-B14F-4D97-AF65-F5344CB8AC3E}">
        <p14:creationId xmlns:p14="http://schemas.microsoft.com/office/powerpoint/2010/main" val="64052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14F10-BF7B-460D-AFA9-564830C67D26}"/>
              </a:ext>
            </a:extLst>
          </p:cNvPr>
          <p:cNvSpPr>
            <a:spLocks noGrp="1"/>
          </p:cNvSpPr>
          <p:nvPr>
            <p:ph type="title"/>
          </p:nvPr>
        </p:nvSpPr>
        <p:spPr/>
        <p:txBody>
          <a:bodyPr/>
          <a:lstStyle/>
          <a:p>
            <a:r>
              <a:rPr lang="it-IT" dirty="0"/>
              <a:t>Use Case and Non </a:t>
            </a:r>
            <a:r>
              <a:rPr lang="it-IT" dirty="0" err="1"/>
              <a:t>functional</a:t>
            </a:r>
            <a:r>
              <a:rPr lang="it-IT" dirty="0"/>
              <a:t> </a:t>
            </a:r>
            <a:r>
              <a:rPr lang="it-IT" dirty="0" err="1"/>
              <a:t>Requirements</a:t>
            </a:r>
            <a:endParaRPr lang="it-IT" dirty="0"/>
          </a:p>
        </p:txBody>
      </p:sp>
      <p:sp>
        <p:nvSpPr>
          <p:cNvPr id="3" name="Segnaposto contenuto 2">
            <a:extLst>
              <a:ext uri="{FF2B5EF4-FFF2-40B4-BE49-F238E27FC236}">
                <a16:creationId xmlns:a16="http://schemas.microsoft.com/office/drawing/2014/main" id="{E69EAE29-CB01-469C-A284-1B20E17D823B}"/>
              </a:ext>
            </a:extLst>
          </p:cNvPr>
          <p:cNvSpPr>
            <a:spLocks noGrp="1"/>
          </p:cNvSpPr>
          <p:nvPr>
            <p:ph idx="1"/>
          </p:nvPr>
        </p:nvSpPr>
        <p:spPr/>
        <p:txBody>
          <a:bodyPr>
            <a:normAutofit fontScale="92500" lnSpcReduction="10000"/>
          </a:bodyPr>
          <a:lstStyle/>
          <a:p>
            <a:r>
              <a:rPr lang="it-IT" dirty="0"/>
              <a:t>Credit card (CC) </a:t>
            </a:r>
            <a:r>
              <a:rPr lang="it-IT" dirty="0" err="1"/>
              <a:t>transaction</a:t>
            </a:r>
            <a:r>
              <a:rPr lang="it-IT" dirty="0"/>
              <a:t> of a bank</a:t>
            </a:r>
          </a:p>
          <a:p>
            <a:pPr marL="0" indent="0" algn="ctr">
              <a:buNone/>
            </a:pPr>
            <a:r>
              <a:rPr lang="en-US" sz="1600" i="1" dirty="0"/>
              <a:t>“Every CC transaction has to be approved by checking the CC is valid, the POS is valid, the money amount is valid (for single transaction and for other limits such as monthly or daily limits), check if suspect, if the POS type requires a second identification step, to run that step and check complete successfully, issue OK or abort storing the attempt.”</a:t>
            </a:r>
          </a:p>
          <a:p>
            <a:pPr marL="0" indent="0">
              <a:buNone/>
            </a:pPr>
            <a:r>
              <a:rPr lang="en-US" sz="1600" i="1" dirty="0"/>
              <a:t>NFR-1  The average number of transactions per second (TPS) </a:t>
            </a:r>
            <a:r>
              <a:rPr lang="en-US" sz="1600" b="1" i="1" u="sng" dirty="0"/>
              <a:t>is 2.000</a:t>
            </a:r>
            <a:r>
              <a:rPr lang="en-US" sz="1600" i="1" dirty="0"/>
              <a:t>.  90% of the time the peak is below 4.000 TPS.  The maximum peak that the system must handle is 8000 TPS. </a:t>
            </a:r>
          </a:p>
          <a:p>
            <a:pPr marL="0" indent="0">
              <a:buNone/>
            </a:pPr>
            <a:r>
              <a:rPr lang="en-US" sz="1600" i="1" dirty="0"/>
              <a:t>NFR-2  The system must ensure a HA at </a:t>
            </a:r>
            <a:r>
              <a:rPr lang="en-US" sz="1600" b="1" i="1" u="sng" dirty="0"/>
              <a:t>99.999</a:t>
            </a:r>
            <a:r>
              <a:rPr lang="en-US" sz="1600" i="1" dirty="0"/>
              <a:t>%. </a:t>
            </a:r>
          </a:p>
          <a:p>
            <a:pPr marL="0" indent="0">
              <a:buNone/>
            </a:pPr>
            <a:r>
              <a:rPr lang="en-US" sz="1600" i="1" dirty="0"/>
              <a:t>NFR-3  In case of a disaster, such as Earthquake or flooding in the Data Center site area, the system functionality must be restored and be able to provide Production and Non-Production capabilities and at least 50% of the Dev and Test Capabilities. </a:t>
            </a:r>
          </a:p>
          <a:p>
            <a:pPr marL="0" indent="0">
              <a:buNone/>
            </a:pPr>
            <a:r>
              <a:rPr lang="en-US" sz="1600" i="1" dirty="0"/>
              <a:t>NFR-4   The Development team has available an environment that is half the size of the full Production environment. </a:t>
            </a:r>
          </a:p>
          <a:p>
            <a:pPr marL="0" indent="0">
              <a:buNone/>
            </a:pPr>
            <a:r>
              <a:rPr lang="en-US" sz="1600" i="1" dirty="0"/>
              <a:t>NFR-5   Before putting in production any new release of software a complete round of functional test must be completed. The Test environment is the same size of the development environment. </a:t>
            </a:r>
          </a:p>
          <a:p>
            <a:pPr marL="0" indent="0">
              <a:buNone/>
            </a:pPr>
            <a:r>
              <a:rPr lang="en-US" sz="1600" i="1" dirty="0"/>
              <a:t>NFR-6   Before putting in production any new release of software a complete round of performance test must be completed stressing the system at TPS peaks. </a:t>
            </a:r>
          </a:p>
          <a:p>
            <a:pPr marL="0" indent="0">
              <a:buNone/>
            </a:pPr>
            <a:r>
              <a:rPr lang="en-US" sz="1600" i="1" dirty="0"/>
              <a:t>NFR-7   The Software is written in Java and run on </a:t>
            </a:r>
            <a:r>
              <a:rPr lang="en-US" sz="1600" b="1" i="1" u="sng" dirty="0"/>
              <a:t>the selected Application Server  </a:t>
            </a:r>
          </a:p>
          <a:p>
            <a:pPr marL="0" indent="0">
              <a:buNone/>
            </a:pPr>
            <a:r>
              <a:rPr lang="en-US" sz="1600" i="1" dirty="0"/>
              <a:t>NFR-8  The DB used by the system is </a:t>
            </a:r>
            <a:r>
              <a:rPr lang="en-US" sz="1600" b="1" i="1" u="sng" dirty="0"/>
              <a:t>the selected DB</a:t>
            </a:r>
            <a:r>
              <a:rPr lang="en-US" sz="1600" i="1" dirty="0"/>
              <a:t> </a:t>
            </a:r>
          </a:p>
        </p:txBody>
      </p:sp>
    </p:spTree>
    <p:extLst>
      <p:ext uri="{BB962C8B-B14F-4D97-AF65-F5344CB8AC3E}">
        <p14:creationId xmlns:p14="http://schemas.microsoft.com/office/powerpoint/2010/main" val="109942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7682B6-0A54-4F4C-BA66-D04A08BCC476}"/>
              </a:ext>
            </a:extLst>
          </p:cNvPr>
          <p:cNvSpPr>
            <a:spLocks noGrp="1"/>
          </p:cNvSpPr>
          <p:nvPr>
            <p:ph type="title"/>
          </p:nvPr>
        </p:nvSpPr>
        <p:spPr/>
        <p:txBody>
          <a:bodyPr/>
          <a:lstStyle/>
          <a:p>
            <a:r>
              <a:rPr lang="it-IT" dirty="0"/>
              <a:t>X86 TCO </a:t>
            </a:r>
            <a:r>
              <a:rPr lang="it-IT" dirty="0" err="1"/>
              <a:t>Assumptions</a:t>
            </a:r>
            <a:endParaRPr lang="it-IT" dirty="0"/>
          </a:p>
        </p:txBody>
      </p:sp>
      <p:sp>
        <p:nvSpPr>
          <p:cNvPr id="3" name="Segnaposto contenuto 2">
            <a:extLst>
              <a:ext uri="{FF2B5EF4-FFF2-40B4-BE49-F238E27FC236}">
                <a16:creationId xmlns:a16="http://schemas.microsoft.com/office/drawing/2014/main" id="{F7970553-A128-4AA9-9B40-4F1AF84D6B74}"/>
              </a:ext>
            </a:extLst>
          </p:cNvPr>
          <p:cNvSpPr>
            <a:spLocks noGrp="1"/>
          </p:cNvSpPr>
          <p:nvPr>
            <p:ph sz="half" idx="1"/>
          </p:nvPr>
        </p:nvSpPr>
        <p:spPr/>
        <p:txBody>
          <a:bodyPr>
            <a:normAutofit fontScale="70000" lnSpcReduction="20000"/>
          </a:bodyPr>
          <a:lstStyle/>
          <a:p>
            <a:r>
              <a:rPr lang="it-IT" b="1" dirty="0"/>
              <a:t>Hardware</a:t>
            </a:r>
            <a:r>
              <a:rPr lang="it-IT" dirty="0"/>
              <a:t>: Rack server </a:t>
            </a:r>
            <a:r>
              <a:rPr lang="en-US" dirty="0"/>
              <a:t>R1-XES08ef S68813  w Xeon Gold 6126  12C 2.60Ghz (2 Chips, 24 Cores, 128GB total RAM 2666Mhz)</a:t>
            </a:r>
          </a:p>
          <a:p>
            <a:pPr lvl="1"/>
            <a:r>
              <a:rPr lang="en-US" dirty="0"/>
              <a:t>Acquisition Cost 6806 € - Including 4 years on-site next-day </a:t>
            </a:r>
            <a:r>
              <a:rPr lang="en-US" dirty="0" err="1"/>
              <a:t>manteinance</a:t>
            </a:r>
            <a:endParaRPr lang="en-US" dirty="0"/>
          </a:p>
          <a:p>
            <a:pPr lvl="1"/>
            <a:r>
              <a:rPr lang="en-US" dirty="0"/>
              <a:t>Assuming support for following years is 20% of purchase price</a:t>
            </a:r>
          </a:p>
          <a:p>
            <a:r>
              <a:rPr lang="en-US" b="1" dirty="0"/>
              <a:t>Network: </a:t>
            </a:r>
            <a:r>
              <a:rPr lang="en-US" dirty="0"/>
              <a:t>X per server and </a:t>
            </a:r>
            <a:r>
              <a:rPr lang="en-US" dirty="0" err="1"/>
              <a:t>manteinance</a:t>
            </a:r>
            <a:r>
              <a:rPr lang="en-US" dirty="0"/>
              <a:t> 10% of purchase price beginning from year 2.</a:t>
            </a:r>
          </a:p>
          <a:p>
            <a:r>
              <a:rPr lang="en-US" b="1" dirty="0"/>
              <a:t>People: </a:t>
            </a:r>
            <a:r>
              <a:rPr lang="en-US" dirty="0"/>
              <a:t>Assuming one full time equivalent covers 30 servers, yearly</a:t>
            </a:r>
            <a:r>
              <a:rPr lang="en-US" b="1" dirty="0"/>
              <a:t> </a:t>
            </a:r>
            <a:r>
              <a:rPr lang="en-US" dirty="0"/>
              <a:t>it costs 100.000€</a:t>
            </a:r>
          </a:p>
          <a:p>
            <a:r>
              <a:rPr lang="en-US" b="1" dirty="0"/>
              <a:t>Space: </a:t>
            </a:r>
            <a:r>
              <a:rPr lang="en-US" dirty="0"/>
              <a:t>Assuming fully loaded cost of sq. meter: 2.800€</a:t>
            </a:r>
            <a:endParaRPr lang="en-US" b="1" dirty="0"/>
          </a:p>
          <a:p>
            <a:r>
              <a:rPr lang="en-US" b="1" dirty="0"/>
              <a:t>Electricity: </a:t>
            </a:r>
            <a:r>
              <a:rPr lang="en-US" dirty="0"/>
              <a:t>Average Cost 0,06€ per kWh as of March 2021</a:t>
            </a:r>
          </a:p>
          <a:p>
            <a:endParaRPr lang="it-IT" dirty="0"/>
          </a:p>
        </p:txBody>
      </p:sp>
      <p:sp>
        <p:nvSpPr>
          <p:cNvPr id="4" name="Segnaposto contenuto 3">
            <a:extLst>
              <a:ext uri="{FF2B5EF4-FFF2-40B4-BE49-F238E27FC236}">
                <a16:creationId xmlns:a16="http://schemas.microsoft.com/office/drawing/2014/main" id="{3C666B9D-6C87-4ACB-9F8D-AC18E9AC2C0B}"/>
              </a:ext>
            </a:extLst>
          </p:cNvPr>
          <p:cNvSpPr>
            <a:spLocks noGrp="1"/>
          </p:cNvSpPr>
          <p:nvPr>
            <p:ph sz="half" idx="2"/>
          </p:nvPr>
        </p:nvSpPr>
        <p:spPr/>
        <p:txBody>
          <a:bodyPr>
            <a:normAutofit fontScale="70000" lnSpcReduction="20000"/>
          </a:bodyPr>
          <a:lstStyle/>
          <a:p>
            <a:r>
              <a:rPr lang="it-IT" b="1" dirty="0"/>
              <a:t>Software:</a:t>
            </a:r>
          </a:p>
          <a:p>
            <a:pPr lvl="1"/>
            <a:r>
              <a:rPr lang="it-IT" b="1" dirty="0"/>
              <a:t>OS: </a:t>
            </a:r>
            <a:r>
              <a:rPr lang="en-US" sz="1800" b="0" i="0" u="none" strike="noStrike" dirty="0">
                <a:solidFill>
                  <a:srgbClr val="000000"/>
                </a:solidFill>
                <a:effectLst/>
                <a:latin typeface="Calibri" panose="020F0502020204030204" pitchFamily="34" charset="0"/>
              </a:rPr>
              <a:t>OS - SUSE Linux Enterprise Server 15 for x86 &amp; x86-64 (Unlimited VM) - 3 Year std subscription</a:t>
            </a:r>
            <a:r>
              <a:rPr lang="en-US" dirty="0"/>
              <a:t> </a:t>
            </a:r>
            <a:endParaRPr lang="it-IT" b="1" dirty="0"/>
          </a:p>
          <a:p>
            <a:pPr lvl="1"/>
            <a:r>
              <a:rPr lang="it-IT" b="1" dirty="0"/>
              <a:t>VM</a:t>
            </a:r>
            <a:r>
              <a:rPr lang="it-IT" dirty="0"/>
              <a:t>:</a:t>
            </a:r>
            <a:r>
              <a:rPr lang="it-IT" sz="1800" b="0" i="0" u="none" strike="noStrike" dirty="0">
                <a:solidFill>
                  <a:srgbClr val="000000"/>
                </a:solidFill>
                <a:effectLst/>
                <a:latin typeface="Calibri" panose="020F0502020204030204" pitchFamily="34" charset="0"/>
              </a:rPr>
              <a:t> Oracle Virtual Box </a:t>
            </a:r>
            <a:r>
              <a:rPr lang="it-IT" sz="1800" b="0" i="0" u="none" strike="noStrike" dirty="0" err="1">
                <a:solidFill>
                  <a:srgbClr val="000000"/>
                </a:solidFill>
                <a:effectLst/>
                <a:latin typeface="Calibri" panose="020F0502020204030204" pitchFamily="34" charset="0"/>
              </a:rPr>
              <a:t>Perpetual</a:t>
            </a:r>
            <a:r>
              <a:rPr lang="it-IT" sz="1800" b="0" i="0" u="none" strike="noStrike" dirty="0">
                <a:solidFill>
                  <a:srgbClr val="000000"/>
                </a:solidFill>
                <a:effectLst/>
                <a:latin typeface="Calibri" panose="020F0502020204030204" pitchFamily="34" charset="0"/>
              </a:rPr>
              <a:t> License</a:t>
            </a:r>
            <a:r>
              <a:rPr lang="it-IT" dirty="0"/>
              <a:t> </a:t>
            </a:r>
          </a:p>
          <a:p>
            <a:pPr lvl="1" algn="just"/>
            <a:r>
              <a:rPr lang="it-IT" b="1" dirty="0"/>
              <a:t>Application Server: </a:t>
            </a:r>
            <a:r>
              <a:rPr lang="it-IT" sz="1800" b="0" i="0" u="none" strike="noStrike" dirty="0">
                <a:solidFill>
                  <a:srgbClr val="000000"/>
                </a:solidFill>
                <a:effectLst/>
                <a:latin typeface="Calibri" panose="020F0502020204030204" pitchFamily="34" charset="0"/>
              </a:rPr>
              <a:t>Application Server - Oracle </a:t>
            </a:r>
            <a:r>
              <a:rPr lang="it-IT" sz="1800" b="0" i="0" u="none" strike="noStrike" dirty="0" err="1">
                <a:solidFill>
                  <a:srgbClr val="000000"/>
                </a:solidFill>
                <a:effectLst/>
                <a:latin typeface="Calibri" panose="020F0502020204030204" pitchFamily="34" charset="0"/>
              </a:rPr>
              <a:t>WebLogic</a:t>
            </a:r>
            <a:r>
              <a:rPr lang="it-IT" sz="1800" b="0" i="0" u="none" strike="noStrike" dirty="0">
                <a:solidFill>
                  <a:srgbClr val="000000"/>
                </a:solidFill>
                <a:effectLst/>
                <a:latin typeface="Calibri" panose="020F0502020204030204" pitchFamily="34" charset="0"/>
              </a:rPr>
              <a:t> Server Enterprise Edition</a:t>
            </a:r>
            <a:r>
              <a:rPr lang="it-IT" dirty="0"/>
              <a:t> </a:t>
            </a:r>
            <a:endParaRPr lang="it-IT" b="1" dirty="0"/>
          </a:p>
          <a:p>
            <a:pPr lvl="1" algn="just"/>
            <a:r>
              <a:rPr lang="it-IT" b="1" dirty="0"/>
              <a:t>DB: </a:t>
            </a:r>
            <a:r>
              <a:rPr lang="fr-FR" sz="1800" b="0" i="0" u="none" strike="noStrike" dirty="0">
                <a:solidFill>
                  <a:srgbClr val="000000"/>
                </a:solidFill>
                <a:effectLst/>
                <a:latin typeface="Calibri" panose="020F0502020204030204" pitchFamily="34" charset="0"/>
              </a:rPr>
              <a:t>Oracle DB Enterprise Edition</a:t>
            </a:r>
            <a:r>
              <a:rPr lang="fr-FR" dirty="0"/>
              <a:t> </a:t>
            </a:r>
            <a:endParaRPr lang="it-IT" b="1" dirty="0"/>
          </a:p>
          <a:p>
            <a:pPr lvl="1" algn="just"/>
            <a:r>
              <a:rPr lang="it-IT" b="1" dirty="0"/>
              <a:t>Data </a:t>
            </a:r>
            <a:r>
              <a:rPr lang="it-IT" b="1" dirty="0" err="1"/>
              <a:t>replication</a:t>
            </a:r>
            <a:r>
              <a:rPr lang="it-IT" b="1" dirty="0"/>
              <a:t> tools: </a:t>
            </a:r>
            <a:r>
              <a:rPr lang="en-US" sz="1800" b="0" i="0" u="none" strike="noStrike" dirty="0" err="1">
                <a:solidFill>
                  <a:srgbClr val="000000"/>
                </a:solidFill>
                <a:effectLst/>
                <a:latin typeface="Calibri" panose="020F0502020204030204" pitchFamily="34" charset="0"/>
              </a:rPr>
              <a:t>GoldenGate</a:t>
            </a:r>
            <a:r>
              <a:rPr lang="en-US" sz="1800" b="0" i="0" u="none" strike="noStrike" dirty="0">
                <a:solidFill>
                  <a:srgbClr val="000000"/>
                </a:solidFill>
                <a:effectLst/>
                <a:latin typeface="Calibri" panose="020F0502020204030204" pitchFamily="34" charset="0"/>
              </a:rPr>
              <a:t> For Teradata replication Services</a:t>
            </a:r>
            <a:r>
              <a:rPr lang="en-US" dirty="0"/>
              <a:t> </a:t>
            </a:r>
            <a:endParaRPr lang="it-IT" b="1" dirty="0"/>
          </a:p>
          <a:p>
            <a:pPr lvl="1" algn="just"/>
            <a:r>
              <a:rPr lang="it-IT" b="1" dirty="0"/>
              <a:t>Monitoring </a:t>
            </a:r>
            <a:r>
              <a:rPr lang="it-IT" b="1"/>
              <a:t>Tools: </a:t>
            </a:r>
            <a:endParaRPr lang="it-IT" b="1" dirty="0"/>
          </a:p>
          <a:p>
            <a:pPr lvl="1" algn="just"/>
            <a:r>
              <a:rPr lang="it-IT" b="1" dirty="0"/>
              <a:t>Security Tools:</a:t>
            </a:r>
          </a:p>
          <a:p>
            <a:pPr lvl="1"/>
            <a:endParaRPr lang="it-IT" b="1" dirty="0"/>
          </a:p>
        </p:txBody>
      </p:sp>
    </p:spTree>
    <p:extLst>
      <p:ext uri="{BB962C8B-B14F-4D97-AF65-F5344CB8AC3E}">
        <p14:creationId xmlns:p14="http://schemas.microsoft.com/office/powerpoint/2010/main" val="314089146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459</Words>
  <Application>Microsoft Office PowerPoint</Application>
  <PresentationFormat>Widescreen</PresentationFormat>
  <Paragraphs>29</Paragraphs>
  <Slides>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vt:i4>
      </vt:variant>
    </vt:vector>
  </HeadingPairs>
  <TitlesOfParts>
    <vt:vector size="7" baseType="lpstr">
      <vt:lpstr>Arial</vt:lpstr>
      <vt:lpstr>Calibri</vt:lpstr>
      <vt:lpstr>Calibri Light</vt:lpstr>
      <vt:lpstr>Tema di Office</vt:lpstr>
      <vt:lpstr>TCO Assessment</vt:lpstr>
      <vt:lpstr>Use Case and Non functional Requirements</vt:lpstr>
      <vt:lpstr>X86 TCO 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TCO Assessment</dc:title>
  <dc:creator>giacomo lorenzo rossi</dc:creator>
  <cp:lastModifiedBy>giacomo lorenzo rossi</cp:lastModifiedBy>
  <cp:revision>2</cp:revision>
  <dcterms:created xsi:type="dcterms:W3CDTF">2021-03-29T19:36:31Z</dcterms:created>
  <dcterms:modified xsi:type="dcterms:W3CDTF">2021-03-30T15:26:41Z</dcterms:modified>
</cp:coreProperties>
</file>