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6" r:id="rId5"/>
    <p:sldId id="267" r:id="rId6"/>
    <p:sldId id="268" r:id="rId7"/>
    <p:sldId id="260" r:id="rId8"/>
    <p:sldId id="265" r:id="rId9"/>
    <p:sldId id="269"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como lorenzo rossi" userId="87fdcc26-a540-4462-a403-e0204cc02d59" providerId="ADAL" clId="{BB7BAA33-3429-45AD-B5A0-748D3A8042BB}"/>
    <pc:docChg chg="custSel addSld delSld modSld">
      <pc:chgData name="giacomo lorenzo rossi" userId="87fdcc26-a540-4462-a403-e0204cc02d59" providerId="ADAL" clId="{BB7BAA33-3429-45AD-B5A0-748D3A8042BB}" dt="2021-03-30T15:26:36.284" v="829" actId="20577"/>
      <pc:docMkLst>
        <pc:docMk/>
      </pc:docMkLst>
      <pc:sldChg chg="modSp del mod">
        <pc:chgData name="giacomo lorenzo rossi" userId="87fdcc26-a540-4462-a403-e0204cc02d59" providerId="ADAL" clId="{BB7BAA33-3429-45AD-B5A0-748D3A8042BB}" dt="2021-03-30T12:23:35.189" v="606" actId="47"/>
        <pc:sldMkLst>
          <pc:docMk/>
          <pc:sldMk cId="1815798415" sldId="258"/>
        </pc:sldMkLst>
        <pc:spChg chg="mod">
          <ac:chgData name="giacomo lorenzo rossi" userId="87fdcc26-a540-4462-a403-e0204cc02d59" providerId="ADAL" clId="{BB7BAA33-3429-45AD-B5A0-748D3A8042BB}" dt="2021-03-30T12:23:31.732" v="604" actId="21"/>
          <ac:spMkLst>
            <pc:docMk/>
            <pc:sldMk cId="1815798415" sldId="258"/>
            <ac:spMk id="2" creationId="{59AF48A1-DF13-496C-8B02-CEF86E4C3335}"/>
          </ac:spMkLst>
        </pc:spChg>
        <pc:spChg chg="mod">
          <ac:chgData name="giacomo lorenzo rossi" userId="87fdcc26-a540-4462-a403-e0204cc02d59" providerId="ADAL" clId="{BB7BAA33-3429-45AD-B5A0-748D3A8042BB}" dt="2021-03-30T12:23:23.609" v="600" actId="27636"/>
          <ac:spMkLst>
            <pc:docMk/>
            <pc:sldMk cId="1815798415" sldId="258"/>
            <ac:spMk id="3" creationId="{F87355F3-2254-4BAE-ABB2-5E3F206B9DB0}"/>
          </ac:spMkLst>
        </pc:spChg>
      </pc:sldChg>
      <pc:sldChg chg="modSp new mod">
        <pc:chgData name="giacomo lorenzo rossi" userId="87fdcc26-a540-4462-a403-e0204cc02d59" providerId="ADAL" clId="{BB7BAA33-3429-45AD-B5A0-748D3A8042BB}" dt="2021-03-30T15:26:36.284" v="829" actId="20577"/>
        <pc:sldMkLst>
          <pc:docMk/>
          <pc:sldMk cId="3140891468" sldId="259"/>
        </pc:sldMkLst>
        <pc:spChg chg="mod">
          <ac:chgData name="giacomo lorenzo rossi" userId="87fdcc26-a540-4462-a403-e0204cc02d59" providerId="ADAL" clId="{BB7BAA33-3429-45AD-B5A0-748D3A8042BB}" dt="2021-03-30T12:23:33.806" v="605"/>
          <ac:spMkLst>
            <pc:docMk/>
            <pc:sldMk cId="3140891468" sldId="259"/>
            <ac:spMk id="2" creationId="{087682B6-0A54-4F4C-BA66-D04A08BCC476}"/>
          </ac:spMkLst>
        </pc:spChg>
        <pc:spChg chg="mod">
          <ac:chgData name="giacomo lorenzo rossi" userId="87fdcc26-a540-4462-a403-e0204cc02d59" providerId="ADAL" clId="{BB7BAA33-3429-45AD-B5A0-748D3A8042BB}" dt="2021-03-30T12:23:25.149" v="603" actId="27636"/>
          <ac:spMkLst>
            <pc:docMk/>
            <pc:sldMk cId="3140891468" sldId="259"/>
            <ac:spMk id="3" creationId="{F7970553-A128-4AA9-9B40-4F1AF84D6B74}"/>
          </ac:spMkLst>
        </pc:spChg>
        <pc:spChg chg="mod">
          <ac:chgData name="giacomo lorenzo rossi" userId="87fdcc26-a540-4462-a403-e0204cc02d59" providerId="ADAL" clId="{BB7BAA33-3429-45AD-B5A0-748D3A8042BB}" dt="2021-03-30T15:26:36.284" v="829" actId="20577"/>
          <ac:spMkLst>
            <pc:docMk/>
            <pc:sldMk cId="3140891468" sldId="259"/>
            <ac:spMk id="4" creationId="{3C666B9D-6C87-4ACB-9F8D-AC18E9AC2C0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BE47DC-2403-4119-97D0-B611F500C90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B0F7CB4-2AF5-4154-99D6-C552A7B2DB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898E3C4-B031-4C92-B4F1-4874B993473C}"/>
              </a:ext>
            </a:extLst>
          </p:cNvPr>
          <p:cNvSpPr>
            <a:spLocks noGrp="1"/>
          </p:cNvSpPr>
          <p:nvPr>
            <p:ph type="dt" sz="half" idx="10"/>
          </p:nvPr>
        </p:nvSpPr>
        <p:spPr/>
        <p:txBody>
          <a:bodyPr/>
          <a:lstStyle/>
          <a:p>
            <a:fld id="{AD851C9A-FE3F-42D2-A5E8-484B2667E557}" type="datetimeFigureOut">
              <a:rPr lang="it-IT" smtClean="0"/>
              <a:t>02/04/2021</a:t>
            </a:fld>
            <a:endParaRPr lang="it-IT"/>
          </a:p>
        </p:txBody>
      </p:sp>
      <p:sp>
        <p:nvSpPr>
          <p:cNvPr id="5" name="Segnaposto piè di pagina 4">
            <a:extLst>
              <a:ext uri="{FF2B5EF4-FFF2-40B4-BE49-F238E27FC236}">
                <a16:creationId xmlns:a16="http://schemas.microsoft.com/office/drawing/2014/main" id="{1E4826AF-B52C-4509-BEE0-81345DA203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B93B85E-CDD9-4AFA-B29C-A5903C4D4E6E}"/>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116037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F90BD9-0C39-4F3C-954C-798117611CE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22816F5-BCE7-4CC2-BE5E-545C24A582F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46D505F-C895-4068-9E58-12234AD27806}"/>
              </a:ext>
            </a:extLst>
          </p:cNvPr>
          <p:cNvSpPr>
            <a:spLocks noGrp="1"/>
          </p:cNvSpPr>
          <p:nvPr>
            <p:ph type="dt" sz="half" idx="10"/>
          </p:nvPr>
        </p:nvSpPr>
        <p:spPr/>
        <p:txBody>
          <a:bodyPr/>
          <a:lstStyle/>
          <a:p>
            <a:fld id="{AD851C9A-FE3F-42D2-A5E8-484B2667E557}" type="datetimeFigureOut">
              <a:rPr lang="it-IT" smtClean="0"/>
              <a:t>02/04/2021</a:t>
            </a:fld>
            <a:endParaRPr lang="it-IT"/>
          </a:p>
        </p:txBody>
      </p:sp>
      <p:sp>
        <p:nvSpPr>
          <p:cNvPr id="5" name="Segnaposto piè di pagina 4">
            <a:extLst>
              <a:ext uri="{FF2B5EF4-FFF2-40B4-BE49-F238E27FC236}">
                <a16:creationId xmlns:a16="http://schemas.microsoft.com/office/drawing/2014/main" id="{6D07D0EE-1891-46DD-83BB-8F44C8EFC9F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C8FFF85-70C8-4EEF-B36B-9058C05AF874}"/>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186726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9960BF0-39ED-4EDE-AA85-65517DE7034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A1CB669-E82E-4BBC-8CB1-2BFA716924E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BB11668-E0B6-4284-AA92-F562F6A5810E}"/>
              </a:ext>
            </a:extLst>
          </p:cNvPr>
          <p:cNvSpPr>
            <a:spLocks noGrp="1"/>
          </p:cNvSpPr>
          <p:nvPr>
            <p:ph type="dt" sz="half" idx="10"/>
          </p:nvPr>
        </p:nvSpPr>
        <p:spPr/>
        <p:txBody>
          <a:bodyPr/>
          <a:lstStyle/>
          <a:p>
            <a:fld id="{AD851C9A-FE3F-42D2-A5E8-484B2667E557}" type="datetimeFigureOut">
              <a:rPr lang="it-IT" smtClean="0"/>
              <a:t>02/04/2021</a:t>
            </a:fld>
            <a:endParaRPr lang="it-IT"/>
          </a:p>
        </p:txBody>
      </p:sp>
      <p:sp>
        <p:nvSpPr>
          <p:cNvPr id="5" name="Segnaposto piè di pagina 4">
            <a:extLst>
              <a:ext uri="{FF2B5EF4-FFF2-40B4-BE49-F238E27FC236}">
                <a16:creationId xmlns:a16="http://schemas.microsoft.com/office/drawing/2014/main" id="{848BF7A0-4AAC-4293-A187-B3191A7D407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A2C4B91-B425-4390-89BA-DCAFB17AEA73}"/>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123569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872E5B-D587-4A15-9519-B88033FF73B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5E2B836-B36D-4535-83EF-5222313EDEF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47179E7-306E-4352-9893-AFA10FA28A7F}"/>
              </a:ext>
            </a:extLst>
          </p:cNvPr>
          <p:cNvSpPr>
            <a:spLocks noGrp="1"/>
          </p:cNvSpPr>
          <p:nvPr>
            <p:ph type="dt" sz="half" idx="10"/>
          </p:nvPr>
        </p:nvSpPr>
        <p:spPr/>
        <p:txBody>
          <a:bodyPr/>
          <a:lstStyle/>
          <a:p>
            <a:fld id="{AD851C9A-FE3F-42D2-A5E8-484B2667E557}" type="datetimeFigureOut">
              <a:rPr lang="it-IT" smtClean="0"/>
              <a:t>02/04/2021</a:t>
            </a:fld>
            <a:endParaRPr lang="it-IT"/>
          </a:p>
        </p:txBody>
      </p:sp>
      <p:sp>
        <p:nvSpPr>
          <p:cNvPr id="5" name="Segnaposto piè di pagina 4">
            <a:extLst>
              <a:ext uri="{FF2B5EF4-FFF2-40B4-BE49-F238E27FC236}">
                <a16:creationId xmlns:a16="http://schemas.microsoft.com/office/drawing/2014/main" id="{B0BEBC21-84EE-4F1E-A1DF-5493D0D854E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F468B4E-3BE8-47DF-9FBC-3551462D868E}"/>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220275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AB3E4-AF24-4BCA-A8A4-87C0FA1C981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1A29D48-8715-459A-BE46-39D86B1CF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EF599BE-938E-4AEC-BD66-A1B1E9D1D8A5}"/>
              </a:ext>
            </a:extLst>
          </p:cNvPr>
          <p:cNvSpPr>
            <a:spLocks noGrp="1"/>
          </p:cNvSpPr>
          <p:nvPr>
            <p:ph type="dt" sz="half" idx="10"/>
          </p:nvPr>
        </p:nvSpPr>
        <p:spPr/>
        <p:txBody>
          <a:bodyPr/>
          <a:lstStyle/>
          <a:p>
            <a:fld id="{AD851C9A-FE3F-42D2-A5E8-484B2667E557}" type="datetimeFigureOut">
              <a:rPr lang="it-IT" smtClean="0"/>
              <a:t>02/04/2021</a:t>
            </a:fld>
            <a:endParaRPr lang="it-IT"/>
          </a:p>
        </p:txBody>
      </p:sp>
      <p:sp>
        <p:nvSpPr>
          <p:cNvPr id="5" name="Segnaposto piè di pagina 4">
            <a:extLst>
              <a:ext uri="{FF2B5EF4-FFF2-40B4-BE49-F238E27FC236}">
                <a16:creationId xmlns:a16="http://schemas.microsoft.com/office/drawing/2014/main" id="{EB4BF40E-A983-448C-8FCF-A4F3EEDEB9B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E15AA67-7138-4787-9995-DE7616E55925}"/>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925933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ABFA4A-F923-4188-8AA7-FCFE950524A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DDBBAC1-C77A-459B-8806-784999FD88F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6D7DC20-E638-47E3-B2CE-3CB74B47E2E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8B08061-DA6A-4EDF-86B7-532CC4D93643}"/>
              </a:ext>
            </a:extLst>
          </p:cNvPr>
          <p:cNvSpPr>
            <a:spLocks noGrp="1"/>
          </p:cNvSpPr>
          <p:nvPr>
            <p:ph type="dt" sz="half" idx="10"/>
          </p:nvPr>
        </p:nvSpPr>
        <p:spPr/>
        <p:txBody>
          <a:bodyPr/>
          <a:lstStyle/>
          <a:p>
            <a:fld id="{AD851C9A-FE3F-42D2-A5E8-484B2667E557}" type="datetimeFigureOut">
              <a:rPr lang="it-IT" smtClean="0"/>
              <a:t>02/04/2021</a:t>
            </a:fld>
            <a:endParaRPr lang="it-IT"/>
          </a:p>
        </p:txBody>
      </p:sp>
      <p:sp>
        <p:nvSpPr>
          <p:cNvPr id="6" name="Segnaposto piè di pagina 5">
            <a:extLst>
              <a:ext uri="{FF2B5EF4-FFF2-40B4-BE49-F238E27FC236}">
                <a16:creationId xmlns:a16="http://schemas.microsoft.com/office/drawing/2014/main" id="{644E1DDE-38F4-4069-814D-ABBC5B51125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42DBB86-97F3-4932-8ECE-8AC163D9124D}"/>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159043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415449-ABEA-44CB-B79E-C362A8B4DB7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B4BDAA-554A-4125-9D06-B0BD17940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4C6AA92-3ECE-42B6-AC6F-C818142BE26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D17C809-D621-415C-B25F-E59825C3BC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92CA073-331A-4974-A00A-A4E9C2DF716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729778B-4C80-470A-9518-816D992237FC}"/>
              </a:ext>
            </a:extLst>
          </p:cNvPr>
          <p:cNvSpPr>
            <a:spLocks noGrp="1"/>
          </p:cNvSpPr>
          <p:nvPr>
            <p:ph type="dt" sz="half" idx="10"/>
          </p:nvPr>
        </p:nvSpPr>
        <p:spPr/>
        <p:txBody>
          <a:bodyPr/>
          <a:lstStyle/>
          <a:p>
            <a:fld id="{AD851C9A-FE3F-42D2-A5E8-484B2667E557}" type="datetimeFigureOut">
              <a:rPr lang="it-IT" smtClean="0"/>
              <a:t>02/04/2021</a:t>
            </a:fld>
            <a:endParaRPr lang="it-IT"/>
          </a:p>
        </p:txBody>
      </p:sp>
      <p:sp>
        <p:nvSpPr>
          <p:cNvPr id="8" name="Segnaposto piè di pagina 7">
            <a:extLst>
              <a:ext uri="{FF2B5EF4-FFF2-40B4-BE49-F238E27FC236}">
                <a16:creationId xmlns:a16="http://schemas.microsoft.com/office/drawing/2014/main" id="{77EA21A0-9329-4F30-9392-302396F523E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C7D1FB1-78B9-40B3-900F-8115F422FAAD}"/>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256321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ED852F-6E52-47E5-94B4-A5C07FA99CB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2A14629-D1EF-43B5-BF9D-C241D65A7751}"/>
              </a:ext>
            </a:extLst>
          </p:cNvPr>
          <p:cNvSpPr>
            <a:spLocks noGrp="1"/>
          </p:cNvSpPr>
          <p:nvPr>
            <p:ph type="dt" sz="half" idx="10"/>
          </p:nvPr>
        </p:nvSpPr>
        <p:spPr/>
        <p:txBody>
          <a:bodyPr/>
          <a:lstStyle/>
          <a:p>
            <a:fld id="{AD851C9A-FE3F-42D2-A5E8-484B2667E557}" type="datetimeFigureOut">
              <a:rPr lang="it-IT" smtClean="0"/>
              <a:t>02/04/2021</a:t>
            </a:fld>
            <a:endParaRPr lang="it-IT"/>
          </a:p>
        </p:txBody>
      </p:sp>
      <p:sp>
        <p:nvSpPr>
          <p:cNvPr id="4" name="Segnaposto piè di pagina 3">
            <a:extLst>
              <a:ext uri="{FF2B5EF4-FFF2-40B4-BE49-F238E27FC236}">
                <a16:creationId xmlns:a16="http://schemas.microsoft.com/office/drawing/2014/main" id="{15463F51-E151-485F-B90A-C0BE182DCD3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FFE2F4E-B718-443F-BFD1-E4ABBBFC499C}"/>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298363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832DC7D-2C63-4D3F-A88E-AC00B95C081F}"/>
              </a:ext>
            </a:extLst>
          </p:cNvPr>
          <p:cNvSpPr>
            <a:spLocks noGrp="1"/>
          </p:cNvSpPr>
          <p:nvPr>
            <p:ph type="dt" sz="half" idx="10"/>
          </p:nvPr>
        </p:nvSpPr>
        <p:spPr/>
        <p:txBody>
          <a:bodyPr/>
          <a:lstStyle/>
          <a:p>
            <a:fld id="{AD851C9A-FE3F-42D2-A5E8-484B2667E557}" type="datetimeFigureOut">
              <a:rPr lang="it-IT" smtClean="0"/>
              <a:t>02/04/2021</a:t>
            </a:fld>
            <a:endParaRPr lang="it-IT"/>
          </a:p>
        </p:txBody>
      </p:sp>
      <p:sp>
        <p:nvSpPr>
          <p:cNvPr id="3" name="Segnaposto piè di pagina 2">
            <a:extLst>
              <a:ext uri="{FF2B5EF4-FFF2-40B4-BE49-F238E27FC236}">
                <a16:creationId xmlns:a16="http://schemas.microsoft.com/office/drawing/2014/main" id="{747C5C65-B434-42BB-9EF7-2B3293D665F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2586571-BB78-472F-A77E-82BAFF1D4785}"/>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384432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C3076F-5789-47E1-BC74-1034A5BB9A0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D2D79AB-B54C-462E-B167-D1A1F6616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355107B-6C54-4A65-99E9-07234650C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CED02E4-B1DA-4D30-A8C9-58FB4DF10C11}"/>
              </a:ext>
            </a:extLst>
          </p:cNvPr>
          <p:cNvSpPr>
            <a:spLocks noGrp="1"/>
          </p:cNvSpPr>
          <p:nvPr>
            <p:ph type="dt" sz="half" idx="10"/>
          </p:nvPr>
        </p:nvSpPr>
        <p:spPr/>
        <p:txBody>
          <a:bodyPr/>
          <a:lstStyle/>
          <a:p>
            <a:fld id="{AD851C9A-FE3F-42D2-A5E8-484B2667E557}" type="datetimeFigureOut">
              <a:rPr lang="it-IT" smtClean="0"/>
              <a:t>02/04/2021</a:t>
            </a:fld>
            <a:endParaRPr lang="it-IT"/>
          </a:p>
        </p:txBody>
      </p:sp>
      <p:sp>
        <p:nvSpPr>
          <p:cNvPr id="6" name="Segnaposto piè di pagina 5">
            <a:extLst>
              <a:ext uri="{FF2B5EF4-FFF2-40B4-BE49-F238E27FC236}">
                <a16:creationId xmlns:a16="http://schemas.microsoft.com/office/drawing/2014/main" id="{540F6AE4-9BBA-46B0-995F-DDB81C228C5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4939E97-F9A8-4C32-99DE-2B19508FB573}"/>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373014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183F7-CAB2-4867-BC5C-61926179926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1A7FEF6-E051-4A54-B720-EBD93663D5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2A63332-6727-4C66-8C87-BD15CA8F3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A452F8A-D23F-4B85-B188-0993D9BC9748}"/>
              </a:ext>
            </a:extLst>
          </p:cNvPr>
          <p:cNvSpPr>
            <a:spLocks noGrp="1"/>
          </p:cNvSpPr>
          <p:nvPr>
            <p:ph type="dt" sz="half" idx="10"/>
          </p:nvPr>
        </p:nvSpPr>
        <p:spPr/>
        <p:txBody>
          <a:bodyPr/>
          <a:lstStyle/>
          <a:p>
            <a:fld id="{AD851C9A-FE3F-42D2-A5E8-484B2667E557}" type="datetimeFigureOut">
              <a:rPr lang="it-IT" smtClean="0"/>
              <a:t>02/04/2021</a:t>
            </a:fld>
            <a:endParaRPr lang="it-IT"/>
          </a:p>
        </p:txBody>
      </p:sp>
      <p:sp>
        <p:nvSpPr>
          <p:cNvPr id="6" name="Segnaposto piè di pagina 5">
            <a:extLst>
              <a:ext uri="{FF2B5EF4-FFF2-40B4-BE49-F238E27FC236}">
                <a16:creationId xmlns:a16="http://schemas.microsoft.com/office/drawing/2014/main" id="{E20049C9-88A4-4507-9995-A6FF461D88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F706336-C260-4301-B6ED-944228086D4A}"/>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86641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E886334-CC76-4846-87D6-E3B25B95A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443480F-E90F-41C0-A588-6A34C309D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03DB10-5D1B-4565-8D8A-E8C8927A7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51C9A-FE3F-42D2-A5E8-484B2667E557}" type="datetimeFigureOut">
              <a:rPr lang="it-IT" smtClean="0"/>
              <a:t>02/04/2021</a:t>
            </a:fld>
            <a:endParaRPr lang="it-IT"/>
          </a:p>
        </p:txBody>
      </p:sp>
      <p:sp>
        <p:nvSpPr>
          <p:cNvPr id="5" name="Segnaposto piè di pagina 4">
            <a:extLst>
              <a:ext uri="{FF2B5EF4-FFF2-40B4-BE49-F238E27FC236}">
                <a16:creationId xmlns:a16="http://schemas.microsoft.com/office/drawing/2014/main" id="{EBCA7241-42AE-4066-89D1-E04A48E4F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E9FEEBB-956A-4445-A5DA-CCAD1F95E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ABFCA-D902-4B24-B50E-C1A17896D5EC}" type="slidenum">
              <a:rPr lang="it-IT" smtClean="0"/>
              <a:t>‹N›</a:t>
            </a:fld>
            <a:endParaRPr lang="it-IT"/>
          </a:p>
        </p:txBody>
      </p:sp>
    </p:spTree>
    <p:extLst>
      <p:ext uri="{BB962C8B-B14F-4D97-AF65-F5344CB8AC3E}">
        <p14:creationId xmlns:p14="http://schemas.microsoft.com/office/powerpoint/2010/main" val="1147710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DBDF6DF0-B979-4A85-B016-EEF1AA32DF59}"/>
              </a:ext>
            </a:extLst>
          </p:cNvPr>
          <p:cNvSpPr>
            <a:spLocks noGrp="1"/>
          </p:cNvSpPr>
          <p:nvPr>
            <p:ph type="ctrTitle"/>
          </p:nvPr>
        </p:nvSpPr>
        <p:spPr>
          <a:xfrm>
            <a:off x="1870997" y="1607809"/>
            <a:ext cx="9236026" cy="2876680"/>
          </a:xfrm>
        </p:spPr>
        <p:txBody>
          <a:bodyPr anchor="b">
            <a:normAutofit/>
          </a:bodyPr>
          <a:lstStyle/>
          <a:p>
            <a:pPr algn="l"/>
            <a:r>
              <a:rPr lang="it-IT" sz="6600">
                <a:solidFill>
                  <a:srgbClr val="FFFFFF"/>
                </a:solidFill>
              </a:rPr>
              <a:t>TCO Assessment</a:t>
            </a:r>
          </a:p>
        </p:txBody>
      </p:sp>
      <p:sp>
        <p:nvSpPr>
          <p:cNvPr id="3" name="Sottotitolo 2">
            <a:extLst>
              <a:ext uri="{FF2B5EF4-FFF2-40B4-BE49-F238E27FC236}">
                <a16:creationId xmlns:a16="http://schemas.microsoft.com/office/drawing/2014/main" id="{927902CA-16D0-44D8-A30A-E3D1BA6E45BF}"/>
              </a:ext>
            </a:extLst>
          </p:cNvPr>
          <p:cNvSpPr>
            <a:spLocks noGrp="1"/>
          </p:cNvSpPr>
          <p:nvPr>
            <p:ph type="subTitle" idx="1"/>
          </p:nvPr>
        </p:nvSpPr>
        <p:spPr>
          <a:xfrm>
            <a:off x="1987499" y="4810308"/>
            <a:ext cx="9003022" cy="1076551"/>
          </a:xfrm>
        </p:spPr>
        <p:txBody>
          <a:bodyPr>
            <a:normAutofit/>
          </a:bodyPr>
          <a:lstStyle/>
          <a:p>
            <a:pPr algn="l"/>
            <a:r>
              <a:rPr lang="it-IT"/>
              <a:t>ISW2 - Rossi Giacomo Lorenzo</a:t>
            </a:r>
          </a:p>
        </p:txBody>
      </p:sp>
    </p:spTree>
    <p:extLst>
      <p:ext uri="{BB962C8B-B14F-4D97-AF65-F5344CB8AC3E}">
        <p14:creationId xmlns:p14="http://schemas.microsoft.com/office/powerpoint/2010/main" val="6405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16114F10-BF7B-460D-AFA9-564830C67D26}"/>
              </a:ext>
            </a:extLst>
          </p:cNvPr>
          <p:cNvSpPr>
            <a:spLocks noGrp="1"/>
          </p:cNvSpPr>
          <p:nvPr>
            <p:ph type="title"/>
          </p:nvPr>
        </p:nvSpPr>
        <p:spPr>
          <a:xfrm>
            <a:off x="958506" y="800392"/>
            <a:ext cx="10264697" cy="1212102"/>
          </a:xfrm>
        </p:spPr>
        <p:txBody>
          <a:bodyPr>
            <a:normAutofit/>
          </a:bodyPr>
          <a:lstStyle/>
          <a:p>
            <a:r>
              <a:rPr lang="it-IT" sz="4000" dirty="0">
                <a:solidFill>
                  <a:srgbClr val="FFFFFF"/>
                </a:solidFill>
              </a:rPr>
              <a:t>Analysis of UC &amp; </a:t>
            </a:r>
            <a:r>
              <a:rPr lang="it-IT" sz="4000" dirty="0" err="1">
                <a:solidFill>
                  <a:srgbClr val="FFFFFF"/>
                </a:solidFill>
              </a:rPr>
              <a:t>workload</a:t>
            </a:r>
            <a:r>
              <a:rPr lang="it-IT" sz="4000" dirty="0">
                <a:solidFill>
                  <a:srgbClr val="FFFFFF"/>
                </a:solidFill>
              </a:rPr>
              <a:t> </a:t>
            </a:r>
            <a:r>
              <a:rPr lang="it-IT" sz="4000" dirty="0" err="1">
                <a:solidFill>
                  <a:srgbClr val="FFFFFF"/>
                </a:solidFill>
              </a:rPr>
              <a:t>assessment</a:t>
            </a:r>
            <a:endParaRPr lang="it-IT" sz="4000" dirty="0">
              <a:solidFill>
                <a:srgbClr val="FFFFFF"/>
              </a:solidFill>
            </a:endParaRPr>
          </a:p>
        </p:txBody>
      </p:sp>
      <p:sp>
        <p:nvSpPr>
          <p:cNvPr id="3" name="Segnaposto contenuto 2">
            <a:extLst>
              <a:ext uri="{FF2B5EF4-FFF2-40B4-BE49-F238E27FC236}">
                <a16:creationId xmlns:a16="http://schemas.microsoft.com/office/drawing/2014/main" id="{E69EAE29-CB01-469C-A284-1B20E17D823B}"/>
              </a:ext>
            </a:extLst>
          </p:cNvPr>
          <p:cNvSpPr>
            <a:spLocks noGrp="1"/>
          </p:cNvSpPr>
          <p:nvPr>
            <p:ph idx="1"/>
          </p:nvPr>
        </p:nvSpPr>
        <p:spPr>
          <a:xfrm>
            <a:off x="1367624" y="2490436"/>
            <a:ext cx="9708995" cy="3567173"/>
          </a:xfrm>
        </p:spPr>
        <p:txBody>
          <a:bodyPr anchor="ctr">
            <a:normAutofit/>
          </a:bodyPr>
          <a:lstStyle/>
          <a:p>
            <a:r>
              <a:rPr lang="it-IT" sz="1100"/>
              <a:t>Credit card (CC) transaction of a bank</a:t>
            </a:r>
          </a:p>
          <a:p>
            <a:pPr marL="0" indent="0">
              <a:buNone/>
            </a:pPr>
            <a:r>
              <a:rPr lang="en-US" sz="1100" i="1"/>
              <a:t>“Every CC transaction has to be approved by checking the CC is valid, the POS is valid, the money amount is valid (for single transaction and for other limits such as monthly or daily limits), check if suspect, if the POS type requires a second identification step, to run that step and check complete successfully, issue OK or abort storing the attempt.”</a:t>
            </a:r>
          </a:p>
          <a:p>
            <a:pPr marL="0" indent="0">
              <a:buNone/>
            </a:pPr>
            <a:r>
              <a:rPr lang="en-US" sz="1100" i="1"/>
              <a:t>NFR-1  The </a:t>
            </a:r>
            <a:r>
              <a:rPr lang="en-US" sz="1100" b="1" i="1" u="sng"/>
              <a:t>average</a:t>
            </a:r>
            <a:r>
              <a:rPr lang="en-US" sz="1100" i="1"/>
              <a:t> number of transactions per second (TPS) </a:t>
            </a:r>
            <a:r>
              <a:rPr lang="en-US" sz="1100" b="1" i="1" u="sng"/>
              <a:t>is 2.000</a:t>
            </a:r>
            <a:r>
              <a:rPr lang="en-US" sz="1100" i="1"/>
              <a:t>.  90% of the time the peak is below 4.000 TPS.  The </a:t>
            </a:r>
            <a:r>
              <a:rPr lang="en-US" sz="1100" b="1" i="1"/>
              <a:t>maximum peak </a:t>
            </a:r>
            <a:r>
              <a:rPr lang="en-US" sz="1100" i="1"/>
              <a:t>that the system must handle is </a:t>
            </a:r>
            <a:r>
              <a:rPr lang="en-US" sz="1100" b="1" i="1" u="sng"/>
              <a:t>8000 TPS</a:t>
            </a:r>
            <a:r>
              <a:rPr lang="en-US" sz="1100" i="1"/>
              <a:t>. </a:t>
            </a:r>
          </a:p>
          <a:p>
            <a:pPr marL="0" indent="0">
              <a:buNone/>
            </a:pPr>
            <a:r>
              <a:rPr lang="en-US" sz="1100" i="1"/>
              <a:t>NFR-2  The system must ensure a HA at </a:t>
            </a:r>
            <a:r>
              <a:rPr lang="en-US" sz="1100" b="1" i="1" u="sng"/>
              <a:t>99.999</a:t>
            </a:r>
            <a:r>
              <a:rPr lang="en-US" sz="1100" i="1"/>
              <a:t>%. </a:t>
            </a:r>
          </a:p>
          <a:p>
            <a:pPr marL="0" indent="0">
              <a:buNone/>
            </a:pPr>
            <a:r>
              <a:rPr lang="en-US" sz="1100" i="1"/>
              <a:t>NFR-3  In case of a disaster, such as Earthquake or flooding in the Data Center site area, the system functionality must be restored and be able to provide Production and Non-Production capabilities and at least 50% of the Dev and Test Capabilities. </a:t>
            </a:r>
          </a:p>
          <a:p>
            <a:pPr marL="0" indent="0">
              <a:buNone/>
            </a:pPr>
            <a:r>
              <a:rPr lang="en-US" sz="1100" i="1"/>
              <a:t>NFR-4   The Development team has available an environment that is half the size of the full Production environment. </a:t>
            </a:r>
          </a:p>
          <a:p>
            <a:pPr marL="0" indent="0">
              <a:buNone/>
            </a:pPr>
            <a:r>
              <a:rPr lang="en-US" sz="1100" i="1"/>
              <a:t>NFR-5   Before putting in production any new release of software a complete round of functional test must be completed. The Test environment is the same size of the development environment. </a:t>
            </a:r>
          </a:p>
          <a:p>
            <a:pPr marL="0" indent="0">
              <a:buNone/>
            </a:pPr>
            <a:r>
              <a:rPr lang="en-US" sz="1100" i="1"/>
              <a:t>NFR-6   Before putting in production any new release of software a complete round of performance test must be completed stressing the system at TPS peaks. </a:t>
            </a:r>
          </a:p>
          <a:p>
            <a:pPr marL="0" indent="0">
              <a:buNone/>
            </a:pPr>
            <a:r>
              <a:rPr lang="en-US" sz="1100" i="1"/>
              <a:t>NFR-7   The Software is written in Java and must run on </a:t>
            </a:r>
            <a:r>
              <a:rPr lang="it-IT" sz="1100" b="1" u="sng">
                <a:latin typeface="Calibri" panose="020F0502020204030204" pitchFamily="34" charset="0"/>
              </a:rPr>
              <a:t>O</a:t>
            </a:r>
            <a:r>
              <a:rPr lang="it-IT" sz="1100" b="1" i="0" u="sng" strike="noStrike">
                <a:effectLst/>
                <a:latin typeface="Calibri" panose="020F0502020204030204" pitchFamily="34" charset="0"/>
              </a:rPr>
              <a:t>racle WebLogic Server Enterprise Edition</a:t>
            </a:r>
            <a:endParaRPr lang="en-US" sz="1100" b="1" i="1" u="sng"/>
          </a:p>
          <a:p>
            <a:pPr marL="0" indent="0">
              <a:buNone/>
            </a:pPr>
            <a:r>
              <a:rPr lang="en-US" sz="1100" i="1"/>
              <a:t>NFR-8  The DB used by the system is </a:t>
            </a:r>
            <a:r>
              <a:rPr lang="fr-FR" sz="1100" b="1" i="0" u="sng" strike="noStrike">
                <a:effectLst/>
                <a:latin typeface="Calibri" panose="020F0502020204030204" pitchFamily="34" charset="0"/>
              </a:rPr>
              <a:t>Oracle DB Enterprise Edition</a:t>
            </a:r>
            <a:endParaRPr lang="en-US" sz="1100" b="1" i="1" u="sng"/>
          </a:p>
        </p:txBody>
      </p:sp>
    </p:spTree>
    <p:extLst>
      <p:ext uri="{BB962C8B-B14F-4D97-AF65-F5344CB8AC3E}">
        <p14:creationId xmlns:p14="http://schemas.microsoft.com/office/powerpoint/2010/main" val="109942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A5C13837-2711-4850-8D04-34A821261D88}"/>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Sizing</a:t>
            </a:r>
          </a:p>
        </p:txBody>
      </p:sp>
      <p:sp>
        <p:nvSpPr>
          <p:cNvPr id="7" name="Segnaposto contenuto 6">
            <a:extLst>
              <a:ext uri="{FF2B5EF4-FFF2-40B4-BE49-F238E27FC236}">
                <a16:creationId xmlns:a16="http://schemas.microsoft.com/office/drawing/2014/main" id="{FACC6F62-C59C-4A45-808C-9FEC4D65E9E6}"/>
              </a:ext>
            </a:extLst>
          </p:cNvPr>
          <p:cNvSpPr>
            <a:spLocks noGrp="1"/>
          </p:cNvSpPr>
          <p:nvPr>
            <p:ph idx="1"/>
          </p:nvPr>
        </p:nvSpPr>
        <p:spPr>
          <a:xfrm>
            <a:off x="1646792" y="4058529"/>
            <a:ext cx="8895367" cy="1858475"/>
          </a:xfrm>
        </p:spPr>
        <p:txBody>
          <a:bodyPr>
            <a:normAutofit/>
          </a:bodyPr>
          <a:lstStyle/>
          <a:p>
            <a:r>
              <a:rPr lang="it-IT" sz="2000" dirty="0"/>
              <a:t>The input </a:t>
            </a:r>
            <a:r>
              <a:rPr lang="it-IT" sz="2000" dirty="0" err="1"/>
              <a:t>provided</a:t>
            </a:r>
            <a:r>
              <a:rPr lang="it-IT" sz="2000" dirty="0"/>
              <a:t> </a:t>
            </a:r>
            <a:r>
              <a:rPr lang="it-IT" sz="2000" dirty="0" err="1"/>
              <a:t>is</a:t>
            </a:r>
            <a:r>
              <a:rPr lang="it-IT" sz="2000" dirty="0"/>
              <a:t> </a:t>
            </a:r>
            <a:r>
              <a:rPr lang="it-IT" sz="2000" dirty="0" err="1"/>
              <a:t>that</a:t>
            </a:r>
            <a:r>
              <a:rPr lang="it-IT" sz="2000" dirty="0"/>
              <a:t> the system must support up to 8000 TPS (</a:t>
            </a:r>
            <a:r>
              <a:rPr lang="it-IT" sz="2000" b="1" dirty="0" err="1"/>
              <a:t>peak</a:t>
            </a:r>
            <a:r>
              <a:rPr lang="it-IT" sz="2000" dirty="0"/>
              <a:t>).</a:t>
            </a:r>
          </a:p>
          <a:p>
            <a:pPr lvl="1"/>
            <a:r>
              <a:rPr lang="it-IT" sz="2000" dirty="0" err="1"/>
              <a:t>Assuming</a:t>
            </a:r>
            <a:r>
              <a:rPr lang="it-IT" sz="2000" dirty="0"/>
              <a:t> the x86 core </a:t>
            </a:r>
            <a:r>
              <a:rPr lang="it-IT" sz="2000" dirty="0" err="1"/>
              <a:t>is</a:t>
            </a:r>
            <a:r>
              <a:rPr lang="it-IT" sz="2000" dirty="0"/>
              <a:t> </a:t>
            </a:r>
            <a:r>
              <a:rPr lang="it-IT" sz="2000" dirty="0" err="1"/>
              <a:t>able</a:t>
            </a:r>
            <a:r>
              <a:rPr lang="it-IT" sz="2000" dirty="0"/>
              <a:t> to </a:t>
            </a:r>
            <a:r>
              <a:rPr lang="it-IT" sz="2000" dirty="0" err="1"/>
              <a:t>process</a:t>
            </a:r>
            <a:r>
              <a:rPr lang="it-IT" sz="2000" dirty="0"/>
              <a:t> 20 TPS</a:t>
            </a:r>
          </a:p>
          <a:p>
            <a:pPr lvl="1"/>
            <a:r>
              <a:rPr lang="it-IT" sz="2000" dirty="0" err="1"/>
              <a:t>Assuming</a:t>
            </a:r>
            <a:r>
              <a:rPr lang="it-IT" sz="2000" dirty="0"/>
              <a:t> the </a:t>
            </a:r>
            <a:r>
              <a:rPr lang="it-IT" sz="2000" dirty="0" err="1"/>
              <a:t>LinuxOne</a:t>
            </a:r>
            <a:r>
              <a:rPr lang="it-IT" sz="2000" dirty="0"/>
              <a:t> core </a:t>
            </a:r>
            <a:r>
              <a:rPr lang="it-IT" sz="2000" dirty="0" err="1"/>
              <a:t>is</a:t>
            </a:r>
            <a:r>
              <a:rPr lang="it-IT" sz="2000" dirty="0"/>
              <a:t> </a:t>
            </a:r>
            <a:r>
              <a:rPr lang="it-IT" sz="2000" dirty="0" err="1"/>
              <a:t>able</a:t>
            </a:r>
            <a:r>
              <a:rPr lang="it-IT" sz="2000" dirty="0"/>
              <a:t> to </a:t>
            </a:r>
            <a:r>
              <a:rPr lang="it-IT" sz="2000" dirty="0" err="1"/>
              <a:t>process</a:t>
            </a:r>
            <a:r>
              <a:rPr lang="it-IT" sz="2000" dirty="0"/>
              <a:t> 200 TPS</a:t>
            </a:r>
          </a:p>
          <a:p>
            <a:r>
              <a:rPr lang="it-IT" sz="2000" dirty="0" err="1"/>
              <a:t>Assuming</a:t>
            </a:r>
            <a:r>
              <a:rPr lang="it-IT" sz="2000" dirty="0"/>
              <a:t> 1 max server fault to </a:t>
            </a:r>
            <a:r>
              <a:rPr lang="it-IT" sz="2000" dirty="0" err="1"/>
              <a:t>ensure</a:t>
            </a:r>
            <a:r>
              <a:rPr lang="it-IT" sz="2000" dirty="0"/>
              <a:t> HA ratio of 24% with 2000 </a:t>
            </a:r>
            <a:r>
              <a:rPr lang="it-IT" sz="2000" dirty="0" err="1"/>
              <a:t>average</a:t>
            </a:r>
            <a:r>
              <a:rPr lang="it-IT" sz="2000" dirty="0"/>
              <a:t> TPS.</a:t>
            </a:r>
          </a:p>
          <a:p>
            <a:r>
              <a:rPr lang="it-IT" sz="2000" dirty="0"/>
              <a:t>In </a:t>
            </a:r>
            <a:r>
              <a:rPr lang="it-IT" sz="2000" dirty="0" err="1"/>
              <a:t>both</a:t>
            </a:r>
            <a:r>
              <a:rPr lang="it-IT" sz="2000" dirty="0"/>
              <a:t> </a:t>
            </a:r>
            <a:r>
              <a:rPr lang="it-IT" sz="2000" dirty="0" err="1"/>
              <a:t>cases</a:t>
            </a:r>
            <a:r>
              <a:rPr lang="it-IT" sz="2000" dirty="0"/>
              <a:t> NFR-3 </a:t>
            </a:r>
            <a:r>
              <a:rPr lang="it-IT" sz="2000" dirty="0" err="1"/>
              <a:t>is</a:t>
            </a:r>
            <a:r>
              <a:rPr lang="it-IT" sz="2000" dirty="0"/>
              <a:t> </a:t>
            </a:r>
            <a:r>
              <a:rPr lang="it-IT" sz="2000" dirty="0" err="1"/>
              <a:t>met</a:t>
            </a:r>
            <a:r>
              <a:rPr lang="it-IT" sz="2000" dirty="0"/>
              <a:t>.</a:t>
            </a:r>
          </a:p>
        </p:txBody>
      </p:sp>
      <p:pic>
        <p:nvPicPr>
          <p:cNvPr id="9" name="Segnaposto contenuto 4">
            <a:extLst>
              <a:ext uri="{FF2B5EF4-FFF2-40B4-BE49-F238E27FC236}">
                <a16:creationId xmlns:a16="http://schemas.microsoft.com/office/drawing/2014/main" id="{16BAD7C2-21F7-4D16-94F9-BDB1A52C10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1657292" y="2533292"/>
            <a:ext cx="8662979" cy="1169117"/>
          </a:xfrm>
          <a:prstGeom prst="rect">
            <a:avLst/>
          </a:prstGeom>
        </p:spPr>
      </p:pic>
    </p:spTree>
    <p:extLst>
      <p:ext uri="{BB962C8B-B14F-4D97-AF65-F5344CB8AC3E}">
        <p14:creationId xmlns:p14="http://schemas.microsoft.com/office/powerpoint/2010/main" val="421895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A5C13837-2711-4850-8D04-34A821261D88}"/>
              </a:ext>
            </a:extLst>
          </p:cNvPr>
          <p:cNvSpPr>
            <a:spLocks noGrp="1"/>
          </p:cNvSpPr>
          <p:nvPr>
            <p:ph type="title"/>
          </p:nvPr>
        </p:nvSpPr>
        <p:spPr>
          <a:xfrm>
            <a:off x="1047280" y="759805"/>
            <a:ext cx="10306520" cy="1325563"/>
          </a:xfrm>
        </p:spPr>
        <p:txBody>
          <a:bodyPr>
            <a:normAutofit/>
          </a:bodyPr>
          <a:lstStyle/>
          <a:p>
            <a:r>
              <a:rPr lang="it-IT" sz="4000" dirty="0" err="1">
                <a:solidFill>
                  <a:schemeClr val="bg1"/>
                </a:solidFill>
              </a:rPr>
              <a:t>Assumptions</a:t>
            </a:r>
            <a:r>
              <a:rPr lang="it-IT" sz="4000" dirty="0">
                <a:solidFill>
                  <a:schemeClr val="bg1"/>
                </a:solidFill>
              </a:rPr>
              <a:t> for Target Platform #1: x86</a:t>
            </a:r>
          </a:p>
        </p:txBody>
      </p:sp>
      <p:sp>
        <p:nvSpPr>
          <p:cNvPr id="7" name="Segnaposto contenuto 6">
            <a:extLst>
              <a:ext uri="{FF2B5EF4-FFF2-40B4-BE49-F238E27FC236}">
                <a16:creationId xmlns:a16="http://schemas.microsoft.com/office/drawing/2014/main" id="{FACC6F62-C59C-4A45-808C-9FEC4D65E9E6}"/>
              </a:ext>
            </a:extLst>
          </p:cNvPr>
          <p:cNvSpPr>
            <a:spLocks noGrp="1"/>
          </p:cNvSpPr>
          <p:nvPr>
            <p:ph idx="1"/>
          </p:nvPr>
        </p:nvSpPr>
        <p:spPr>
          <a:xfrm>
            <a:off x="1119322" y="2301261"/>
            <a:ext cx="9942255" cy="4037395"/>
          </a:xfrm>
        </p:spPr>
        <p:txBody>
          <a:bodyPr>
            <a:normAutofit fontScale="55000" lnSpcReduction="20000"/>
          </a:bodyPr>
          <a:lstStyle/>
          <a:p>
            <a:r>
              <a:rPr lang="it-IT" b="1" u="sng" dirty="0">
                <a:solidFill>
                  <a:srgbClr val="00B0F0"/>
                </a:solidFill>
              </a:rPr>
              <a:t>Hardware</a:t>
            </a:r>
            <a:r>
              <a:rPr lang="it-IT" dirty="0"/>
              <a:t>: Rack server </a:t>
            </a:r>
            <a:r>
              <a:rPr lang="en-US" dirty="0"/>
              <a:t>R1-XES08ef with Xeon Gold 6126 12C 2.60Ghz (2 Chips, 24 Cores, 128GB total RAM 2666Mhz)</a:t>
            </a:r>
          </a:p>
          <a:p>
            <a:pPr lvl="1"/>
            <a:r>
              <a:rPr lang="en-US" dirty="0"/>
              <a:t>Acquisition Cost 6806 € - Including 4 years on-site next-day </a:t>
            </a:r>
            <a:r>
              <a:rPr lang="en-US" dirty="0" err="1"/>
              <a:t>manteinance</a:t>
            </a:r>
            <a:endParaRPr lang="en-US" dirty="0"/>
          </a:p>
          <a:p>
            <a:pPr lvl="1"/>
            <a:r>
              <a:rPr lang="en-US" dirty="0"/>
              <a:t>Assuming support for following years is 20% of purchase price</a:t>
            </a:r>
          </a:p>
          <a:p>
            <a:r>
              <a:rPr lang="it-IT" sz="3300" b="1" dirty="0"/>
              <a:t>Software:</a:t>
            </a:r>
          </a:p>
          <a:p>
            <a:pPr lvl="1"/>
            <a:r>
              <a:rPr lang="it-IT" sz="2900" b="1" u="sng" dirty="0">
                <a:solidFill>
                  <a:srgbClr val="00B0F0"/>
                </a:solidFill>
              </a:rPr>
              <a:t>OS</a:t>
            </a:r>
            <a:r>
              <a:rPr lang="it-IT" sz="2900" b="1" dirty="0"/>
              <a:t>: </a:t>
            </a:r>
            <a:r>
              <a:rPr lang="en-US" sz="2200" b="0" i="0" u="none" strike="noStrike" dirty="0">
                <a:solidFill>
                  <a:srgbClr val="000000"/>
                </a:solidFill>
                <a:effectLst/>
                <a:latin typeface="Calibri" panose="020F0502020204030204" pitchFamily="34" charset="0"/>
              </a:rPr>
              <a:t>SUSE Linux Enterprise Server 15 for x86 &amp; x86-64 (Unlimited VM) - 3 Year std subscription</a:t>
            </a:r>
            <a:r>
              <a:rPr lang="en-US" sz="2200" dirty="0">
                <a:solidFill>
                  <a:srgbClr val="000000"/>
                </a:solidFill>
                <a:latin typeface="Calibri" panose="020F0502020204030204" pitchFamily="34" charset="0"/>
              </a:rPr>
              <a:t>:</a:t>
            </a:r>
            <a:r>
              <a:rPr lang="en-US" sz="2900" dirty="0"/>
              <a:t> </a:t>
            </a:r>
            <a:r>
              <a:rPr lang="en-US" sz="2200" dirty="0">
                <a:solidFill>
                  <a:srgbClr val="000000"/>
                </a:solidFill>
                <a:latin typeface="Calibri" panose="020F0502020204030204" pitchFamily="34" charset="0"/>
              </a:rPr>
              <a:t>2702€ + 540€/year </a:t>
            </a:r>
            <a:r>
              <a:rPr lang="en-US" sz="2200" dirty="0" err="1">
                <a:solidFill>
                  <a:srgbClr val="000000"/>
                </a:solidFill>
                <a:latin typeface="Calibri" panose="020F0502020204030204" pitchFamily="34" charset="0"/>
              </a:rPr>
              <a:t>manteinance</a:t>
            </a:r>
            <a:r>
              <a:rPr lang="en-US" sz="2200" dirty="0">
                <a:solidFill>
                  <a:srgbClr val="000000"/>
                </a:solidFill>
                <a:latin typeface="Calibri" panose="020F0502020204030204" pitchFamily="34" charset="0"/>
              </a:rPr>
              <a:t> cost.</a:t>
            </a:r>
            <a:endParaRPr lang="it-IT" sz="2900" b="1" dirty="0"/>
          </a:p>
          <a:p>
            <a:pPr lvl="1"/>
            <a:r>
              <a:rPr lang="it-IT" sz="2900" b="1" u="sng" dirty="0">
                <a:solidFill>
                  <a:srgbClr val="00B0F0"/>
                </a:solidFill>
              </a:rPr>
              <a:t>VM</a:t>
            </a:r>
            <a:r>
              <a:rPr lang="it-IT" sz="2900" dirty="0"/>
              <a:t>:</a:t>
            </a:r>
            <a:r>
              <a:rPr lang="it-IT" sz="2200" b="0" i="0" u="none" strike="noStrike" dirty="0">
                <a:solidFill>
                  <a:srgbClr val="000000"/>
                </a:solidFill>
                <a:effectLst/>
                <a:latin typeface="Calibri" panose="020F0502020204030204" pitchFamily="34" charset="0"/>
              </a:rPr>
              <a:t> </a:t>
            </a:r>
            <a:r>
              <a:rPr lang="it-IT" sz="2200" b="0" i="0" u="none" strike="noStrike" dirty="0" err="1">
                <a:solidFill>
                  <a:srgbClr val="000000"/>
                </a:solidFill>
                <a:effectLst/>
                <a:latin typeface="Calibri" panose="020F0502020204030204" pitchFamily="34" charset="0"/>
              </a:rPr>
              <a:t>Included</a:t>
            </a:r>
            <a:r>
              <a:rPr lang="it-IT" sz="2200" b="0" i="0" u="none" strike="noStrike" dirty="0">
                <a:solidFill>
                  <a:srgbClr val="000000"/>
                </a:solidFill>
                <a:effectLst/>
                <a:latin typeface="Calibri" panose="020F0502020204030204" pitchFamily="34" charset="0"/>
              </a:rPr>
              <a:t> in Hardware</a:t>
            </a:r>
            <a:endParaRPr lang="it-IT" sz="2900" dirty="0"/>
          </a:p>
          <a:p>
            <a:pPr lvl="1" algn="just"/>
            <a:r>
              <a:rPr lang="it-IT" sz="2900" b="1" u="sng" dirty="0">
                <a:solidFill>
                  <a:srgbClr val="00B0F0"/>
                </a:solidFill>
              </a:rPr>
              <a:t>Application Server</a:t>
            </a:r>
            <a:r>
              <a:rPr lang="it-IT" sz="2900" b="1" dirty="0"/>
              <a:t>: </a:t>
            </a:r>
            <a:r>
              <a:rPr lang="it-IT" sz="2200" dirty="0">
                <a:solidFill>
                  <a:srgbClr val="000000"/>
                </a:solidFill>
                <a:latin typeface="Calibri" panose="020F0502020204030204" pitchFamily="34" charset="0"/>
              </a:rPr>
              <a:t>O</a:t>
            </a:r>
            <a:r>
              <a:rPr lang="it-IT" sz="2200" b="0" i="0" u="none" strike="noStrike" dirty="0">
                <a:solidFill>
                  <a:srgbClr val="000000"/>
                </a:solidFill>
                <a:effectLst/>
                <a:latin typeface="Calibri" panose="020F0502020204030204" pitchFamily="34" charset="0"/>
              </a:rPr>
              <a:t>racle </a:t>
            </a:r>
            <a:r>
              <a:rPr lang="it-IT" sz="2200" b="0" i="0" u="none" strike="noStrike" dirty="0" err="1">
                <a:solidFill>
                  <a:srgbClr val="000000"/>
                </a:solidFill>
                <a:effectLst/>
                <a:latin typeface="Calibri" panose="020F0502020204030204" pitchFamily="34" charset="0"/>
              </a:rPr>
              <a:t>WebLogic</a:t>
            </a:r>
            <a:r>
              <a:rPr lang="it-IT" sz="2200" b="0" i="0" u="none" strike="noStrike" dirty="0">
                <a:solidFill>
                  <a:srgbClr val="000000"/>
                </a:solidFill>
                <a:effectLst/>
                <a:latin typeface="Calibri" panose="020F0502020204030204" pitchFamily="34" charset="0"/>
              </a:rPr>
              <a:t> Server Enterprise Edition: 29830€ for </a:t>
            </a:r>
            <a:r>
              <a:rPr lang="it-IT" sz="2200" b="0" i="0" u="none" strike="noStrike" dirty="0" err="1">
                <a:solidFill>
                  <a:srgbClr val="000000"/>
                </a:solidFill>
                <a:effectLst/>
                <a:latin typeface="Calibri" panose="020F0502020204030204" pitchFamily="34" charset="0"/>
              </a:rPr>
              <a:t>acquisition</a:t>
            </a:r>
            <a:r>
              <a:rPr lang="it-IT" sz="2200" b="0" i="0" u="none" strike="noStrike" dirty="0">
                <a:solidFill>
                  <a:srgbClr val="000000"/>
                </a:solidFill>
                <a:effectLst/>
                <a:latin typeface="Calibri" panose="020F0502020204030204" pitchFamily="34" charset="0"/>
              </a:rPr>
              <a:t> and 5966€ for support </a:t>
            </a:r>
            <a:r>
              <a:rPr lang="it-IT" sz="2200" b="1" i="0" u="none" strike="noStrike" dirty="0">
                <a:solidFill>
                  <a:srgbClr val="000000"/>
                </a:solidFill>
                <a:effectLst/>
                <a:latin typeface="Calibri" panose="020F0502020204030204" pitchFamily="34" charset="0"/>
              </a:rPr>
              <a:t>per socket </a:t>
            </a:r>
            <a:r>
              <a:rPr lang="it-IT" sz="2200" b="0" i="0" u="none" strike="noStrike" dirty="0">
                <a:solidFill>
                  <a:srgbClr val="000000"/>
                </a:solidFill>
                <a:effectLst/>
                <a:latin typeface="Calibri" panose="020F0502020204030204" pitchFamily="34" charset="0"/>
              </a:rPr>
              <a:t>per </a:t>
            </a:r>
            <a:r>
              <a:rPr lang="it-IT" sz="2200" b="0" i="0" u="none" strike="noStrike" dirty="0" err="1">
                <a:solidFill>
                  <a:srgbClr val="000000"/>
                </a:solidFill>
                <a:effectLst/>
                <a:latin typeface="Calibri" panose="020F0502020204030204" pitchFamily="34" charset="0"/>
              </a:rPr>
              <a:t>year</a:t>
            </a:r>
            <a:r>
              <a:rPr lang="it-IT" sz="2200" b="0" i="0" u="none" strike="noStrike" dirty="0">
                <a:solidFill>
                  <a:srgbClr val="000000"/>
                </a:solidFill>
                <a:effectLst/>
                <a:latin typeface="Calibri" panose="020F0502020204030204" pitchFamily="34" charset="0"/>
              </a:rPr>
              <a:t>.</a:t>
            </a:r>
            <a:r>
              <a:rPr lang="it-IT" sz="2900" dirty="0"/>
              <a:t> </a:t>
            </a:r>
            <a:endParaRPr lang="it-IT" sz="2900" b="1" dirty="0"/>
          </a:p>
          <a:p>
            <a:pPr lvl="1" algn="just"/>
            <a:r>
              <a:rPr lang="it-IT" sz="2900" b="1" u="sng" dirty="0">
                <a:solidFill>
                  <a:srgbClr val="00B0F0"/>
                </a:solidFill>
              </a:rPr>
              <a:t>DB</a:t>
            </a:r>
            <a:r>
              <a:rPr lang="it-IT" sz="2900" b="1" dirty="0"/>
              <a:t>: </a:t>
            </a:r>
            <a:r>
              <a:rPr lang="fr-FR" sz="2200" b="0" i="0" u="none" strike="noStrike" dirty="0">
                <a:solidFill>
                  <a:srgbClr val="000000"/>
                </a:solidFill>
                <a:effectLst/>
                <a:latin typeface="Calibri" panose="020F0502020204030204" pitchFamily="34" charset="0"/>
              </a:rPr>
              <a:t>Oracle DB Enterprise Edition</a:t>
            </a:r>
            <a:r>
              <a:rPr lang="fr-FR" sz="2900" dirty="0"/>
              <a:t>: </a:t>
            </a:r>
            <a:r>
              <a:rPr lang="fr-FR" sz="2200" dirty="0">
                <a:solidFill>
                  <a:srgbClr val="000000"/>
                </a:solidFill>
                <a:latin typeface="Calibri" panose="020F0502020204030204" pitchFamily="34" charset="0"/>
              </a:rPr>
              <a:t>40489€ for acquisition and 8098€ for support </a:t>
            </a:r>
            <a:r>
              <a:rPr lang="fr-FR" sz="2200" b="1" dirty="0">
                <a:solidFill>
                  <a:srgbClr val="000000"/>
                </a:solidFill>
                <a:latin typeface="Calibri" panose="020F0502020204030204" pitchFamily="34" charset="0"/>
              </a:rPr>
              <a:t>per socket </a:t>
            </a:r>
            <a:r>
              <a:rPr lang="fr-FR" sz="2200" dirty="0">
                <a:solidFill>
                  <a:srgbClr val="000000"/>
                </a:solidFill>
                <a:latin typeface="Calibri" panose="020F0502020204030204" pitchFamily="34" charset="0"/>
              </a:rPr>
              <a:t>per </a:t>
            </a:r>
            <a:r>
              <a:rPr lang="fr-FR" sz="2200" dirty="0" err="1">
                <a:solidFill>
                  <a:srgbClr val="000000"/>
                </a:solidFill>
                <a:latin typeface="Calibri" panose="020F0502020204030204" pitchFamily="34" charset="0"/>
              </a:rPr>
              <a:t>year</a:t>
            </a:r>
            <a:r>
              <a:rPr lang="fr-FR" sz="2200" dirty="0">
                <a:solidFill>
                  <a:srgbClr val="000000"/>
                </a:solidFill>
                <a:latin typeface="Calibri" panose="020F0502020204030204" pitchFamily="34" charset="0"/>
              </a:rPr>
              <a:t>.</a:t>
            </a:r>
            <a:endParaRPr lang="it-IT" sz="2200" dirty="0">
              <a:solidFill>
                <a:srgbClr val="000000"/>
              </a:solidFill>
              <a:latin typeface="Calibri" panose="020F0502020204030204" pitchFamily="34" charset="0"/>
            </a:endParaRPr>
          </a:p>
          <a:p>
            <a:pPr lvl="1" algn="just"/>
            <a:r>
              <a:rPr lang="it-IT" sz="2900" b="1" u="sng" dirty="0">
                <a:solidFill>
                  <a:srgbClr val="00B0F0"/>
                </a:solidFill>
              </a:rPr>
              <a:t>Data </a:t>
            </a:r>
            <a:r>
              <a:rPr lang="it-IT" sz="2900" b="1" u="sng" dirty="0" err="1">
                <a:solidFill>
                  <a:srgbClr val="00B0F0"/>
                </a:solidFill>
              </a:rPr>
              <a:t>replication</a:t>
            </a:r>
            <a:r>
              <a:rPr lang="it-IT" sz="2900" b="1" u="sng" dirty="0">
                <a:solidFill>
                  <a:srgbClr val="00B0F0"/>
                </a:solidFill>
              </a:rPr>
              <a:t> tools</a:t>
            </a:r>
            <a:r>
              <a:rPr lang="it-IT" sz="2900" b="1" dirty="0"/>
              <a:t>: </a:t>
            </a:r>
            <a:r>
              <a:rPr lang="en-US" sz="2200" b="0" i="0" u="none" strike="noStrike" dirty="0" err="1">
                <a:solidFill>
                  <a:srgbClr val="000000"/>
                </a:solidFill>
                <a:effectLst/>
                <a:latin typeface="Calibri" panose="020F0502020204030204" pitchFamily="34" charset="0"/>
              </a:rPr>
              <a:t>GoldenGate</a:t>
            </a:r>
            <a:r>
              <a:rPr lang="en-US" sz="2200" b="0" i="0" u="none" strike="noStrike" dirty="0">
                <a:solidFill>
                  <a:srgbClr val="000000"/>
                </a:solidFill>
                <a:effectLst/>
                <a:latin typeface="Calibri" panose="020F0502020204030204" pitchFamily="34" charset="0"/>
              </a:rPr>
              <a:t>: 14915€ + 3000€/year for support </a:t>
            </a:r>
            <a:r>
              <a:rPr lang="en-US" sz="2200" b="1" i="0" u="none" strike="noStrike" dirty="0">
                <a:solidFill>
                  <a:srgbClr val="000000"/>
                </a:solidFill>
                <a:effectLst/>
                <a:latin typeface="Calibri" panose="020F0502020204030204" pitchFamily="34" charset="0"/>
              </a:rPr>
              <a:t>per socket</a:t>
            </a:r>
            <a:r>
              <a:rPr lang="en-US" sz="2200" b="0" i="0" u="none" strike="noStrike" dirty="0">
                <a:solidFill>
                  <a:srgbClr val="000000"/>
                </a:solidFill>
                <a:effectLst/>
                <a:latin typeface="Calibri" panose="020F0502020204030204" pitchFamily="34" charset="0"/>
              </a:rPr>
              <a:t>.</a:t>
            </a:r>
            <a:endParaRPr lang="it-IT" sz="2900" b="1" dirty="0"/>
          </a:p>
          <a:p>
            <a:pPr lvl="1" algn="just"/>
            <a:r>
              <a:rPr lang="it-IT" sz="2900" b="1" dirty="0"/>
              <a:t>Monitoring Tools: </a:t>
            </a:r>
            <a:r>
              <a:rPr lang="it-IT" sz="2200" dirty="0" err="1">
                <a:solidFill>
                  <a:srgbClr val="000000"/>
                </a:solidFill>
                <a:latin typeface="Calibri" panose="020F0502020204030204" pitchFamily="34" charset="0"/>
              </a:rPr>
              <a:t>assuming</a:t>
            </a:r>
            <a:r>
              <a:rPr lang="it-IT" sz="2200" dirty="0">
                <a:solidFill>
                  <a:srgbClr val="000000"/>
                </a:solidFill>
                <a:latin typeface="Calibri" panose="020F0502020204030204" pitchFamily="34" charset="0"/>
              </a:rPr>
              <a:t> 5000€+1000€/</a:t>
            </a:r>
            <a:r>
              <a:rPr lang="it-IT" sz="2200" dirty="0" err="1">
                <a:solidFill>
                  <a:srgbClr val="000000"/>
                </a:solidFill>
                <a:latin typeface="Calibri" panose="020F0502020204030204" pitchFamily="34" charset="0"/>
              </a:rPr>
              <a:t>year</a:t>
            </a:r>
            <a:r>
              <a:rPr lang="it-IT" sz="2200" dirty="0">
                <a:solidFill>
                  <a:srgbClr val="000000"/>
                </a:solidFill>
                <a:latin typeface="Calibri" panose="020F0502020204030204" pitchFamily="34" charset="0"/>
              </a:rPr>
              <a:t> for support with 40% discount</a:t>
            </a:r>
          </a:p>
          <a:p>
            <a:pPr lvl="1" algn="just"/>
            <a:r>
              <a:rPr lang="it-IT" sz="2900" b="1" dirty="0"/>
              <a:t>Security Tools: </a:t>
            </a:r>
            <a:r>
              <a:rPr lang="it-IT" sz="2200" dirty="0" err="1">
                <a:solidFill>
                  <a:srgbClr val="000000"/>
                </a:solidFill>
                <a:latin typeface="Calibri" panose="020F0502020204030204" pitchFamily="34" charset="0"/>
              </a:rPr>
              <a:t>assuming</a:t>
            </a:r>
            <a:r>
              <a:rPr lang="it-IT" sz="2200" dirty="0">
                <a:solidFill>
                  <a:srgbClr val="000000"/>
                </a:solidFill>
                <a:latin typeface="Calibri" panose="020F0502020204030204" pitchFamily="34" charset="0"/>
              </a:rPr>
              <a:t> 5000€+1000€/</a:t>
            </a:r>
            <a:r>
              <a:rPr lang="it-IT" sz="2200" dirty="0" err="1">
                <a:solidFill>
                  <a:srgbClr val="000000"/>
                </a:solidFill>
                <a:latin typeface="Calibri" panose="020F0502020204030204" pitchFamily="34" charset="0"/>
              </a:rPr>
              <a:t>year</a:t>
            </a:r>
            <a:r>
              <a:rPr lang="it-IT" sz="2200" dirty="0">
                <a:solidFill>
                  <a:srgbClr val="000000"/>
                </a:solidFill>
                <a:latin typeface="Calibri" panose="020F0502020204030204" pitchFamily="34" charset="0"/>
              </a:rPr>
              <a:t> for support with 40% discount</a:t>
            </a:r>
            <a:endParaRPr lang="en-US" dirty="0"/>
          </a:p>
          <a:p>
            <a:pPr algn="just"/>
            <a:r>
              <a:rPr lang="en-US" b="1" dirty="0"/>
              <a:t>Network: </a:t>
            </a:r>
            <a:r>
              <a:rPr lang="en-US" dirty="0"/>
              <a:t>Assuming 7000€ per server and </a:t>
            </a:r>
            <a:r>
              <a:rPr lang="en-US" dirty="0" err="1"/>
              <a:t>manteinance</a:t>
            </a:r>
            <a:r>
              <a:rPr lang="en-US" dirty="0"/>
              <a:t> 10% of purchase price beginning from year 2.</a:t>
            </a:r>
            <a:endParaRPr lang="it-IT" b="1" u="sng" dirty="0">
              <a:solidFill>
                <a:srgbClr val="00B0F0"/>
              </a:solidFill>
            </a:endParaRPr>
          </a:p>
          <a:p>
            <a:r>
              <a:rPr lang="en-US" b="1" dirty="0"/>
              <a:t>People: </a:t>
            </a:r>
            <a:r>
              <a:rPr lang="en-US" dirty="0"/>
              <a:t>Assuming one full time equivalent covers 30 servers,</a:t>
            </a:r>
            <a:r>
              <a:rPr lang="en-US" b="1" dirty="0"/>
              <a:t> </a:t>
            </a:r>
            <a:r>
              <a:rPr lang="en-US" dirty="0"/>
              <a:t>it costs 100.000€/year</a:t>
            </a:r>
          </a:p>
          <a:p>
            <a:r>
              <a:rPr lang="en-US" b="1" dirty="0"/>
              <a:t>Space: </a:t>
            </a:r>
            <a:r>
              <a:rPr lang="en-US" dirty="0"/>
              <a:t>Assuming fully loaded cost of sq. meter: 2.800€</a:t>
            </a:r>
            <a:endParaRPr lang="en-US" b="1" dirty="0"/>
          </a:p>
          <a:p>
            <a:r>
              <a:rPr lang="en-US" b="1" u="sng" dirty="0">
                <a:solidFill>
                  <a:srgbClr val="00B0F0"/>
                </a:solidFill>
              </a:rPr>
              <a:t>Electricity</a:t>
            </a:r>
            <a:r>
              <a:rPr lang="en-US" b="1" dirty="0"/>
              <a:t>: </a:t>
            </a:r>
            <a:r>
              <a:rPr lang="en-US" dirty="0"/>
              <a:t>Average Cost 0,06€ per kWh as of March 2021</a:t>
            </a:r>
          </a:p>
          <a:p>
            <a:pPr marL="0" indent="0">
              <a:buNone/>
            </a:pPr>
            <a:endParaRPr lang="en-US" dirty="0"/>
          </a:p>
        </p:txBody>
      </p:sp>
    </p:spTree>
    <p:extLst>
      <p:ext uri="{BB962C8B-B14F-4D97-AF65-F5344CB8AC3E}">
        <p14:creationId xmlns:p14="http://schemas.microsoft.com/office/powerpoint/2010/main" val="397076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A5C13837-2711-4850-8D04-34A821261D88}"/>
              </a:ext>
            </a:extLst>
          </p:cNvPr>
          <p:cNvSpPr>
            <a:spLocks noGrp="1"/>
          </p:cNvSpPr>
          <p:nvPr>
            <p:ph type="title"/>
          </p:nvPr>
        </p:nvSpPr>
        <p:spPr>
          <a:xfrm>
            <a:off x="1047280" y="759805"/>
            <a:ext cx="10306520" cy="1325563"/>
          </a:xfrm>
        </p:spPr>
        <p:txBody>
          <a:bodyPr>
            <a:normAutofit/>
          </a:bodyPr>
          <a:lstStyle/>
          <a:p>
            <a:r>
              <a:rPr lang="it-IT" sz="4000">
                <a:solidFill>
                  <a:schemeClr val="bg1"/>
                </a:solidFill>
              </a:rPr>
              <a:t>Assumptions for Target Platform #2: LinuxOne</a:t>
            </a:r>
            <a:endParaRPr lang="it-IT" sz="4000" dirty="0">
              <a:solidFill>
                <a:schemeClr val="bg1"/>
              </a:solidFill>
            </a:endParaRPr>
          </a:p>
        </p:txBody>
      </p:sp>
      <p:sp>
        <p:nvSpPr>
          <p:cNvPr id="7" name="Segnaposto contenuto 6">
            <a:extLst>
              <a:ext uri="{FF2B5EF4-FFF2-40B4-BE49-F238E27FC236}">
                <a16:creationId xmlns:a16="http://schemas.microsoft.com/office/drawing/2014/main" id="{FACC6F62-C59C-4A45-808C-9FEC4D65E9E6}"/>
              </a:ext>
            </a:extLst>
          </p:cNvPr>
          <p:cNvSpPr>
            <a:spLocks noGrp="1"/>
          </p:cNvSpPr>
          <p:nvPr>
            <p:ph idx="1"/>
          </p:nvPr>
        </p:nvSpPr>
        <p:spPr>
          <a:xfrm>
            <a:off x="1119322" y="2301261"/>
            <a:ext cx="9942255" cy="4037395"/>
          </a:xfrm>
        </p:spPr>
        <p:txBody>
          <a:bodyPr>
            <a:normAutofit fontScale="62500" lnSpcReduction="20000"/>
          </a:bodyPr>
          <a:lstStyle/>
          <a:p>
            <a:pPr algn="just"/>
            <a:r>
              <a:rPr lang="it-IT" b="1" u="sng" dirty="0">
                <a:solidFill>
                  <a:srgbClr val="00B0F0"/>
                </a:solidFill>
              </a:rPr>
              <a:t>Hardware</a:t>
            </a:r>
            <a:r>
              <a:rPr lang="it-IT" dirty="0"/>
              <a:t>: 2 </a:t>
            </a:r>
            <a:r>
              <a:rPr lang="it-IT" dirty="0" err="1"/>
              <a:t>LinuxOne</a:t>
            </a:r>
            <a:r>
              <a:rPr lang="it-IT" dirty="0"/>
              <a:t> servers </a:t>
            </a:r>
            <a:r>
              <a:rPr lang="it-IT" dirty="0" err="1"/>
              <a:t>configured</a:t>
            </a:r>
            <a:r>
              <a:rPr lang="en-US" dirty="0"/>
              <a:t> with 100 cores each. Assuming acquisition cost of 600.000€ and </a:t>
            </a:r>
            <a:r>
              <a:rPr lang="en-US" dirty="0" err="1"/>
              <a:t>manteinance</a:t>
            </a:r>
            <a:r>
              <a:rPr lang="en-US" dirty="0"/>
              <a:t> cost of 60.000€/year starting from year 4.</a:t>
            </a:r>
          </a:p>
          <a:p>
            <a:r>
              <a:rPr lang="it-IT" b="1" dirty="0"/>
              <a:t>Software:</a:t>
            </a:r>
          </a:p>
          <a:p>
            <a:pPr lvl="1"/>
            <a:r>
              <a:rPr lang="it-IT" b="1" u="sng" dirty="0">
                <a:solidFill>
                  <a:srgbClr val="00B0F0"/>
                </a:solidFill>
              </a:rPr>
              <a:t>OS</a:t>
            </a:r>
            <a:r>
              <a:rPr lang="it-IT" dirty="0"/>
              <a:t>:</a:t>
            </a:r>
            <a:r>
              <a:rPr lang="it-IT" b="1" dirty="0"/>
              <a:t> </a:t>
            </a:r>
            <a:r>
              <a:rPr lang="en-US" sz="1800" b="0" i="0" u="none" strike="noStrike" dirty="0">
                <a:solidFill>
                  <a:srgbClr val="000000"/>
                </a:solidFill>
                <a:effectLst/>
                <a:latin typeface="Calibri" panose="020F0502020204030204" pitchFamily="34" charset="0"/>
              </a:rPr>
              <a:t>SUSE Linux Enterprise Server 15 for x86 &amp; x86-64 (Unlimited VM) - 3 Year std subscription</a:t>
            </a:r>
            <a:r>
              <a:rPr lang="en-US" sz="1900" dirty="0">
                <a:solidFill>
                  <a:srgbClr val="000000"/>
                </a:solidFill>
                <a:latin typeface="Calibri" panose="020F0502020204030204" pitchFamily="34" charset="0"/>
              </a:rPr>
              <a:t>:</a:t>
            </a:r>
            <a:r>
              <a:rPr lang="en-US" dirty="0"/>
              <a:t> </a:t>
            </a:r>
            <a:r>
              <a:rPr lang="en-US" sz="1900" dirty="0">
                <a:solidFill>
                  <a:srgbClr val="000000"/>
                </a:solidFill>
                <a:latin typeface="Calibri" panose="020F0502020204030204" pitchFamily="34" charset="0"/>
              </a:rPr>
              <a:t>2702€ + 540€/year </a:t>
            </a:r>
            <a:r>
              <a:rPr lang="en-US" sz="1900" dirty="0" err="1">
                <a:solidFill>
                  <a:srgbClr val="000000"/>
                </a:solidFill>
                <a:latin typeface="Calibri" panose="020F0502020204030204" pitchFamily="34" charset="0"/>
              </a:rPr>
              <a:t>manteinance</a:t>
            </a:r>
            <a:r>
              <a:rPr lang="en-US" sz="1900" dirty="0">
                <a:solidFill>
                  <a:srgbClr val="000000"/>
                </a:solidFill>
                <a:latin typeface="Calibri" panose="020F0502020204030204" pitchFamily="34" charset="0"/>
              </a:rPr>
              <a:t> cost.</a:t>
            </a:r>
            <a:endParaRPr lang="it-IT" b="1" dirty="0"/>
          </a:p>
          <a:p>
            <a:pPr lvl="1"/>
            <a:r>
              <a:rPr lang="it-IT" b="1" u="sng" dirty="0">
                <a:solidFill>
                  <a:srgbClr val="00B0F0"/>
                </a:solidFill>
              </a:rPr>
              <a:t>VM</a:t>
            </a:r>
            <a:r>
              <a:rPr lang="it-IT" dirty="0"/>
              <a:t>: </a:t>
            </a:r>
            <a:r>
              <a:rPr lang="it-IT" sz="1900" dirty="0" err="1">
                <a:solidFill>
                  <a:srgbClr val="000000"/>
                </a:solidFill>
                <a:latin typeface="Calibri" panose="020F0502020204030204" pitchFamily="34" charset="0"/>
              </a:rPr>
              <a:t>Included</a:t>
            </a:r>
            <a:r>
              <a:rPr lang="it-IT" sz="1900" dirty="0">
                <a:solidFill>
                  <a:srgbClr val="000000"/>
                </a:solidFill>
                <a:latin typeface="Calibri" panose="020F0502020204030204" pitchFamily="34" charset="0"/>
              </a:rPr>
              <a:t> in hardware.</a:t>
            </a:r>
          </a:p>
          <a:p>
            <a:pPr lvl="1" algn="just"/>
            <a:r>
              <a:rPr lang="it-IT" b="1" u="sng" dirty="0">
                <a:solidFill>
                  <a:srgbClr val="00B0F0"/>
                </a:solidFill>
              </a:rPr>
              <a:t>Application Server:</a:t>
            </a:r>
            <a:r>
              <a:rPr lang="it-IT" b="1" dirty="0"/>
              <a:t> </a:t>
            </a:r>
            <a:r>
              <a:rPr lang="it-IT" sz="1800" b="0" i="0" u="none" strike="noStrike" dirty="0">
                <a:solidFill>
                  <a:srgbClr val="000000"/>
                </a:solidFill>
                <a:effectLst/>
                <a:latin typeface="Calibri" panose="020F0502020204030204" pitchFamily="34" charset="0"/>
              </a:rPr>
              <a:t>Application Server - Oracle </a:t>
            </a:r>
            <a:r>
              <a:rPr lang="it-IT" sz="1800" b="0" i="0" u="none" strike="noStrike" dirty="0" err="1">
                <a:solidFill>
                  <a:srgbClr val="000000"/>
                </a:solidFill>
                <a:effectLst/>
                <a:latin typeface="Calibri" panose="020F0502020204030204" pitchFamily="34" charset="0"/>
              </a:rPr>
              <a:t>WebLogic</a:t>
            </a:r>
            <a:r>
              <a:rPr lang="it-IT" sz="1800" b="0" i="0" u="none" strike="noStrike" dirty="0">
                <a:solidFill>
                  <a:srgbClr val="000000"/>
                </a:solidFill>
                <a:effectLst/>
                <a:latin typeface="Calibri" panose="020F0502020204030204" pitchFamily="34" charset="0"/>
              </a:rPr>
              <a:t> Server Enterprise Edition: 29830€ for </a:t>
            </a:r>
            <a:r>
              <a:rPr lang="it-IT" sz="1800" b="0" i="0" u="none" strike="noStrike" dirty="0" err="1">
                <a:solidFill>
                  <a:srgbClr val="000000"/>
                </a:solidFill>
                <a:effectLst/>
                <a:latin typeface="Calibri" panose="020F0502020204030204" pitchFamily="34" charset="0"/>
              </a:rPr>
              <a:t>acquisition</a:t>
            </a:r>
            <a:r>
              <a:rPr lang="it-IT" sz="1800" b="0" i="0" u="none" strike="noStrike" dirty="0">
                <a:solidFill>
                  <a:srgbClr val="000000"/>
                </a:solidFill>
                <a:effectLst/>
                <a:latin typeface="Calibri" panose="020F0502020204030204" pitchFamily="34" charset="0"/>
              </a:rPr>
              <a:t> and 5966€ for support per </a:t>
            </a:r>
            <a:r>
              <a:rPr lang="it-IT" sz="1800" b="0" i="0" u="none" strike="noStrike" dirty="0" err="1">
                <a:solidFill>
                  <a:srgbClr val="000000"/>
                </a:solidFill>
                <a:effectLst/>
                <a:latin typeface="Calibri" panose="020F0502020204030204" pitchFamily="34" charset="0"/>
              </a:rPr>
              <a:t>year</a:t>
            </a:r>
            <a:r>
              <a:rPr lang="it-IT" sz="1800" b="0" i="0" u="none" strike="noStrike" dirty="0">
                <a:solidFill>
                  <a:srgbClr val="000000"/>
                </a:solidFill>
                <a:effectLst/>
                <a:latin typeface="Calibri" panose="020F0502020204030204" pitchFamily="34" charset="0"/>
              </a:rPr>
              <a:t>.</a:t>
            </a:r>
            <a:r>
              <a:rPr lang="it-IT" dirty="0"/>
              <a:t> </a:t>
            </a:r>
            <a:endParaRPr lang="it-IT" b="1" dirty="0"/>
          </a:p>
          <a:p>
            <a:pPr lvl="1" algn="just"/>
            <a:r>
              <a:rPr lang="it-IT" b="1" u="sng" dirty="0">
                <a:solidFill>
                  <a:srgbClr val="00B0F0"/>
                </a:solidFill>
              </a:rPr>
              <a:t>DB</a:t>
            </a:r>
            <a:r>
              <a:rPr lang="it-IT" b="1" dirty="0"/>
              <a:t>: </a:t>
            </a:r>
            <a:r>
              <a:rPr lang="fr-FR" sz="1800" b="0" i="0" u="none" strike="noStrike" dirty="0">
                <a:solidFill>
                  <a:srgbClr val="000000"/>
                </a:solidFill>
                <a:effectLst/>
                <a:latin typeface="Calibri" panose="020F0502020204030204" pitchFamily="34" charset="0"/>
              </a:rPr>
              <a:t>Oracle DB Enterprise Edition</a:t>
            </a:r>
            <a:r>
              <a:rPr lang="fr-FR" dirty="0"/>
              <a:t>: </a:t>
            </a:r>
            <a:r>
              <a:rPr lang="fr-FR" sz="1900" dirty="0">
                <a:solidFill>
                  <a:srgbClr val="000000"/>
                </a:solidFill>
                <a:latin typeface="Calibri" panose="020F0502020204030204" pitchFamily="34" charset="0"/>
              </a:rPr>
              <a:t>40489€ for acquisition and 8098€ for support per </a:t>
            </a:r>
            <a:r>
              <a:rPr lang="fr-FR" sz="1900" dirty="0" err="1">
                <a:solidFill>
                  <a:srgbClr val="000000"/>
                </a:solidFill>
                <a:latin typeface="Calibri" panose="020F0502020204030204" pitchFamily="34" charset="0"/>
              </a:rPr>
              <a:t>year</a:t>
            </a:r>
            <a:r>
              <a:rPr lang="fr-FR" sz="1900" dirty="0">
                <a:solidFill>
                  <a:srgbClr val="000000"/>
                </a:solidFill>
                <a:latin typeface="Calibri" panose="020F0502020204030204" pitchFamily="34" charset="0"/>
              </a:rPr>
              <a:t>.</a:t>
            </a:r>
            <a:endParaRPr lang="it-IT" sz="1900" dirty="0">
              <a:solidFill>
                <a:srgbClr val="000000"/>
              </a:solidFill>
              <a:latin typeface="Calibri" panose="020F0502020204030204" pitchFamily="34" charset="0"/>
            </a:endParaRPr>
          </a:p>
          <a:p>
            <a:pPr lvl="1" algn="just"/>
            <a:r>
              <a:rPr lang="it-IT" b="1" u="sng" dirty="0">
                <a:solidFill>
                  <a:srgbClr val="00B0F0"/>
                </a:solidFill>
              </a:rPr>
              <a:t>Data </a:t>
            </a:r>
            <a:r>
              <a:rPr lang="it-IT" b="1" u="sng" dirty="0" err="1">
                <a:solidFill>
                  <a:srgbClr val="00B0F0"/>
                </a:solidFill>
              </a:rPr>
              <a:t>replication</a:t>
            </a:r>
            <a:r>
              <a:rPr lang="it-IT" b="1" u="sng" dirty="0">
                <a:solidFill>
                  <a:srgbClr val="00B0F0"/>
                </a:solidFill>
              </a:rPr>
              <a:t> tools</a:t>
            </a:r>
            <a:r>
              <a:rPr lang="it-IT" b="1" dirty="0"/>
              <a:t>: </a:t>
            </a:r>
            <a:r>
              <a:rPr lang="en-US" sz="1800" b="0" i="0" u="none" strike="noStrike" dirty="0" err="1">
                <a:solidFill>
                  <a:srgbClr val="000000"/>
                </a:solidFill>
                <a:effectLst/>
                <a:latin typeface="Calibri" panose="020F0502020204030204" pitchFamily="34" charset="0"/>
              </a:rPr>
              <a:t>GoldenGate</a:t>
            </a:r>
            <a:r>
              <a:rPr lang="en-US" sz="1800" b="0" i="0" u="none" strike="noStrike" dirty="0">
                <a:solidFill>
                  <a:srgbClr val="000000"/>
                </a:solidFill>
                <a:effectLst/>
                <a:latin typeface="Calibri" panose="020F0502020204030204" pitchFamily="34" charset="0"/>
              </a:rPr>
              <a:t>: 14915€ + 3000€/year for support.</a:t>
            </a:r>
            <a:endParaRPr lang="it-IT" b="1" dirty="0"/>
          </a:p>
          <a:p>
            <a:pPr lvl="1" algn="just"/>
            <a:r>
              <a:rPr lang="it-IT" b="1" dirty="0"/>
              <a:t>Monitoring Tools: </a:t>
            </a:r>
            <a:r>
              <a:rPr lang="it-IT" sz="1900" dirty="0" err="1">
                <a:solidFill>
                  <a:srgbClr val="000000"/>
                </a:solidFill>
                <a:latin typeface="Calibri" panose="020F0502020204030204" pitchFamily="34" charset="0"/>
              </a:rPr>
              <a:t>assuming</a:t>
            </a:r>
            <a:r>
              <a:rPr lang="it-IT" sz="1900" dirty="0">
                <a:solidFill>
                  <a:srgbClr val="000000"/>
                </a:solidFill>
                <a:latin typeface="Calibri" panose="020F0502020204030204" pitchFamily="34" charset="0"/>
              </a:rPr>
              <a:t> 5000€+1000€/</a:t>
            </a:r>
            <a:r>
              <a:rPr lang="it-IT" sz="1900" dirty="0" err="1">
                <a:solidFill>
                  <a:srgbClr val="000000"/>
                </a:solidFill>
                <a:latin typeface="Calibri" panose="020F0502020204030204" pitchFamily="34" charset="0"/>
              </a:rPr>
              <a:t>year</a:t>
            </a:r>
            <a:r>
              <a:rPr lang="it-IT" sz="1900" dirty="0">
                <a:solidFill>
                  <a:srgbClr val="000000"/>
                </a:solidFill>
                <a:latin typeface="Calibri" panose="020F0502020204030204" pitchFamily="34" charset="0"/>
              </a:rPr>
              <a:t> for support with 40% discount</a:t>
            </a:r>
          </a:p>
          <a:p>
            <a:pPr lvl="1" algn="just"/>
            <a:r>
              <a:rPr lang="it-IT" b="1" dirty="0"/>
              <a:t>Security Tools: </a:t>
            </a:r>
            <a:r>
              <a:rPr lang="it-IT" sz="1900" dirty="0" err="1">
                <a:solidFill>
                  <a:srgbClr val="000000"/>
                </a:solidFill>
                <a:latin typeface="Calibri" panose="020F0502020204030204" pitchFamily="34" charset="0"/>
              </a:rPr>
              <a:t>assuming</a:t>
            </a:r>
            <a:r>
              <a:rPr lang="it-IT" sz="1900" dirty="0">
                <a:solidFill>
                  <a:srgbClr val="000000"/>
                </a:solidFill>
                <a:latin typeface="Calibri" panose="020F0502020204030204" pitchFamily="34" charset="0"/>
              </a:rPr>
              <a:t> 5000€+1000€/</a:t>
            </a:r>
            <a:r>
              <a:rPr lang="it-IT" sz="1900" dirty="0" err="1">
                <a:solidFill>
                  <a:srgbClr val="000000"/>
                </a:solidFill>
                <a:latin typeface="Calibri" panose="020F0502020204030204" pitchFamily="34" charset="0"/>
              </a:rPr>
              <a:t>year</a:t>
            </a:r>
            <a:r>
              <a:rPr lang="it-IT" sz="1900" dirty="0">
                <a:solidFill>
                  <a:srgbClr val="000000"/>
                </a:solidFill>
                <a:latin typeface="Calibri" panose="020F0502020204030204" pitchFamily="34" charset="0"/>
              </a:rPr>
              <a:t> for support with 40% discount</a:t>
            </a:r>
            <a:endParaRPr lang="en-US" dirty="0"/>
          </a:p>
          <a:p>
            <a:pPr algn="just"/>
            <a:r>
              <a:rPr lang="en-US" b="1" dirty="0"/>
              <a:t>Network: </a:t>
            </a:r>
            <a:r>
              <a:rPr lang="en-US" dirty="0"/>
              <a:t>assuming 14000€ per </a:t>
            </a:r>
            <a:r>
              <a:rPr lang="en-US" dirty="0" err="1"/>
              <a:t>LinuxOne</a:t>
            </a:r>
            <a:r>
              <a:rPr lang="en-US" dirty="0"/>
              <a:t> server and </a:t>
            </a:r>
            <a:r>
              <a:rPr lang="en-US" dirty="0" err="1"/>
              <a:t>manteinance</a:t>
            </a:r>
            <a:r>
              <a:rPr lang="en-US" dirty="0"/>
              <a:t> 10% of purchase price beginning from year 2.</a:t>
            </a:r>
          </a:p>
          <a:p>
            <a:pPr algn="just"/>
            <a:r>
              <a:rPr lang="en-US" b="1" dirty="0"/>
              <a:t>People: </a:t>
            </a:r>
            <a:r>
              <a:rPr lang="en-US" dirty="0"/>
              <a:t>Assuming one full time equivalent covers 10 servers,</a:t>
            </a:r>
            <a:r>
              <a:rPr lang="en-US" b="1" dirty="0"/>
              <a:t> </a:t>
            </a:r>
            <a:r>
              <a:rPr lang="en-US" dirty="0"/>
              <a:t>it costs 120.000€/year</a:t>
            </a:r>
          </a:p>
          <a:p>
            <a:pPr algn="just"/>
            <a:r>
              <a:rPr lang="en-US" b="1" dirty="0"/>
              <a:t>Space: </a:t>
            </a:r>
            <a:r>
              <a:rPr lang="en-US" dirty="0"/>
              <a:t>Assuming fully loaded cost of sq. meter: 2.800€</a:t>
            </a:r>
            <a:endParaRPr lang="en-US" b="1" dirty="0"/>
          </a:p>
          <a:p>
            <a:r>
              <a:rPr lang="en-US" b="1" u="sng" dirty="0">
                <a:solidFill>
                  <a:srgbClr val="00B0F0"/>
                </a:solidFill>
              </a:rPr>
              <a:t>Electricity</a:t>
            </a:r>
            <a:r>
              <a:rPr lang="en-US" b="1" dirty="0"/>
              <a:t>: </a:t>
            </a:r>
            <a:r>
              <a:rPr lang="en-US" dirty="0"/>
              <a:t>Average Cost 0,06€ per kWh as of March 2021</a:t>
            </a:r>
          </a:p>
        </p:txBody>
      </p:sp>
    </p:spTree>
    <p:extLst>
      <p:ext uri="{BB962C8B-B14F-4D97-AF65-F5344CB8AC3E}">
        <p14:creationId xmlns:p14="http://schemas.microsoft.com/office/powerpoint/2010/main" val="249185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A5C13837-2711-4850-8D04-34A821261D88}"/>
              </a:ext>
            </a:extLst>
          </p:cNvPr>
          <p:cNvSpPr>
            <a:spLocks noGrp="1"/>
          </p:cNvSpPr>
          <p:nvPr>
            <p:ph type="title"/>
          </p:nvPr>
        </p:nvSpPr>
        <p:spPr>
          <a:xfrm>
            <a:off x="1047280" y="759805"/>
            <a:ext cx="10306520" cy="1325563"/>
          </a:xfrm>
        </p:spPr>
        <p:txBody>
          <a:bodyPr>
            <a:normAutofit/>
          </a:bodyPr>
          <a:lstStyle/>
          <a:p>
            <a:r>
              <a:rPr lang="it-IT" sz="4000" dirty="0">
                <a:solidFill>
                  <a:schemeClr val="bg1"/>
                </a:solidFill>
              </a:rPr>
              <a:t>Technical Architecture for the </a:t>
            </a:r>
            <a:r>
              <a:rPr lang="it-IT" sz="4000" dirty="0" err="1">
                <a:solidFill>
                  <a:schemeClr val="bg1"/>
                </a:solidFill>
              </a:rPr>
              <a:t>two</a:t>
            </a:r>
            <a:r>
              <a:rPr lang="it-IT" sz="4000" dirty="0">
                <a:solidFill>
                  <a:schemeClr val="bg1"/>
                </a:solidFill>
              </a:rPr>
              <a:t> </a:t>
            </a:r>
            <a:r>
              <a:rPr lang="it-IT" sz="4000" dirty="0" err="1">
                <a:solidFill>
                  <a:schemeClr val="bg1"/>
                </a:solidFill>
              </a:rPr>
              <a:t>cases</a:t>
            </a:r>
            <a:endParaRPr lang="it-IT" sz="4000" dirty="0">
              <a:solidFill>
                <a:schemeClr val="bg1"/>
              </a:solidFill>
            </a:endParaRPr>
          </a:p>
        </p:txBody>
      </p:sp>
      <p:pic>
        <p:nvPicPr>
          <p:cNvPr id="13" name="Segnaposto contenuto 8">
            <a:extLst>
              <a:ext uri="{FF2B5EF4-FFF2-40B4-BE49-F238E27FC236}">
                <a16:creationId xmlns:a16="http://schemas.microsoft.com/office/drawing/2014/main" id="{6CA1BB2D-7277-47CB-8553-C877EE72459D}"/>
              </a:ext>
            </a:extLst>
          </p:cNvPr>
          <p:cNvPicPr>
            <a:picLocks noChangeAspect="1"/>
          </p:cNvPicPr>
          <p:nvPr/>
        </p:nvPicPr>
        <p:blipFill rotWithShape="1">
          <a:blip r:embed="rId2">
            <a:extLst>
              <a:ext uri="{28A0092B-C50C-407E-A947-70E740481C1C}">
                <a14:useLocalDpi xmlns:a14="http://schemas.microsoft.com/office/drawing/2010/main" val="0"/>
              </a:ext>
            </a:extLst>
          </a:blip>
          <a:srcRect t="2221" b="12380"/>
          <a:stretch/>
        </p:blipFill>
        <p:spPr>
          <a:xfrm>
            <a:off x="1163553" y="2543395"/>
            <a:ext cx="1367824" cy="1695635"/>
          </a:xfrm>
          <a:prstGeom prst="rect">
            <a:avLst/>
          </a:prstGeom>
        </p:spPr>
      </p:pic>
      <p:sp>
        <p:nvSpPr>
          <p:cNvPr id="15" name="Rettangolo con angoli arrotondati 14">
            <a:extLst>
              <a:ext uri="{FF2B5EF4-FFF2-40B4-BE49-F238E27FC236}">
                <a16:creationId xmlns:a16="http://schemas.microsoft.com/office/drawing/2014/main" id="{E29847AF-0368-4424-B43C-2F9779C1433C}"/>
              </a:ext>
            </a:extLst>
          </p:cNvPr>
          <p:cNvSpPr/>
          <p:nvPr/>
        </p:nvSpPr>
        <p:spPr>
          <a:xfrm>
            <a:off x="4220907" y="6412278"/>
            <a:ext cx="2935147" cy="3133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8000 TPS Peak </a:t>
            </a:r>
            <a:r>
              <a:rPr lang="it-IT" dirty="0" err="1"/>
              <a:t>Workload</a:t>
            </a:r>
            <a:endParaRPr lang="it-IT" dirty="0"/>
          </a:p>
        </p:txBody>
      </p:sp>
      <p:graphicFrame>
        <p:nvGraphicFramePr>
          <p:cNvPr id="16" name="Tabella 5">
            <a:extLst>
              <a:ext uri="{FF2B5EF4-FFF2-40B4-BE49-F238E27FC236}">
                <a16:creationId xmlns:a16="http://schemas.microsoft.com/office/drawing/2014/main" id="{40A8C664-FE52-4117-8D3F-E26E86A54C58}"/>
              </a:ext>
            </a:extLst>
          </p:cNvPr>
          <p:cNvGraphicFramePr>
            <a:graphicFrameLocks noGrp="1"/>
          </p:cNvGraphicFramePr>
          <p:nvPr>
            <p:extLst>
              <p:ext uri="{D42A27DB-BD31-4B8C-83A1-F6EECF244321}">
                <p14:modId xmlns:p14="http://schemas.microsoft.com/office/powerpoint/2010/main" val="564865838"/>
              </p:ext>
            </p:extLst>
          </p:nvPr>
        </p:nvGraphicFramePr>
        <p:xfrm>
          <a:off x="2583110" y="2543395"/>
          <a:ext cx="4786050" cy="1188720"/>
        </p:xfrm>
        <a:graphic>
          <a:graphicData uri="http://schemas.openxmlformats.org/drawingml/2006/table">
            <a:tbl>
              <a:tblPr firstRow="1" bandRow="1">
                <a:tableStyleId>{5C22544A-7EE6-4342-B048-85BDC9FD1C3A}</a:tableStyleId>
              </a:tblPr>
              <a:tblGrid>
                <a:gridCol w="957210">
                  <a:extLst>
                    <a:ext uri="{9D8B030D-6E8A-4147-A177-3AD203B41FA5}">
                      <a16:colId xmlns:a16="http://schemas.microsoft.com/office/drawing/2014/main" val="1892731020"/>
                    </a:ext>
                  </a:extLst>
                </a:gridCol>
                <a:gridCol w="957210">
                  <a:extLst>
                    <a:ext uri="{9D8B030D-6E8A-4147-A177-3AD203B41FA5}">
                      <a16:colId xmlns:a16="http://schemas.microsoft.com/office/drawing/2014/main" val="2567459140"/>
                    </a:ext>
                  </a:extLst>
                </a:gridCol>
                <a:gridCol w="957210">
                  <a:extLst>
                    <a:ext uri="{9D8B030D-6E8A-4147-A177-3AD203B41FA5}">
                      <a16:colId xmlns:a16="http://schemas.microsoft.com/office/drawing/2014/main" val="972581009"/>
                    </a:ext>
                  </a:extLst>
                </a:gridCol>
                <a:gridCol w="957210">
                  <a:extLst>
                    <a:ext uri="{9D8B030D-6E8A-4147-A177-3AD203B41FA5}">
                      <a16:colId xmlns:a16="http://schemas.microsoft.com/office/drawing/2014/main" val="939735490"/>
                    </a:ext>
                  </a:extLst>
                </a:gridCol>
                <a:gridCol w="957210">
                  <a:extLst>
                    <a:ext uri="{9D8B030D-6E8A-4147-A177-3AD203B41FA5}">
                      <a16:colId xmlns:a16="http://schemas.microsoft.com/office/drawing/2014/main" val="1389338569"/>
                    </a:ext>
                  </a:extLst>
                </a:gridCol>
              </a:tblGrid>
              <a:tr h="313359">
                <a:tc>
                  <a:txBody>
                    <a:bodyPr/>
                    <a:lstStyle/>
                    <a:p>
                      <a:pPr algn="ctr"/>
                      <a:r>
                        <a:rPr lang="it-IT" dirty="0"/>
                        <a:t>Site 1</a:t>
                      </a:r>
                    </a:p>
                  </a:txBody>
                  <a:tcPr anchor="ctr"/>
                </a:tc>
                <a:tc>
                  <a:txBody>
                    <a:bodyPr/>
                    <a:lstStyle/>
                    <a:p>
                      <a:pPr algn="ctr"/>
                      <a:r>
                        <a:rPr lang="it-IT" sz="1200" dirty="0"/>
                        <a:t>Production</a:t>
                      </a:r>
                      <a:endParaRPr lang="it-IT" sz="1400" dirty="0"/>
                    </a:p>
                  </a:txBody>
                  <a:tcPr anchor="ctr"/>
                </a:tc>
                <a:tc>
                  <a:txBody>
                    <a:bodyPr/>
                    <a:lstStyle/>
                    <a:p>
                      <a:pPr algn="ctr"/>
                      <a:r>
                        <a:rPr lang="it-IT" sz="1050" dirty="0"/>
                        <a:t>Development</a:t>
                      </a:r>
                      <a:endParaRPr lang="it-IT" sz="1200" dirty="0"/>
                    </a:p>
                  </a:txBody>
                  <a:tcPr anchor="ctr"/>
                </a:tc>
                <a:tc>
                  <a:txBody>
                    <a:bodyPr/>
                    <a:lstStyle/>
                    <a:p>
                      <a:pPr algn="ctr"/>
                      <a:r>
                        <a:rPr lang="it-IT" dirty="0"/>
                        <a:t>Test</a:t>
                      </a:r>
                    </a:p>
                  </a:txBody>
                  <a:tcPr anchor="ctr"/>
                </a:tc>
                <a:tc>
                  <a:txBody>
                    <a:bodyPr/>
                    <a:lstStyle/>
                    <a:p>
                      <a:pPr algn="ctr"/>
                      <a:r>
                        <a:rPr lang="it-IT" sz="1200" dirty="0" err="1"/>
                        <a:t>Pre</a:t>
                      </a:r>
                      <a:r>
                        <a:rPr lang="it-IT" sz="1200" dirty="0"/>
                        <a:t>-Production</a:t>
                      </a:r>
                      <a:endParaRPr lang="it-IT" dirty="0"/>
                    </a:p>
                  </a:txBody>
                  <a:tcPr anchor="ctr"/>
                </a:tc>
                <a:extLst>
                  <a:ext uri="{0D108BD9-81ED-4DB2-BD59-A6C34878D82A}">
                    <a16:rowId xmlns:a16="http://schemas.microsoft.com/office/drawing/2014/main" val="4094696099"/>
                  </a:ext>
                </a:extLst>
              </a:tr>
              <a:tr h="313359">
                <a:tc>
                  <a:txBody>
                    <a:bodyPr/>
                    <a:lstStyle/>
                    <a:p>
                      <a:pPr marL="0" algn="ctr" defTabSz="914400" rtl="0" eaLnBrk="1" latinLnBrk="0" hangingPunct="1"/>
                      <a:r>
                        <a:rPr lang="it-IT" sz="1800" b="1" kern="1200" dirty="0">
                          <a:solidFill>
                            <a:schemeClr val="lt1"/>
                          </a:solidFill>
                          <a:latin typeface="+mn-lt"/>
                          <a:ea typeface="+mn-ea"/>
                          <a:cs typeface="+mn-cs"/>
                        </a:rPr>
                        <a:t>Servers</a:t>
                      </a:r>
                    </a:p>
                  </a:txBody>
                  <a:tcPr anchor="ctr">
                    <a:solidFill>
                      <a:srgbClr val="002060"/>
                    </a:solidFill>
                  </a:tcPr>
                </a:tc>
                <a:tc>
                  <a:txBody>
                    <a:bodyPr/>
                    <a:lstStyle/>
                    <a:p>
                      <a:pPr algn="ctr"/>
                      <a:r>
                        <a:rPr lang="it-IT" dirty="0"/>
                        <a:t>18</a:t>
                      </a:r>
                    </a:p>
                  </a:txBody>
                  <a:tcPr anchor="ctr"/>
                </a:tc>
                <a:tc>
                  <a:txBody>
                    <a:bodyPr/>
                    <a:lstStyle/>
                    <a:p>
                      <a:pPr algn="ctr"/>
                      <a:r>
                        <a:rPr lang="it-IT" dirty="0"/>
                        <a:t>9</a:t>
                      </a:r>
                    </a:p>
                  </a:txBody>
                  <a:tcPr anchor="ctr"/>
                </a:tc>
                <a:tc>
                  <a:txBody>
                    <a:bodyPr/>
                    <a:lstStyle/>
                    <a:p>
                      <a:pPr algn="ctr"/>
                      <a:r>
                        <a:rPr lang="it-IT" dirty="0"/>
                        <a:t>9</a:t>
                      </a:r>
                    </a:p>
                  </a:txBody>
                  <a:tcPr anchor="ctr"/>
                </a:tc>
                <a:tc>
                  <a:txBody>
                    <a:bodyPr/>
                    <a:lstStyle/>
                    <a:p>
                      <a:pPr algn="ctr"/>
                      <a:r>
                        <a:rPr lang="it-IT" dirty="0"/>
                        <a:t>17</a:t>
                      </a:r>
                    </a:p>
                  </a:txBody>
                  <a:tcPr anchor="ctr"/>
                </a:tc>
                <a:extLst>
                  <a:ext uri="{0D108BD9-81ED-4DB2-BD59-A6C34878D82A}">
                    <a16:rowId xmlns:a16="http://schemas.microsoft.com/office/drawing/2014/main" val="62300170"/>
                  </a:ext>
                </a:extLst>
              </a:tr>
              <a:tr h="313359">
                <a:tc>
                  <a:txBody>
                    <a:bodyPr/>
                    <a:lstStyle/>
                    <a:p>
                      <a:pPr marL="0" algn="ctr" defTabSz="914400" rtl="0" eaLnBrk="1" latinLnBrk="0" hangingPunct="1"/>
                      <a:r>
                        <a:rPr lang="it-IT" sz="1800" b="1" kern="1200" dirty="0">
                          <a:solidFill>
                            <a:schemeClr val="lt1"/>
                          </a:solidFill>
                          <a:latin typeface="+mn-lt"/>
                          <a:ea typeface="+mn-ea"/>
                          <a:cs typeface="+mn-cs"/>
                        </a:rPr>
                        <a:t>Cores</a:t>
                      </a:r>
                    </a:p>
                  </a:txBody>
                  <a:tcPr anchor="ctr">
                    <a:solidFill>
                      <a:srgbClr val="00B0F0"/>
                    </a:solidFill>
                  </a:tcPr>
                </a:tc>
                <a:tc>
                  <a:txBody>
                    <a:bodyPr/>
                    <a:lstStyle/>
                    <a:p>
                      <a:pPr algn="ctr"/>
                      <a:r>
                        <a:rPr lang="it-IT" sz="1400" dirty="0"/>
                        <a:t>400+24HA</a:t>
                      </a:r>
                      <a:endParaRPr lang="it-IT" sz="2400" dirty="0"/>
                    </a:p>
                  </a:txBody>
                  <a:tcPr anchor="ctr"/>
                </a:tc>
                <a:tc>
                  <a:txBody>
                    <a:bodyPr/>
                    <a:lstStyle/>
                    <a:p>
                      <a:pPr algn="ctr"/>
                      <a:r>
                        <a:rPr lang="it-IT" dirty="0"/>
                        <a:t>200</a:t>
                      </a:r>
                    </a:p>
                  </a:txBody>
                  <a:tcPr anchor="ctr"/>
                </a:tc>
                <a:tc>
                  <a:txBody>
                    <a:bodyPr/>
                    <a:lstStyle/>
                    <a:p>
                      <a:pPr algn="ctr"/>
                      <a:r>
                        <a:rPr lang="it-IT" dirty="0"/>
                        <a:t>200</a:t>
                      </a:r>
                    </a:p>
                  </a:txBody>
                  <a:tcPr anchor="ctr"/>
                </a:tc>
                <a:tc>
                  <a:txBody>
                    <a:bodyPr/>
                    <a:lstStyle/>
                    <a:p>
                      <a:pPr algn="ctr"/>
                      <a:r>
                        <a:rPr lang="it-IT" dirty="0"/>
                        <a:t>400</a:t>
                      </a:r>
                    </a:p>
                  </a:txBody>
                  <a:tcPr anchor="ctr"/>
                </a:tc>
                <a:extLst>
                  <a:ext uri="{0D108BD9-81ED-4DB2-BD59-A6C34878D82A}">
                    <a16:rowId xmlns:a16="http://schemas.microsoft.com/office/drawing/2014/main" val="1330346723"/>
                  </a:ext>
                </a:extLst>
              </a:tr>
            </a:tbl>
          </a:graphicData>
        </a:graphic>
      </p:graphicFrame>
      <p:graphicFrame>
        <p:nvGraphicFramePr>
          <p:cNvPr id="18" name="Tabella 5">
            <a:extLst>
              <a:ext uri="{FF2B5EF4-FFF2-40B4-BE49-F238E27FC236}">
                <a16:creationId xmlns:a16="http://schemas.microsoft.com/office/drawing/2014/main" id="{45A2E012-66B4-45A0-AC0A-5B5E9B31B624}"/>
              </a:ext>
            </a:extLst>
          </p:cNvPr>
          <p:cNvGraphicFramePr>
            <a:graphicFrameLocks noGrp="1"/>
          </p:cNvGraphicFramePr>
          <p:nvPr>
            <p:extLst>
              <p:ext uri="{D42A27DB-BD31-4B8C-83A1-F6EECF244321}">
                <p14:modId xmlns:p14="http://schemas.microsoft.com/office/powerpoint/2010/main" val="1891093416"/>
              </p:ext>
            </p:extLst>
          </p:nvPr>
        </p:nvGraphicFramePr>
        <p:xfrm>
          <a:off x="7694471" y="2543395"/>
          <a:ext cx="1914420" cy="1188720"/>
        </p:xfrm>
        <a:graphic>
          <a:graphicData uri="http://schemas.openxmlformats.org/drawingml/2006/table">
            <a:tbl>
              <a:tblPr firstRow="1" bandRow="1">
                <a:tableStyleId>{5C22544A-7EE6-4342-B048-85BDC9FD1C3A}</a:tableStyleId>
              </a:tblPr>
              <a:tblGrid>
                <a:gridCol w="957210">
                  <a:extLst>
                    <a:ext uri="{9D8B030D-6E8A-4147-A177-3AD203B41FA5}">
                      <a16:colId xmlns:a16="http://schemas.microsoft.com/office/drawing/2014/main" val="1892731020"/>
                    </a:ext>
                  </a:extLst>
                </a:gridCol>
                <a:gridCol w="957210">
                  <a:extLst>
                    <a:ext uri="{9D8B030D-6E8A-4147-A177-3AD203B41FA5}">
                      <a16:colId xmlns:a16="http://schemas.microsoft.com/office/drawing/2014/main" val="2567459140"/>
                    </a:ext>
                  </a:extLst>
                </a:gridCol>
              </a:tblGrid>
              <a:tr h="313359">
                <a:tc>
                  <a:txBody>
                    <a:bodyPr/>
                    <a:lstStyle/>
                    <a:p>
                      <a:pPr algn="ctr"/>
                      <a:r>
                        <a:rPr lang="it-IT" dirty="0"/>
                        <a:t>Site 2</a:t>
                      </a:r>
                    </a:p>
                  </a:txBody>
                  <a:tcPr anchor="ctr"/>
                </a:tc>
                <a:tc>
                  <a:txBody>
                    <a:bodyPr/>
                    <a:lstStyle/>
                    <a:p>
                      <a:pPr algn="ctr"/>
                      <a:r>
                        <a:rPr lang="it-IT" sz="1200" dirty="0" err="1"/>
                        <a:t>Disaster</a:t>
                      </a:r>
                      <a:r>
                        <a:rPr lang="it-IT" sz="1200" dirty="0"/>
                        <a:t> recovery</a:t>
                      </a:r>
                      <a:endParaRPr lang="it-IT" sz="1400" dirty="0"/>
                    </a:p>
                  </a:txBody>
                  <a:tcPr anchor="ctr"/>
                </a:tc>
                <a:extLst>
                  <a:ext uri="{0D108BD9-81ED-4DB2-BD59-A6C34878D82A}">
                    <a16:rowId xmlns:a16="http://schemas.microsoft.com/office/drawing/2014/main" val="4094696099"/>
                  </a:ext>
                </a:extLst>
              </a:tr>
              <a:tr h="313359">
                <a:tc>
                  <a:txBody>
                    <a:bodyPr/>
                    <a:lstStyle/>
                    <a:p>
                      <a:pPr marL="0" algn="ctr" defTabSz="914400" rtl="0" eaLnBrk="1" latinLnBrk="0" hangingPunct="1"/>
                      <a:r>
                        <a:rPr lang="it-IT" sz="1800" b="1" kern="1200" dirty="0">
                          <a:solidFill>
                            <a:schemeClr val="lt1"/>
                          </a:solidFill>
                          <a:latin typeface="+mn-lt"/>
                          <a:ea typeface="+mn-ea"/>
                          <a:cs typeface="+mn-cs"/>
                        </a:rPr>
                        <a:t>Servers</a:t>
                      </a:r>
                    </a:p>
                  </a:txBody>
                  <a:tcPr anchor="ctr">
                    <a:solidFill>
                      <a:srgbClr val="002060"/>
                    </a:solidFill>
                  </a:tcPr>
                </a:tc>
                <a:tc>
                  <a:txBody>
                    <a:bodyPr/>
                    <a:lstStyle/>
                    <a:p>
                      <a:pPr algn="ctr"/>
                      <a:r>
                        <a:rPr lang="it-IT" dirty="0"/>
                        <a:t>35</a:t>
                      </a:r>
                    </a:p>
                  </a:txBody>
                  <a:tcPr anchor="ctr"/>
                </a:tc>
                <a:extLst>
                  <a:ext uri="{0D108BD9-81ED-4DB2-BD59-A6C34878D82A}">
                    <a16:rowId xmlns:a16="http://schemas.microsoft.com/office/drawing/2014/main" val="62300170"/>
                  </a:ext>
                </a:extLst>
              </a:tr>
              <a:tr h="313359">
                <a:tc>
                  <a:txBody>
                    <a:bodyPr/>
                    <a:lstStyle/>
                    <a:p>
                      <a:pPr marL="0" algn="ctr" defTabSz="914400" rtl="0" eaLnBrk="1" latinLnBrk="0" hangingPunct="1"/>
                      <a:r>
                        <a:rPr lang="it-IT" sz="1800" b="1" kern="1200" dirty="0">
                          <a:solidFill>
                            <a:schemeClr val="lt1"/>
                          </a:solidFill>
                          <a:latin typeface="+mn-lt"/>
                          <a:ea typeface="+mn-ea"/>
                          <a:cs typeface="+mn-cs"/>
                        </a:rPr>
                        <a:t>Cores</a:t>
                      </a:r>
                    </a:p>
                  </a:txBody>
                  <a:tcPr anchor="ctr">
                    <a:solidFill>
                      <a:srgbClr val="00B0F0"/>
                    </a:solidFill>
                  </a:tcPr>
                </a:tc>
                <a:tc>
                  <a:txBody>
                    <a:bodyPr/>
                    <a:lstStyle/>
                    <a:p>
                      <a:pPr algn="ctr"/>
                      <a:r>
                        <a:rPr lang="it-IT" sz="1400" dirty="0"/>
                        <a:t>824</a:t>
                      </a:r>
                      <a:endParaRPr lang="it-IT" sz="2400" dirty="0"/>
                    </a:p>
                  </a:txBody>
                  <a:tcPr anchor="ctr"/>
                </a:tc>
                <a:extLst>
                  <a:ext uri="{0D108BD9-81ED-4DB2-BD59-A6C34878D82A}">
                    <a16:rowId xmlns:a16="http://schemas.microsoft.com/office/drawing/2014/main" val="1330346723"/>
                  </a:ext>
                </a:extLst>
              </a:tr>
            </a:tbl>
          </a:graphicData>
        </a:graphic>
      </p:graphicFrame>
      <p:pic>
        <p:nvPicPr>
          <p:cNvPr id="20" name="Segnaposto contenuto 8">
            <a:extLst>
              <a:ext uri="{FF2B5EF4-FFF2-40B4-BE49-F238E27FC236}">
                <a16:creationId xmlns:a16="http://schemas.microsoft.com/office/drawing/2014/main" id="{FA34846D-5353-494D-92D0-10C82E7594B8}"/>
              </a:ext>
            </a:extLst>
          </p:cNvPr>
          <p:cNvPicPr>
            <a:picLocks noChangeAspect="1"/>
          </p:cNvPicPr>
          <p:nvPr/>
        </p:nvPicPr>
        <p:blipFill rotWithShape="1">
          <a:blip r:embed="rId2">
            <a:extLst>
              <a:ext uri="{28A0092B-C50C-407E-A947-70E740481C1C}">
                <a14:useLocalDpi xmlns:a14="http://schemas.microsoft.com/office/drawing/2010/main" val="0"/>
              </a:ext>
            </a:extLst>
          </a:blip>
          <a:srcRect t="2221" b="12380"/>
          <a:stretch/>
        </p:blipFill>
        <p:spPr>
          <a:xfrm flipH="1">
            <a:off x="9934202" y="2479366"/>
            <a:ext cx="1367824" cy="1695635"/>
          </a:xfrm>
          <a:prstGeom prst="rect">
            <a:avLst/>
          </a:prstGeom>
        </p:spPr>
      </p:pic>
      <p:sp>
        <p:nvSpPr>
          <p:cNvPr id="22" name="CasellaDiTesto 21">
            <a:extLst>
              <a:ext uri="{FF2B5EF4-FFF2-40B4-BE49-F238E27FC236}">
                <a16:creationId xmlns:a16="http://schemas.microsoft.com/office/drawing/2014/main" id="{819D99CE-4A47-48A6-8370-1E26F30890A5}"/>
              </a:ext>
            </a:extLst>
          </p:cNvPr>
          <p:cNvSpPr txBox="1"/>
          <p:nvPr/>
        </p:nvSpPr>
        <p:spPr>
          <a:xfrm>
            <a:off x="3146199" y="2174063"/>
            <a:ext cx="6161396" cy="369332"/>
          </a:xfrm>
          <a:prstGeom prst="rect">
            <a:avLst/>
          </a:prstGeom>
          <a:noFill/>
        </p:spPr>
        <p:txBody>
          <a:bodyPr wrap="square" rtlCol="0">
            <a:spAutoFit/>
          </a:bodyPr>
          <a:lstStyle/>
          <a:p>
            <a:r>
              <a:rPr lang="it-IT" dirty="0"/>
              <a:t>Rack server </a:t>
            </a:r>
            <a:r>
              <a:rPr lang="en-US" dirty="0"/>
              <a:t>R1-XES08ef with Xeon Gold 6126 (2 Chips, 24 Cores)</a:t>
            </a:r>
          </a:p>
        </p:txBody>
      </p:sp>
      <p:pic>
        <p:nvPicPr>
          <p:cNvPr id="24" name="Segnaposto contenuto 8">
            <a:extLst>
              <a:ext uri="{FF2B5EF4-FFF2-40B4-BE49-F238E27FC236}">
                <a16:creationId xmlns:a16="http://schemas.microsoft.com/office/drawing/2014/main" id="{2320F7E7-A8B2-4526-96EE-DC3DBA814C2F}"/>
              </a:ext>
            </a:extLst>
          </p:cNvPr>
          <p:cNvPicPr>
            <a:picLocks noChangeAspect="1"/>
          </p:cNvPicPr>
          <p:nvPr/>
        </p:nvPicPr>
        <p:blipFill rotWithShape="1">
          <a:blip r:embed="rId3">
            <a:extLst>
              <a:ext uri="{28A0092B-C50C-407E-A947-70E740481C1C}">
                <a14:useLocalDpi xmlns:a14="http://schemas.microsoft.com/office/drawing/2010/main" val="0"/>
              </a:ext>
            </a:extLst>
          </a:blip>
          <a:srcRect l="51084" r="-415"/>
          <a:stretch/>
        </p:blipFill>
        <p:spPr>
          <a:xfrm>
            <a:off x="9925820" y="4374073"/>
            <a:ext cx="1198817" cy="1973914"/>
          </a:xfrm>
          <a:prstGeom prst="rect">
            <a:avLst/>
          </a:prstGeom>
        </p:spPr>
      </p:pic>
      <p:pic>
        <p:nvPicPr>
          <p:cNvPr id="25" name="Segnaposto contenuto 8">
            <a:extLst>
              <a:ext uri="{FF2B5EF4-FFF2-40B4-BE49-F238E27FC236}">
                <a16:creationId xmlns:a16="http://schemas.microsoft.com/office/drawing/2014/main" id="{58AA0E58-B254-483F-9CE7-32A2FBA5316E}"/>
              </a:ext>
            </a:extLst>
          </p:cNvPr>
          <p:cNvPicPr>
            <a:picLocks noChangeAspect="1"/>
          </p:cNvPicPr>
          <p:nvPr/>
        </p:nvPicPr>
        <p:blipFill rotWithShape="1">
          <a:blip r:embed="rId3">
            <a:extLst>
              <a:ext uri="{28A0092B-C50C-407E-A947-70E740481C1C}">
                <a14:useLocalDpi xmlns:a14="http://schemas.microsoft.com/office/drawing/2010/main" val="0"/>
              </a:ext>
            </a:extLst>
          </a:blip>
          <a:srcRect l="51084" r="-415"/>
          <a:stretch/>
        </p:blipFill>
        <p:spPr>
          <a:xfrm flipH="1">
            <a:off x="1252826" y="4374073"/>
            <a:ext cx="1198817" cy="1973914"/>
          </a:xfrm>
          <a:prstGeom prst="rect">
            <a:avLst/>
          </a:prstGeom>
        </p:spPr>
      </p:pic>
      <p:graphicFrame>
        <p:nvGraphicFramePr>
          <p:cNvPr id="26" name="Tabella 5">
            <a:extLst>
              <a:ext uri="{FF2B5EF4-FFF2-40B4-BE49-F238E27FC236}">
                <a16:creationId xmlns:a16="http://schemas.microsoft.com/office/drawing/2014/main" id="{29BE204E-4FBD-4653-BC3F-72D4C8D105F0}"/>
              </a:ext>
            </a:extLst>
          </p:cNvPr>
          <p:cNvGraphicFramePr>
            <a:graphicFrameLocks noGrp="1"/>
          </p:cNvGraphicFramePr>
          <p:nvPr>
            <p:extLst>
              <p:ext uri="{D42A27DB-BD31-4B8C-83A1-F6EECF244321}">
                <p14:modId xmlns:p14="http://schemas.microsoft.com/office/powerpoint/2010/main" val="1789735551"/>
              </p:ext>
            </p:extLst>
          </p:nvPr>
        </p:nvGraphicFramePr>
        <p:xfrm>
          <a:off x="2503373" y="4810215"/>
          <a:ext cx="3503852" cy="998742"/>
        </p:xfrm>
        <a:graphic>
          <a:graphicData uri="http://schemas.openxmlformats.org/drawingml/2006/table">
            <a:tbl>
              <a:tblPr firstRow="1" bandRow="1">
                <a:tableStyleId>{5C22544A-7EE6-4342-B048-85BDC9FD1C3A}</a:tableStyleId>
              </a:tblPr>
              <a:tblGrid>
                <a:gridCol w="875963">
                  <a:extLst>
                    <a:ext uri="{9D8B030D-6E8A-4147-A177-3AD203B41FA5}">
                      <a16:colId xmlns:a16="http://schemas.microsoft.com/office/drawing/2014/main" val="1892731020"/>
                    </a:ext>
                  </a:extLst>
                </a:gridCol>
                <a:gridCol w="875963">
                  <a:extLst>
                    <a:ext uri="{9D8B030D-6E8A-4147-A177-3AD203B41FA5}">
                      <a16:colId xmlns:a16="http://schemas.microsoft.com/office/drawing/2014/main" val="2567459140"/>
                    </a:ext>
                  </a:extLst>
                </a:gridCol>
                <a:gridCol w="875963">
                  <a:extLst>
                    <a:ext uri="{9D8B030D-6E8A-4147-A177-3AD203B41FA5}">
                      <a16:colId xmlns:a16="http://schemas.microsoft.com/office/drawing/2014/main" val="972581009"/>
                    </a:ext>
                  </a:extLst>
                </a:gridCol>
                <a:gridCol w="875963">
                  <a:extLst>
                    <a:ext uri="{9D8B030D-6E8A-4147-A177-3AD203B41FA5}">
                      <a16:colId xmlns:a16="http://schemas.microsoft.com/office/drawing/2014/main" val="607417844"/>
                    </a:ext>
                  </a:extLst>
                </a:gridCol>
              </a:tblGrid>
              <a:tr h="554857">
                <a:tc>
                  <a:txBody>
                    <a:bodyPr/>
                    <a:lstStyle/>
                    <a:p>
                      <a:pPr algn="ctr"/>
                      <a:r>
                        <a:rPr lang="it-IT" dirty="0"/>
                        <a:t>Site 1</a:t>
                      </a:r>
                    </a:p>
                  </a:txBody>
                  <a:tcPr anchor="ctr"/>
                </a:tc>
                <a:tc>
                  <a:txBody>
                    <a:bodyPr/>
                    <a:lstStyle/>
                    <a:p>
                      <a:pPr algn="ctr"/>
                      <a:r>
                        <a:rPr lang="it-IT" sz="1100" dirty="0"/>
                        <a:t>Production</a:t>
                      </a:r>
                      <a:endParaRPr lang="it-IT" sz="1400" dirty="0"/>
                    </a:p>
                  </a:txBody>
                  <a:tcPr anchor="ctr"/>
                </a:tc>
                <a:tc>
                  <a:txBody>
                    <a:bodyPr/>
                    <a:lstStyle/>
                    <a:p>
                      <a:pPr algn="ctr"/>
                      <a:r>
                        <a:rPr lang="it-IT" sz="900" dirty="0"/>
                        <a:t>Development</a:t>
                      </a:r>
                      <a:endParaRPr lang="it-IT" sz="1050" dirty="0"/>
                    </a:p>
                  </a:txBody>
                  <a:tcPr anchor="ctr"/>
                </a:tc>
                <a:tc>
                  <a:txBody>
                    <a:bodyPr/>
                    <a:lstStyle/>
                    <a:p>
                      <a:pPr algn="ctr"/>
                      <a:r>
                        <a:rPr lang="it-IT" sz="1200" dirty="0" err="1"/>
                        <a:t>Spare</a:t>
                      </a:r>
                      <a:endParaRPr lang="it-IT" sz="1200" dirty="0"/>
                    </a:p>
                  </a:txBody>
                  <a:tcPr anchor="ctr"/>
                </a:tc>
                <a:extLst>
                  <a:ext uri="{0D108BD9-81ED-4DB2-BD59-A6C34878D82A}">
                    <a16:rowId xmlns:a16="http://schemas.microsoft.com/office/drawing/2014/main" val="4094696099"/>
                  </a:ext>
                </a:extLst>
              </a:tr>
              <a:tr h="443885">
                <a:tc>
                  <a:txBody>
                    <a:bodyPr/>
                    <a:lstStyle/>
                    <a:p>
                      <a:pPr marL="0" algn="ctr" defTabSz="914400" rtl="0" eaLnBrk="1" latinLnBrk="0" hangingPunct="1"/>
                      <a:r>
                        <a:rPr lang="it-IT" sz="1800" b="1" kern="1200" dirty="0">
                          <a:solidFill>
                            <a:schemeClr val="lt1"/>
                          </a:solidFill>
                          <a:latin typeface="+mn-lt"/>
                          <a:ea typeface="+mn-ea"/>
                          <a:cs typeface="+mn-cs"/>
                        </a:rPr>
                        <a:t>Cores</a:t>
                      </a:r>
                    </a:p>
                  </a:txBody>
                  <a:tcPr anchor="ctr">
                    <a:solidFill>
                      <a:srgbClr val="00B0F0"/>
                    </a:solidFill>
                  </a:tcPr>
                </a:tc>
                <a:tc>
                  <a:txBody>
                    <a:bodyPr/>
                    <a:lstStyle/>
                    <a:p>
                      <a:pPr algn="ctr"/>
                      <a:r>
                        <a:rPr lang="it-IT" sz="1800" kern="1200" dirty="0">
                          <a:solidFill>
                            <a:schemeClr val="dk1"/>
                          </a:solidFill>
                          <a:latin typeface="+mn-lt"/>
                          <a:ea typeface="+mn-ea"/>
                          <a:cs typeface="+mn-cs"/>
                        </a:rPr>
                        <a:t>40</a:t>
                      </a:r>
                    </a:p>
                  </a:txBody>
                  <a:tcPr anchor="ctr"/>
                </a:tc>
                <a:tc>
                  <a:txBody>
                    <a:bodyPr/>
                    <a:lstStyle/>
                    <a:p>
                      <a:pPr algn="ctr"/>
                      <a:r>
                        <a:rPr lang="it-IT" dirty="0"/>
                        <a:t>20</a:t>
                      </a:r>
                    </a:p>
                  </a:txBody>
                  <a:tcPr anchor="ctr"/>
                </a:tc>
                <a:tc>
                  <a:txBody>
                    <a:bodyPr/>
                    <a:lstStyle/>
                    <a:p>
                      <a:pPr algn="ctr"/>
                      <a:r>
                        <a:rPr lang="it-IT" dirty="0"/>
                        <a:t>40</a:t>
                      </a:r>
                    </a:p>
                  </a:txBody>
                  <a:tcPr anchor="ctr"/>
                </a:tc>
                <a:extLst>
                  <a:ext uri="{0D108BD9-81ED-4DB2-BD59-A6C34878D82A}">
                    <a16:rowId xmlns:a16="http://schemas.microsoft.com/office/drawing/2014/main" val="1330346723"/>
                  </a:ext>
                </a:extLst>
              </a:tr>
            </a:tbl>
          </a:graphicData>
        </a:graphic>
      </p:graphicFrame>
      <p:graphicFrame>
        <p:nvGraphicFramePr>
          <p:cNvPr id="27" name="Tabella 5">
            <a:extLst>
              <a:ext uri="{FF2B5EF4-FFF2-40B4-BE49-F238E27FC236}">
                <a16:creationId xmlns:a16="http://schemas.microsoft.com/office/drawing/2014/main" id="{E5016174-C0E2-4CD4-8405-ED85D28D21BD}"/>
              </a:ext>
            </a:extLst>
          </p:cNvPr>
          <p:cNvGraphicFramePr>
            <a:graphicFrameLocks noGrp="1"/>
          </p:cNvGraphicFramePr>
          <p:nvPr>
            <p:extLst>
              <p:ext uri="{D42A27DB-BD31-4B8C-83A1-F6EECF244321}">
                <p14:modId xmlns:p14="http://schemas.microsoft.com/office/powerpoint/2010/main" val="1215459612"/>
              </p:ext>
            </p:extLst>
          </p:nvPr>
        </p:nvGraphicFramePr>
        <p:xfrm>
          <a:off x="6096000" y="4803116"/>
          <a:ext cx="3433156" cy="998741"/>
        </p:xfrm>
        <a:graphic>
          <a:graphicData uri="http://schemas.openxmlformats.org/drawingml/2006/table">
            <a:tbl>
              <a:tblPr firstRow="1" bandRow="1">
                <a:tableStyleId>{5C22544A-7EE6-4342-B048-85BDC9FD1C3A}</a:tableStyleId>
              </a:tblPr>
              <a:tblGrid>
                <a:gridCol w="858289">
                  <a:extLst>
                    <a:ext uri="{9D8B030D-6E8A-4147-A177-3AD203B41FA5}">
                      <a16:colId xmlns:a16="http://schemas.microsoft.com/office/drawing/2014/main" val="1892731020"/>
                    </a:ext>
                  </a:extLst>
                </a:gridCol>
                <a:gridCol w="858289">
                  <a:extLst>
                    <a:ext uri="{9D8B030D-6E8A-4147-A177-3AD203B41FA5}">
                      <a16:colId xmlns:a16="http://schemas.microsoft.com/office/drawing/2014/main" val="2567459140"/>
                    </a:ext>
                  </a:extLst>
                </a:gridCol>
                <a:gridCol w="858289">
                  <a:extLst>
                    <a:ext uri="{9D8B030D-6E8A-4147-A177-3AD203B41FA5}">
                      <a16:colId xmlns:a16="http://schemas.microsoft.com/office/drawing/2014/main" val="2152910940"/>
                    </a:ext>
                  </a:extLst>
                </a:gridCol>
                <a:gridCol w="858289">
                  <a:extLst>
                    <a:ext uri="{9D8B030D-6E8A-4147-A177-3AD203B41FA5}">
                      <a16:colId xmlns:a16="http://schemas.microsoft.com/office/drawing/2014/main" val="1026089296"/>
                    </a:ext>
                  </a:extLst>
                </a:gridCol>
              </a:tblGrid>
              <a:tr h="537784">
                <a:tc>
                  <a:txBody>
                    <a:bodyPr/>
                    <a:lstStyle/>
                    <a:p>
                      <a:pPr algn="ctr"/>
                      <a:r>
                        <a:rPr lang="it-IT" dirty="0"/>
                        <a:t>Site 2</a:t>
                      </a:r>
                    </a:p>
                  </a:txBody>
                  <a:tcPr anchor="ctr"/>
                </a:tc>
                <a:tc>
                  <a:txBody>
                    <a:bodyPr/>
                    <a:lstStyle/>
                    <a:p>
                      <a:pPr algn="ctr"/>
                      <a:r>
                        <a:rPr lang="it-IT" sz="1100" dirty="0" err="1"/>
                        <a:t>Pre</a:t>
                      </a:r>
                      <a:r>
                        <a:rPr lang="it-IT" sz="1100" dirty="0"/>
                        <a:t>-Production</a:t>
                      </a:r>
                      <a:endParaRPr lang="it-IT" sz="1200" dirty="0"/>
                    </a:p>
                  </a:txBody>
                  <a:tcPr anchor="ctr"/>
                </a:tc>
                <a:tc>
                  <a:txBody>
                    <a:bodyPr/>
                    <a:lstStyle/>
                    <a:p>
                      <a:pPr algn="ctr"/>
                      <a:r>
                        <a:rPr lang="it-IT" sz="1400" dirty="0"/>
                        <a:t>Test</a:t>
                      </a:r>
                    </a:p>
                  </a:txBody>
                  <a:tcPr anchor="ctr"/>
                </a:tc>
                <a:tc>
                  <a:txBody>
                    <a:bodyPr/>
                    <a:lstStyle/>
                    <a:p>
                      <a:pPr algn="ctr"/>
                      <a:r>
                        <a:rPr lang="it-IT" sz="1400" dirty="0" err="1"/>
                        <a:t>Spare</a:t>
                      </a:r>
                      <a:endParaRPr lang="it-IT" sz="1400" dirty="0"/>
                    </a:p>
                  </a:txBody>
                  <a:tcPr anchor="ctr"/>
                </a:tc>
                <a:extLst>
                  <a:ext uri="{0D108BD9-81ED-4DB2-BD59-A6C34878D82A}">
                    <a16:rowId xmlns:a16="http://schemas.microsoft.com/office/drawing/2014/main" val="4094696099"/>
                  </a:ext>
                </a:extLst>
              </a:tr>
              <a:tr h="460957">
                <a:tc>
                  <a:txBody>
                    <a:bodyPr/>
                    <a:lstStyle/>
                    <a:p>
                      <a:pPr marL="0" algn="ctr" defTabSz="914400" rtl="0" eaLnBrk="1" latinLnBrk="0" hangingPunct="1"/>
                      <a:r>
                        <a:rPr lang="it-IT" sz="1800" b="1" kern="1200" dirty="0">
                          <a:solidFill>
                            <a:schemeClr val="lt1"/>
                          </a:solidFill>
                          <a:latin typeface="+mn-lt"/>
                          <a:ea typeface="+mn-ea"/>
                          <a:cs typeface="+mn-cs"/>
                        </a:rPr>
                        <a:t>Cores</a:t>
                      </a:r>
                    </a:p>
                  </a:txBody>
                  <a:tcPr anchor="ctr">
                    <a:solidFill>
                      <a:srgbClr val="00B0F0"/>
                    </a:solidFill>
                  </a:tcPr>
                </a:tc>
                <a:tc>
                  <a:txBody>
                    <a:bodyPr/>
                    <a:lstStyle/>
                    <a:p>
                      <a:pPr marL="0" algn="ctr" defTabSz="914400" rtl="0" eaLnBrk="1" latinLnBrk="0" hangingPunct="1"/>
                      <a:r>
                        <a:rPr lang="it-IT" sz="1800" kern="1200" dirty="0">
                          <a:solidFill>
                            <a:schemeClr val="dk1"/>
                          </a:solidFill>
                          <a:latin typeface="+mn-lt"/>
                          <a:ea typeface="+mn-ea"/>
                          <a:cs typeface="+mn-cs"/>
                        </a:rPr>
                        <a:t>40</a:t>
                      </a:r>
                    </a:p>
                  </a:txBody>
                  <a:tcPr anchor="ctr"/>
                </a:tc>
                <a:tc>
                  <a:txBody>
                    <a:bodyPr/>
                    <a:lstStyle/>
                    <a:p>
                      <a:pPr marL="0" algn="ctr" defTabSz="914400" rtl="0" eaLnBrk="1" latinLnBrk="0" hangingPunct="1"/>
                      <a:r>
                        <a:rPr lang="it-IT" sz="1800" kern="1200" dirty="0">
                          <a:solidFill>
                            <a:schemeClr val="dk1"/>
                          </a:solidFill>
                          <a:latin typeface="+mn-lt"/>
                          <a:ea typeface="+mn-ea"/>
                          <a:cs typeface="+mn-cs"/>
                        </a:rPr>
                        <a:t>20</a:t>
                      </a:r>
                    </a:p>
                  </a:txBody>
                  <a:tcPr anchor="ctr"/>
                </a:tc>
                <a:tc>
                  <a:txBody>
                    <a:bodyPr/>
                    <a:lstStyle/>
                    <a:p>
                      <a:pPr marL="0" algn="ctr" defTabSz="914400" rtl="0" eaLnBrk="1" latinLnBrk="0" hangingPunct="1"/>
                      <a:r>
                        <a:rPr lang="it-IT" sz="1800" kern="1200" dirty="0">
                          <a:solidFill>
                            <a:schemeClr val="dk1"/>
                          </a:solidFill>
                          <a:latin typeface="+mn-lt"/>
                          <a:ea typeface="+mn-ea"/>
                          <a:cs typeface="+mn-cs"/>
                        </a:rPr>
                        <a:t>40</a:t>
                      </a:r>
                    </a:p>
                  </a:txBody>
                  <a:tcPr anchor="ctr"/>
                </a:tc>
                <a:extLst>
                  <a:ext uri="{0D108BD9-81ED-4DB2-BD59-A6C34878D82A}">
                    <a16:rowId xmlns:a16="http://schemas.microsoft.com/office/drawing/2014/main" val="1330346723"/>
                  </a:ext>
                </a:extLst>
              </a:tr>
            </a:tbl>
          </a:graphicData>
        </a:graphic>
      </p:graphicFrame>
      <p:sp>
        <p:nvSpPr>
          <p:cNvPr id="32" name="Rettangolo con angoli arrotondati 31">
            <a:extLst>
              <a:ext uri="{FF2B5EF4-FFF2-40B4-BE49-F238E27FC236}">
                <a16:creationId xmlns:a16="http://schemas.microsoft.com/office/drawing/2014/main" id="{E7882DC1-14F9-41B9-A9D8-20AC0BA11CEA}"/>
              </a:ext>
            </a:extLst>
          </p:cNvPr>
          <p:cNvSpPr/>
          <p:nvPr/>
        </p:nvSpPr>
        <p:spPr>
          <a:xfrm>
            <a:off x="2583109" y="3821061"/>
            <a:ext cx="7025781" cy="339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Allocated</a:t>
            </a:r>
            <a:r>
              <a:rPr lang="it-IT" dirty="0"/>
              <a:t> servers: 88 | </a:t>
            </a:r>
            <a:r>
              <a:rPr lang="it-IT" dirty="0" err="1"/>
              <a:t>Allocated</a:t>
            </a:r>
            <a:r>
              <a:rPr lang="it-IT" dirty="0"/>
              <a:t> cores: 2048 | </a:t>
            </a:r>
            <a:r>
              <a:rPr lang="it-IT" dirty="0" err="1"/>
              <a:t>Spare</a:t>
            </a:r>
            <a:r>
              <a:rPr lang="it-IT" dirty="0"/>
              <a:t> cores: 64</a:t>
            </a:r>
          </a:p>
        </p:txBody>
      </p:sp>
      <p:sp>
        <p:nvSpPr>
          <p:cNvPr id="33" name="Rettangolo con angoli arrotondati 32">
            <a:extLst>
              <a:ext uri="{FF2B5EF4-FFF2-40B4-BE49-F238E27FC236}">
                <a16:creationId xmlns:a16="http://schemas.microsoft.com/office/drawing/2014/main" id="{1D723573-1B84-4532-854B-57D0C7957530}"/>
              </a:ext>
            </a:extLst>
          </p:cNvPr>
          <p:cNvSpPr/>
          <p:nvPr/>
        </p:nvSpPr>
        <p:spPr>
          <a:xfrm>
            <a:off x="2479652" y="5874221"/>
            <a:ext cx="7049504" cy="339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Allocated</a:t>
            </a:r>
            <a:r>
              <a:rPr lang="it-IT" dirty="0"/>
              <a:t> servers: 2| </a:t>
            </a:r>
            <a:r>
              <a:rPr lang="it-IT" dirty="0" err="1"/>
              <a:t>Allocated</a:t>
            </a:r>
            <a:r>
              <a:rPr lang="it-IT" dirty="0"/>
              <a:t> cores: 120 | </a:t>
            </a:r>
            <a:r>
              <a:rPr lang="it-IT" dirty="0" err="1"/>
              <a:t>Spare</a:t>
            </a:r>
            <a:r>
              <a:rPr lang="it-IT" dirty="0"/>
              <a:t> cores: 80</a:t>
            </a:r>
          </a:p>
        </p:txBody>
      </p:sp>
      <p:sp>
        <p:nvSpPr>
          <p:cNvPr id="34" name="CasellaDiTesto 33">
            <a:extLst>
              <a:ext uri="{FF2B5EF4-FFF2-40B4-BE49-F238E27FC236}">
                <a16:creationId xmlns:a16="http://schemas.microsoft.com/office/drawing/2014/main" id="{590BBA4B-C305-4A4E-AB42-C8D36EE5EBEF}"/>
              </a:ext>
            </a:extLst>
          </p:cNvPr>
          <p:cNvSpPr txBox="1"/>
          <p:nvPr/>
        </p:nvSpPr>
        <p:spPr>
          <a:xfrm>
            <a:off x="5030117" y="4368121"/>
            <a:ext cx="1829366" cy="369332"/>
          </a:xfrm>
          <a:prstGeom prst="rect">
            <a:avLst/>
          </a:prstGeom>
          <a:noFill/>
        </p:spPr>
        <p:txBody>
          <a:bodyPr wrap="square">
            <a:spAutoFit/>
          </a:bodyPr>
          <a:lstStyle/>
          <a:p>
            <a:r>
              <a:rPr lang="it-IT" dirty="0" err="1"/>
              <a:t>LinuxONE</a:t>
            </a:r>
            <a:r>
              <a:rPr lang="it-IT" dirty="0"/>
              <a:t> Server</a:t>
            </a:r>
          </a:p>
        </p:txBody>
      </p:sp>
    </p:spTree>
    <p:extLst>
      <p:ext uri="{BB962C8B-B14F-4D97-AF65-F5344CB8AC3E}">
        <p14:creationId xmlns:p14="http://schemas.microsoft.com/office/powerpoint/2010/main" val="62857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034DC13-4CA6-4DDF-96D6-2C1F3CD50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B83855D-F0F4-42E8-9047-A13022476C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9" name="Freeform 44">
              <a:extLst>
                <a:ext uri="{FF2B5EF4-FFF2-40B4-BE49-F238E27FC236}">
                  <a16:creationId xmlns:a16="http://schemas.microsoft.com/office/drawing/2014/main" id="{0414264F-D724-4E21-BE52-4728290DE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5">
              <a:extLst>
                <a:ext uri="{FF2B5EF4-FFF2-40B4-BE49-F238E27FC236}">
                  <a16:creationId xmlns:a16="http://schemas.microsoft.com/office/drawing/2014/main" id="{46C077DA-0626-4B9E-9211-446361F61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DD1DA1AE-C234-4948-AA7F-F7EBB9FE73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23A78588-E013-48A0-A140-E6C9A4F387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76C9A9D1-F5E1-4455-80F2-5E0DF42568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0A11F6C5-7C96-4C8F-B855-8F3C61D28D75}"/>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rPr>
              <a:t>TCO - 5 years Comparisons</a:t>
            </a:r>
          </a:p>
        </p:txBody>
      </p:sp>
      <p:sp>
        <p:nvSpPr>
          <p:cNvPr id="9" name="CasellaDiTesto 8">
            <a:extLst>
              <a:ext uri="{FF2B5EF4-FFF2-40B4-BE49-F238E27FC236}">
                <a16:creationId xmlns:a16="http://schemas.microsoft.com/office/drawing/2014/main" id="{6123725E-0541-470C-B0A5-107CA1E6C644}"/>
              </a:ext>
            </a:extLst>
          </p:cNvPr>
          <p:cNvSpPr txBox="1"/>
          <p:nvPr/>
        </p:nvSpPr>
        <p:spPr>
          <a:xfrm>
            <a:off x="268558" y="3191833"/>
            <a:ext cx="3385635" cy="336384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Tables shows the TCO for the chosen environments for 5 years.</a:t>
            </a:r>
          </a:p>
          <a:p>
            <a:pPr marL="742950" lvl="1" indent="-228600">
              <a:lnSpc>
                <a:spcPct val="90000"/>
              </a:lnSpc>
              <a:spcAft>
                <a:spcPts val="600"/>
              </a:spcAft>
              <a:buFont typeface="Arial" panose="020B0604020202020204" pitchFamily="34" charset="0"/>
              <a:buChar char="•"/>
            </a:pPr>
            <a:r>
              <a:rPr lang="en-US" sz="2000" dirty="0"/>
              <a:t>The savings with </a:t>
            </a:r>
            <a:r>
              <a:rPr lang="en-US" sz="2000" dirty="0" err="1"/>
              <a:t>LinuxOne</a:t>
            </a:r>
            <a:r>
              <a:rPr lang="en-US" sz="2000" dirty="0"/>
              <a:t> servers are 22% compared to x86 equivalent platform.</a:t>
            </a:r>
          </a:p>
          <a:p>
            <a:pPr marL="285750" indent="-228600">
              <a:lnSpc>
                <a:spcPct val="90000"/>
              </a:lnSpc>
              <a:spcAft>
                <a:spcPts val="600"/>
              </a:spcAft>
              <a:buFont typeface="Arial" panose="020B0604020202020204" pitchFamily="34" charset="0"/>
              <a:buChar char="•"/>
            </a:pPr>
            <a:r>
              <a:rPr lang="en-US" sz="2000" dirty="0"/>
              <a:t>Charts shows the total cost and accumulated cost per year</a:t>
            </a:r>
          </a:p>
        </p:txBody>
      </p:sp>
      <p:pic>
        <p:nvPicPr>
          <p:cNvPr id="10" name="Immagine 9">
            <a:extLst>
              <a:ext uri="{FF2B5EF4-FFF2-40B4-BE49-F238E27FC236}">
                <a16:creationId xmlns:a16="http://schemas.microsoft.com/office/drawing/2014/main" id="{99E6D348-B949-484D-8D2A-6949E021DE35}"/>
              </a:ext>
            </a:extLst>
          </p:cNvPr>
          <p:cNvPicPr>
            <a:picLocks noChangeAspect="1"/>
          </p:cNvPicPr>
          <p:nvPr/>
        </p:nvPicPr>
        <p:blipFill>
          <a:blip r:embed="rId2"/>
          <a:stretch>
            <a:fillRect/>
          </a:stretch>
        </p:blipFill>
        <p:spPr>
          <a:xfrm>
            <a:off x="3652086" y="4745765"/>
            <a:ext cx="3956516" cy="1619524"/>
          </a:xfrm>
          <a:prstGeom prst="rect">
            <a:avLst/>
          </a:prstGeom>
        </p:spPr>
      </p:pic>
      <p:pic>
        <p:nvPicPr>
          <p:cNvPr id="6" name="Segnaposto contenuto 5">
            <a:extLst>
              <a:ext uri="{FF2B5EF4-FFF2-40B4-BE49-F238E27FC236}">
                <a16:creationId xmlns:a16="http://schemas.microsoft.com/office/drawing/2014/main" id="{4CD1FA61-A241-4A10-B415-716FA5B8A163}"/>
              </a:ext>
            </a:extLst>
          </p:cNvPr>
          <p:cNvPicPr>
            <a:picLocks noGrp="1" noChangeAspect="1"/>
          </p:cNvPicPr>
          <p:nvPr>
            <p:ph sz="half" idx="1"/>
          </p:nvPr>
        </p:nvPicPr>
        <p:blipFill>
          <a:blip r:embed="rId3"/>
          <a:stretch>
            <a:fillRect/>
          </a:stretch>
        </p:blipFill>
        <p:spPr>
          <a:xfrm>
            <a:off x="3652086" y="2813015"/>
            <a:ext cx="3982539" cy="1742360"/>
          </a:xfrm>
          <a:prstGeom prst="rect">
            <a:avLst/>
          </a:prstGeom>
        </p:spPr>
      </p:pic>
      <p:pic>
        <p:nvPicPr>
          <p:cNvPr id="8" name="Segnaposto contenuto 7">
            <a:extLst>
              <a:ext uri="{FF2B5EF4-FFF2-40B4-BE49-F238E27FC236}">
                <a16:creationId xmlns:a16="http://schemas.microsoft.com/office/drawing/2014/main" id="{7AD810ED-58C5-4DB3-BBE9-92B16B986895}"/>
              </a:ext>
            </a:extLst>
          </p:cNvPr>
          <p:cNvPicPr>
            <a:picLocks noGrp="1" noChangeAspect="1"/>
          </p:cNvPicPr>
          <p:nvPr>
            <p:ph sz="half" idx="2"/>
          </p:nvPr>
        </p:nvPicPr>
        <p:blipFill>
          <a:blip r:embed="rId4"/>
          <a:stretch>
            <a:fillRect/>
          </a:stretch>
        </p:blipFill>
        <p:spPr>
          <a:xfrm>
            <a:off x="7770952" y="2826244"/>
            <a:ext cx="3952301" cy="1729131"/>
          </a:xfrm>
          <a:prstGeom prst="rect">
            <a:avLst/>
          </a:prstGeom>
        </p:spPr>
      </p:pic>
      <p:pic>
        <p:nvPicPr>
          <p:cNvPr id="11" name="Immagine 10">
            <a:extLst>
              <a:ext uri="{FF2B5EF4-FFF2-40B4-BE49-F238E27FC236}">
                <a16:creationId xmlns:a16="http://schemas.microsoft.com/office/drawing/2014/main" id="{F9517693-366F-4C7B-B874-74B1AF197285}"/>
              </a:ext>
            </a:extLst>
          </p:cNvPr>
          <p:cNvPicPr>
            <a:picLocks noChangeAspect="1"/>
          </p:cNvPicPr>
          <p:nvPr/>
        </p:nvPicPr>
        <p:blipFill>
          <a:blip r:embed="rId5"/>
          <a:stretch>
            <a:fillRect/>
          </a:stretch>
        </p:blipFill>
        <p:spPr>
          <a:xfrm>
            <a:off x="8060079" y="4738291"/>
            <a:ext cx="3174631" cy="1626998"/>
          </a:xfrm>
          <a:prstGeom prst="rect">
            <a:avLst/>
          </a:prstGeom>
        </p:spPr>
      </p:pic>
      <p:sp>
        <p:nvSpPr>
          <p:cNvPr id="3" name="Rettangolo con angoli arrotondati 2">
            <a:extLst>
              <a:ext uri="{FF2B5EF4-FFF2-40B4-BE49-F238E27FC236}">
                <a16:creationId xmlns:a16="http://schemas.microsoft.com/office/drawing/2014/main" id="{A0D3ADA3-6E9B-487E-B9C2-65472A104997}"/>
              </a:ext>
            </a:extLst>
          </p:cNvPr>
          <p:cNvSpPr/>
          <p:nvPr/>
        </p:nvSpPr>
        <p:spPr>
          <a:xfrm>
            <a:off x="5170185" y="2320304"/>
            <a:ext cx="920318" cy="424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x86</a:t>
            </a:r>
          </a:p>
        </p:txBody>
      </p:sp>
      <p:sp>
        <p:nvSpPr>
          <p:cNvPr id="17" name="Rettangolo con angoli arrotondati 16">
            <a:extLst>
              <a:ext uri="{FF2B5EF4-FFF2-40B4-BE49-F238E27FC236}">
                <a16:creationId xmlns:a16="http://schemas.microsoft.com/office/drawing/2014/main" id="{563D852D-EAED-4E84-9FBA-2C90653D69A5}"/>
              </a:ext>
            </a:extLst>
          </p:cNvPr>
          <p:cNvSpPr/>
          <p:nvPr/>
        </p:nvSpPr>
        <p:spPr>
          <a:xfrm>
            <a:off x="9187231" y="2354089"/>
            <a:ext cx="1119741" cy="424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LinuxOne</a:t>
            </a:r>
            <a:endParaRPr lang="it-IT" dirty="0"/>
          </a:p>
        </p:txBody>
      </p:sp>
    </p:spTree>
    <p:extLst>
      <p:ext uri="{BB962C8B-B14F-4D97-AF65-F5344CB8AC3E}">
        <p14:creationId xmlns:p14="http://schemas.microsoft.com/office/powerpoint/2010/main" val="146311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itolo 4">
            <a:extLst>
              <a:ext uri="{FF2B5EF4-FFF2-40B4-BE49-F238E27FC236}">
                <a16:creationId xmlns:a16="http://schemas.microsoft.com/office/drawing/2014/main" id="{7D2F49CD-DEDA-44F8-BE7D-48CB1721E301}"/>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TCO &amp; TPS for small workloads</a:t>
            </a:r>
          </a:p>
        </p:txBody>
      </p:sp>
      <p:sp>
        <p:nvSpPr>
          <p:cNvPr id="30" name="Content Placeholder 10">
            <a:extLst>
              <a:ext uri="{FF2B5EF4-FFF2-40B4-BE49-F238E27FC236}">
                <a16:creationId xmlns:a16="http://schemas.microsoft.com/office/drawing/2014/main" id="{6BC50ECD-0745-49C4-8CC6-FF25167DE635}"/>
              </a:ext>
            </a:extLst>
          </p:cNvPr>
          <p:cNvSpPr>
            <a:spLocks noGrp="1"/>
          </p:cNvSpPr>
          <p:nvPr>
            <p:ph idx="1"/>
          </p:nvPr>
        </p:nvSpPr>
        <p:spPr>
          <a:xfrm>
            <a:off x="1424904" y="2494450"/>
            <a:ext cx="4053545" cy="3563159"/>
          </a:xfrm>
        </p:spPr>
        <p:txBody>
          <a:bodyPr>
            <a:normAutofit/>
          </a:bodyPr>
          <a:lstStyle/>
          <a:p>
            <a:r>
              <a:rPr lang="en-US" sz="2400" dirty="0"/>
              <a:t>This charts highlights the 5-year TCO cost with different TPS</a:t>
            </a:r>
          </a:p>
          <a:p>
            <a:pPr lvl="1" algn="just"/>
            <a:r>
              <a:rPr lang="en-US" sz="2000" dirty="0"/>
              <a:t>For small workloads the </a:t>
            </a:r>
            <a:r>
              <a:rPr lang="en-US" sz="2000" dirty="0" err="1"/>
              <a:t>LinuxOne</a:t>
            </a:r>
            <a:r>
              <a:rPr lang="en-US" sz="2000" dirty="0"/>
              <a:t> server is a too high hardware investment</a:t>
            </a:r>
          </a:p>
          <a:p>
            <a:pPr lvl="1" algn="just"/>
            <a:r>
              <a:rPr lang="en-US" sz="2000" dirty="0"/>
              <a:t>For big workloads costs of Disaster Recovery and software become too high if x86 is chosen.</a:t>
            </a:r>
          </a:p>
        </p:txBody>
      </p:sp>
      <p:pic>
        <p:nvPicPr>
          <p:cNvPr id="7" name="Segnaposto contenuto 6">
            <a:extLst>
              <a:ext uri="{FF2B5EF4-FFF2-40B4-BE49-F238E27FC236}">
                <a16:creationId xmlns:a16="http://schemas.microsoft.com/office/drawing/2014/main" id="{EA3E4997-58C7-4534-8C04-360C47708406}"/>
              </a:ext>
            </a:extLst>
          </p:cNvPr>
          <p:cNvPicPr>
            <a:picLocks noChangeAspect="1"/>
          </p:cNvPicPr>
          <p:nvPr/>
        </p:nvPicPr>
        <p:blipFill>
          <a:blip r:embed="rId2"/>
          <a:stretch>
            <a:fillRect/>
          </a:stretch>
        </p:blipFill>
        <p:spPr>
          <a:xfrm>
            <a:off x="6098892" y="2830786"/>
            <a:ext cx="4802404" cy="2886551"/>
          </a:xfrm>
          <a:prstGeom prst="rect">
            <a:avLst/>
          </a:prstGeom>
        </p:spPr>
      </p:pic>
    </p:spTree>
    <p:extLst>
      <p:ext uri="{BB962C8B-B14F-4D97-AF65-F5344CB8AC3E}">
        <p14:creationId xmlns:p14="http://schemas.microsoft.com/office/powerpoint/2010/main" val="358020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A5C13837-2711-4850-8D04-34A821261D88}"/>
              </a:ext>
            </a:extLst>
          </p:cNvPr>
          <p:cNvSpPr>
            <a:spLocks noGrp="1"/>
          </p:cNvSpPr>
          <p:nvPr>
            <p:ph type="title"/>
          </p:nvPr>
        </p:nvSpPr>
        <p:spPr>
          <a:xfrm>
            <a:off x="1047280" y="759805"/>
            <a:ext cx="10306520" cy="1325563"/>
          </a:xfrm>
        </p:spPr>
        <p:txBody>
          <a:bodyPr>
            <a:normAutofit/>
          </a:bodyPr>
          <a:lstStyle/>
          <a:p>
            <a:r>
              <a:rPr lang="it-IT" sz="4000" dirty="0" err="1">
                <a:solidFill>
                  <a:schemeClr val="bg1"/>
                </a:solidFill>
              </a:rPr>
              <a:t>Outcomes</a:t>
            </a:r>
            <a:r>
              <a:rPr lang="it-IT" sz="4000" dirty="0">
                <a:solidFill>
                  <a:schemeClr val="bg1"/>
                </a:solidFill>
              </a:rPr>
              <a:t> &amp; </a:t>
            </a:r>
            <a:r>
              <a:rPr lang="it-IT" sz="4000" dirty="0" err="1">
                <a:solidFill>
                  <a:schemeClr val="bg1"/>
                </a:solidFill>
              </a:rPr>
              <a:t>Considerations</a:t>
            </a:r>
            <a:endParaRPr lang="it-IT" sz="4000" dirty="0">
              <a:solidFill>
                <a:schemeClr val="bg1"/>
              </a:solidFill>
            </a:endParaRPr>
          </a:p>
        </p:txBody>
      </p:sp>
      <p:sp>
        <p:nvSpPr>
          <p:cNvPr id="11" name="Segnaposto contenuto 2">
            <a:extLst>
              <a:ext uri="{FF2B5EF4-FFF2-40B4-BE49-F238E27FC236}">
                <a16:creationId xmlns:a16="http://schemas.microsoft.com/office/drawing/2014/main" id="{7F41A409-4500-4BB4-8A24-861BCD8D54AD}"/>
              </a:ext>
            </a:extLst>
          </p:cNvPr>
          <p:cNvSpPr>
            <a:spLocks noGrp="1"/>
          </p:cNvSpPr>
          <p:nvPr>
            <p:ph sz="half" idx="1"/>
          </p:nvPr>
        </p:nvSpPr>
        <p:spPr>
          <a:xfrm>
            <a:off x="1211613" y="2258236"/>
            <a:ext cx="5181600" cy="1325563"/>
          </a:xfrm>
        </p:spPr>
        <p:txBody>
          <a:bodyPr/>
          <a:lstStyle/>
          <a:p>
            <a:r>
              <a:rPr lang="it-IT" dirty="0"/>
              <a:t>For target x86 servers:</a:t>
            </a:r>
          </a:p>
          <a:p>
            <a:pPr lvl="1"/>
            <a:r>
              <a:rPr lang="it-IT" dirty="0"/>
              <a:t>Software and DR are the </a:t>
            </a:r>
            <a:r>
              <a:rPr lang="it-IT" dirty="0" err="1"/>
              <a:t>most</a:t>
            </a:r>
            <a:r>
              <a:rPr lang="it-IT" dirty="0"/>
              <a:t> </a:t>
            </a:r>
            <a:r>
              <a:rPr lang="it-IT" dirty="0" err="1"/>
              <a:t>impactful</a:t>
            </a:r>
            <a:r>
              <a:rPr lang="it-IT" dirty="0"/>
              <a:t> costs.</a:t>
            </a:r>
          </a:p>
          <a:p>
            <a:pPr lvl="1"/>
            <a:endParaRPr lang="it-IT" dirty="0"/>
          </a:p>
          <a:p>
            <a:pPr lvl="1"/>
            <a:endParaRPr lang="it-IT" dirty="0"/>
          </a:p>
        </p:txBody>
      </p:sp>
      <p:sp>
        <p:nvSpPr>
          <p:cNvPr id="12" name="Segnaposto contenuto 3">
            <a:extLst>
              <a:ext uri="{FF2B5EF4-FFF2-40B4-BE49-F238E27FC236}">
                <a16:creationId xmlns:a16="http://schemas.microsoft.com/office/drawing/2014/main" id="{5DFA2E24-0C23-4937-8355-88CE10863D50}"/>
              </a:ext>
            </a:extLst>
          </p:cNvPr>
          <p:cNvSpPr txBox="1">
            <a:spLocks/>
          </p:cNvSpPr>
          <p:nvPr/>
        </p:nvSpPr>
        <p:spPr>
          <a:xfrm>
            <a:off x="6545614" y="2209457"/>
            <a:ext cx="5181600" cy="1325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For </a:t>
            </a:r>
            <a:r>
              <a:rPr lang="it-IT" dirty="0" err="1"/>
              <a:t>LinuxOne</a:t>
            </a:r>
            <a:r>
              <a:rPr lang="it-IT" dirty="0"/>
              <a:t> mainframe</a:t>
            </a:r>
          </a:p>
          <a:p>
            <a:pPr lvl="1"/>
            <a:r>
              <a:rPr lang="it-IT" dirty="0"/>
              <a:t>Software </a:t>
            </a:r>
            <a:r>
              <a:rPr lang="it-IT" dirty="0" err="1"/>
              <a:t>is</a:t>
            </a:r>
            <a:r>
              <a:rPr lang="it-IT" dirty="0"/>
              <a:t> the </a:t>
            </a:r>
            <a:r>
              <a:rPr lang="it-IT" dirty="0" err="1"/>
              <a:t>most</a:t>
            </a:r>
            <a:r>
              <a:rPr lang="it-IT" dirty="0"/>
              <a:t> </a:t>
            </a:r>
            <a:r>
              <a:rPr lang="it-IT" dirty="0" err="1"/>
              <a:t>impactful</a:t>
            </a:r>
            <a:r>
              <a:rPr lang="it-IT" dirty="0"/>
              <a:t> cost, </a:t>
            </a:r>
            <a:r>
              <a:rPr lang="it-IT" dirty="0" err="1"/>
              <a:t>followed</a:t>
            </a:r>
            <a:r>
              <a:rPr lang="it-IT" dirty="0"/>
              <a:t> by Hardware.</a:t>
            </a:r>
          </a:p>
        </p:txBody>
      </p:sp>
      <p:sp>
        <p:nvSpPr>
          <p:cNvPr id="13" name="CasellaDiTesto 12">
            <a:extLst>
              <a:ext uri="{FF2B5EF4-FFF2-40B4-BE49-F238E27FC236}">
                <a16:creationId xmlns:a16="http://schemas.microsoft.com/office/drawing/2014/main" id="{E8EC9836-746B-4D09-8338-2C8C20B9306E}"/>
              </a:ext>
            </a:extLst>
          </p:cNvPr>
          <p:cNvSpPr txBox="1"/>
          <p:nvPr/>
        </p:nvSpPr>
        <p:spPr>
          <a:xfrm>
            <a:off x="1211613" y="3752313"/>
            <a:ext cx="10011590" cy="2031325"/>
          </a:xfrm>
          <a:prstGeom prst="rect">
            <a:avLst/>
          </a:prstGeom>
          <a:noFill/>
        </p:spPr>
        <p:txBody>
          <a:bodyPr wrap="square" rtlCol="0">
            <a:spAutoFit/>
          </a:bodyPr>
          <a:lstStyle/>
          <a:p>
            <a:pPr marL="285750" indent="-285750" algn="just">
              <a:buFont typeface="Arial" panose="020B0604020202020204" pitchFamily="34" charset="0"/>
              <a:buChar char="•"/>
            </a:pPr>
            <a:r>
              <a:rPr lang="it-IT" dirty="0"/>
              <a:t>With the Xeon Gold x86 server, the </a:t>
            </a:r>
            <a:r>
              <a:rPr lang="it-IT" dirty="0" err="1"/>
              <a:t>two</a:t>
            </a:r>
            <a:r>
              <a:rPr lang="it-IT" dirty="0"/>
              <a:t> </a:t>
            </a:r>
            <a:r>
              <a:rPr lang="it-IT" dirty="0" err="1"/>
              <a:t>platform</a:t>
            </a:r>
            <a:r>
              <a:rPr lang="it-IT" dirty="0"/>
              <a:t> </a:t>
            </a:r>
            <a:r>
              <a:rPr lang="it-IT" dirty="0" err="1"/>
              <a:t>have</a:t>
            </a:r>
            <a:r>
              <a:rPr lang="it-IT" dirty="0"/>
              <a:t> </a:t>
            </a:r>
            <a:r>
              <a:rPr lang="it-IT" dirty="0" err="1"/>
              <a:t>similar</a:t>
            </a:r>
            <a:r>
              <a:rPr lang="it-IT" dirty="0"/>
              <a:t> costs </a:t>
            </a:r>
            <a:r>
              <a:rPr lang="it-IT" dirty="0" err="1"/>
              <a:t>if</a:t>
            </a:r>
            <a:r>
              <a:rPr lang="it-IT" dirty="0"/>
              <a:t> the target Peak TPS </a:t>
            </a:r>
            <a:r>
              <a:rPr lang="it-IT" dirty="0" err="1"/>
              <a:t>woud</a:t>
            </a:r>
            <a:r>
              <a:rPr lang="it-IT" dirty="0"/>
              <a:t> </a:t>
            </a:r>
            <a:r>
              <a:rPr lang="it-IT" dirty="0" err="1"/>
              <a:t>have</a:t>
            </a:r>
            <a:r>
              <a:rPr lang="it-IT" dirty="0"/>
              <a:t> </a:t>
            </a:r>
            <a:r>
              <a:rPr lang="it-IT" dirty="0" err="1"/>
              <a:t>been</a:t>
            </a:r>
            <a:r>
              <a:rPr lang="it-IT" dirty="0"/>
              <a:t> </a:t>
            </a:r>
            <a:r>
              <a:rPr lang="it-IT" dirty="0" err="1"/>
              <a:t>between</a:t>
            </a:r>
            <a:r>
              <a:rPr lang="it-IT" dirty="0"/>
              <a:t> 250-300 TPS.</a:t>
            </a:r>
          </a:p>
          <a:p>
            <a:pPr marL="285750" indent="-285750" algn="just">
              <a:buFont typeface="Arial" panose="020B0604020202020204" pitchFamily="34" charset="0"/>
              <a:buChar char="•"/>
            </a:pPr>
            <a:r>
              <a:rPr lang="it-IT" dirty="0" err="1"/>
              <a:t>Below</a:t>
            </a:r>
            <a:r>
              <a:rPr lang="it-IT" dirty="0"/>
              <a:t> 300 TPS, the Xeon Gold x86 servers are </a:t>
            </a:r>
            <a:r>
              <a:rPr lang="it-IT" dirty="0" err="1"/>
              <a:t>always</a:t>
            </a:r>
            <a:r>
              <a:rPr lang="it-IT" dirty="0"/>
              <a:t> more </a:t>
            </a:r>
            <a:r>
              <a:rPr lang="it-IT" dirty="0" err="1"/>
              <a:t>convenient</a:t>
            </a:r>
            <a:r>
              <a:rPr lang="it-IT" dirty="0"/>
              <a:t> </a:t>
            </a:r>
            <a:r>
              <a:rPr lang="it-IT" dirty="0" err="1"/>
              <a:t>than</a:t>
            </a:r>
            <a:r>
              <a:rPr lang="it-IT" dirty="0"/>
              <a:t> </a:t>
            </a:r>
            <a:r>
              <a:rPr lang="it-IT" dirty="0" err="1"/>
              <a:t>LinuxOne</a:t>
            </a:r>
            <a:r>
              <a:rPr lang="it-IT" dirty="0"/>
              <a:t>. </a:t>
            </a:r>
          </a:p>
          <a:p>
            <a:pPr marL="285750" indent="-285750" algn="just">
              <a:buFont typeface="Arial" panose="020B0604020202020204" pitchFamily="34" charset="0"/>
              <a:buChar char="•"/>
            </a:pPr>
            <a:r>
              <a:rPr lang="it-IT" dirty="0" err="1"/>
              <a:t>Above</a:t>
            </a:r>
            <a:r>
              <a:rPr lang="it-IT" dirty="0"/>
              <a:t> 300 TPS, </a:t>
            </a:r>
            <a:r>
              <a:rPr lang="it-IT" dirty="0" err="1"/>
              <a:t>LinuxOne</a:t>
            </a:r>
            <a:r>
              <a:rPr lang="it-IT" dirty="0"/>
              <a:t> servers are </a:t>
            </a:r>
            <a:r>
              <a:rPr lang="it-IT" dirty="0" err="1"/>
              <a:t>almost</a:t>
            </a:r>
            <a:r>
              <a:rPr lang="it-IT" dirty="0"/>
              <a:t> </a:t>
            </a:r>
            <a:r>
              <a:rPr lang="it-IT" dirty="0" err="1"/>
              <a:t>always</a:t>
            </a:r>
            <a:r>
              <a:rPr lang="it-IT" dirty="0"/>
              <a:t> more </a:t>
            </a:r>
            <a:r>
              <a:rPr lang="it-IT" dirty="0" err="1"/>
              <a:t>convenient</a:t>
            </a:r>
            <a:r>
              <a:rPr lang="it-IT" dirty="0"/>
              <a:t> </a:t>
            </a:r>
            <a:r>
              <a:rPr lang="it-IT" dirty="0" err="1"/>
              <a:t>than</a:t>
            </a:r>
            <a:r>
              <a:rPr lang="it-IT" dirty="0"/>
              <a:t> x86.</a:t>
            </a:r>
          </a:p>
          <a:p>
            <a:pPr marL="285750" indent="-285750" algn="just">
              <a:buFont typeface="Arial" panose="020B0604020202020204" pitchFamily="34" charset="0"/>
              <a:buChar char="•"/>
            </a:pPr>
            <a:r>
              <a:rPr lang="it-IT" dirty="0"/>
              <a:t>Note </a:t>
            </a:r>
            <a:r>
              <a:rPr lang="it-IT" dirty="0" err="1"/>
              <a:t>that</a:t>
            </a:r>
            <a:r>
              <a:rPr lang="it-IT" dirty="0"/>
              <a:t> </a:t>
            </a:r>
            <a:r>
              <a:rPr lang="it-IT" dirty="0" err="1"/>
              <a:t>if</a:t>
            </a:r>
            <a:r>
              <a:rPr lang="it-IT" dirty="0"/>
              <a:t> </a:t>
            </a:r>
            <a:r>
              <a:rPr lang="it-IT" dirty="0" err="1"/>
              <a:t>we</a:t>
            </a:r>
            <a:r>
              <a:rPr lang="it-IT" dirty="0"/>
              <a:t> </a:t>
            </a:r>
            <a:r>
              <a:rPr lang="it-IT" dirty="0" err="1"/>
              <a:t>would</a:t>
            </a:r>
            <a:r>
              <a:rPr lang="it-IT" dirty="0"/>
              <a:t> </a:t>
            </a:r>
            <a:r>
              <a:rPr lang="it-IT" dirty="0" err="1"/>
              <a:t>have</a:t>
            </a:r>
            <a:r>
              <a:rPr lang="it-IT" dirty="0"/>
              <a:t> </a:t>
            </a:r>
            <a:r>
              <a:rPr lang="it-IT" dirty="0" err="1"/>
              <a:t>chosen</a:t>
            </a:r>
            <a:r>
              <a:rPr lang="it-IT" dirty="0"/>
              <a:t> a more </a:t>
            </a:r>
            <a:r>
              <a:rPr lang="it-IT" dirty="0" err="1"/>
              <a:t>powerful</a:t>
            </a:r>
            <a:r>
              <a:rPr lang="it-IT" dirty="0"/>
              <a:t> x86 server (Xeon Platinum 8160T 24C 2.1Ghz), </a:t>
            </a:r>
            <a:r>
              <a:rPr lang="it-IT" dirty="0" err="1"/>
              <a:t>it</a:t>
            </a:r>
            <a:r>
              <a:rPr lang="it-IT" dirty="0"/>
              <a:t> </a:t>
            </a:r>
            <a:r>
              <a:rPr lang="it-IT" dirty="0" err="1"/>
              <a:t>would</a:t>
            </a:r>
            <a:r>
              <a:rPr lang="it-IT" dirty="0"/>
              <a:t> </a:t>
            </a:r>
            <a:r>
              <a:rPr lang="it-IT" dirty="0" err="1"/>
              <a:t>have</a:t>
            </a:r>
            <a:r>
              <a:rPr lang="it-IT" dirty="0"/>
              <a:t> </a:t>
            </a:r>
            <a:r>
              <a:rPr lang="it-IT" dirty="0" err="1"/>
              <a:t>been</a:t>
            </a:r>
            <a:r>
              <a:rPr lang="it-IT" dirty="0"/>
              <a:t> </a:t>
            </a:r>
            <a:r>
              <a:rPr lang="it-IT" dirty="0" err="1"/>
              <a:t>always</a:t>
            </a:r>
            <a:r>
              <a:rPr lang="it-IT" dirty="0"/>
              <a:t> more </a:t>
            </a:r>
            <a:r>
              <a:rPr lang="it-IT" dirty="0" err="1"/>
              <a:t>convenient</a:t>
            </a:r>
            <a:r>
              <a:rPr lang="it-IT" dirty="0"/>
              <a:t> </a:t>
            </a:r>
            <a:r>
              <a:rPr lang="it-IT" dirty="0" err="1"/>
              <a:t>than</a:t>
            </a:r>
            <a:r>
              <a:rPr lang="it-IT" dirty="0"/>
              <a:t> </a:t>
            </a:r>
            <a:r>
              <a:rPr lang="it-IT" dirty="0" err="1"/>
              <a:t>LinuxOne</a:t>
            </a:r>
            <a:r>
              <a:rPr lang="it-IT" dirty="0"/>
              <a:t> no </a:t>
            </a:r>
            <a:r>
              <a:rPr lang="it-IT" dirty="0" err="1"/>
              <a:t>matter</a:t>
            </a:r>
            <a:r>
              <a:rPr lang="it-IT" dirty="0"/>
              <a:t> </a:t>
            </a:r>
            <a:r>
              <a:rPr lang="it-IT" dirty="0" err="1"/>
              <a:t>what</a:t>
            </a:r>
            <a:r>
              <a:rPr lang="it-IT" dirty="0"/>
              <a:t> the target TPS target </a:t>
            </a:r>
            <a:r>
              <a:rPr lang="it-IT" dirty="0" err="1"/>
              <a:t>is</a:t>
            </a:r>
            <a:r>
              <a:rPr lang="it-IT" dirty="0"/>
              <a:t>. (Check </a:t>
            </a:r>
            <a:r>
              <a:rPr lang="it-IT" dirty="0" err="1"/>
              <a:t>excel</a:t>
            </a:r>
            <a:r>
              <a:rPr lang="it-IT" dirty="0"/>
              <a:t> tool)</a:t>
            </a:r>
          </a:p>
        </p:txBody>
      </p:sp>
    </p:spTree>
    <p:extLst>
      <p:ext uri="{BB962C8B-B14F-4D97-AF65-F5344CB8AC3E}">
        <p14:creationId xmlns:p14="http://schemas.microsoft.com/office/powerpoint/2010/main" val="222181074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1145</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Calibri</vt:lpstr>
      <vt:lpstr>Calibri Light</vt:lpstr>
      <vt:lpstr>Tema di Office</vt:lpstr>
      <vt:lpstr>TCO Assessment</vt:lpstr>
      <vt:lpstr>Analysis of UC &amp; workload assessment</vt:lpstr>
      <vt:lpstr>Sizing</vt:lpstr>
      <vt:lpstr>Assumptions for Target Platform #1: x86</vt:lpstr>
      <vt:lpstr>Assumptions for Target Platform #2: LinuxOne</vt:lpstr>
      <vt:lpstr>Technical Architecture for the two cases</vt:lpstr>
      <vt:lpstr>TCO - 5 years Comparisons</vt:lpstr>
      <vt:lpstr>TCO &amp; TPS for small workloads</vt:lpstr>
      <vt:lpstr>Outcomes &amp;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TCO Assessment</dc:title>
  <dc:creator>giacomo lorenzo rossi</dc:creator>
  <cp:lastModifiedBy>giacomo lorenzo rossi</cp:lastModifiedBy>
  <cp:revision>7</cp:revision>
  <dcterms:created xsi:type="dcterms:W3CDTF">2021-03-29T19:36:31Z</dcterms:created>
  <dcterms:modified xsi:type="dcterms:W3CDTF">2021-04-02T15:41:54Z</dcterms:modified>
</cp:coreProperties>
</file>