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7" r:id="rId4"/>
    <p:sldId id="260" r:id="rId5"/>
    <p:sldId id="262" r:id="rId6"/>
    <p:sldId id="268" r:id="rId7"/>
    <p:sldId id="269" r:id="rId8"/>
    <p:sldId id="263"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81" d="100"/>
          <a:sy n="81" d="100"/>
        </p:scale>
        <p:origin x="114" y="18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R.Olli</a:t>
            </a:r>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12/21/2020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R.Olli</a:t>
            </a:r>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12/21/2020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of Medical Cost Personal Datasets </a:t>
            </a:r>
          </a:p>
        </p:txBody>
      </p:sp>
      <p:sp>
        <p:nvSpPr>
          <p:cNvPr id="3" name="Subtitle 2"/>
          <p:cNvSpPr>
            <a:spLocks noGrp="1"/>
          </p:cNvSpPr>
          <p:nvPr>
            <p:ph type="subTitle" idx="1"/>
          </p:nvPr>
        </p:nvSpPr>
        <p:spPr/>
        <p:txBody>
          <a:bodyPr>
            <a:normAutofit/>
          </a:bodyPr>
          <a:lstStyle/>
          <a:p>
            <a:r>
              <a:rPr lang="en-US" dirty="0"/>
              <a:t>Is362 Final Project Presentation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Conclusion</a:t>
            </a:r>
            <a:br>
              <a:rPr lang="en-US" b="1" i="1" dirty="0"/>
            </a:br>
            <a:br>
              <a:rPr lang="en-US" b="1" dirty="0"/>
            </a:br>
            <a:r>
              <a:rPr lang="en-US" sz="1800" b="1" dirty="0"/>
              <a:t>Analysis of Medical Cost Personal Datasets confirmed that insurance cost increase based on :</a:t>
            </a:r>
            <a:endParaRPr lang="en-US" b="1" dirty="0"/>
          </a:p>
        </p:txBody>
      </p:sp>
      <p:sp>
        <p:nvSpPr>
          <p:cNvPr id="3" name="Slide Number Placeholder 2">
            <a:extLst>
              <a:ext uri="{FF2B5EF4-FFF2-40B4-BE49-F238E27FC236}">
                <a16:creationId xmlns:a16="http://schemas.microsoft.com/office/drawing/2014/main" id="{09038FAC-BF84-4DBB-919A-104B631DEDF7}"/>
              </a:ext>
            </a:extLst>
          </p:cNvPr>
          <p:cNvSpPr>
            <a:spLocks noGrp="1"/>
          </p:cNvSpPr>
          <p:nvPr>
            <p:ph type="sldNum" sz="quarter" idx="12"/>
          </p:nvPr>
        </p:nvSpPr>
        <p:spPr/>
        <p:txBody>
          <a:bodyPr/>
          <a:lstStyle/>
          <a:p>
            <a:fld id="{E31375A4-56A4-47D6-9801-1991572033F7}" type="slidenum">
              <a:rPr lang="en-US" smtClean="0"/>
              <a:t>10</a:t>
            </a:fld>
            <a:endParaRPr lang="en-US"/>
          </a:p>
        </p:txBody>
      </p:sp>
      <p:sp>
        <p:nvSpPr>
          <p:cNvPr id="5" name="Arrow: Right 4">
            <a:extLst>
              <a:ext uri="{FF2B5EF4-FFF2-40B4-BE49-F238E27FC236}">
                <a16:creationId xmlns:a16="http://schemas.microsoft.com/office/drawing/2014/main" id="{B7C53198-3EAF-49E9-8BB3-0E90FD24E574}"/>
              </a:ext>
            </a:extLst>
          </p:cNvPr>
          <p:cNvSpPr/>
          <p:nvPr/>
        </p:nvSpPr>
        <p:spPr>
          <a:xfrm>
            <a:off x="533400" y="3429000"/>
            <a:ext cx="1752600" cy="1325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10" name="Arrow: Right 9">
            <a:extLst>
              <a:ext uri="{FF2B5EF4-FFF2-40B4-BE49-F238E27FC236}">
                <a16:creationId xmlns:a16="http://schemas.microsoft.com/office/drawing/2014/main" id="{B57B6423-D3D4-4935-89F7-60BFFF3CF66D}"/>
              </a:ext>
            </a:extLst>
          </p:cNvPr>
          <p:cNvSpPr/>
          <p:nvPr/>
        </p:nvSpPr>
        <p:spPr>
          <a:xfrm>
            <a:off x="2474595" y="3398776"/>
            <a:ext cx="1724271" cy="1325562"/>
          </a:xfrm>
          <a:prstGeom prst="rightArrow">
            <a:avLst>
              <a:gd name="adj1" fmla="val 50000"/>
              <a:gd name="adj2" fmla="val 51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a:t>
            </a:r>
          </a:p>
        </p:txBody>
      </p:sp>
      <p:sp>
        <p:nvSpPr>
          <p:cNvPr id="13" name="Arrow: Right 12">
            <a:extLst>
              <a:ext uri="{FF2B5EF4-FFF2-40B4-BE49-F238E27FC236}">
                <a16:creationId xmlns:a16="http://schemas.microsoft.com/office/drawing/2014/main" id="{3281F07E-7E8F-41D6-AFE7-E00FC575055D}"/>
              </a:ext>
            </a:extLst>
          </p:cNvPr>
          <p:cNvSpPr/>
          <p:nvPr/>
        </p:nvSpPr>
        <p:spPr>
          <a:xfrm>
            <a:off x="4457700" y="3427653"/>
            <a:ext cx="1836666" cy="1387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SMOKING</a:t>
            </a:r>
          </a:p>
        </p:txBody>
      </p:sp>
      <p:sp>
        <p:nvSpPr>
          <p:cNvPr id="14" name="Arrow: Right 13">
            <a:extLst>
              <a:ext uri="{FF2B5EF4-FFF2-40B4-BE49-F238E27FC236}">
                <a16:creationId xmlns:a16="http://schemas.microsoft.com/office/drawing/2014/main" id="{B0275D42-4AC0-404A-B13B-58BDB719FBD7}"/>
              </a:ext>
            </a:extLst>
          </p:cNvPr>
          <p:cNvSpPr/>
          <p:nvPr/>
        </p:nvSpPr>
        <p:spPr>
          <a:xfrm>
            <a:off x="6553200" y="3428999"/>
            <a:ext cx="160020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CHILDREN</a:t>
            </a:r>
          </a:p>
        </p:txBody>
      </p:sp>
      <p:sp>
        <p:nvSpPr>
          <p:cNvPr id="15" name="Arrow: Right 14">
            <a:extLst>
              <a:ext uri="{FF2B5EF4-FFF2-40B4-BE49-F238E27FC236}">
                <a16:creationId xmlns:a16="http://schemas.microsoft.com/office/drawing/2014/main" id="{6BA7E29B-A3B2-476C-A589-8DF792712FDB}"/>
              </a:ext>
            </a:extLst>
          </p:cNvPr>
          <p:cNvSpPr/>
          <p:nvPr/>
        </p:nvSpPr>
        <p:spPr>
          <a:xfrm>
            <a:off x="8610600" y="3398776"/>
            <a:ext cx="1935132"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REGION</a:t>
            </a:r>
          </a:p>
        </p:txBody>
      </p:sp>
    </p:spTree>
    <p:extLst>
      <p:ext uri="{BB962C8B-B14F-4D97-AF65-F5344CB8AC3E}">
        <p14:creationId xmlns:p14="http://schemas.microsoft.com/office/powerpoint/2010/main" val="4101953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medical cost analysis matters?</a:t>
            </a:r>
          </a:p>
        </p:txBody>
      </p:sp>
      <p:sp>
        <p:nvSpPr>
          <p:cNvPr id="3" name="Content Placeholder 2"/>
          <p:cNvSpPr>
            <a:spLocks noGrp="1"/>
          </p:cNvSpPr>
          <p:nvPr>
            <p:ph idx="1"/>
          </p:nvPr>
        </p:nvSpPr>
        <p:spPr/>
        <p:txBody>
          <a:bodyPr/>
          <a:lstStyle/>
          <a:p>
            <a:r>
              <a:rPr lang="en-US" dirty="0"/>
              <a:t>Medical cost analysis helps identify ways to save on Health Insurance Cost. It demonstrates not only the utility of allocating resources from ineffective to effective interventions, but also the utility of allocating resources from less to more cost-effective interventions.</a:t>
            </a:r>
          </a:p>
          <a:p>
            <a:r>
              <a:rPr lang="en-US" dirty="0"/>
              <a:t>Insurance cost directly affects the degree to which individuals are inhibited or facilitated in their ability to gain entry to and to receive care and services from the health care system. Factors influencing higher insurance premiums include age, Body Mass Index (BMI), habits such as smoking, children status and region. </a:t>
            </a:r>
          </a:p>
        </p:txBody>
      </p:sp>
      <p:sp>
        <p:nvSpPr>
          <p:cNvPr id="4" name="Slide Number Placeholder 3">
            <a:extLst>
              <a:ext uri="{FF2B5EF4-FFF2-40B4-BE49-F238E27FC236}">
                <a16:creationId xmlns:a16="http://schemas.microsoft.com/office/drawing/2014/main" id="{52D6CE86-E9CF-49A9-A321-A61FFAF9BD8F}"/>
              </a:ext>
            </a:extLst>
          </p:cNvPr>
          <p:cNvSpPr>
            <a:spLocks noGrp="1"/>
          </p:cNvSpPr>
          <p:nvPr>
            <p:ph type="sldNum" sz="quarter" idx="12"/>
          </p:nvPr>
        </p:nvSpPr>
        <p:spPr/>
        <p:txBody>
          <a:bodyPr/>
          <a:lstStyle/>
          <a:p>
            <a:fld id="{E31375A4-56A4-47D6-9801-1991572033F7}" type="slidenum">
              <a:rPr lang="en-US" smtClean="0"/>
              <a:t>2</a:t>
            </a:fld>
            <a:endParaRPr lang="en-US"/>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Cost Sample</a:t>
            </a:r>
          </a:p>
        </p:txBody>
      </p:sp>
      <p:sp>
        <p:nvSpPr>
          <p:cNvPr id="4" name="Slide Number Placeholder 3">
            <a:extLst>
              <a:ext uri="{FF2B5EF4-FFF2-40B4-BE49-F238E27FC236}">
                <a16:creationId xmlns:a16="http://schemas.microsoft.com/office/drawing/2014/main" id="{52D6CE86-E9CF-49A9-A321-A61FFAF9BD8F}"/>
              </a:ext>
            </a:extLst>
          </p:cNvPr>
          <p:cNvSpPr>
            <a:spLocks noGrp="1"/>
          </p:cNvSpPr>
          <p:nvPr>
            <p:ph type="sldNum" sz="quarter" idx="12"/>
          </p:nvPr>
        </p:nvSpPr>
        <p:spPr/>
        <p:txBody>
          <a:bodyPr/>
          <a:lstStyle/>
          <a:p>
            <a:fld id="{E31375A4-56A4-47D6-9801-1991572033F7}" type="slidenum">
              <a:rPr lang="en-US" smtClean="0"/>
              <a:t>3</a:t>
            </a:fld>
            <a:endParaRPr lang="en-US"/>
          </a:p>
        </p:txBody>
      </p:sp>
      <p:pic>
        <p:nvPicPr>
          <p:cNvPr id="9" name="Content Placeholder 8">
            <a:extLst>
              <a:ext uri="{FF2B5EF4-FFF2-40B4-BE49-F238E27FC236}">
                <a16:creationId xmlns:a16="http://schemas.microsoft.com/office/drawing/2014/main" id="{B8AD4C90-9B26-4B5E-9A92-2A59A99F9C6F}"/>
              </a:ext>
            </a:extLst>
          </p:cNvPr>
          <p:cNvPicPr>
            <a:picLocks noGrp="1" noChangeAspect="1"/>
          </p:cNvPicPr>
          <p:nvPr>
            <p:ph idx="1"/>
          </p:nvPr>
        </p:nvPicPr>
        <p:blipFill>
          <a:blip r:embed="rId2"/>
          <a:stretch>
            <a:fillRect/>
          </a:stretch>
        </p:blipFill>
        <p:spPr>
          <a:xfrm>
            <a:off x="2209800" y="1838007"/>
            <a:ext cx="7086599" cy="5019993"/>
          </a:xfrm>
        </p:spPr>
      </p:pic>
    </p:spTree>
    <p:extLst>
      <p:ext uri="{BB962C8B-B14F-4D97-AF65-F5344CB8AC3E}">
        <p14:creationId xmlns:p14="http://schemas.microsoft.com/office/powerpoint/2010/main" val="2500593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Data and Graph</a:t>
            </a:r>
          </a:p>
        </p:txBody>
      </p:sp>
      <p:sp>
        <p:nvSpPr>
          <p:cNvPr id="3" name="Content Placeholder 2"/>
          <p:cNvSpPr>
            <a:spLocks noGrp="1"/>
          </p:cNvSpPr>
          <p:nvPr>
            <p:ph sz="half" idx="1"/>
          </p:nvPr>
        </p:nvSpPr>
        <p:spPr/>
        <p:txBody>
          <a:bodyPr/>
          <a:lstStyle/>
          <a:p>
            <a:endParaRPr lang="en-US" dirty="0"/>
          </a:p>
        </p:txBody>
      </p:sp>
      <p:sp>
        <p:nvSpPr>
          <p:cNvPr id="4" name="Slide Number Placeholder 3">
            <a:extLst>
              <a:ext uri="{FF2B5EF4-FFF2-40B4-BE49-F238E27FC236}">
                <a16:creationId xmlns:a16="http://schemas.microsoft.com/office/drawing/2014/main" id="{4D99CEC4-D3EA-4AA3-AD2B-38E4F11BF387}"/>
              </a:ext>
            </a:extLst>
          </p:cNvPr>
          <p:cNvSpPr>
            <a:spLocks noGrp="1"/>
          </p:cNvSpPr>
          <p:nvPr>
            <p:ph type="sldNum" sz="quarter" idx="12"/>
          </p:nvPr>
        </p:nvSpPr>
        <p:spPr/>
        <p:txBody>
          <a:bodyPr/>
          <a:lstStyle/>
          <a:p>
            <a:fld id="{E31375A4-56A4-47D6-9801-1991572033F7}" type="slidenum">
              <a:rPr lang="en-US" smtClean="0"/>
              <a:t>4</a:t>
            </a:fld>
            <a:endParaRPr lang="en-US"/>
          </a:p>
        </p:txBody>
      </p:sp>
      <p:pic>
        <p:nvPicPr>
          <p:cNvPr id="11" name="Content Placeholder 10">
            <a:extLst>
              <a:ext uri="{FF2B5EF4-FFF2-40B4-BE49-F238E27FC236}">
                <a16:creationId xmlns:a16="http://schemas.microsoft.com/office/drawing/2014/main" id="{C9A059E5-AB0F-44F1-8FC1-E10BAD9D0EA8}"/>
              </a:ext>
            </a:extLst>
          </p:cNvPr>
          <p:cNvPicPr>
            <a:picLocks noGrp="1" noChangeAspect="1"/>
          </p:cNvPicPr>
          <p:nvPr>
            <p:ph sz="half" idx="2"/>
          </p:nvPr>
        </p:nvPicPr>
        <p:blipFill>
          <a:blip r:embed="rId2"/>
          <a:stretch>
            <a:fillRect/>
          </a:stretch>
        </p:blipFill>
        <p:spPr>
          <a:xfrm>
            <a:off x="6324600" y="1825623"/>
            <a:ext cx="5562599" cy="4656137"/>
          </a:xfrm>
        </p:spPr>
      </p:pic>
      <p:pic>
        <p:nvPicPr>
          <p:cNvPr id="9" name="Picture 8">
            <a:extLst>
              <a:ext uri="{FF2B5EF4-FFF2-40B4-BE49-F238E27FC236}">
                <a16:creationId xmlns:a16="http://schemas.microsoft.com/office/drawing/2014/main" id="{74FA71CC-E646-4EAD-8D50-C849A3F365E0}"/>
              </a:ext>
            </a:extLst>
          </p:cNvPr>
          <p:cNvPicPr>
            <a:picLocks noChangeAspect="1"/>
          </p:cNvPicPr>
          <p:nvPr/>
        </p:nvPicPr>
        <p:blipFill>
          <a:blip r:embed="rId3"/>
          <a:stretch>
            <a:fillRect/>
          </a:stretch>
        </p:blipFill>
        <p:spPr>
          <a:xfrm>
            <a:off x="1066801" y="1825623"/>
            <a:ext cx="4800600" cy="4575175"/>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difference in cost between Males and Females?</a:t>
            </a:r>
          </a:p>
        </p:txBody>
      </p:sp>
      <p:sp>
        <p:nvSpPr>
          <p:cNvPr id="3" name="Text Placeholder 2"/>
          <p:cNvSpPr>
            <a:spLocks noGrp="1"/>
          </p:cNvSpPr>
          <p:nvPr>
            <p:ph type="body" idx="1"/>
          </p:nvPr>
        </p:nvSpPr>
        <p:spPr>
          <a:xfrm>
            <a:off x="533400" y="5537197"/>
            <a:ext cx="9906000" cy="1325563"/>
          </a:xfrm>
        </p:spPr>
        <p:txBody>
          <a:bodyPr/>
          <a:lstStyle/>
          <a:p>
            <a:endParaRPr lang="en-US" dirty="0"/>
          </a:p>
          <a:p>
            <a:r>
              <a:rPr lang="en-US" dirty="0"/>
              <a:t>We can conclude that gender does not increase insurance charges. Bar chart shows females pay slightly more than males, but if we analyze data from swarm plot, that difference is low.</a:t>
            </a:r>
          </a:p>
          <a:p>
            <a:endParaRPr lang="en-US" dirty="0"/>
          </a:p>
        </p:txBody>
      </p:sp>
      <p:pic>
        <p:nvPicPr>
          <p:cNvPr id="9" name="Content Placeholder 8">
            <a:extLst>
              <a:ext uri="{FF2B5EF4-FFF2-40B4-BE49-F238E27FC236}">
                <a16:creationId xmlns:a16="http://schemas.microsoft.com/office/drawing/2014/main" id="{B517217A-982D-41AB-B45C-C247AD4B886D}"/>
              </a:ext>
            </a:extLst>
          </p:cNvPr>
          <p:cNvPicPr>
            <a:picLocks noGrp="1" noChangeAspect="1"/>
          </p:cNvPicPr>
          <p:nvPr>
            <p:ph sz="half" idx="2"/>
          </p:nvPr>
        </p:nvPicPr>
        <p:blipFill>
          <a:blip r:embed="rId2"/>
          <a:stretch>
            <a:fillRect/>
          </a:stretch>
        </p:blipFill>
        <p:spPr>
          <a:xfrm>
            <a:off x="685800" y="1752599"/>
            <a:ext cx="4321097" cy="3657601"/>
          </a:xfrm>
        </p:spPr>
      </p:pic>
      <p:sp>
        <p:nvSpPr>
          <p:cNvPr id="6" name="Content Placeholder 5"/>
          <p:cNvSpPr>
            <a:spLocks noGrp="1"/>
          </p:cNvSpPr>
          <p:nvPr>
            <p:ph sz="quarter" idx="4"/>
          </p:nvPr>
        </p:nvSpPr>
        <p:spPr>
          <a:xfrm>
            <a:off x="6324600" y="2590800"/>
            <a:ext cx="5181600" cy="2946398"/>
          </a:xfrm>
        </p:spPr>
        <p:txBody>
          <a:bodyPr/>
          <a:lstStyle/>
          <a:p>
            <a:endParaRPr lang="en-US" dirty="0"/>
          </a:p>
        </p:txBody>
      </p:sp>
      <p:sp>
        <p:nvSpPr>
          <p:cNvPr id="7" name="Slide Number Placeholder 6">
            <a:extLst>
              <a:ext uri="{FF2B5EF4-FFF2-40B4-BE49-F238E27FC236}">
                <a16:creationId xmlns:a16="http://schemas.microsoft.com/office/drawing/2014/main" id="{A6017DF7-B32A-4C50-82C1-3BB8A61FB6D2}"/>
              </a:ext>
            </a:extLst>
          </p:cNvPr>
          <p:cNvSpPr>
            <a:spLocks noGrp="1"/>
          </p:cNvSpPr>
          <p:nvPr>
            <p:ph type="sldNum" sz="quarter" idx="12"/>
          </p:nvPr>
        </p:nvSpPr>
        <p:spPr/>
        <p:txBody>
          <a:bodyPr/>
          <a:lstStyle/>
          <a:p>
            <a:fld id="{E31375A4-56A4-47D6-9801-1991572033F7}" type="slidenum">
              <a:rPr lang="en-US" smtClean="0"/>
              <a:t>5</a:t>
            </a:fld>
            <a:endParaRPr lang="en-US"/>
          </a:p>
        </p:txBody>
      </p:sp>
      <p:pic>
        <p:nvPicPr>
          <p:cNvPr id="11" name="Picture 10">
            <a:extLst>
              <a:ext uri="{FF2B5EF4-FFF2-40B4-BE49-F238E27FC236}">
                <a16:creationId xmlns:a16="http://schemas.microsoft.com/office/drawing/2014/main" id="{33327305-9BC0-4B23-8EE5-5339560480D1}"/>
              </a:ext>
            </a:extLst>
          </p:cNvPr>
          <p:cNvPicPr>
            <a:picLocks noChangeAspect="1"/>
          </p:cNvPicPr>
          <p:nvPr/>
        </p:nvPicPr>
        <p:blipFill>
          <a:blip r:embed="rId3"/>
          <a:stretch>
            <a:fillRect/>
          </a:stretch>
        </p:blipFill>
        <p:spPr>
          <a:xfrm>
            <a:off x="6324599" y="1828799"/>
            <a:ext cx="5181601" cy="3657601"/>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correlation between Age and Charges?</a:t>
            </a:r>
          </a:p>
        </p:txBody>
      </p:sp>
      <p:sp>
        <p:nvSpPr>
          <p:cNvPr id="3" name="Text Placeholder 2"/>
          <p:cNvSpPr>
            <a:spLocks noGrp="1"/>
          </p:cNvSpPr>
          <p:nvPr>
            <p:ph type="body" idx="1"/>
          </p:nvPr>
        </p:nvSpPr>
        <p:spPr>
          <a:xfrm>
            <a:off x="533400" y="5537197"/>
            <a:ext cx="9906000" cy="1325563"/>
          </a:xfrm>
        </p:spPr>
        <p:txBody>
          <a:bodyPr/>
          <a:lstStyle/>
          <a:p>
            <a:endParaRPr lang="en-US" dirty="0"/>
          </a:p>
          <a:p>
            <a:r>
              <a:rPr lang="en-US" dirty="0"/>
              <a:t>We can conclude that age increases insurance cost.</a:t>
            </a:r>
          </a:p>
          <a:p>
            <a:endParaRPr lang="en-US" dirty="0"/>
          </a:p>
        </p:txBody>
      </p:sp>
      <p:sp>
        <p:nvSpPr>
          <p:cNvPr id="7" name="Slide Number Placeholder 6">
            <a:extLst>
              <a:ext uri="{FF2B5EF4-FFF2-40B4-BE49-F238E27FC236}">
                <a16:creationId xmlns:a16="http://schemas.microsoft.com/office/drawing/2014/main" id="{A6017DF7-B32A-4C50-82C1-3BB8A61FB6D2}"/>
              </a:ext>
            </a:extLst>
          </p:cNvPr>
          <p:cNvSpPr>
            <a:spLocks noGrp="1"/>
          </p:cNvSpPr>
          <p:nvPr>
            <p:ph type="sldNum" sz="quarter" idx="12"/>
          </p:nvPr>
        </p:nvSpPr>
        <p:spPr/>
        <p:txBody>
          <a:bodyPr/>
          <a:lstStyle/>
          <a:p>
            <a:fld id="{E31375A4-56A4-47D6-9801-1991572033F7}" type="slidenum">
              <a:rPr lang="en-US" smtClean="0"/>
              <a:t>6</a:t>
            </a:fld>
            <a:endParaRPr lang="en-US"/>
          </a:p>
        </p:txBody>
      </p:sp>
      <p:pic>
        <p:nvPicPr>
          <p:cNvPr id="19" name="Content Placeholder 18">
            <a:extLst>
              <a:ext uri="{FF2B5EF4-FFF2-40B4-BE49-F238E27FC236}">
                <a16:creationId xmlns:a16="http://schemas.microsoft.com/office/drawing/2014/main" id="{8FE6796A-D44D-43F2-AB73-C6F1A0C5B406}"/>
              </a:ext>
            </a:extLst>
          </p:cNvPr>
          <p:cNvPicPr>
            <a:picLocks noGrp="1" noChangeAspect="1"/>
          </p:cNvPicPr>
          <p:nvPr>
            <p:ph sz="half" idx="2"/>
          </p:nvPr>
        </p:nvPicPr>
        <p:blipFill>
          <a:blip r:embed="rId2"/>
          <a:stretch>
            <a:fillRect/>
          </a:stretch>
        </p:blipFill>
        <p:spPr>
          <a:xfrm>
            <a:off x="2590800" y="1600200"/>
            <a:ext cx="6858000" cy="3733799"/>
          </a:xfrm>
        </p:spPr>
      </p:pic>
    </p:spTree>
    <p:extLst>
      <p:ext uri="{BB962C8B-B14F-4D97-AF65-F5344CB8AC3E}">
        <p14:creationId xmlns:p14="http://schemas.microsoft.com/office/powerpoint/2010/main" val="3911943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Does smoking increases insurance charges?</a:t>
            </a:r>
          </a:p>
        </p:txBody>
      </p:sp>
      <p:sp>
        <p:nvSpPr>
          <p:cNvPr id="3" name="Text Placeholder 2"/>
          <p:cNvSpPr>
            <a:spLocks noGrp="1"/>
          </p:cNvSpPr>
          <p:nvPr>
            <p:ph type="body" idx="1"/>
          </p:nvPr>
        </p:nvSpPr>
        <p:spPr>
          <a:xfrm>
            <a:off x="533400" y="5537197"/>
            <a:ext cx="9906000" cy="1325563"/>
          </a:xfrm>
        </p:spPr>
        <p:txBody>
          <a:bodyPr/>
          <a:lstStyle/>
          <a:p>
            <a:r>
              <a:rPr lang="en-US" dirty="0"/>
              <a:t>We can conclude that smokers pay higher insurance premiums than nonsmokers.</a:t>
            </a:r>
          </a:p>
        </p:txBody>
      </p:sp>
      <p:sp>
        <p:nvSpPr>
          <p:cNvPr id="7" name="Slide Number Placeholder 6">
            <a:extLst>
              <a:ext uri="{FF2B5EF4-FFF2-40B4-BE49-F238E27FC236}">
                <a16:creationId xmlns:a16="http://schemas.microsoft.com/office/drawing/2014/main" id="{A6017DF7-B32A-4C50-82C1-3BB8A61FB6D2}"/>
              </a:ext>
            </a:extLst>
          </p:cNvPr>
          <p:cNvSpPr>
            <a:spLocks noGrp="1"/>
          </p:cNvSpPr>
          <p:nvPr>
            <p:ph type="sldNum" sz="quarter" idx="12"/>
          </p:nvPr>
        </p:nvSpPr>
        <p:spPr/>
        <p:txBody>
          <a:bodyPr/>
          <a:lstStyle/>
          <a:p>
            <a:fld id="{E31375A4-56A4-47D6-9801-1991572033F7}" type="slidenum">
              <a:rPr lang="en-US" smtClean="0"/>
              <a:t>7</a:t>
            </a:fld>
            <a:endParaRPr lang="en-US"/>
          </a:p>
        </p:txBody>
      </p:sp>
      <p:pic>
        <p:nvPicPr>
          <p:cNvPr id="10" name="Content Placeholder 9">
            <a:extLst>
              <a:ext uri="{FF2B5EF4-FFF2-40B4-BE49-F238E27FC236}">
                <a16:creationId xmlns:a16="http://schemas.microsoft.com/office/drawing/2014/main" id="{B1907738-8F6B-4E3E-A85A-0A4554560A64}"/>
              </a:ext>
            </a:extLst>
          </p:cNvPr>
          <p:cNvPicPr>
            <a:picLocks noGrp="1" noChangeAspect="1"/>
          </p:cNvPicPr>
          <p:nvPr>
            <p:ph sz="half" idx="2"/>
          </p:nvPr>
        </p:nvPicPr>
        <p:blipFill>
          <a:blip r:embed="rId2"/>
          <a:stretch>
            <a:fillRect/>
          </a:stretch>
        </p:blipFill>
        <p:spPr>
          <a:xfrm>
            <a:off x="356873" y="4429720"/>
            <a:ext cx="3281082" cy="1066800"/>
          </a:xfrm>
        </p:spPr>
      </p:pic>
      <p:pic>
        <p:nvPicPr>
          <p:cNvPr id="13" name="Picture 12">
            <a:extLst>
              <a:ext uri="{FF2B5EF4-FFF2-40B4-BE49-F238E27FC236}">
                <a16:creationId xmlns:a16="http://schemas.microsoft.com/office/drawing/2014/main" id="{284A2D5D-F0C0-4F66-BBC4-3AC3E2EAFF1C}"/>
              </a:ext>
            </a:extLst>
          </p:cNvPr>
          <p:cNvPicPr>
            <a:picLocks noChangeAspect="1"/>
          </p:cNvPicPr>
          <p:nvPr/>
        </p:nvPicPr>
        <p:blipFill>
          <a:blip r:embed="rId3"/>
          <a:stretch>
            <a:fillRect/>
          </a:stretch>
        </p:blipFill>
        <p:spPr>
          <a:xfrm>
            <a:off x="3663685" y="1676400"/>
            <a:ext cx="4010585" cy="3846839"/>
          </a:xfrm>
          <a:prstGeom prst="rect">
            <a:avLst/>
          </a:prstGeom>
        </p:spPr>
      </p:pic>
      <p:pic>
        <p:nvPicPr>
          <p:cNvPr id="15" name="Picture 14">
            <a:extLst>
              <a:ext uri="{FF2B5EF4-FFF2-40B4-BE49-F238E27FC236}">
                <a16:creationId xmlns:a16="http://schemas.microsoft.com/office/drawing/2014/main" id="{1AE502B6-DA3F-4750-8DDD-94837C83D57A}"/>
              </a:ext>
            </a:extLst>
          </p:cNvPr>
          <p:cNvPicPr>
            <a:picLocks noChangeAspect="1"/>
          </p:cNvPicPr>
          <p:nvPr/>
        </p:nvPicPr>
        <p:blipFill>
          <a:blip r:embed="rId4"/>
          <a:stretch>
            <a:fillRect/>
          </a:stretch>
        </p:blipFill>
        <p:spPr>
          <a:xfrm>
            <a:off x="7674270" y="1905000"/>
            <a:ext cx="4039164" cy="3653707"/>
          </a:xfrm>
          <a:prstGeom prst="rect">
            <a:avLst/>
          </a:prstGeom>
        </p:spPr>
      </p:pic>
    </p:spTree>
    <p:extLst>
      <p:ext uri="{BB962C8B-B14F-4D97-AF65-F5344CB8AC3E}">
        <p14:creationId xmlns:p14="http://schemas.microsoft.com/office/powerpoint/2010/main" val="1530147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Does BMI increases insurance cost for smokers?</a:t>
            </a:r>
          </a:p>
        </p:txBody>
      </p:sp>
      <p:sp>
        <p:nvSpPr>
          <p:cNvPr id="3" name="Slide Number Placeholder 2">
            <a:extLst>
              <a:ext uri="{FF2B5EF4-FFF2-40B4-BE49-F238E27FC236}">
                <a16:creationId xmlns:a16="http://schemas.microsoft.com/office/drawing/2014/main" id="{09038FAC-BF84-4DBB-919A-104B631DEDF7}"/>
              </a:ext>
            </a:extLst>
          </p:cNvPr>
          <p:cNvSpPr>
            <a:spLocks noGrp="1"/>
          </p:cNvSpPr>
          <p:nvPr>
            <p:ph type="sldNum" sz="quarter" idx="12"/>
          </p:nvPr>
        </p:nvSpPr>
        <p:spPr/>
        <p:txBody>
          <a:bodyPr/>
          <a:lstStyle/>
          <a:p>
            <a:fld id="{E31375A4-56A4-47D6-9801-1991572033F7}" type="slidenum">
              <a:rPr lang="en-US" smtClean="0"/>
              <a:t>8</a:t>
            </a:fld>
            <a:endParaRPr lang="en-US"/>
          </a:p>
        </p:txBody>
      </p:sp>
      <p:pic>
        <p:nvPicPr>
          <p:cNvPr id="5" name="Picture 4">
            <a:extLst>
              <a:ext uri="{FF2B5EF4-FFF2-40B4-BE49-F238E27FC236}">
                <a16:creationId xmlns:a16="http://schemas.microsoft.com/office/drawing/2014/main" id="{8E6AB7F2-31DD-4545-B938-8483576862EF}"/>
              </a:ext>
            </a:extLst>
          </p:cNvPr>
          <p:cNvPicPr>
            <a:picLocks noChangeAspect="1"/>
          </p:cNvPicPr>
          <p:nvPr/>
        </p:nvPicPr>
        <p:blipFill>
          <a:blip r:embed="rId2"/>
          <a:stretch>
            <a:fillRect/>
          </a:stretch>
        </p:blipFill>
        <p:spPr>
          <a:xfrm>
            <a:off x="1905000" y="1546523"/>
            <a:ext cx="7848600" cy="3997086"/>
          </a:xfrm>
          <a:prstGeom prst="rect">
            <a:avLst/>
          </a:prstGeom>
        </p:spPr>
      </p:pic>
      <p:sp>
        <p:nvSpPr>
          <p:cNvPr id="7" name="TextBox 6">
            <a:extLst>
              <a:ext uri="{FF2B5EF4-FFF2-40B4-BE49-F238E27FC236}">
                <a16:creationId xmlns:a16="http://schemas.microsoft.com/office/drawing/2014/main" id="{52C9572B-A7F7-48F2-87D1-7E44DC9DD970}"/>
              </a:ext>
            </a:extLst>
          </p:cNvPr>
          <p:cNvSpPr txBox="1"/>
          <p:nvPr/>
        </p:nvSpPr>
        <p:spPr>
          <a:xfrm>
            <a:off x="1047997" y="5835450"/>
            <a:ext cx="9146582" cy="923330"/>
          </a:xfrm>
          <a:prstGeom prst="rect">
            <a:avLst/>
          </a:prstGeom>
          <a:noFill/>
        </p:spPr>
        <p:txBody>
          <a:bodyPr wrap="square">
            <a:spAutoFit/>
          </a:bodyPr>
          <a:lstStyle/>
          <a:p>
            <a:pPr algn="ctr"/>
            <a:r>
              <a:rPr lang="en-US" dirty="0"/>
              <a:t>Based on regression lines we can conclude that for both smokers and nonsmokers higher BMI means higher insurance cost. However, smokers pay higher insurance charges than nonsmokers.</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Does region increase insurance costs?</a:t>
            </a:r>
          </a:p>
        </p:txBody>
      </p:sp>
      <p:sp>
        <p:nvSpPr>
          <p:cNvPr id="3" name="Slide Number Placeholder 2">
            <a:extLst>
              <a:ext uri="{FF2B5EF4-FFF2-40B4-BE49-F238E27FC236}">
                <a16:creationId xmlns:a16="http://schemas.microsoft.com/office/drawing/2014/main" id="{09038FAC-BF84-4DBB-919A-104B631DEDF7}"/>
              </a:ext>
            </a:extLst>
          </p:cNvPr>
          <p:cNvSpPr>
            <a:spLocks noGrp="1"/>
          </p:cNvSpPr>
          <p:nvPr>
            <p:ph type="sldNum" sz="quarter" idx="12"/>
          </p:nvPr>
        </p:nvSpPr>
        <p:spPr/>
        <p:txBody>
          <a:bodyPr/>
          <a:lstStyle/>
          <a:p>
            <a:fld id="{E31375A4-56A4-47D6-9801-1991572033F7}" type="slidenum">
              <a:rPr lang="en-US" smtClean="0"/>
              <a:t>9</a:t>
            </a:fld>
            <a:endParaRPr lang="en-US"/>
          </a:p>
        </p:txBody>
      </p:sp>
      <p:sp>
        <p:nvSpPr>
          <p:cNvPr id="7" name="TextBox 6">
            <a:extLst>
              <a:ext uri="{FF2B5EF4-FFF2-40B4-BE49-F238E27FC236}">
                <a16:creationId xmlns:a16="http://schemas.microsoft.com/office/drawing/2014/main" id="{52C9572B-A7F7-48F2-87D1-7E44DC9DD970}"/>
              </a:ext>
            </a:extLst>
          </p:cNvPr>
          <p:cNvSpPr txBox="1"/>
          <p:nvPr/>
        </p:nvSpPr>
        <p:spPr>
          <a:xfrm>
            <a:off x="1047997" y="5835450"/>
            <a:ext cx="9146582" cy="369332"/>
          </a:xfrm>
          <a:prstGeom prst="rect">
            <a:avLst/>
          </a:prstGeom>
          <a:noFill/>
        </p:spPr>
        <p:txBody>
          <a:bodyPr wrap="square">
            <a:spAutoFit/>
          </a:bodyPr>
          <a:lstStyle/>
          <a:p>
            <a:pPr algn="ctr"/>
            <a:r>
              <a:rPr lang="en-US" dirty="0"/>
              <a:t>According to both graphs, cost of insurance from The East region is higher than The west.</a:t>
            </a:r>
          </a:p>
        </p:txBody>
      </p:sp>
      <p:pic>
        <p:nvPicPr>
          <p:cNvPr id="6" name="Picture 5">
            <a:extLst>
              <a:ext uri="{FF2B5EF4-FFF2-40B4-BE49-F238E27FC236}">
                <a16:creationId xmlns:a16="http://schemas.microsoft.com/office/drawing/2014/main" id="{80803436-C6B6-434F-99BF-BE90386E34C9}"/>
              </a:ext>
            </a:extLst>
          </p:cNvPr>
          <p:cNvPicPr>
            <a:picLocks noChangeAspect="1"/>
          </p:cNvPicPr>
          <p:nvPr/>
        </p:nvPicPr>
        <p:blipFill>
          <a:blip r:embed="rId2"/>
          <a:stretch>
            <a:fillRect/>
          </a:stretch>
        </p:blipFill>
        <p:spPr>
          <a:xfrm>
            <a:off x="76200" y="1600200"/>
            <a:ext cx="1476581" cy="628738"/>
          </a:xfrm>
          <a:prstGeom prst="rect">
            <a:avLst/>
          </a:prstGeom>
        </p:spPr>
      </p:pic>
      <p:pic>
        <p:nvPicPr>
          <p:cNvPr id="9" name="Picture 8">
            <a:extLst>
              <a:ext uri="{FF2B5EF4-FFF2-40B4-BE49-F238E27FC236}">
                <a16:creationId xmlns:a16="http://schemas.microsoft.com/office/drawing/2014/main" id="{08651709-4EE6-4E70-8080-128571B301D8}"/>
              </a:ext>
            </a:extLst>
          </p:cNvPr>
          <p:cNvPicPr>
            <a:picLocks noChangeAspect="1"/>
          </p:cNvPicPr>
          <p:nvPr/>
        </p:nvPicPr>
        <p:blipFill>
          <a:blip r:embed="rId3"/>
          <a:stretch>
            <a:fillRect/>
          </a:stretch>
        </p:blipFill>
        <p:spPr>
          <a:xfrm>
            <a:off x="457200" y="2880317"/>
            <a:ext cx="4324954" cy="2553056"/>
          </a:xfrm>
          <a:prstGeom prst="rect">
            <a:avLst/>
          </a:prstGeom>
        </p:spPr>
      </p:pic>
      <p:pic>
        <p:nvPicPr>
          <p:cNvPr id="11" name="Picture 10">
            <a:extLst>
              <a:ext uri="{FF2B5EF4-FFF2-40B4-BE49-F238E27FC236}">
                <a16:creationId xmlns:a16="http://schemas.microsoft.com/office/drawing/2014/main" id="{0D247B9A-9A24-4E3F-BCAA-485F7090B4AA}"/>
              </a:ext>
            </a:extLst>
          </p:cNvPr>
          <p:cNvPicPr>
            <a:picLocks noChangeAspect="1"/>
          </p:cNvPicPr>
          <p:nvPr/>
        </p:nvPicPr>
        <p:blipFill>
          <a:blip r:embed="rId4"/>
          <a:stretch>
            <a:fillRect/>
          </a:stretch>
        </p:blipFill>
        <p:spPr>
          <a:xfrm>
            <a:off x="6381146" y="2880317"/>
            <a:ext cx="4324954" cy="2610214"/>
          </a:xfrm>
          <a:prstGeom prst="rect">
            <a:avLst/>
          </a:prstGeom>
        </p:spPr>
      </p:pic>
    </p:spTree>
    <p:extLst>
      <p:ext uri="{BB962C8B-B14F-4D97-AF65-F5344CB8AC3E}">
        <p14:creationId xmlns:p14="http://schemas.microsoft.com/office/powerpoint/2010/main" val="1935870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50</TotalTime>
  <Words>295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Medium</vt:lpstr>
      <vt:lpstr>Medical Design 16x9</vt:lpstr>
      <vt:lpstr>Analysis of Medical Cost Personal Datasets </vt:lpstr>
      <vt:lpstr>Why medical cost analysis matters?</vt:lpstr>
      <vt:lpstr>Medical Cost Sample</vt:lpstr>
      <vt:lpstr>Analyze Data and Graph</vt:lpstr>
      <vt:lpstr>What is the difference in cost between Males and Females?</vt:lpstr>
      <vt:lpstr>What is correlation between Age and Charges?</vt:lpstr>
      <vt:lpstr>Does smoking increases insurance charges?</vt:lpstr>
      <vt:lpstr>Does BMI increases insurance cost for smokers?</vt:lpstr>
      <vt:lpstr>Does region increase insurance costs?</vt:lpstr>
      <vt:lpstr>Conclusion  Analysis of Medical Cost Personal Datasets confirmed that insurance cost increase based 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Medical Cost Personal Datasets</dc:title>
  <dc:creator>Redjol Olli</dc:creator>
  <cp:lastModifiedBy>Redjol Olli</cp:lastModifiedBy>
  <cp:revision>5</cp:revision>
  <dcterms:created xsi:type="dcterms:W3CDTF">2020-12-21T05:08:32Z</dcterms:created>
  <dcterms:modified xsi:type="dcterms:W3CDTF">2020-12-21T05:58:58Z</dcterms:modified>
</cp:coreProperties>
</file>