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8" r:id="rId9"/>
    <p:sldId id="264" r:id="rId10"/>
    <p:sldId id="266" r:id="rId11"/>
    <p:sldId id="265" r:id="rId12"/>
    <p:sldId id="267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81"/>
    <p:restoredTop sz="94704"/>
  </p:normalViewPr>
  <p:slideViewPr>
    <p:cSldViewPr snapToGrid="0" snapToObjects="1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6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1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8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9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1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97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5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0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8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D45066-13E9-CA42-8A3A-20C31D406C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A98F9A-9C84-B040-9BD9-6DA959C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497 2018 </a:t>
            </a:r>
            <a:r>
              <a:rPr lang="en-US" dirty="0" smtClean="0"/>
              <a:t>Capstone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Genetic Algorithmic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Danny Ly</a:t>
            </a:r>
          </a:p>
          <a:p>
            <a:r>
              <a:rPr lang="en-US" dirty="0" smtClean="0"/>
              <a:t>Advisor: Dong Si</a:t>
            </a:r>
          </a:p>
          <a:p>
            <a:r>
              <a:rPr lang="en-US" dirty="0" smtClean="0"/>
              <a:t>Computer Science and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Pre-Trial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86300" cy="420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9338" y="1971675"/>
            <a:ext cx="5168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Green Is Network, first Model made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was stuck at the top or stuck at the bottom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92700" cy="344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0775" y="1690688"/>
            <a:ext cx="448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Green is the Model playing adequately well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After changing the model to use a </a:t>
            </a:r>
            <a:r>
              <a:rPr lang="en-US" dirty="0" err="1" smtClean="0"/>
              <a:t>softmax</a:t>
            </a:r>
            <a:r>
              <a:rPr lang="en-US" dirty="0" smtClean="0"/>
              <a:t> activation function the paddle is more stable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Artifical</a:t>
            </a:r>
            <a:r>
              <a:rPr lang="en-US" dirty="0" smtClean="0"/>
              <a:t> Neural Networks </a:t>
            </a:r>
          </a:p>
          <a:p>
            <a:r>
              <a:rPr lang="en-US" dirty="0" smtClean="0"/>
              <a:t>Hands-on Approach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7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excites me, I love learning</a:t>
            </a:r>
          </a:p>
          <a:p>
            <a:r>
              <a:rPr lang="en-US" dirty="0" smtClean="0"/>
              <a:t>Coming close to a goal from my personal statement for the admissions to CS was to one day come steps closer to artificial intelligence and I felt this is a step in the right path for my career goal</a:t>
            </a:r>
          </a:p>
          <a:p>
            <a:pPr lvl="1"/>
            <a:r>
              <a:rPr lang="en-US" dirty="0" smtClean="0"/>
              <a:t>Project Relevance: This project will allow me to better understand the machine learning and data pipeline, from Collection, to preprocessing, to storage, to modeling.</a:t>
            </a:r>
          </a:p>
          <a:p>
            <a:pPr lvl="2"/>
            <a:r>
              <a:rPr lang="en-US" dirty="0" smtClean="0"/>
              <a:t>This project will also help my experience solidify more knowledge in machine learning under the supervision of my advisor to make sure I am stepping in the correct path</a:t>
            </a:r>
          </a:p>
        </p:txBody>
      </p:sp>
    </p:spTree>
    <p:extLst>
      <p:ext uri="{BB962C8B-B14F-4D97-AF65-F5344CB8AC3E}">
        <p14:creationId xmlns:p14="http://schemas.microsoft.com/office/powerpoint/2010/main" val="23300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Things such as </a:t>
            </a:r>
            <a:r>
              <a:rPr lang="en-US" dirty="0" err="1" smtClean="0"/>
              <a:t>Manafacturing</a:t>
            </a:r>
            <a:endParaRPr lang="en-US" dirty="0" smtClean="0"/>
          </a:p>
          <a:p>
            <a:pPr lvl="1"/>
            <a:r>
              <a:rPr lang="en-US" dirty="0" err="1" smtClean="0"/>
              <a:t>Warhouse</a:t>
            </a:r>
            <a:r>
              <a:rPr lang="en-US" dirty="0" smtClean="0"/>
              <a:t> robots that put stock into packages, when packages fall out of the box, the machine learns self awareness of its surrounding, making sure it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Tesla </a:t>
            </a:r>
            <a:r>
              <a:rPr lang="mr-IN" dirty="0" smtClean="0"/>
              <a:t>–</a:t>
            </a:r>
            <a:r>
              <a:rPr lang="en-US" dirty="0" smtClean="0"/>
              <a:t> uses lots of intelligent </a:t>
            </a:r>
            <a:r>
              <a:rPr lang="en-US" dirty="0" err="1" smtClean="0"/>
              <a:t>machiens</a:t>
            </a:r>
            <a:r>
              <a:rPr lang="en-US" dirty="0" smtClean="0"/>
              <a:t> that use </a:t>
            </a:r>
            <a:r>
              <a:rPr lang="en-US" dirty="0" err="1" smtClean="0"/>
              <a:t>reinforcment</a:t>
            </a:r>
            <a:r>
              <a:rPr lang="en-US" dirty="0" smtClean="0"/>
              <a:t> learning to correctly sort, build, assemble cars, </a:t>
            </a:r>
            <a:r>
              <a:rPr lang="en-US" dirty="0" err="1" smtClean="0"/>
              <a:t>reinforcment</a:t>
            </a:r>
            <a:r>
              <a:rPr lang="en-US" dirty="0" smtClean="0"/>
              <a:t> learning is viewed as ways to make sure machines are </a:t>
            </a:r>
            <a:r>
              <a:rPr lang="en-US" dirty="0" err="1" smtClean="0"/>
              <a:t>iterativly</a:t>
            </a:r>
            <a:r>
              <a:rPr lang="en-US" dirty="0" smtClean="0"/>
              <a:t> correcting bad behaviors and or practices</a:t>
            </a:r>
          </a:p>
          <a:p>
            <a:pPr lvl="1"/>
            <a:r>
              <a:rPr lang="en-US" dirty="0" smtClean="0"/>
              <a:t>Genetic </a:t>
            </a:r>
            <a:r>
              <a:rPr lang="en-US" dirty="0" err="1" smtClean="0"/>
              <a:t>Reinforcment</a:t>
            </a:r>
            <a:r>
              <a:rPr lang="en-US" dirty="0" smtClean="0"/>
              <a:t> learning is still fairly new, the applications of </a:t>
            </a:r>
            <a:r>
              <a:rPr lang="en-US" dirty="0" err="1" smtClean="0"/>
              <a:t>genetric</a:t>
            </a:r>
            <a:r>
              <a:rPr lang="en-US" dirty="0" smtClean="0"/>
              <a:t> algorithms for hyper parameter tuning allows networks to possibly find hidden behaviors that were to complex to compute by hand 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3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learned that Genetic Algorithms are mainly used as a means to find the hyper </a:t>
            </a:r>
            <a:r>
              <a:rPr lang="en-US" dirty="0" err="1" smtClean="0"/>
              <a:t>parameteres</a:t>
            </a:r>
            <a:r>
              <a:rPr lang="en-US" dirty="0" smtClean="0"/>
              <a:t> of a model</a:t>
            </a:r>
          </a:p>
          <a:p>
            <a:pPr lvl="1"/>
            <a:r>
              <a:rPr lang="en-US" dirty="0" smtClean="0"/>
              <a:t>However the hyper parameters can quickly be found, searching to deep will overshoot the optimal minima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 learned hands on approach to collecting, preprocessing, building, and training a neural network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what ‘genetic algorithms’ meant</a:t>
            </a:r>
          </a:p>
          <a:p>
            <a:r>
              <a:rPr lang="en-US" dirty="0" smtClean="0"/>
              <a:t>Learn about their use</a:t>
            </a:r>
          </a:p>
          <a:p>
            <a:r>
              <a:rPr lang="en-US" dirty="0" smtClean="0"/>
              <a:t>Apply their use to a practical real-world problem</a:t>
            </a:r>
          </a:p>
          <a:p>
            <a:r>
              <a:rPr lang="en-US" dirty="0" smtClean="0"/>
              <a:t>Combing Neural Network’s, </a:t>
            </a:r>
            <a:r>
              <a:rPr lang="en-US" dirty="0" err="1" smtClean="0"/>
              <a:t>Reinforcment</a:t>
            </a:r>
            <a:r>
              <a:rPr lang="en-US" dirty="0" smtClean="0"/>
              <a:t> Learning, and Genetic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0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playing field such as Ping-Pong, can we teach a computer how to beat or play the ping pong game based off of rewards?</a:t>
            </a:r>
          </a:p>
          <a:p>
            <a:pPr lvl="1"/>
            <a:r>
              <a:rPr lang="en-US" dirty="0" smtClean="0"/>
              <a:t>Given the computer simple agent controls such as moving paddle up, down, and not moving, and a reward for good games, can a computer learn how to play 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implementing Genetic algorithms, and how they will help solve this problem, to achieving at normal ping pong players behavior(mimic)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Genetic Algorithm</a:t>
            </a:r>
          </a:p>
          <a:p>
            <a:r>
              <a:rPr lang="en-US" dirty="0" smtClean="0"/>
              <a:t>Build a Neural Network Model</a:t>
            </a:r>
          </a:p>
          <a:p>
            <a:r>
              <a:rPr lang="en-US" dirty="0" smtClean="0"/>
              <a:t>Apply Genetic Algorithm to help find hyper parameters for the network</a:t>
            </a:r>
          </a:p>
          <a:p>
            <a:r>
              <a:rPr lang="en-US" dirty="0" smtClean="0"/>
              <a:t>Train the network over a series of games, giving the network reward based from good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693" y="649731"/>
            <a:ext cx="9601196" cy="1303867"/>
          </a:xfrm>
        </p:spPr>
        <p:txBody>
          <a:bodyPr/>
          <a:lstStyle/>
          <a:p>
            <a:r>
              <a:rPr lang="en-US" dirty="0" smtClean="0"/>
              <a:t>Program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981" y="2015835"/>
            <a:ext cx="1498604" cy="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Environment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29962" y="2119744"/>
            <a:ext cx="1357746" cy="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Neural Network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3709" y="1911927"/>
            <a:ext cx="1498604" cy="97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Environment Raw Pixels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29962" y="3666837"/>
            <a:ext cx="1625600" cy="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Performance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74837" y="2069162"/>
            <a:ext cx="1357746" cy="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 raw Pixels</a:t>
            </a: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5999" y="1699924"/>
            <a:ext cx="1754909" cy="516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 Sample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95107" y="3048216"/>
            <a:ext cx="2126675" cy="447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Reshape</a:t>
            </a:r>
          </a:p>
        </p:txBody>
      </p:sp>
      <p:sp>
        <p:nvSpPr>
          <p:cNvPr id="12" name="Oval 11"/>
          <p:cNvSpPr/>
          <p:nvPr/>
        </p:nvSpPr>
        <p:spPr>
          <a:xfrm>
            <a:off x="5895107" y="2378579"/>
            <a:ext cx="2156691" cy="50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Color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9962" y="5038437"/>
            <a:ext cx="1625600" cy="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Reward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1849585" y="2399144"/>
            <a:ext cx="464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812313" y="2399145"/>
            <a:ext cx="362524" cy="5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5532583" y="1958326"/>
            <a:ext cx="563416" cy="49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2"/>
          </p:cNvCxnSpPr>
          <p:nvPr/>
        </p:nvCxnSpPr>
        <p:spPr>
          <a:xfrm>
            <a:off x="5532583" y="2452471"/>
            <a:ext cx="362524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2"/>
          </p:cNvCxnSpPr>
          <p:nvPr/>
        </p:nvCxnSpPr>
        <p:spPr>
          <a:xfrm>
            <a:off x="5532583" y="2452471"/>
            <a:ext cx="362524" cy="8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5" idx="1"/>
          </p:cNvCxnSpPr>
          <p:nvPr/>
        </p:nvCxnSpPr>
        <p:spPr>
          <a:xfrm>
            <a:off x="7850908" y="1958326"/>
            <a:ext cx="979054" cy="54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5" idx="1"/>
          </p:cNvCxnSpPr>
          <p:nvPr/>
        </p:nvCxnSpPr>
        <p:spPr>
          <a:xfrm flipV="1">
            <a:off x="8051798" y="2503053"/>
            <a:ext cx="778164" cy="12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5" idx="1"/>
          </p:cNvCxnSpPr>
          <p:nvPr/>
        </p:nvCxnSpPr>
        <p:spPr>
          <a:xfrm flipV="1">
            <a:off x="8021782" y="2503053"/>
            <a:ext cx="808180" cy="7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7" idx="0"/>
          </p:cNvCxnSpPr>
          <p:nvPr/>
        </p:nvCxnSpPr>
        <p:spPr>
          <a:xfrm>
            <a:off x="9508835" y="2886362"/>
            <a:ext cx="133927" cy="78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3" idx="0"/>
          </p:cNvCxnSpPr>
          <p:nvPr/>
        </p:nvCxnSpPr>
        <p:spPr>
          <a:xfrm>
            <a:off x="9642762" y="4433455"/>
            <a:ext cx="0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36" idx="3"/>
          </p:cNvCxnSpPr>
          <p:nvPr/>
        </p:nvCxnSpPr>
        <p:spPr>
          <a:xfrm flipH="1">
            <a:off x="4160981" y="5421746"/>
            <a:ext cx="466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35381" y="5038437"/>
            <a:ext cx="1625600" cy="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Re-Train Network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0"/>
            <a:endCxn id="6" idx="2"/>
          </p:cNvCxnSpPr>
          <p:nvPr/>
        </p:nvCxnSpPr>
        <p:spPr>
          <a:xfrm flipH="1" flipV="1">
            <a:off x="3063011" y="2886362"/>
            <a:ext cx="285170" cy="215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58" y="716442"/>
            <a:ext cx="9601196" cy="1303867"/>
          </a:xfrm>
        </p:spPr>
        <p:txBody>
          <a:bodyPr/>
          <a:lstStyle/>
          <a:p>
            <a:r>
              <a:rPr lang="en-US" dirty="0" smtClean="0"/>
              <a:t>Neural Network Architecture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90305" y="2651910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90305" y="3400055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08047" y="4660817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200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7507214" y="2651910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507214" y="3400055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490279" y="4238255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93464" y="5579835"/>
            <a:ext cx="713278" cy="558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55039" y="5661669"/>
            <a:ext cx="713278" cy="558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4492" y="2651910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934492" y="3400055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952234" y="4660817"/>
            <a:ext cx="713278" cy="55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6400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6"/>
            <a:endCxn id="14" idx="2"/>
          </p:cNvCxnSpPr>
          <p:nvPr/>
        </p:nvCxnSpPr>
        <p:spPr>
          <a:xfrm>
            <a:off x="5703583" y="2931310"/>
            <a:ext cx="180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5" idx="2"/>
          </p:cNvCxnSpPr>
          <p:nvPr/>
        </p:nvCxnSpPr>
        <p:spPr>
          <a:xfrm>
            <a:off x="5703583" y="2931310"/>
            <a:ext cx="1803631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6" idx="2"/>
          </p:cNvCxnSpPr>
          <p:nvPr/>
        </p:nvCxnSpPr>
        <p:spPr>
          <a:xfrm>
            <a:off x="5703583" y="2931310"/>
            <a:ext cx="1786696" cy="158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5" idx="2"/>
          </p:cNvCxnSpPr>
          <p:nvPr/>
        </p:nvCxnSpPr>
        <p:spPr>
          <a:xfrm>
            <a:off x="5703583" y="3679455"/>
            <a:ext cx="180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6" idx="2"/>
          </p:cNvCxnSpPr>
          <p:nvPr/>
        </p:nvCxnSpPr>
        <p:spPr>
          <a:xfrm>
            <a:off x="5703583" y="3679455"/>
            <a:ext cx="1786696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4" idx="2"/>
          </p:cNvCxnSpPr>
          <p:nvPr/>
        </p:nvCxnSpPr>
        <p:spPr>
          <a:xfrm flipV="1">
            <a:off x="5703583" y="2931310"/>
            <a:ext cx="1803631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6"/>
            <a:endCxn id="16" idx="2"/>
          </p:cNvCxnSpPr>
          <p:nvPr/>
        </p:nvCxnSpPr>
        <p:spPr>
          <a:xfrm flipV="1">
            <a:off x="5721325" y="4517655"/>
            <a:ext cx="1768954" cy="42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6"/>
            <a:endCxn id="15" idx="2"/>
          </p:cNvCxnSpPr>
          <p:nvPr/>
        </p:nvCxnSpPr>
        <p:spPr>
          <a:xfrm flipV="1">
            <a:off x="5721325" y="3679455"/>
            <a:ext cx="1785889" cy="12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6"/>
            <a:endCxn id="14" idx="2"/>
          </p:cNvCxnSpPr>
          <p:nvPr/>
        </p:nvCxnSpPr>
        <p:spPr>
          <a:xfrm flipV="1">
            <a:off x="5721325" y="2931310"/>
            <a:ext cx="1785889" cy="20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7"/>
            <a:endCxn id="9" idx="2"/>
          </p:cNvCxnSpPr>
          <p:nvPr/>
        </p:nvCxnSpPr>
        <p:spPr>
          <a:xfrm flipV="1">
            <a:off x="4402285" y="2931310"/>
            <a:ext cx="588020" cy="273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7"/>
            <a:endCxn id="12" idx="2"/>
          </p:cNvCxnSpPr>
          <p:nvPr/>
        </p:nvCxnSpPr>
        <p:spPr>
          <a:xfrm flipV="1">
            <a:off x="4402285" y="3679455"/>
            <a:ext cx="588020" cy="198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7"/>
            <a:endCxn id="13" idx="2"/>
          </p:cNvCxnSpPr>
          <p:nvPr/>
        </p:nvCxnSpPr>
        <p:spPr>
          <a:xfrm flipV="1">
            <a:off x="4402285" y="4940217"/>
            <a:ext cx="605762" cy="72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7"/>
            <a:endCxn id="14" idx="2"/>
          </p:cNvCxnSpPr>
          <p:nvPr/>
        </p:nvCxnSpPr>
        <p:spPr>
          <a:xfrm flipV="1">
            <a:off x="7063860" y="2931310"/>
            <a:ext cx="443354" cy="281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7"/>
            <a:endCxn id="15" idx="2"/>
          </p:cNvCxnSpPr>
          <p:nvPr/>
        </p:nvCxnSpPr>
        <p:spPr>
          <a:xfrm flipV="1">
            <a:off x="7063860" y="3679455"/>
            <a:ext cx="443354" cy="206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8" idx="7"/>
            <a:endCxn id="16" idx="2"/>
          </p:cNvCxnSpPr>
          <p:nvPr/>
        </p:nvCxnSpPr>
        <p:spPr>
          <a:xfrm flipV="1">
            <a:off x="7063860" y="4517655"/>
            <a:ext cx="426419" cy="122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9" idx="6"/>
            <a:endCxn id="9" idx="2"/>
          </p:cNvCxnSpPr>
          <p:nvPr/>
        </p:nvCxnSpPr>
        <p:spPr>
          <a:xfrm>
            <a:off x="3647770" y="2931310"/>
            <a:ext cx="134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9" idx="6"/>
            <a:endCxn id="12" idx="2"/>
          </p:cNvCxnSpPr>
          <p:nvPr/>
        </p:nvCxnSpPr>
        <p:spPr>
          <a:xfrm>
            <a:off x="3647770" y="2931310"/>
            <a:ext cx="1342535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6"/>
            <a:endCxn id="13" idx="2"/>
          </p:cNvCxnSpPr>
          <p:nvPr/>
        </p:nvCxnSpPr>
        <p:spPr>
          <a:xfrm>
            <a:off x="3647770" y="2931310"/>
            <a:ext cx="1360277" cy="20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0" idx="6"/>
            <a:endCxn id="9" idx="2"/>
          </p:cNvCxnSpPr>
          <p:nvPr/>
        </p:nvCxnSpPr>
        <p:spPr>
          <a:xfrm flipV="1">
            <a:off x="3647770" y="2931310"/>
            <a:ext cx="1342535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0" idx="6"/>
            <a:endCxn id="12" idx="2"/>
          </p:cNvCxnSpPr>
          <p:nvPr/>
        </p:nvCxnSpPr>
        <p:spPr>
          <a:xfrm>
            <a:off x="3647770" y="3679455"/>
            <a:ext cx="134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0" idx="6"/>
            <a:endCxn id="13" idx="2"/>
          </p:cNvCxnSpPr>
          <p:nvPr/>
        </p:nvCxnSpPr>
        <p:spPr>
          <a:xfrm>
            <a:off x="3647770" y="3679455"/>
            <a:ext cx="1360277" cy="12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1" idx="6"/>
            <a:endCxn id="9" idx="2"/>
          </p:cNvCxnSpPr>
          <p:nvPr/>
        </p:nvCxnSpPr>
        <p:spPr>
          <a:xfrm flipV="1">
            <a:off x="3665512" y="2931310"/>
            <a:ext cx="1324793" cy="20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1" idx="6"/>
            <a:endCxn id="12" idx="2"/>
          </p:cNvCxnSpPr>
          <p:nvPr/>
        </p:nvCxnSpPr>
        <p:spPr>
          <a:xfrm flipV="1">
            <a:off x="3665512" y="3679455"/>
            <a:ext cx="1324793" cy="12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1" idx="6"/>
            <a:endCxn id="13" idx="2"/>
          </p:cNvCxnSpPr>
          <p:nvPr/>
        </p:nvCxnSpPr>
        <p:spPr>
          <a:xfrm>
            <a:off x="3665512" y="4940217"/>
            <a:ext cx="134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185815" y="5457090"/>
            <a:ext cx="325037" cy="3345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966510" y="5278581"/>
            <a:ext cx="3111108" cy="726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571215" y="5439702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9513629" y="5431044"/>
            <a:ext cx="337258" cy="36060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9906062" y="5454196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4" idx="6"/>
          </p:cNvCxnSpPr>
          <p:nvPr/>
        </p:nvCxnSpPr>
        <p:spPr>
          <a:xfrm>
            <a:off x="8220492" y="2931310"/>
            <a:ext cx="62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5" idx="6"/>
          </p:cNvCxnSpPr>
          <p:nvPr/>
        </p:nvCxnSpPr>
        <p:spPr>
          <a:xfrm>
            <a:off x="8220492" y="3679455"/>
            <a:ext cx="62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6" idx="6"/>
          </p:cNvCxnSpPr>
          <p:nvPr/>
        </p:nvCxnSpPr>
        <p:spPr>
          <a:xfrm>
            <a:off x="8203557" y="4517655"/>
            <a:ext cx="64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3286013" y="4095644"/>
            <a:ext cx="45719" cy="45719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3285397" y="4273629"/>
            <a:ext cx="45719" cy="45719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3292523" y="4460292"/>
            <a:ext cx="45719" cy="45719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5329392" y="4095644"/>
            <a:ext cx="45719" cy="45719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5328776" y="4273629"/>
            <a:ext cx="45719" cy="45719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5335902" y="4460292"/>
            <a:ext cx="45719" cy="45719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/>
          <p:cNvCxnSpPr>
            <a:endCxn id="19" idx="2"/>
          </p:cNvCxnSpPr>
          <p:nvPr/>
        </p:nvCxnSpPr>
        <p:spPr>
          <a:xfrm>
            <a:off x="2346217" y="2931310"/>
            <a:ext cx="58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20" idx="2"/>
          </p:cNvCxnSpPr>
          <p:nvPr/>
        </p:nvCxnSpPr>
        <p:spPr>
          <a:xfrm>
            <a:off x="2346217" y="3679455"/>
            <a:ext cx="58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21" idx="2"/>
          </p:cNvCxnSpPr>
          <p:nvPr/>
        </p:nvCxnSpPr>
        <p:spPr>
          <a:xfrm>
            <a:off x="2346217" y="4940217"/>
            <a:ext cx="60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ight Brace 172"/>
          <p:cNvSpPr/>
          <p:nvPr/>
        </p:nvSpPr>
        <p:spPr>
          <a:xfrm>
            <a:off x="9396410" y="2802954"/>
            <a:ext cx="879829" cy="1808381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rot="5400000">
            <a:off x="9433820" y="3544354"/>
            <a:ext cx="197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Network Outputs</a:t>
            </a:r>
            <a:endParaRPr lang="en-US" sz="2000" dirty="0"/>
          </a:p>
        </p:txBody>
      </p:sp>
      <p:sp>
        <p:nvSpPr>
          <p:cNvPr id="175" name="Left Brace 174"/>
          <p:cNvSpPr/>
          <p:nvPr/>
        </p:nvSpPr>
        <p:spPr>
          <a:xfrm>
            <a:off x="1200727" y="2774740"/>
            <a:ext cx="535709" cy="2355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-47168" y="3789531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Network inputs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1988708" y="2798061"/>
                <a:ext cx="30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708" y="2798061"/>
                <a:ext cx="30845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/>
              <p:cNvSpPr txBox="1"/>
              <p:nvPr/>
            </p:nvSpPr>
            <p:spPr>
              <a:xfrm>
                <a:off x="1986881" y="3430732"/>
                <a:ext cx="30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81" y="3430732"/>
                <a:ext cx="308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/>
              <p:cNvSpPr txBox="1"/>
              <p:nvPr/>
            </p:nvSpPr>
            <p:spPr>
              <a:xfrm>
                <a:off x="2020155" y="4711479"/>
                <a:ext cx="30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155" y="4711479"/>
                <a:ext cx="30845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/>
              <p:cNvSpPr txBox="1"/>
              <p:nvPr/>
            </p:nvSpPr>
            <p:spPr>
              <a:xfrm>
                <a:off x="8780525" y="2746644"/>
                <a:ext cx="30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25" y="2746644"/>
                <a:ext cx="30845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8814625" y="3507569"/>
                <a:ext cx="30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25" y="3507569"/>
                <a:ext cx="30845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35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8854813" y="4273629"/>
                <a:ext cx="30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813" y="4273629"/>
                <a:ext cx="30845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/>
          <p:cNvSpPr txBox="1"/>
          <p:nvPr/>
        </p:nvSpPr>
        <p:spPr>
          <a:xfrm>
            <a:off x="2806530" y="2383641"/>
            <a:ext cx="118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Input Layer</a:t>
            </a:r>
            <a:endParaRPr lang="en-US" sz="1400" u="sng" dirty="0"/>
          </a:p>
        </p:txBody>
      </p:sp>
      <p:sp>
        <p:nvSpPr>
          <p:cNvPr id="184" name="TextBox 183"/>
          <p:cNvSpPr txBox="1"/>
          <p:nvPr/>
        </p:nvSpPr>
        <p:spPr>
          <a:xfrm>
            <a:off x="4790493" y="2379580"/>
            <a:ext cx="118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Hidden Layer</a:t>
            </a:r>
            <a:endParaRPr lang="en-US" sz="1400" u="sng" dirty="0"/>
          </a:p>
        </p:txBody>
      </p:sp>
      <p:sp>
        <p:nvSpPr>
          <p:cNvPr id="185" name="TextBox 184"/>
          <p:cNvSpPr txBox="1"/>
          <p:nvPr/>
        </p:nvSpPr>
        <p:spPr>
          <a:xfrm>
            <a:off x="7272725" y="2383702"/>
            <a:ext cx="118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Output Layer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5169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3805" y="3771472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6400X1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4135" y="3355619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200X6400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92676" y="4287639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6986" y="2367177"/>
            <a:ext cx="503383" cy="1399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128478" y="2381154"/>
            <a:ext cx="508000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80878" y="2533554"/>
            <a:ext cx="508000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33278" y="2685954"/>
            <a:ext cx="508000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4" idx="3"/>
            <a:endCxn id="26" idx="2"/>
          </p:cNvCxnSpPr>
          <p:nvPr/>
        </p:nvCxnSpPr>
        <p:spPr>
          <a:xfrm flipV="1">
            <a:off x="1440369" y="2602827"/>
            <a:ext cx="688109" cy="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8" idx="2"/>
          </p:cNvCxnSpPr>
          <p:nvPr/>
        </p:nvCxnSpPr>
        <p:spPr>
          <a:xfrm flipV="1">
            <a:off x="1440369" y="2755227"/>
            <a:ext cx="840509" cy="31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9" idx="3"/>
          </p:cNvCxnSpPr>
          <p:nvPr/>
        </p:nvCxnSpPr>
        <p:spPr>
          <a:xfrm flipV="1">
            <a:off x="1440369" y="3064373"/>
            <a:ext cx="1067304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21388" y="2593157"/>
            <a:ext cx="812800" cy="73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59931" y="3674367"/>
            <a:ext cx="531091" cy="45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6" idx="7"/>
            <a:endCxn id="40" idx="1"/>
          </p:cNvCxnSpPr>
          <p:nvPr/>
        </p:nvCxnSpPr>
        <p:spPr>
          <a:xfrm>
            <a:off x="2562083" y="2446081"/>
            <a:ext cx="559305" cy="5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0"/>
            <a:endCxn id="40" idx="1"/>
          </p:cNvCxnSpPr>
          <p:nvPr/>
        </p:nvCxnSpPr>
        <p:spPr>
          <a:xfrm>
            <a:off x="2687278" y="2685954"/>
            <a:ext cx="434110" cy="2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5"/>
            <a:endCxn id="40" idx="1"/>
          </p:cNvCxnSpPr>
          <p:nvPr/>
        </p:nvCxnSpPr>
        <p:spPr>
          <a:xfrm flipV="1">
            <a:off x="2866883" y="2962890"/>
            <a:ext cx="254505" cy="10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41" idx="0"/>
          </p:cNvCxnSpPr>
          <p:nvPr/>
        </p:nvCxnSpPr>
        <p:spPr>
          <a:xfrm flipH="1">
            <a:off x="3525477" y="3332622"/>
            <a:ext cx="2311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93864" y="4616415"/>
            <a:ext cx="20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 =( (W1 * P) + B1)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0" idx="3"/>
            <a:endCxn id="58" idx="1"/>
          </p:cNvCxnSpPr>
          <p:nvPr/>
        </p:nvCxnSpPr>
        <p:spPr>
          <a:xfrm>
            <a:off x="3934188" y="2962890"/>
            <a:ext cx="669635" cy="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03823" y="2755227"/>
            <a:ext cx="531091" cy="45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121388" y="4154614"/>
            <a:ext cx="115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200X1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79132" y="3300233"/>
            <a:ext cx="115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200X1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035460" y="2385406"/>
            <a:ext cx="508000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187860" y="2537806"/>
            <a:ext cx="508000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40260" y="2690206"/>
            <a:ext cx="508000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527131" y="2607353"/>
            <a:ext cx="1062182" cy="81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</a:p>
        </p:txBody>
      </p:sp>
      <p:cxnSp>
        <p:nvCxnSpPr>
          <p:cNvPr id="66" name="Straight Arrow Connector 65"/>
          <p:cNvCxnSpPr>
            <a:stCxn id="58" idx="3"/>
            <a:endCxn id="62" idx="2"/>
          </p:cNvCxnSpPr>
          <p:nvPr/>
        </p:nvCxnSpPr>
        <p:spPr>
          <a:xfrm flipV="1">
            <a:off x="5134914" y="2607079"/>
            <a:ext cx="900546" cy="3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3"/>
            <a:endCxn id="63" idx="3"/>
          </p:cNvCxnSpPr>
          <p:nvPr/>
        </p:nvCxnSpPr>
        <p:spPr>
          <a:xfrm flipV="1">
            <a:off x="5134914" y="2916225"/>
            <a:ext cx="1127341" cy="6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  <a:endCxn id="64" idx="3"/>
          </p:cNvCxnSpPr>
          <p:nvPr/>
        </p:nvCxnSpPr>
        <p:spPr>
          <a:xfrm>
            <a:off x="5134914" y="2984105"/>
            <a:ext cx="1279741" cy="8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7"/>
            <a:endCxn id="65" idx="1"/>
          </p:cNvCxnSpPr>
          <p:nvPr/>
        </p:nvCxnSpPr>
        <p:spPr>
          <a:xfrm>
            <a:off x="6469065" y="2450333"/>
            <a:ext cx="1058066" cy="56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7"/>
            <a:endCxn id="65" idx="1"/>
          </p:cNvCxnSpPr>
          <p:nvPr/>
        </p:nvCxnSpPr>
        <p:spPr>
          <a:xfrm>
            <a:off x="6621465" y="2602733"/>
            <a:ext cx="905666" cy="41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6"/>
            <a:endCxn id="65" idx="1"/>
          </p:cNvCxnSpPr>
          <p:nvPr/>
        </p:nvCxnSpPr>
        <p:spPr>
          <a:xfrm>
            <a:off x="6848260" y="2911879"/>
            <a:ext cx="678871" cy="10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192302" y="4666510"/>
            <a:ext cx="20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 = </a:t>
            </a:r>
            <a:r>
              <a:rPr lang="en-US" dirty="0" err="1" smtClean="0"/>
              <a:t>ReLu</a:t>
            </a:r>
            <a:r>
              <a:rPr lang="en-US" dirty="0" smtClean="0"/>
              <a:t>(N1)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430479" y="2664201"/>
            <a:ext cx="531091" cy="45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575787" y="4684154"/>
            <a:ext cx="23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 =( (A1 * W2) + B2)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282546" y="2819710"/>
            <a:ext cx="531091" cy="45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65" idx="3"/>
            <a:endCxn id="87" idx="1"/>
          </p:cNvCxnSpPr>
          <p:nvPr/>
        </p:nvCxnSpPr>
        <p:spPr>
          <a:xfrm>
            <a:off x="8589313" y="3013692"/>
            <a:ext cx="693233" cy="3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201221" y="4701031"/>
            <a:ext cx="23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2 =( </a:t>
            </a:r>
            <a:r>
              <a:rPr lang="en-US" dirty="0" err="1" smtClean="0"/>
              <a:t>SoftMax</a:t>
            </a:r>
            <a:r>
              <a:rPr lang="en-US" dirty="0" smtClean="0"/>
              <a:t>(N2))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792676" y="3818595"/>
            <a:ext cx="531091" cy="45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65" idx="2"/>
            <a:endCxn id="93" idx="0"/>
          </p:cNvCxnSpPr>
          <p:nvPr/>
        </p:nvCxnSpPr>
        <p:spPr>
          <a:xfrm>
            <a:off x="8058222" y="3420031"/>
            <a:ext cx="0" cy="3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93387" y="3447152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3X200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272802" y="3373420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3X1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0212602" y="2842477"/>
            <a:ext cx="531091" cy="45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7" idx="3"/>
            <a:endCxn id="99" idx="1"/>
          </p:cNvCxnSpPr>
          <p:nvPr/>
        </p:nvCxnSpPr>
        <p:spPr>
          <a:xfrm>
            <a:off x="9813637" y="3048588"/>
            <a:ext cx="398965" cy="2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201058" y="3373420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62301" y="3294729"/>
            <a:ext cx="115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OpenAI</a:t>
            </a:r>
            <a:r>
              <a:rPr lang="en-US" dirty="0" smtClean="0"/>
              <a:t> Gym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err="1" smtClean="0"/>
              <a:t>DockerHub</a:t>
            </a:r>
            <a:endParaRPr lang="en-US" dirty="0" smtClean="0"/>
          </a:p>
          <a:p>
            <a:r>
              <a:rPr lang="en-US" dirty="0" smtClean="0"/>
              <a:t>Digital Ocean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1906</TotalTime>
  <Words>600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Garamond</vt:lpstr>
      <vt:lpstr>Mangal</vt:lpstr>
      <vt:lpstr>Organic</vt:lpstr>
      <vt:lpstr>CSS 497 2018 Capstone Genetic Algorithmic Networks</vt:lpstr>
      <vt:lpstr>Purpose</vt:lpstr>
      <vt:lpstr>Problem</vt:lpstr>
      <vt:lpstr>Goal</vt:lpstr>
      <vt:lpstr>Process Approach</vt:lpstr>
      <vt:lpstr>Program Work Flow</vt:lpstr>
      <vt:lpstr>Neural Network Architecture</vt:lpstr>
      <vt:lpstr>Neural Network Design</vt:lpstr>
      <vt:lpstr>Tools</vt:lpstr>
      <vt:lpstr>Pre-Trial Results</vt:lpstr>
      <vt:lpstr>Results</vt:lpstr>
      <vt:lpstr>Helpful Resources</vt:lpstr>
      <vt:lpstr>Motivation</vt:lpstr>
      <vt:lpstr>Application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497 2018 CapStone Genetic Algorithmic Networks</dc:title>
  <dc:creator>Danny Ly</dc:creator>
  <cp:lastModifiedBy>RedKlouds Ly</cp:lastModifiedBy>
  <cp:revision>16</cp:revision>
  <dcterms:created xsi:type="dcterms:W3CDTF">2018-03-07T08:01:33Z</dcterms:created>
  <dcterms:modified xsi:type="dcterms:W3CDTF">2018-03-08T21:34:18Z</dcterms:modified>
</cp:coreProperties>
</file>