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97" d="100"/>
          <a:sy n="97" d="100"/>
        </p:scale>
        <p:origin x="180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6880" y="2989398"/>
            <a:ext cx="4684639" cy="50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419100"/>
            <a:ext cx="9512300" cy="6929755"/>
          </a:xfrm>
          <a:custGeom>
            <a:avLst/>
            <a:gdLst/>
            <a:ahLst/>
            <a:cxnLst/>
            <a:rect l="l" t="t" r="r" b="b"/>
            <a:pathLst>
              <a:path w="9512300" h="6929755">
                <a:moveTo>
                  <a:pt x="0" y="0"/>
                </a:moveTo>
                <a:lnTo>
                  <a:pt x="9512300" y="0"/>
                </a:lnTo>
                <a:lnTo>
                  <a:pt x="9512300" y="6929300"/>
                </a:lnTo>
                <a:lnTo>
                  <a:pt x="0" y="6929300"/>
                </a:lnTo>
                <a:lnTo>
                  <a:pt x="0" y="0"/>
                </a:lnTo>
                <a:close/>
              </a:path>
            </a:pathLst>
          </a:custGeom>
          <a:solidFill>
            <a:srgbClr val="5B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7878" y="3021806"/>
            <a:ext cx="4642642" cy="143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235" y="2150639"/>
            <a:ext cx="8971928" cy="3283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10" y="2244141"/>
            <a:ext cx="8930005" cy="29762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6000"/>
              </a:lnSpc>
              <a:spcBef>
                <a:spcPts val="340"/>
              </a:spcBef>
            </a:pPr>
            <a:r>
              <a:rPr sz="5050" b="1" spc="-95" dirty="0">
                <a:latin typeface="Trebuchet MS"/>
                <a:cs typeface="Trebuchet MS"/>
              </a:rPr>
              <a:t>MARXISM</a:t>
            </a:r>
            <a:r>
              <a:rPr sz="5050" b="1" spc="-505" dirty="0">
                <a:latin typeface="Trebuchet MS"/>
                <a:cs typeface="Trebuchet MS"/>
              </a:rPr>
              <a:t> </a:t>
            </a:r>
            <a:r>
              <a:rPr sz="5050" b="1" spc="-114" dirty="0">
                <a:latin typeface="Trebuchet MS"/>
                <a:cs typeface="Trebuchet MS"/>
              </a:rPr>
              <a:t>AS</a:t>
            </a:r>
            <a:r>
              <a:rPr sz="5050" b="1" spc="-500" dirty="0">
                <a:latin typeface="Trebuchet MS"/>
                <a:cs typeface="Trebuchet MS"/>
              </a:rPr>
              <a:t> </a:t>
            </a:r>
            <a:r>
              <a:rPr sz="5050" b="1" spc="-390" dirty="0">
                <a:latin typeface="Trebuchet MS"/>
                <a:cs typeface="Trebuchet MS"/>
              </a:rPr>
              <a:t>A</a:t>
            </a:r>
            <a:r>
              <a:rPr sz="5050" b="1" spc="-505" dirty="0">
                <a:latin typeface="Trebuchet MS"/>
                <a:cs typeface="Trebuchet MS"/>
              </a:rPr>
              <a:t> </a:t>
            </a:r>
            <a:r>
              <a:rPr sz="5050" b="1" spc="-175" dirty="0">
                <a:latin typeface="Trebuchet MS"/>
                <a:cs typeface="Trebuchet MS"/>
              </a:rPr>
              <a:t>CRITICAL</a:t>
            </a:r>
            <a:r>
              <a:rPr sz="5050" b="1" spc="-500" dirty="0">
                <a:latin typeface="Trebuchet MS"/>
                <a:cs typeface="Trebuchet MS"/>
              </a:rPr>
              <a:t> </a:t>
            </a:r>
            <a:r>
              <a:rPr sz="5050" b="1" spc="-250" dirty="0">
                <a:latin typeface="Trebuchet MS"/>
                <a:cs typeface="Trebuchet MS"/>
              </a:rPr>
              <a:t>THEORY  </a:t>
            </a:r>
            <a:r>
              <a:rPr sz="5050" b="1" spc="-215" dirty="0">
                <a:latin typeface="Trebuchet MS"/>
                <a:cs typeface="Trebuchet MS"/>
              </a:rPr>
              <a:t>FOR</a:t>
            </a:r>
            <a:r>
              <a:rPr sz="5050" b="1" spc="-500" dirty="0">
                <a:latin typeface="Trebuchet MS"/>
                <a:cs typeface="Trebuchet MS"/>
              </a:rPr>
              <a:t> </a:t>
            </a:r>
            <a:r>
              <a:rPr sz="5050" b="1" spc="-90" dirty="0">
                <a:latin typeface="Trebuchet MS"/>
                <a:cs typeface="Trebuchet MS"/>
              </a:rPr>
              <a:t>LIBRARIANSHIP</a:t>
            </a:r>
            <a:endParaRPr sz="5050">
              <a:latin typeface="Trebuchet MS"/>
              <a:cs typeface="Trebuchet MS"/>
            </a:endParaRPr>
          </a:p>
          <a:p>
            <a:pPr marL="1433830" marR="1426210" algn="ctr">
              <a:lnSpc>
                <a:spcPts val="5550"/>
              </a:lnSpc>
              <a:spcBef>
                <a:spcPts val="370"/>
              </a:spcBef>
            </a:pPr>
            <a:r>
              <a:rPr spc="140" dirty="0"/>
              <a:t>Sam</a:t>
            </a:r>
            <a:r>
              <a:rPr spc="-445" dirty="0"/>
              <a:t> </a:t>
            </a:r>
            <a:r>
              <a:rPr spc="55" dirty="0"/>
              <a:t>Popowich, </a:t>
            </a:r>
            <a:r>
              <a:rPr spc="30" dirty="0"/>
              <a:t>University </a:t>
            </a:r>
            <a:r>
              <a:rPr dirty="0"/>
              <a:t>of </a:t>
            </a:r>
            <a:r>
              <a:rPr spc="10" dirty="0"/>
              <a:t>Alberta  </a:t>
            </a:r>
            <a:r>
              <a:rPr spc="25" dirty="0"/>
              <a:t>@redlibrarian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334" y="1616882"/>
            <a:ext cx="1965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/>
              <a:t>Critical</a:t>
            </a:r>
            <a:r>
              <a:rPr sz="2400" spc="-135" dirty="0"/>
              <a:t> </a:t>
            </a:r>
            <a:r>
              <a:rPr sz="2400" spc="30" dirty="0"/>
              <a:t>Theory: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95452" y="2325372"/>
            <a:ext cx="95313" cy="9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452" y="2935380"/>
            <a:ext cx="95313" cy="9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452" y="3850390"/>
            <a:ext cx="95313" cy="9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9550" marR="5080">
              <a:lnSpc>
                <a:spcPts val="2400"/>
              </a:lnSpc>
              <a:spcBef>
                <a:spcPts val="580"/>
              </a:spcBef>
            </a:pPr>
            <a:r>
              <a:rPr spc="-15" dirty="0"/>
              <a:t>"Aim</a:t>
            </a:r>
            <a:r>
              <a:rPr spc="-60" dirty="0"/>
              <a:t> </a:t>
            </a:r>
            <a:r>
              <a:rPr spc="40" dirty="0"/>
              <a:t>at</a:t>
            </a:r>
            <a:r>
              <a:rPr spc="-55" dirty="0"/>
              <a:t> </a:t>
            </a:r>
            <a:r>
              <a:rPr spc="45" dirty="0"/>
              <a:t>emancipation</a:t>
            </a:r>
            <a:r>
              <a:rPr spc="-60" dirty="0"/>
              <a:t> </a:t>
            </a:r>
            <a:r>
              <a:rPr spc="65" dirty="0"/>
              <a:t>and</a:t>
            </a:r>
            <a:r>
              <a:rPr spc="-55" dirty="0"/>
              <a:t> </a:t>
            </a:r>
            <a:r>
              <a:rPr spc="30" dirty="0"/>
              <a:t>enlightenment,</a:t>
            </a:r>
            <a:r>
              <a:rPr spc="-55" dirty="0"/>
              <a:t> </a:t>
            </a:r>
            <a:r>
              <a:rPr spc="40" dirty="0"/>
              <a:t>at</a:t>
            </a:r>
            <a:r>
              <a:rPr spc="-60" dirty="0"/>
              <a:t> </a:t>
            </a:r>
            <a:r>
              <a:rPr spc="70" dirty="0"/>
              <a:t>making</a:t>
            </a:r>
            <a:r>
              <a:rPr spc="-60" dirty="0"/>
              <a:t> </a:t>
            </a:r>
            <a:r>
              <a:rPr spc="40" dirty="0"/>
              <a:t>agents</a:t>
            </a:r>
            <a:r>
              <a:rPr spc="-55" dirty="0"/>
              <a:t> </a:t>
            </a:r>
            <a:r>
              <a:rPr spc="15" dirty="0"/>
              <a:t>aware</a:t>
            </a:r>
            <a:r>
              <a:rPr spc="-60" dirty="0"/>
              <a:t> </a:t>
            </a:r>
            <a:r>
              <a:rPr dirty="0"/>
              <a:t>of  </a:t>
            </a:r>
            <a:r>
              <a:rPr spc="45" dirty="0"/>
              <a:t>hidden </a:t>
            </a:r>
            <a:r>
              <a:rPr spc="20" dirty="0"/>
              <a:t>coercion, </a:t>
            </a:r>
            <a:r>
              <a:rPr spc="15" dirty="0"/>
              <a:t>thereby </a:t>
            </a:r>
            <a:r>
              <a:rPr spc="10" dirty="0"/>
              <a:t>freeing </a:t>
            </a:r>
            <a:r>
              <a:rPr spc="25" dirty="0"/>
              <a:t>them </a:t>
            </a:r>
            <a:r>
              <a:rPr spc="10" dirty="0"/>
              <a:t>from </a:t>
            </a:r>
            <a:r>
              <a:rPr spc="35" dirty="0"/>
              <a:t>that </a:t>
            </a:r>
            <a:r>
              <a:rPr dirty="0"/>
              <a:t>coercion."  </a:t>
            </a:r>
            <a:r>
              <a:rPr spc="20" dirty="0"/>
              <a:t>Reflective </a:t>
            </a:r>
            <a:r>
              <a:rPr spc="15" dirty="0"/>
              <a:t>or </a:t>
            </a:r>
            <a:r>
              <a:rPr spc="5" dirty="0"/>
              <a:t>self-referential: </a:t>
            </a:r>
            <a:r>
              <a:rPr spc="65" dirty="0"/>
              <a:t>"a </a:t>
            </a:r>
            <a:r>
              <a:rPr spc="40" dirty="0"/>
              <a:t>critical </a:t>
            </a:r>
            <a:r>
              <a:rPr spc="25" dirty="0"/>
              <a:t>theory </a:t>
            </a:r>
            <a:r>
              <a:rPr spc="50" dirty="0"/>
              <a:t>is always </a:t>
            </a:r>
            <a:r>
              <a:rPr spc="25" dirty="0"/>
              <a:t>part </a:t>
            </a:r>
            <a:r>
              <a:rPr dirty="0"/>
              <a:t>of </a:t>
            </a:r>
            <a:r>
              <a:rPr spc="10" dirty="0"/>
              <a:t>the  </a:t>
            </a:r>
            <a:r>
              <a:rPr spc="35" dirty="0"/>
              <a:t>object-domain </a:t>
            </a:r>
            <a:r>
              <a:rPr spc="40" dirty="0"/>
              <a:t>which </a:t>
            </a:r>
            <a:r>
              <a:rPr spc="20" dirty="0"/>
              <a:t>it </a:t>
            </a:r>
            <a:r>
              <a:rPr spc="30" dirty="0"/>
              <a:t>describes; </a:t>
            </a:r>
            <a:r>
              <a:rPr spc="40" dirty="0"/>
              <a:t>critical </a:t>
            </a:r>
            <a:r>
              <a:rPr spc="20" dirty="0"/>
              <a:t>theories </a:t>
            </a:r>
            <a:r>
              <a:rPr spc="15" dirty="0"/>
              <a:t>are </a:t>
            </a:r>
            <a:r>
              <a:rPr spc="45" dirty="0"/>
              <a:t>always in </a:t>
            </a:r>
            <a:r>
              <a:rPr spc="25" dirty="0"/>
              <a:t>part  </a:t>
            </a:r>
            <a:r>
              <a:rPr spc="45" dirty="0"/>
              <a:t>about</a:t>
            </a:r>
            <a:r>
              <a:rPr spc="-65" dirty="0"/>
              <a:t> </a:t>
            </a:r>
            <a:r>
              <a:rPr spc="25" dirty="0"/>
              <a:t>themselves.</a:t>
            </a:r>
          </a:p>
          <a:p>
            <a:pPr marL="209550" marR="307975">
              <a:lnSpc>
                <a:spcPts val="2400"/>
              </a:lnSpc>
              <a:spcBef>
                <a:spcPts val="10"/>
              </a:spcBef>
            </a:pPr>
            <a:r>
              <a:rPr spc="25" dirty="0"/>
              <a:t>Evidence: </a:t>
            </a:r>
            <a:r>
              <a:rPr spc="20" dirty="0"/>
              <a:t>"are </a:t>
            </a:r>
            <a:r>
              <a:rPr spc="35" dirty="0"/>
              <a:t>cognitively acceptable </a:t>
            </a:r>
            <a:r>
              <a:rPr spc="40" dirty="0"/>
              <a:t>only </a:t>
            </a:r>
            <a:r>
              <a:rPr dirty="0"/>
              <a:t>if </a:t>
            </a:r>
            <a:r>
              <a:rPr spc="20" dirty="0"/>
              <a:t>they </a:t>
            </a:r>
            <a:r>
              <a:rPr spc="30" dirty="0"/>
              <a:t>survive </a:t>
            </a:r>
            <a:r>
              <a:rPr spc="75" dirty="0"/>
              <a:t>a </a:t>
            </a:r>
            <a:r>
              <a:rPr spc="15" dirty="0"/>
              <a:t>more  </a:t>
            </a:r>
            <a:r>
              <a:rPr spc="40" dirty="0"/>
              <a:t>complicated</a:t>
            </a:r>
            <a:r>
              <a:rPr spc="-55" dirty="0"/>
              <a:t> </a:t>
            </a:r>
            <a:r>
              <a:rPr spc="30" dirty="0"/>
              <a:t>process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30" dirty="0"/>
              <a:t>evaluation,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20" dirty="0"/>
              <a:t>central</a:t>
            </a:r>
            <a:r>
              <a:rPr spc="-50" dirty="0"/>
              <a:t> </a:t>
            </a:r>
            <a:r>
              <a:rPr spc="25" dirty="0"/>
              <a:t>part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40" dirty="0"/>
              <a:t>which</a:t>
            </a:r>
            <a:r>
              <a:rPr spc="-50" dirty="0"/>
              <a:t> </a:t>
            </a:r>
            <a:r>
              <a:rPr spc="50" dirty="0"/>
              <a:t>is</a:t>
            </a:r>
            <a:r>
              <a:rPr spc="-55" dirty="0"/>
              <a:t> </a:t>
            </a:r>
            <a:r>
              <a:rPr spc="30" dirty="0"/>
              <a:t>that  </a:t>
            </a:r>
            <a:r>
              <a:rPr spc="20" dirty="0"/>
              <a:t>they </a:t>
            </a:r>
            <a:r>
              <a:rPr spc="15" dirty="0"/>
              <a:t>are </a:t>
            </a:r>
            <a:r>
              <a:rPr spc="20" dirty="0"/>
              <a:t>'reflectively</a:t>
            </a:r>
            <a:r>
              <a:rPr spc="-225" dirty="0"/>
              <a:t> </a:t>
            </a:r>
            <a:r>
              <a:rPr spc="-5" dirty="0"/>
              <a:t>acceptable'."</a:t>
            </a:r>
          </a:p>
          <a:p>
            <a:pPr marL="196850" marR="201295" algn="ctr">
              <a:lnSpc>
                <a:spcPct val="100000"/>
              </a:lnSpc>
              <a:spcBef>
                <a:spcPts val="1475"/>
              </a:spcBef>
            </a:pPr>
            <a:r>
              <a:rPr sz="1800" spc="20" dirty="0"/>
              <a:t>Source:</a:t>
            </a:r>
            <a:r>
              <a:rPr sz="1800" spc="-40" dirty="0"/>
              <a:t> </a:t>
            </a:r>
            <a:r>
              <a:rPr sz="1800" spc="40" dirty="0"/>
              <a:t>Raymond</a:t>
            </a:r>
            <a:r>
              <a:rPr sz="1800" spc="-40" dirty="0"/>
              <a:t> </a:t>
            </a:r>
            <a:r>
              <a:rPr sz="1800" spc="15" dirty="0"/>
              <a:t>Geuss,</a:t>
            </a:r>
            <a:r>
              <a:rPr sz="1800" spc="-40" dirty="0"/>
              <a:t> </a:t>
            </a:r>
            <a:r>
              <a:rPr sz="1800" i="1" spc="15" dirty="0">
                <a:latin typeface="Calibri"/>
                <a:cs typeface="Calibri"/>
              </a:rPr>
              <a:t>The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Idea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of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a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Critical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Theory: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Habermas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and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the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Frankfurt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School</a:t>
            </a:r>
            <a:endParaRPr sz="1800">
              <a:latin typeface="Calibri"/>
              <a:cs typeface="Calibri"/>
            </a:endParaRPr>
          </a:p>
          <a:p>
            <a:pPr marL="196850" marR="201295" algn="ctr">
              <a:lnSpc>
                <a:spcPct val="100000"/>
              </a:lnSpc>
              <a:spcBef>
                <a:spcPts val="165"/>
              </a:spcBef>
            </a:pPr>
            <a:r>
              <a:rPr sz="1800" spc="30" dirty="0"/>
              <a:t>(Cambridge </a:t>
            </a:r>
            <a:r>
              <a:rPr sz="1800" spc="15" dirty="0"/>
              <a:t>University </a:t>
            </a:r>
            <a:r>
              <a:rPr sz="1800" spc="30" dirty="0"/>
              <a:t>Press, </a:t>
            </a:r>
            <a:r>
              <a:rPr sz="1800" spc="-15" dirty="0"/>
              <a:t>1981), </a:t>
            </a:r>
            <a:r>
              <a:rPr sz="1800" spc="20" dirty="0"/>
              <a:t>pp.</a:t>
            </a:r>
            <a:r>
              <a:rPr sz="1800" spc="-290" dirty="0"/>
              <a:t> </a:t>
            </a:r>
            <a:r>
              <a:rPr sz="1800" spc="-20" dirty="0"/>
              <a:t>55-56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4861" y="952855"/>
            <a:ext cx="3336290" cy="4842510"/>
          </a:xfrm>
          <a:custGeom>
            <a:avLst/>
            <a:gdLst/>
            <a:ahLst/>
            <a:cxnLst/>
            <a:rect l="l" t="t" r="r" b="b"/>
            <a:pathLst>
              <a:path w="3336290" h="4842510">
                <a:moveTo>
                  <a:pt x="0" y="0"/>
                </a:moveTo>
                <a:lnTo>
                  <a:pt x="3335977" y="0"/>
                </a:lnTo>
                <a:lnTo>
                  <a:pt x="3335977" y="4841933"/>
                </a:lnTo>
                <a:lnTo>
                  <a:pt x="0" y="48419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4408" y="862330"/>
          <a:ext cx="3516628" cy="502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"/>
                <a:gridCol w="3297554"/>
                <a:gridCol w="109854"/>
              </a:tblGrid>
              <a:tr h="10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92986" y="990980"/>
            <a:ext cx="3259725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1435" y="6172873"/>
            <a:ext cx="106299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(1913)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611" y="968749"/>
            <a:ext cx="491680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Librarianship </a:t>
            </a:r>
            <a:r>
              <a:rPr spc="85" dirty="0"/>
              <a:t>and</a:t>
            </a:r>
            <a:r>
              <a:rPr spc="-265" dirty="0"/>
              <a:t> </a:t>
            </a:r>
            <a:r>
              <a:rPr spc="60" dirty="0"/>
              <a:t>philosophy</a:t>
            </a:r>
          </a:p>
        </p:txBody>
      </p:sp>
      <p:sp>
        <p:nvSpPr>
          <p:cNvPr id="3" name="object 3"/>
          <p:cNvSpPr/>
          <p:nvPr/>
        </p:nvSpPr>
        <p:spPr>
          <a:xfrm>
            <a:off x="3450174" y="1848803"/>
            <a:ext cx="3145790" cy="4842510"/>
          </a:xfrm>
          <a:custGeom>
            <a:avLst/>
            <a:gdLst/>
            <a:ahLst/>
            <a:cxnLst/>
            <a:rect l="l" t="t" r="r" b="b"/>
            <a:pathLst>
              <a:path w="3145790" h="4842509">
                <a:moveTo>
                  <a:pt x="0" y="0"/>
                </a:moveTo>
                <a:lnTo>
                  <a:pt x="3145350" y="0"/>
                </a:lnTo>
                <a:lnTo>
                  <a:pt x="3145350" y="4841932"/>
                </a:lnTo>
                <a:lnTo>
                  <a:pt x="0" y="484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8896" y="1758950"/>
          <a:ext cx="3328034" cy="502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89"/>
                <a:gridCol w="3107055"/>
                <a:gridCol w="110490"/>
              </a:tblGrid>
              <a:tr h="108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10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88300" y="1886929"/>
            <a:ext cx="3069098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336" y="968749"/>
            <a:ext cx="427101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Librarianship </a:t>
            </a:r>
            <a:r>
              <a:rPr spc="85" dirty="0"/>
              <a:t>and</a:t>
            </a:r>
            <a:r>
              <a:rPr spc="-310" dirty="0"/>
              <a:t> </a:t>
            </a:r>
            <a:r>
              <a:rPr spc="65" dirty="0"/>
              <a:t>politics</a:t>
            </a:r>
          </a:p>
        </p:txBody>
      </p:sp>
      <p:sp>
        <p:nvSpPr>
          <p:cNvPr id="3" name="object 3"/>
          <p:cNvSpPr/>
          <p:nvPr/>
        </p:nvSpPr>
        <p:spPr>
          <a:xfrm>
            <a:off x="3402517" y="1848803"/>
            <a:ext cx="3241040" cy="4842510"/>
          </a:xfrm>
          <a:custGeom>
            <a:avLst/>
            <a:gdLst/>
            <a:ahLst/>
            <a:cxnLst/>
            <a:rect l="l" t="t" r="r" b="b"/>
            <a:pathLst>
              <a:path w="3241040" h="4842509">
                <a:moveTo>
                  <a:pt x="0" y="0"/>
                </a:moveTo>
                <a:lnTo>
                  <a:pt x="3240664" y="0"/>
                </a:lnTo>
                <a:lnTo>
                  <a:pt x="3240664" y="4841932"/>
                </a:lnTo>
                <a:lnTo>
                  <a:pt x="0" y="484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10128" y="1758950"/>
          <a:ext cx="3427095" cy="502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"/>
                <a:gridCol w="3202940"/>
                <a:gridCol w="112395"/>
              </a:tblGrid>
              <a:tr h="108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10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40643" y="1886929"/>
            <a:ext cx="3164412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73" y="968749"/>
            <a:ext cx="603059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Librarianship </a:t>
            </a:r>
            <a:r>
              <a:rPr spc="85" dirty="0"/>
              <a:t>and </a:t>
            </a:r>
            <a:r>
              <a:rPr spc="60" dirty="0"/>
              <a:t>political</a:t>
            </a:r>
            <a:r>
              <a:rPr spc="-430" dirty="0"/>
              <a:t> </a:t>
            </a:r>
            <a:r>
              <a:rPr spc="45" dirty="0"/>
              <a:t>economy</a:t>
            </a:r>
          </a:p>
        </p:txBody>
      </p:sp>
      <p:sp>
        <p:nvSpPr>
          <p:cNvPr id="3" name="object 3"/>
          <p:cNvSpPr/>
          <p:nvPr/>
        </p:nvSpPr>
        <p:spPr>
          <a:xfrm>
            <a:off x="3364392" y="1848803"/>
            <a:ext cx="3317240" cy="4842510"/>
          </a:xfrm>
          <a:custGeom>
            <a:avLst/>
            <a:gdLst/>
            <a:ahLst/>
            <a:cxnLst/>
            <a:rect l="l" t="t" r="r" b="b"/>
            <a:pathLst>
              <a:path w="3317240" h="4842509">
                <a:moveTo>
                  <a:pt x="0" y="0"/>
                </a:moveTo>
                <a:lnTo>
                  <a:pt x="3316914" y="0"/>
                </a:lnTo>
                <a:lnTo>
                  <a:pt x="3316914" y="4841932"/>
                </a:lnTo>
                <a:lnTo>
                  <a:pt x="0" y="484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3552" y="1758950"/>
          <a:ext cx="3498213" cy="502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/>
                <a:gridCol w="3278504"/>
                <a:gridCol w="109854"/>
              </a:tblGrid>
              <a:tr h="108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10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02517" y="1886929"/>
            <a:ext cx="3240662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5927" y="1597820"/>
            <a:ext cx="189420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</a:t>
            </a:r>
            <a:r>
              <a:rPr spc="55" dirty="0"/>
              <a:t>o</a:t>
            </a:r>
            <a:r>
              <a:rPr spc="50" dirty="0"/>
              <a:t>n</a:t>
            </a:r>
            <a:r>
              <a:rPr spc="100" dirty="0"/>
              <a:t>c</a:t>
            </a:r>
            <a:r>
              <a:rPr spc="80" dirty="0"/>
              <a:t>l</a:t>
            </a:r>
            <a:r>
              <a:rPr spc="50" dirty="0"/>
              <a:t>u</a:t>
            </a:r>
            <a:r>
              <a:rPr spc="80" dirty="0"/>
              <a:t>s</a:t>
            </a:r>
            <a:r>
              <a:rPr spc="50" dirty="0"/>
              <a:t>i</a:t>
            </a:r>
            <a:r>
              <a:rPr spc="5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356615" y="6061709"/>
            <a:ext cx="9409430" cy="92710"/>
          </a:xfrm>
          <a:custGeom>
            <a:avLst/>
            <a:gdLst/>
            <a:ahLst/>
            <a:cxnLst/>
            <a:rect l="l" t="t" r="r" b="b"/>
            <a:pathLst>
              <a:path w="9409430" h="92710">
                <a:moveTo>
                  <a:pt x="0" y="92710"/>
                </a:moveTo>
                <a:lnTo>
                  <a:pt x="9409176" y="92710"/>
                </a:lnTo>
                <a:lnTo>
                  <a:pt x="9409176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2477770"/>
            <a:ext cx="91440" cy="3583940"/>
          </a:xfrm>
          <a:custGeom>
            <a:avLst/>
            <a:gdLst/>
            <a:ahLst/>
            <a:cxnLst/>
            <a:rect l="l" t="t" r="r" b="b"/>
            <a:pathLst>
              <a:path w="91440" h="3583940">
                <a:moveTo>
                  <a:pt x="0" y="3583940"/>
                </a:moveTo>
                <a:lnTo>
                  <a:pt x="91179" y="3583940"/>
                </a:lnTo>
                <a:lnTo>
                  <a:pt x="91179" y="0"/>
                </a:lnTo>
                <a:lnTo>
                  <a:pt x="0" y="0"/>
                </a:lnTo>
                <a:lnTo>
                  <a:pt x="0" y="35839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386329"/>
            <a:ext cx="9409430" cy="91440"/>
          </a:xfrm>
          <a:custGeom>
            <a:avLst/>
            <a:gdLst/>
            <a:ahLst/>
            <a:cxnLst/>
            <a:rect l="l" t="t" r="r" b="b"/>
            <a:pathLst>
              <a:path w="9409430" h="91439">
                <a:moveTo>
                  <a:pt x="0" y="91439"/>
                </a:moveTo>
                <a:lnTo>
                  <a:pt x="9409176" y="91439"/>
                </a:lnTo>
                <a:lnTo>
                  <a:pt x="940917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4155" y="2477874"/>
            <a:ext cx="92075" cy="3583940"/>
          </a:xfrm>
          <a:custGeom>
            <a:avLst/>
            <a:gdLst/>
            <a:ahLst/>
            <a:cxnLst/>
            <a:rect l="l" t="t" r="r" b="b"/>
            <a:pathLst>
              <a:path w="92075" h="3583940">
                <a:moveTo>
                  <a:pt x="91636" y="0"/>
                </a:moveTo>
                <a:lnTo>
                  <a:pt x="0" y="0"/>
                </a:lnTo>
                <a:lnTo>
                  <a:pt x="0" y="3583792"/>
                </a:lnTo>
                <a:lnTo>
                  <a:pt x="91636" y="3583792"/>
                </a:lnTo>
                <a:lnTo>
                  <a:pt x="916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795" y="2477874"/>
            <a:ext cx="9226550" cy="3583940"/>
          </a:xfrm>
          <a:custGeom>
            <a:avLst/>
            <a:gdLst/>
            <a:ahLst/>
            <a:cxnLst/>
            <a:rect l="l" t="t" r="r" b="b"/>
            <a:pathLst>
              <a:path w="9226550" h="3583940">
                <a:moveTo>
                  <a:pt x="0" y="0"/>
                </a:moveTo>
                <a:lnTo>
                  <a:pt x="9226359" y="0"/>
                </a:lnTo>
                <a:lnTo>
                  <a:pt x="9226359" y="3583792"/>
                </a:lnTo>
                <a:lnTo>
                  <a:pt x="0" y="35837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858" y="2496936"/>
            <a:ext cx="9188450" cy="3545840"/>
          </a:xfrm>
          <a:custGeom>
            <a:avLst/>
            <a:gdLst/>
            <a:ahLst/>
            <a:cxnLst/>
            <a:rect l="l" t="t" r="r" b="b"/>
            <a:pathLst>
              <a:path w="9188450" h="3545840">
                <a:moveTo>
                  <a:pt x="0" y="0"/>
                </a:moveTo>
                <a:lnTo>
                  <a:pt x="9188233" y="0"/>
                </a:lnTo>
                <a:lnTo>
                  <a:pt x="9188233" y="3545666"/>
                </a:lnTo>
                <a:lnTo>
                  <a:pt x="0" y="3545666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921" y="2515999"/>
            <a:ext cx="9150108" cy="3507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5033" y="3021806"/>
            <a:ext cx="1896110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46900"/>
              </a:lnSpc>
              <a:spcBef>
                <a:spcPts val="100"/>
              </a:spcBef>
            </a:pPr>
            <a:r>
              <a:rPr spc="100" dirty="0"/>
              <a:t>Thank</a:t>
            </a:r>
            <a:r>
              <a:rPr spc="-155" dirty="0"/>
              <a:t> </a:t>
            </a:r>
            <a:r>
              <a:rPr dirty="0"/>
              <a:t>you!  </a:t>
            </a:r>
            <a:r>
              <a:rPr spc="-30" dirty="0"/>
              <a:t>Q</a:t>
            </a:r>
            <a:r>
              <a:rPr spc="50" dirty="0"/>
              <a:t>u</a:t>
            </a:r>
            <a:r>
              <a:rPr spc="-10" dirty="0"/>
              <a:t>e</a:t>
            </a:r>
            <a:r>
              <a:rPr spc="80" dirty="0"/>
              <a:t>s</a:t>
            </a:r>
            <a:r>
              <a:rPr spc="5" dirty="0"/>
              <a:t>t</a:t>
            </a:r>
            <a:r>
              <a:rPr spc="50" dirty="0"/>
              <a:t>i</a:t>
            </a:r>
            <a:r>
              <a:rPr spc="55" dirty="0"/>
              <a:t>o</a:t>
            </a:r>
            <a:r>
              <a:rPr spc="50" dirty="0"/>
              <a:t>ns</a:t>
            </a:r>
            <a:r>
              <a:rPr spc="-125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994" y="2420685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9994" y="2821002"/>
            <a:ext cx="123907" cy="123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9994" y="3221320"/>
            <a:ext cx="123907" cy="123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9994" y="3621637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9994" y="4021955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9994" y="4422271"/>
            <a:ext cx="123907" cy="12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9994" y="4822590"/>
            <a:ext cx="123907" cy="123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9994" y="5222906"/>
            <a:ext cx="123907" cy="123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4510" y="1372880"/>
            <a:ext cx="6997065" cy="412432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392430" algn="ctr">
              <a:lnSpc>
                <a:spcPct val="100000"/>
              </a:lnSpc>
              <a:spcBef>
                <a:spcPts val="1420"/>
              </a:spcBef>
            </a:pPr>
            <a:r>
              <a:rPr sz="3150" spc="35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3150">
              <a:latin typeface="Calibri"/>
              <a:cs typeface="Calibri"/>
            </a:endParaRPr>
          </a:p>
          <a:p>
            <a:pPr marL="12700" marR="181610">
              <a:lnSpc>
                <a:spcPts val="3150"/>
              </a:lnSpc>
              <a:spcBef>
                <a:spcPts val="1955"/>
              </a:spcBef>
            </a:pP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90" dirty="0">
                <a:solidFill>
                  <a:srgbClr val="FFFFFF"/>
                </a:solidFill>
                <a:latin typeface="Calibri"/>
                <a:cs typeface="Calibri"/>
              </a:rPr>
              <a:t>Karl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70" dirty="0">
                <a:solidFill>
                  <a:srgbClr val="FFFFFF"/>
                </a:solidFill>
                <a:latin typeface="Calibri"/>
                <a:cs typeface="Calibri"/>
              </a:rPr>
              <a:t>Marx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25" dirty="0">
                <a:solidFill>
                  <a:srgbClr val="FFFFFF"/>
                </a:solidFill>
                <a:latin typeface="Calibri"/>
                <a:cs typeface="Calibri"/>
              </a:rPr>
              <a:t>Marxism?  </a:t>
            </a:r>
            <a:r>
              <a:rPr sz="3150" spc="-70" dirty="0">
                <a:solidFill>
                  <a:srgbClr val="FFFFFF"/>
                </a:solidFill>
                <a:latin typeface="Calibri"/>
                <a:cs typeface="Calibri"/>
              </a:rPr>
              <a:t>Marx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Engels' </a:t>
            </a:r>
            <a:r>
              <a:rPr sz="3150" spc="-5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3150" spc="-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endParaRPr sz="3150">
              <a:latin typeface="Calibri"/>
              <a:cs typeface="Calibri"/>
            </a:endParaRPr>
          </a:p>
          <a:p>
            <a:pPr marL="12700" marR="845185">
              <a:lnSpc>
                <a:spcPts val="3150"/>
              </a:lnSpc>
              <a:spcBef>
                <a:spcPts val="5"/>
              </a:spcBef>
            </a:pP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Marx's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Eleventh </a:t>
            </a:r>
            <a:r>
              <a:rPr sz="3150" spc="70" dirty="0">
                <a:solidFill>
                  <a:srgbClr val="FFFFFF"/>
                </a:solidFill>
                <a:latin typeface="Calibri"/>
                <a:cs typeface="Calibri"/>
              </a:rPr>
              <a:t>Thesis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150" spc="-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Feuerbach  </a:t>
            </a:r>
            <a:r>
              <a:rPr sz="3150" spc="-20" dirty="0">
                <a:solidFill>
                  <a:srgbClr val="FFFFFF"/>
                </a:solidFill>
                <a:latin typeface="Calibri"/>
                <a:cs typeface="Calibri"/>
              </a:rPr>
              <a:t>Marxist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r>
              <a:rPr sz="315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endParaRPr sz="3150">
              <a:latin typeface="Calibri"/>
              <a:cs typeface="Calibri"/>
            </a:endParaRPr>
          </a:p>
          <a:p>
            <a:pPr marL="12700" marR="5080">
              <a:lnSpc>
                <a:spcPts val="3150"/>
              </a:lnSpc>
              <a:spcBef>
                <a:spcPts val="5"/>
              </a:spcBef>
            </a:pPr>
            <a:r>
              <a:rPr sz="3150" spc="3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31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35" dirty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sz="31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1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31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31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parts 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Librarianship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150" spc="70" dirty="0">
                <a:solidFill>
                  <a:srgbClr val="FFFFFF"/>
                </a:solidFill>
                <a:latin typeface="Calibri"/>
                <a:cs typeface="Calibri"/>
              </a:rPr>
              <a:t>Philosophy 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Librarianship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15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Politics</a:t>
            </a:r>
            <a:endParaRPr sz="3150">
              <a:latin typeface="Calibri"/>
              <a:cs typeface="Calibri"/>
            </a:endParaRPr>
          </a:p>
          <a:p>
            <a:pPr marL="12700">
              <a:lnSpc>
                <a:spcPts val="3155"/>
              </a:lnSpc>
            </a:pP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Librarianship </a:t>
            </a:r>
            <a:r>
              <a:rPr sz="3150" spc="8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Political</a:t>
            </a:r>
            <a:r>
              <a:rPr sz="315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60" dirty="0">
                <a:solidFill>
                  <a:srgbClr val="FFFFFF"/>
                </a:solidFill>
                <a:latin typeface="Calibri"/>
                <a:cs typeface="Calibri"/>
              </a:rPr>
              <a:t>Economy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309" y="3599406"/>
            <a:ext cx="333438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Who </a:t>
            </a:r>
            <a:r>
              <a:rPr spc="55" dirty="0"/>
              <a:t>was </a:t>
            </a:r>
            <a:r>
              <a:rPr spc="90" dirty="0"/>
              <a:t>Karl</a:t>
            </a:r>
            <a:r>
              <a:rPr spc="-270" dirty="0"/>
              <a:t> </a:t>
            </a:r>
            <a:r>
              <a:rPr spc="-80" dirty="0"/>
              <a:t>Marx?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463" y="952855"/>
            <a:ext cx="7225030" cy="4842510"/>
          </a:xfrm>
          <a:custGeom>
            <a:avLst/>
            <a:gdLst/>
            <a:ahLst/>
            <a:cxnLst/>
            <a:rect l="l" t="t" r="r" b="b"/>
            <a:pathLst>
              <a:path w="7225030" h="4842510">
                <a:moveTo>
                  <a:pt x="0" y="0"/>
                </a:moveTo>
                <a:lnTo>
                  <a:pt x="7224773" y="0"/>
                </a:lnTo>
                <a:lnTo>
                  <a:pt x="7224773" y="4841933"/>
                </a:lnTo>
                <a:lnTo>
                  <a:pt x="0" y="48419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19783" y="862330"/>
          <a:ext cx="7407275" cy="502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/>
                <a:gridCol w="7186930"/>
                <a:gridCol w="110490"/>
              </a:tblGrid>
              <a:tr h="1095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4803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  <a:tr h="109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>
                        <a:alpha val="14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48588" y="990982"/>
            <a:ext cx="7148521" cy="476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8923" y="6138560"/>
            <a:ext cx="762825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4035" marR="5080" indent="-3061970">
              <a:lnSpc>
                <a:spcPct val="107200"/>
              </a:lnSpc>
              <a:spcBef>
                <a:spcPts val="100"/>
              </a:spcBef>
            </a:pPr>
            <a:r>
              <a:rPr sz="3150" spc="35" dirty="0">
                <a:solidFill>
                  <a:srgbClr val="FFFFFF"/>
                </a:solidFill>
                <a:latin typeface="Calibri"/>
                <a:cs typeface="Calibri"/>
              </a:rPr>
              <a:t>Born: </a:t>
            </a:r>
            <a:r>
              <a:rPr sz="3150" spc="-25" dirty="0">
                <a:solidFill>
                  <a:srgbClr val="FFFFFF"/>
                </a:solidFill>
                <a:latin typeface="Calibri"/>
                <a:cs typeface="Calibri"/>
              </a:rPr>
              <a:t>Trier, </a:t>
            </a:r>
            <a:r>
              <a:rPr sz="3150" spc="70" dirty="0">
                <a:solidFill>
                  <a:srgbClr val="FFFFFF"/>
                </a:solidFill>
                <a:latin typeface="Calibri"/>
                <a:cs typeface="Calibri"/>
              </a:rPr>
              <a:t>Prussia,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1818. </a:t>
            </a:r>
            <a:r>
              <a:rPr sz="3150" spc="15" dirty="0">
                <a:solidFill>
                  <a:srgbClr val="FFFFFF"/>
                </a:solidFill>
                <a:latin typeface="Calibri"/>
                <a:cs typeface="Calibri"/>
              </a:rPr>
              <a:t>Died:</a:t>
            </a:r>
            <a:r>
              <a:rPr sz="315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1883,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London,  </a:t>
            </a:r>
            <a:r>
              <a:rPr sz="3150" spc="75" dirty="0">
                <a:solidFill>
                  <a:srgbClr val="FFFFFF"/>
                </a:solidFill>
                <a:latin typeface="Calibri"/>
                <a:cs typeface="Calibri"/>
              </a:rPr>
              <a:t>England.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464" y="997343"/>
            <a:ext cx="498665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Marx </a:t>
            </a:r>
            <a:r>
              <a:rPr spc="85" dirty="0"/>
              <a:t>and </a:t>
            </a:r>
            <a:r>
              <a:rPr spc="65" dirty="0"/>
              <a:t>Engels' </a:t>
            </a:r>
            <a:r>
              <a:rPr spc="-50" dirty="0"/>
              <a:t>Major</a:t>
            </a:r>
            <a:r>
              <a:rPr spc="-420" dirty="0"/>
              <a:t> </a:t>
            </a:r>
            <a:r>
              <a:rPr spc="-20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100327" y="5765800"/>
            <a:ext cx="2727960" cy="92710"/>
          </a:xfrm>
          <a:custGeom>
            <a:avLst/>
            <a:gdLst/>
            <a:ahLst/>
            <a:cxnLst/>
            <a:rect l="l" t="t" r="r" b="b"/>
            <a:pathLst>
              <a:path w="2727960" h="92710">
                <a:moveTo>
                  <a:pt x="0" y="92709"/>
                </a:moveTo>
                <a:lnTo>
                  <a:pt x="2727960" y="92709"/>
                </a:lnTo>
                <a:lnTo>
                  <a:pt x="272796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1877060"/>
            <a:ext cx="91440" cy="3888740"/>
          </a:xfrm>
          <a:custGeom>
            <a:avLst/>
            <a:gdLst/>
            <a:ahLst/>
            <a:cxnLst/>
            <a:rect l="l" t="t" r="r" b="b"/>
            <a:pathLst>
              <a:path w="91440" h="3888740">
                <a:moveTo>
                  <a:pt x="0" y="3888740"/>
                </a:moveTo>
                <a:lnTo>
                  <a:pt x="90914" y="3888740"/>
                </a:lnTo>
                <a:lnTo>
                  <a:pt x="90914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1785620"/>
            <a:ext cx="2727960" cy="91440"/>
          </a:xfrm>
          <a:custGeom>
            <a:avLst/>
            <a:gdLst/>
            <a:ahLst/>
            <a:cxnLst/>
            <a:rect l="l" t="t" r="r" b="b"/>
            <a:pathLst>
              <a:path w="2727960" h="91439">
                <a:moveTo>
                  <a:pt x="0" y="91439"/>
                </a:moveTo>
                <a:lnTo>
                  <a:pt x="2727960" y="91439"/>
                </a:lnTo>
                <a:lnTo>
                  <a:pt x="272796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116" y="1877397"/>
            <a:ext cx="92710" cy="3889375"/>
          </a:xfrm>
          <a:custGeom>
            <a:avLst/>
            <a:gdLst/>
            <a:ahLst/>
            <a:cxnLst/>
            <a:rect l="l" t="t" r="r" b="b"/>
            <a:pathLst>
              <a:path w="92710" h="3889375">
                <a:moveTo>
                  <a:pt x="92171" y="0"/>
                </a:moveTo>
                <a:lnTo>
                  <a:pt x="0" y="0"/>
                </a:lnTo>
                <a:lnTo>
                  <a:pt x="0" y="3888795"/>
                </a:lnTo>
                <a:lnTo>
                  <a:pt x="92171" y="3888795"/>
                </a:lnTo>
                <a:lnTo>
                  <a:pt x="92171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1242" y="1877399"/>
            <a:ext cx="2545080" cy="3889375"/>
          </a:xfrm>
          <a:custGeom>
            <a:avLst/>
            <a:gdLst/>
            <a:ahLst/>
            <a:cxnLst/>
            <a:rect l="l" t="t" r="r" b="b"/>
            <a:pathLst>
              <a:path w="2545079" h="3889375">
                <a:moveTo>
                  <a:pt x="0" y="0"/>
                </a:moveTo>
                <a:lnTo>
                  <a:pt x="2544874" y="0"/>
                </a:lnTo>
                <a:lnTo>
                  <a:pt x="2544874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0304" y="1896460"/>
            <a:ext cx="2506980" cy="3851275"/>
          </a:xfrm>
          <a:custGeom>
            <a:avLst/>
            <a:gdLst/>
            <a:ahLst/>
            <a:cxnLst/>
            <a:rect l="l" t="t" r="r" b="b"/>
            <a:pathLst>
              <a:path w="2506979" h="3851275">
                <a:moveTo>
                  <a:pt x="0" y="0"/>
                </a:moveTo>
                <a:lnTo>
                  <a:pt x="2506748" y="0"/>
                </a:lnTo>
                <a:lnTo>
                  <a:pt x="2506748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9367" y="1915524"/>
            <a:ext cx="2468622" cy="381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5408" y="5765800"/>
            <a:ext cx="2795270" cy="92710"/>
          </a:xfrm>
          <a:custGeom>
            <a:avLst/>
            <a:gdLst/>
            <a:ahLst/>
            <a:cxnLst/>
            <a:rect l="l" t="t" r="r" b="b"/>
            <a:pathLst>
              <a:path w="2795270" h="92710">
                <a:moveTo>
                  <a:pt x="0" y="92709"/>
                </a:moveTo>
                <a:lnTo>
                  <a:pt x="2795016" y="92709"/>
                </a:lnTo>
                <a:lnTo>
                  <a:pt x="2795016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5408" y="1877060"/>
            <a:ext cx="90805" cy="3888740"/>
          </a:xfrm>
          <a:custGeom>
            <a:avLst/>
            <a:gdLst/>
            <a:ahLst/>
            <a:cxnLst/>
            <a:rect l="l" t="t" r="r" b="b"/>
            <a:pathLst>
              <a:path w="90804" h="3888740">
                <a:moveTo>
                  <a:pt x="0" y="3888740"/>
                </a:moveTo>
                <a:lnTo>
                  <a:pt x="90708" y="3888740"/>
                </a:lnTo>
                <a:lnTo>
                  <a:pt x="90708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5408" y="1785620"/>
            <a:ext cx="2795270" cy="91440"/>
          </a:xfrm>
          <a:custGeom>
            <a:avLst/>
            <a:gdLst/>
            <a:ahLst/>
            <a:cxnLst/>
            <a:rect l="l" t="t" r="r" b="b"/>
            <a:pathLst>
              <a:path w="2795270" h="91439">
                <a:moveTo>
                  <a:pt x="0" y="91439"/>
                </a:moveTo>
                <a:lnTo>
                  <a:pt x="2795016" y="91439"/>
                </a:lnTo>
                <a:lnTo>
                  <a:pt x="279501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7710" y="1877397"/>
            <a:ext cx="92710" cy="3889375"/>
          </a:xfrm>
          <a:custGeom>
            <a:avLst/>
            <a:gdLst/>
            <a:ahLst/>
            <a:cxnLst/>
            <a:rect l="l" t="t" r="r" b="b"/>
            <a:pathLst>
              <a:path w="92710" h="3889375">
                <a:moveTo>
                  <a:pt x="92713" y="0"/>
                </a:moveTo>
                <a:lnTo>
                  <a:pt x="0" y="0"/>
                </a:lnTo>
                <a:lnTo>
                  <a:pt x="0" y="3888795"/>
                </a:lnTo>
                <a:lnTo>
                  <a:pt x="92713" y="3888795"/>
                </a:lnTo>
                <a:lnTo>
                  <a:pt x="92713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6116" y="1877399"/>
            <a:ext cx="2611755" cy="3889375"/>
          </a:xfrm>
          <a:custGeom>
            <a:avLst/>
            <a:gdLst/>
            <a:ahLst/>
            <a:cxnLst/>
            <a:rect l="l" t="t" r="r" b="b"/>
            <a:pathLst>
              <a:path w="2611754" h="3889375">
                <a:moveTo>
                  <a:pt x="0" y="0"/>
                </a:moveTo>
                <a:lnTo>
                  <a:pt x="2611592" y="0"/>
                </a:lnTo>
                <a:lnTo>
                  <a:pt x="2611592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5178" y="1896460"/>
            <a:ext cx="2573655" cy="3851275"/>
          </a:xfrm>
          <a:custGeom>
            <a:avLst/>
            <a:gdLst/>
            <a:ahLst/>
            <a:cxnLst/>
            <a:rect l="l" t="t" r="r" b="b"/>
            <a:pathLst>
              <a:path w="2573654" h="3851275">
                <a:moveTo>
                  <a:pt x="0" y="0"/>
                </a:moveTo>
                <a:lnTo>
                  <a:pt x="2573467" y="0"/>
                </a:lnTo>
                <a:lnTo>
                  <a:pt x="2573467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4241" y="1915523"/>
            <a:ext cx="2535342" cy="3812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7544" y="5765800"/>
            <a:ext cx="2688590" cy="92710"/>
          </a:xfrm>
          <a:custGeom>
            <a:avLst/>
            <a:gdLst/>
            <a:ahLst/>
            <a:cxnLst/>
            <a:rect l="l" t="t" r="r" b="b"/>
            <a:pathLst>
              <a:path w="2688590" h="92710">
                <a:moveTo>
                  <a:pt x="0" y="92709"/>
                </a:moveTo>
                <a:lnTo>
                  <a:pt x="2688335" y="92709"/>
                </a:lnTo>
                <a:lnTo>
                  <a:pt x="2688335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7544" y="1877060"/>
            <a:ext cx="90170" cy="3888740"/>
          </a:xfrm>
          <a:custGeom>
            <a:avLst/>
            <a:gdLst/>
            <a:ahLst/>
            <a:cxnLst/>
            <a:rect l="l" t="t" r="r" b="b"/>
            <a:pathLst>
              <a:path w="90170" h="3888740">
                <a:moveTo>
                  <a:pt x="0" y="3888740"/>
                </a:moveTo>
                <a:lnTo>
                  <a:pt x="90166" y="3888740"/>
                </a:lnTo>
                <a:lnTo>
                  <a:pt x="90166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57544" y="1785620"/>
            <a:ext cx="2688590" cy="91440"/>
          </a:xfrm>
          <a:custGeom>
            <a:avLst/>
            <a:gdLst/>
            <a:ahLst/>
            <a:cxnLst/>
            <a:rect l="l" t="t" r="r" b="b"/>
            <a:pathLst>
              <a:path w="2688590" h="91439">
                <a:moveTo>
                  <a:pt x="0" y="91439"/>
                </a:moveTo>
                <a:lnTo>
                  <a:pt x="2688335" y="91439"/>
                </a:lnTo>
                <a:lnTo>
                  <a:pt x="2688335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54457" y="1877397"/>
            <a:ext cx="91440" cy="3889375"/>
          </a:xfrm>
          <a:custGeom>
            <a:avLst/>
            <a:gdLst/>
            <a:ahLst/>
            <a:cxnLst/>
            <a:rect l="l" t="t" r="r" b="b"/>
            <a:pathLst>
              <a:path w="91440" h="3889375">
                <a:moveTo>
                  <a:pt x="91422" y="0"/>
                </a:moveTo>
                <a:lnTo>
                  <a:pt x="0" y="0"/>
                </a:lnTo>
                <a:lnTo>
                  <a:pt x="0" y="3888795"/>
                </a:lnTo>
                <a:lnTo>
                  <a:pt x="91422" y="3888795"/>
                </a:lnTo>
                <a:lnTo>
                  <a:pt x="91422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7709" y="1877399"/>
            <a:ext cx="2506980" cy="3889375"/>
          </a:xfrm>
          <a:custGeom>
            <a:avLst/>
            <a:gdLst/>
            <a:ahLst/>
            <a:cxnLst/>
            <a:rect l="l" t="t" r="r" b="b"/>
            <a:pathLst>
              <a:path w="2506979" h="3889375">
                <a:moveTo>
                  <a:pt x="0" y="0"/>
                </a:moveTo>
                <a:lnTo>
                  <a:pt x="2506748" y="0"/>
                </a:lnTo>
                <a:lnTo>
                  <a:pt x="2506748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6771" y="1896460"/>
            <a:ext cx="2468880" cy="3851275"/>
          </a:xfrm>
          <a:custGeom>
            <a:avLst/>
            <a:gdLst/>
            <a:ahLst/>
            <a:cxnLst/>
            <a:rect l="l" t="t" r="r" b="b"/>
            <a:pathLst>
              <a:path w="2468879" h="3851275">
                <a:moveTo>
                  <a:pt x="0" y="0"/>
                </a:moveTo>
                <a:lnTo>
                  <a:pt x="2468622" y="0"/>
                </a:lnTo>
                <a:lnTo>
                  <a:pt x="2468622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85835" y="1915524"/>
            <a:ext cx="2430498" cy="3812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97663" y="6144279"/>
            <a:ext cx="525335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25" dirty="0">
                <a:solidFill>
                  <a:srgbClr val="FFFFFF"/>
                </a:solidFill>
                <a:latin typeface="Calibri"/>
                <a:cs typeface="Calibri"/>
              </a:rPr>
              <a:t>(1844) (1848) (1867,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1885,</a:t>
            </a:r>
            <a:r>
              <a:rPr sz="315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1894)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183" y="5318759"/>
            <a:ext cx="2697480" cy="91440"/>
          </a:xfrm>
          <a:custGeom>
            <a:avLst/>
            <a:gdLst/>
            <a:ahLst/>
            <a:cxnLst/>
            <a:rect l="l" t="t" r="r" b="b"/>
            <a:pathLst>
              <a:path w="2697479" h="91439">
                <a:moveTo>
                  <a:pt x="0" y="91440"/>
                </a:moveTo>
                <a:lnTo>
                  <a:pt x="2697479" y="91440"/>
                </a:lnTo>
                <a:lnTo>
                  <a:pt x="269747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183" y="1430019"/>
            <a:ext cx="90805" cy="3888740"/>
          </a:xfrm>
          <a:custGeom>
            <a:avLst/>
            <a:gdLst/>
            <a:ahLst/>
            <a:cxnLst/>
            <a:rect l="l" t="t" r="r" b="b"/>
            <a:pathLst>
              <a:path w="90805" h="3888740">
                <a:moveTo>
                  <a:pt x="0" y="3888740"/>
                </a:moveTo>
                <a:lnTo>
                  <a:pt x="90526" y="3888740"/>
                </a:lnTo>
                <a:lnTo>
                  <a:pt x="90526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1183" y="1338580"/>
            <a:ext cx="2697480" cy="91440"/>
          </a:xfrm>
          <a:custGeom>
            <a:avLst/>
            <a:gdLst/>
            <a:ahLst/>
            <a:cxnLst/>
            <a:rect l="l" t="t" r="r" b="b"/>
            <a:pathLst>
              <a:path w="2697479" h="91440">
                <a:moveTo>
                  <a:pt x="0" y="91439"/>
                </a:moveTo>
                <a:lnTo>
                  <a:pt x="2697479" y="91439"/>
                </a:lnTo>
                <a:lnTo>
                  <a:pt x="269747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7990" y="1429424"/>
            <a:ext cx="90805" cy="3889375"/>
          </a:xfrm>
          <a:custGeom>
            <a:avLst/>
            <a:gdLst/>
            <a:ahLst/>
            <a:cxnLst/>
            <a:rect l="l" t="t" r="r" b="b"/>
            <a:pathLst>
              <a:path w="90804" h="3889375">
                <a:moveTo>
                  <a:pt x="90672" y="0"/>
                </a:moveTo>
                <a:lnTo>
                  <a:pt x="0" y="0"/>
                </a:lnTo>
                <a:lnTo>
                  <a:pt x="0" y="3888795"/>
                </a:lnTo>
                <a:lnTo>
                  <a:pt x="90672" y="3888795"/>
                </a:lnTo>
                <a:lnTo>
                  <a:pt x="90672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710" y="1429424"/>
            <a:ext cx="2516505" cy="3889375"/>
          </a:xfrm>
          <a:custGeom>
            <a:avLst/>
            <a:gdLst/>
            <a:ahLst/>
            <a:cxnLst/>
            <a:rect l="l" t="t" r="r" b="b"/>
            <a:pathLst>
              <a:path w="2516504" h="3889375">
                <a:moveTo>
                  <a:pt x="0" y="0"/>
                </a:moveTo>
                <a:lnTo>
                  <a:pt x="2516280" y="0"/>
                </a:lnTo>
                <a:lnTo>
                  <a:pt x="2516280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773" y="1448487"/>
            <a:ext cx="2478405" cy="3851275"/>
          </a:xfrm>
          <a:custGeom>
            <a:avLst/>
            <a:gdLst/>
            <a:ahLst/>
            <a:cxnLst/>
            <a:rect l="l" t="t" r="r" b="b"/>
            <a:pathLst>
              <a:path w="2478404" h="3851275">
                <a:moveTo>
                  <a:pt x="0" y="0"/>
                </a:moveTo>
                <a:lnTo>
                  <a:pt x="2478154" y="0"/>
                </a:lnTo>
                <a:lnTo>
                  <a:pt x="2478154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836" y="1467549"/>
            <a:ext cx="2440029" cy="381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5784" y="5318759"/>
            <a:ext cx="2767965" cy="91440"/>
          </a:xfrm>
          <a:custGeom>
            <a:avLst/>
            <a:gdLst/>
            <a:ahLst/>
            <a:cxnLst/>
            <a:rect l="l" t="t" r="r" b="b"/>
            <a:pathLst>
              <a:path w="2767965" h="91439">
                <a:moveTo>
                  <a:pt x="0" y="91440"/>
                </a:moveTo>
                <a:lnTo>
                  <a:pt x="2767583" y="91440"/>
                </a:lnTo>
                <a:lnTo>
                  <a:pt x="2767583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5784" y="1430019"/>
            <a:ext cx="92710" cy="3888740"/>
          </a:xfrm>
          <a:custGeom>
            <a:avLst/>
            <a:gdLst/>
            <a:ahLst/>
            <a:cxnLst/>
            <a:rect l="l" t="t" r="r" b="b"/>
            <a:pathLst>
              <a:path w="92710" h="3888740">
                <a:moveTo>
                  <a:pt x="0" y="3888740"/>
                </a:moveTo>
                <a:lnTo>
                  <a:pt x="92207" y="3888740"/>
                </a:lnTo>
                <a:lnTo>
                  <a:pt x="92207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5784" y="1338580"/>
            <a:ext cx="2767965" cy="91440"/>
          </a:xfrm>
          <a:custGeom>
            <a:avLst/>
            <a:gdLst/>
            <a:ahLst/>
            <a:cxnLst/>
            <a:rect l="l" t="t" r="r" b="b"/>
            <a:pathLst>
              <a:path w="2767965" h="91440">
                <a:moveTo>
                  <a:pt x="0" y="91439"/>
                </a:moveTo>
                <a:lnTo>
                  <a:pt x="2767583" y="91439"/>
                </a:lnTo>
                <a:lnTo>
                  <a:pt x="2767583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0990" y="1429424"/>
            <a:ext cx="92710" cy="3889375"/>
          </a:xfrm>
          <a:custGeom>
            <a:avLst/>
            <a:gdLst/>
            <a:ahLst/>
            <a:cxnLst/>
            <a:rect l="l" t="t" r="r" b="b"/>
            <a:pathLst>
              <a:path w="92710" h="3889375">
                <a:moveTo>
                  <a:pt x="92377" y="0"/>
                </a:moveTo>
                <a:lnTo>
                  <a:pt x="0" y="0"/>
                </a:lnTo>
                <a:lnTo>
                  <a:pt x="0" y="3888795"/>
                </a:lnTo>
                <a:lnTo>
                  <a:pt x="92377" y="3888795"/>
                </a:lnTo>
                <a:lnTo>
                  <a:pt x="92377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990" y="1429424"/>
            <a:ext cx="2583180" cy="3889375"/>
          </a:xfrm>
          <a:custGeom>
            <a:avLst/>
            <a:gdLst/>
            <a:ahLst/>
            <a:cxnLst/>
            <a:rect l="l" t="t" r="r" b="b"/>
            <a:pathLst>
              <a:path w="2583179" h="3889375">
                <a:moveTo>
                  <a:pt x="0" y="0"/>
                </a:moveTo>
                <a:lnTo>
                  <a:pt x="2582998" y="0"/>
                </a:lnTo>
                <a:lnTo>
                  <a:pt x="2582998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7053" y="1448487"/>
            <a:ext cx="2545080" cy="3851275"/>
          </a:xfrm>
          <a:custGeom>
            <a:avLst/>
            <a:gdLst/>
            <a:ahLst/>
            <a:cxnLst/>
            <a:rect l="l" t="t" r="r" b="b"/>
            <a:pathLst>
              <a:path w="2545079" h="3851275">
                <a:moveTo>
                  <a:pt x="0" y="0"/>
                </a:moveTo>
                <a:lnTo>
                  <a:pt x="2544873" y="0"/>
                </a:lnTo>
                <a:lnTo>
                  <a:pt x="2544873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6116" y="1467549"/>
            <a:ext cx="2506748" cy="3812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0488" y="5318759"/>
            <a:ext cx="2764790" cy="91440"/>
          </a:xfrm>
          <a:custGeom>
            <a:avLst/>
            <a:gdLst/>
            <a:ahLst/>
            <a:cxnLst/>
            <a:rect l="l" t="t" r="r" b="b"/>
            <a:pathLst>
              <a:path w="2764790" h="91439">
                <a:moveTo>
                  <a:pt x="0" y="91440"/>
                </a:moveTo>
                <a:lnTo>
                  <a:pt x="2764536" y="91440"/>
                </a:lnTo>
                <a:lnTo>
                  <a:pt x="2764536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0488" y="1430019"/>
            <a:ext cx="90805" cy="3888740"/>
          </a:xfrm>
          <a:custGeom>
            <a:avLst/>
            <a:gdLst/>
            <a:ahLst/>
            <a:cxnLst/>
            <a:rect l="l" t="t" r="r" b="b"/>
            <a:pathLst>
              <a:path w="90804" h="3888740">
                <a:moveTo>
                  <a:pt x="0" y="3888740"/>
                </a:moveTo>
                <a:lnTo>
                  <a:pt x="90502" y="3888740"/>
                </a:lnTo>
                <a:lnTo>
                  <a:pt x="90502" y="0"/>
                </a:lnTo>
                <a:lnTo>
                  <a:pt x="0" y="0"/>
                </a:lnTo>
                <a:lnTo>
                  <a:pt x="0" y="388874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0488" y="1338580"/>
            <a:ext cx="2764790" cy="91440"/>
          </a:xfrm>
          <a:custGeom>
            <a:avLst/>
            <a:gdLst/>
            <a:ahLst/>
            <a:cxnLst/>
            <a:rect l="l" t="t" r="r" b="b"/>
            <a:pathLst>
              <a:path w="2764790" h="91440">
                <a:moveTo>
                  <a:pt x="0" y="91439"/>
                </a:moveTo>
                <a:lnTo>
                  <a:pt x="2764536" y="91439"/>
                </a:lnTo>
                <a:lnTo>
                  <a:pt x="276453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3987" y="1429424"/>
            <a:ext cx="91440" cy="3889375"/>
          </a:xfrm>
          <a:custGeom>
            <a:avLst/>
            <a:gdLst/>
            <a:ahLst/>
            <a:cxnLst/>
            <a:rect l="l" t="t" r="r" b="b"/>
            <a:pathLst>
              <a:path w="91440" h="3889375">
                <a:moveTo>
                  <a:pt x="91036" y="0"/>
                </a:moveTo>
                <a:lnTo>
                  <a:pt x="0" y="0"/>
                </a:lnTo>
                <a:lnTo>
                  <a:pt x="0" y="3888795"/>
                </a:lnTo>
                <a:lnTo>
                  <a:pt x="91036" y="3888795"/>
                </a:lnTo>
                <a:lnTo>
                  <a:pt x="910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0989" y="1429424"/>
            <a:ext cx="2583180" cy="3889375"/>
          </a:xfrm>
          <a:custGeom>
            <a:avLst/>
            <a:gdLst/>
            <a:ahLst/>
            <a:cxnLst/>
            <a:rect l="l" t="t" r="r" b="b"/>
            <a:pathLst>
              <a:path w="2583179" h="3889375">
                <a:moveTo>
                  <a:pt x="0" y="0"/>
                </a:moveTo>
                <a:lnTo>
                  <a:pt x="2582999" y="0"/>
                </a:lnTo>
                <a:lnTo>
                  <a:pt x="2582999" y="3888795"/>
                </a:lnTo>
                <a:lnTo>
                  <a:pt x="0" y="3888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0052" y="1448487"/>
            <a:ext cx="2545080" cy="3851275"/>
          </a:xfrm>
          <a:custGeom>
            <a:avLst/>
            <a:gdLst/>
            <a:ahLst/>
            <a:cxnLst/>
            <a:rect l="l" t="t" r="r" b="b"/>
            <a:pathLst>
              <a:path w="2545079" h="3851275">
                <a:moveTo>
                  <a:pt x="0" y="0"/>
                </a:moveTo>
                <a:lnTo>
                  <a:pt x="2544873" y="0"/>
                </a:lnTo>
                <a:lnTo>
                  <a:pt x="2544873" y="3850670"/>
                </a:lnTo>
                <a:lnTo>
                  <a:pt x="0" y="3850670"/>
                </a:lnTo>
                <a:lnTo>
                  <a:pt x="0" y="0"/>
                </a:lnTo>
                <a:close/>
              </a:path>
            </a:pathLst>
          </a:custGeom>
          <a:ln w="38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9115" y="1467549"/>
            <a:ext cx="2506748" cy="3812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3808" y="5696306"/>
            <a:ext cx="363982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25" dirty="0">
                <a:solidFill>
                  <a:srgbClr val="FFFFFF"/>
                </a:solidFill>
                <a:latin typeface="Calibri"/>
                <a:cs typeface="Calibri"/>
              </a:rPr>
              <a:t>(1844) </a:t>
            </a:r>
            <a:r>
              <a:rPr sz="3150" spc="-35" dirty="0">
                <a:solidFill>
                  <a:srgbClr val="FFFFFF"/>
                </a:solidFill>
                <a:latin typeface="Calibri"/>
                <a:cs typeface="Calibri"/>
              </a:rPr>
              <a:t>(1857/8)</a:t>
            </a:r>
            <a:r>
              <a:rPr sz="315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(1884)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880" y="2989398"/>
            <a:ext cx="467233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60" dirty="0">
                <a:solidFill>
                  <a:srgbClr val="FFFFFF"/>
                </a:solidFill>
                <a:latin typeface="Calibri"/>
                <a:cs typeface="Calibri"/>
              </a:rPr>
              <a:t>Theses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Feuerbach</a:t>
            </a:r>
            <a:r>
              <a:rPr sz="315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Calibri"/>
                <a:cs typeface="Calibri"/>
              </a:rPr>
              <a:t>(1845)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003" y="3660406"/>
            <a:ext cx="8928100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5375" marR="5080" indent="-1083310">
              <a:lnSpc>
                <a:spcPct val="107200"/>
              </a:lnSpc>
              <a:spcBef>
                <a:spcPts val="100"/>
              </a:spcBef>
            </a:pPr>
            <a:r>
              <a:rPr sz="3150" spc="60" dirty="0">
                <a:solidFill>
                  <a:srgbClr val="FFFFFF"/>
                </a:solidFill>
                <a:latin typeface="Calibri"/>
                <a:cs typeface="Calibri"/>
              </a:rPr>
              <a:t>Philosophers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20" dirty="0">
                <a:solidFill>
                  <a:srgbClr val="FFFFFF"/>
                </a:solidFill>
                <a:latin typeface="Calibri"/>
                <a:cs typeface="Calibri"/>
              </a:rPr>
              <a:t>hitherto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5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i="1" spc="-5" dirty="0">
                <a:solidFill>
                  <a:srgbClr val="FFFFFF"/>
                </a:solidFill>
                <a:latin typeface="Calibri"/>
                <a:cs typeface="Calibri"/>
              </a:rPr>
              <a:t>interpreted</a:t>
            </a:r>
            <a:r>
              <a:rPr sz="315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0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3150" spc="6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1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4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25" dirty="0">
                <a:solidFill>
                  <a:srgbClr val="FFFFFF"/>
                </a:solidFill>
                <a:latin typeface="Calibri"/>
                <a:cs typeface="Calibri"/>
              </a:rPr>
              <a:t>ways;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5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1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i="1" spc="40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315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50" spc="25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165">
              <a:lnSpc>
                <a:spcPct val="146900"/>
              </a:lnSpc>
              <a:spcBef>
                <a:spcPts val="100"/>
              </a:spcBef>
            </a:pPr>
            <a:r>
              <a:rPr spc="-20" dirty="0"/>
              <a:t>Marxist </a:t>
            </a:r>
            <a:r>
              <a:rPr spc="55" dirty="0"/>
              <a:t>Critical Theory  </a:t>
            </a:r>
            <a:r>
              <a:rPr spc="60" dirty="0"/>
              <a:t>Scientific </a:t>
            </a:r>
            <a:r>
              <a:rPr spc="40" dirty="0"/>
              <a:t>vs. </a:t>
            </a:r>
            <a:r>
              <a:rPr spc="60" dirty="0"/>
              <a:t>Critical</a:t>
            </a:r>
            <a:r>
              <a:rPr spc="-400" dirty="0"/>
              <a:t> </a:t>
            </a:r>
            <a:r>
              <a:rPr spc="55" dirty="0"/>
              <a:t>Theory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452" y="3392885"/>
            <a:ext cx="95313" cy="9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452" y="3697888"/>
            <a:ext cx="95313" cy="9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452" y="4307895"/>
            <a:ext cx="95313" cy="9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0099" y="2516643"/>
            <a:ext cx="8796655" cy="23133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222885" algn="ctr">
              <a:lnSpc>
                <a:spcPct val="100000"/>
              </a:lnSpc>
              <a:spcBef>
                <a:spcPts val="1420"/>
              </a:spcBef>
            </a:pP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Scientific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Theory: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  <a:spcBef>
                <a:spcPts val="1805"/>
              </a:spcBef>
            </a:pP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It's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"aim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[is]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manipulation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external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world." 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Objectifying: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"one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distinguish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clearly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'objects'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25" dirty="0" smtClean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r>
              <a:rPr lang="en-CA"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 smtClean="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."</a:t>
            </a:r>
            <a:endParaRPr sz="2400" dirty="0">
              <a:latin typeface="Calibri"/>
              <a:cs typeface="Calibri"/>
            </a:endParaRPr>
          </a:p>
          <a:p>
            <a:pPr marL="12700" marR="242570">
              <a:lnSpc>
                <a:spcPts val="2400"/>
              </a:lnSpc>
              <a:spcBef>
                <a:spcPts val="5"/>
              </a:spcBef>
            </a:pP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Evidence: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"require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empirical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confirmation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observation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experiment."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312</Words>
  <Application>Microsoft Macintosh PowerPoint</Application>
  <PresentationFormat>Custom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Trebuchet MS</vt:lpstr>
      <vt:lpstr>Office Theme</vt:lpstr>
      <vt:lpstr>MARXISM AS A CRITICAL THEORY  FOR LIBRARIANSHIP Sam Popowich, University of Alberta  @redlibrarian</vt:lpstr>
      <vt:lpstr>PowerPoint Presentation</vt:lpstr>
      <vt:lpstr>Who was Karl Marx?</vt:lpstr>
      <vt:lpstr>PowerPoint Presentation</vt:lpstr>
      <vt:lpstr>Marx and Engels' Major Works</vt:lpstr>
      <vt:lpstr>PowerPoint Presentation</vt:lpstr>
      <vt:lpstr>PowerPoint Presentation</vt:lpstr>
      <vt:lpstr>Marxist Critical Theory  Scientific vs. Critical Theory</vt:lpstr>
      <vt:lpstr>PowerPoint Presentation</vt:lpstr>
      <vt:lpstr>Critical Theory:</vt:lpstr>
      <vt:lpstr>PowerPoint Presentation</vt:lpstr>
      <vt:lpstr>Librarianship and philosophy</vt:lpstr>
      <vt:lpstr>Librarianship and politics</vt:lpstr>
      <vt:lpstr>Librarianship and political economy</vt:lpstr>
      <vt:lpstr>Conclusion</vt:lpstr>
      <vt:lpstr>Thank you!  Questions?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MARXISM AS A CRITICAL THEORY  FOR LIBRARIANSHIP Sam Popowich, University of Alberta  @redlibrarian</dc:title>
  <cp:lastModifiedBy>Sam Popowich</cp:lastModifiedBy>
  <cp:revision>2</cp:revision>
  <dcterms:created xsi:type="dcterms:W3CDTF">2019-02-17T15:25:43Z</dcterms:created>
  <dcterms:modified xsi:type="dcterms:W3CDTF">2019-02-17T15:26:59Z</dcterms:modified>
</cp:coreProperties>
</file>