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73" r:id="rId2"/>
    <p:sldId id="283" r:id="rId3"/>
    <p:sldId id="295" r:id="rId4"/>
    <p:sldId id="281" r:id="rId5"/>
    <p:sldId id="288" r:id="rId6"/>
    <p:sldId id="296" r:id="rId7"/>
    <p:sldId id="290" r:id="rId8"/>
    <p:sldId id="292" r:id="rId9"/>
    <p:sldId id="275" r:id="rId10"/>
    <p:sldId id="294" r:id="rId11"/>
    <p:sldId id="291" r:id="rId12"/>
    <p:sldId id="274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EBEBEB"/>
    <a:srgbClr val="F8F8F8"/>
    <a:srgbClr val="D24726"/>
    <a:srgbClr val="D2B4A6"/>
    <a:srgbClr val="734F29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56" autoAdjust="0"/>
    <p:restoredTop sz="94274" autoAdjust="0"/>
  </p:normalViewPr>
  <p:slideViewPr>
    <p:cSldViewPr>
      <p:cViewPr varScale="1">
        <p:scale>
          <a:sx n="83" d="100"/>
          <a:sy n="83" d="100"/>
        </p:scale>
        <p:origin x="34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2022年7月11日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2022年7月11日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29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79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sz="1200" kern="1200" dirty="0">
                <a:solidFill>
                  <a:schemeClr val="tx1"/>
                </a:solidFill>
                <a:effectLst/>
                <a:cs typeface="+mn-cs"/>
              </a:rPr>
              <a:t>在幻灯片放映模式下，选择箭头访问相应链接</a:t>
            </a:r>
            <a:r>
              <a:rPr lang="zh-cn" dirty="0"/>
              <a:t>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72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4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55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55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17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17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68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16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B3CDE5-BC73-4849-8D92-CB00948283D7}" type="datetime2">
              <a:rPr lang="zh-CN" altLang="en-US" smtClean="0"/>
              <a:pPr/>
              <a:t>2022年7月11日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 rtl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3" name="内容占位符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0"/>
              <a:t>编辑母版文本样式
第二级
第三级
第四级
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2022年7月11日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10613286" cy="2389365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紫光同创杯</a:t>
            </a:r>
            <a:br>
              <a:rPr lang="en-US" altLang="zh-CN" sz="4600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zh-CN" altLang="en-US" sz="2000" b="1" dirty="0">
                <a:solidFill>
                  <a:schemeClr val="bg2">
                    <a:lumMod val="9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b="1" dirty="0">
                <a:solidFill>
                  <a:schemeClr val="bg2">
                    <a:lumMod val="9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PGL22G</a:t>
            </a:r>
            <a:r>
              <a:rPr lang="zh-CN" altLang="en-US" sz="2000" b="1" dirty="0">
                <a:solidFill>
                  <a:schemeClr val="bg2">
                    <a:lumMod val="9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dirty="0" err="1">
                <a:solidFill>
                  <a:schemeClr val="bg2">
                    <a:lumMod val="9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MobileNet</a:t>
            </a:r>
            <a:r>
              <a:rPr lang="en-US" altLang="zh-CN" sz="2000" b="1" dirty="0">
                <a:solidFill>
                  <a:schemeClr val="bg2">
                    <a:lumMod val="9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-YOLO</a:t>
            </a:r>
            <a:r>
              <a:rPr lang="zh-CN" altLang="en-US" sz="2000" b="1" dirty="0">
                <a:solidFill>
                  <a:schemeClr val="bg2">
                    <a:lumMod val="9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水果识别系统</a:t>
            </a:r>
            <a:endParaRPr lang="zh-cn" sz="4600" dirty="0">
              <a:solidFill>
                <a:schemeClr val="bg2">
                  <a:lumMod val="9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27465" y="4437112"/>
            <a:ext cx="9582736" cy="151216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  <a:sym typeface="Wingdings" pitchFamily="2" charset="2"/>
              </a:rPr>
              <a:t>答辩人：刘宇昂</a:t>
            </a:r>
            <a:endParaRPr lang="en-US" altLang="zh-CN" sz="2400" dirty="0">
              <a:solidFill>
                <a:schemeClr val="bg1"/>
              </a:solidFill>
              <a:cs typeface="Arial" panose="020B0604020202020204" pitchFamily="34" charset="0"/>
              <a:sym typeface="Wingdings" pitchFamily="2" charset="2"/>
            </a:endParaRPr>
          </a:p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  <a:sym typeface="Wingdings" pitchFamily="2" charset="2"/>
              </a:rPr>
              <a:t>队伍编号：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  <a:sym typeface="Wingdings" pitchFamily="2" charset="2"/>
              </a:rPr>
              <a:t>CICC1084 </a:t>
            </a:r>
          </a:p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团队名称：点灯稳过</a:t>
            </a:r>
            <a:endParaRPr lang="en-US" alt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1D8526-5B2B-420A-9B16-FFF7F605AD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446562"/>
            <a:ext cx="980674" cy="71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子模块设计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5AD972-1A08-41B6-B56B-7F2A2B7BDE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129987"/>
            <a:ext cx="1055440" cy="73363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E44D126-D218-79DE-B425-8A439A6C0D8A}"/>
              </a:ext>
            </a:extLst>
          </p:cNvPr>
          <p:cNvSpPr txBox="1"/>
          <p:nvPr/>
        </p:nvSpPr>
        <p:spPr>
          <a:xfrm>
            <a:off x="335360" y="1457251"/>
            <a:ext cx="10441160" cy="4464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硬件加速模块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CBL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结构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Relu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卷积层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线性层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上采样层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最大池化层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颜色识别模块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结构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前处理与后处理模块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B0C519B-C7F8-BD7C-CD82-1E362614F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92" y="1376620"/>
            <a:ext cx="5904656" cy="220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3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应用前景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2E34DB-9BFC-4EB9-A2EC-9978D532EE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129987"/>
            <a:ext cx="1055440" cy="73363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49314EF-ABAA-4995-9A9D-18B294D67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524780"/>
            <a:ext cx="11449272" cy="5072571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物品识别是智能机器的基本功能之一，该功能无论在军事还是民用中都有着广泛的应用场景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当前的目标识别算法通常运行在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或其他通用加速器上；基于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FPGA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的目标识别算法仍有待探索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本项目期望基于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FPGA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平台实现一套高可执行性的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YOLO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目标识别（目标检测）算法，可大大降低计算能耗、提高计算速度，在摩尔定律减缓的情况下帮助高性能的专用算法落地部署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endParaRPr lang="en-US" altLang="zh-CN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23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492896"/>
            <a:ext cx="10515600" cy="1325563"/>
          </a:xfrm>
        </p:spPr>
        <p:txBody>
          <a:bodyPr rtlCol="0"/>
          <a:lstStyle/>
          <a:p>
            <a:pPr algn="ctr" rtl="0"/>
            <a:r>
              <a:rPr lang="zh-CN" altLang="en-US" dirty="0">
                <a:solidFill>
                  <a:srgbClr val="FF0000"/>
                </a:solidFill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赛题分析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C3DB54F-3B9C-4001-908A-86D8751C4F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129987"/>
            <a:ext cx="1055440" cy="73363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387B54A-8B28-253C-83F4-31A93F24639B}"/>
              </a:ext>
            </a:extLst>
          </p:cNvPr>
          <p:cNvSpPr txBox="1"/>
          <p:nvPr/>
        </p:nvSpPr>
        <p:spPr>
          <a:xfrm>
            <a:off x="335360" y="1340768"/>
            <a:ext cx="11089232" cy="5255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分区赛赛题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水果识别：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每个队伍的系统进行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次的识别测试，其中有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次是单种水果的识别，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次是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种水果混合的识别，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次是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种水果混合的识别。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涉及水果模型：红苹果、青苹果、单只香蕉、紫红葡萄、火龙果、黄色胖梨子、乳白色雪梨、绿色青梨、黄芒果、青芒果、猕猴桃、红橙子。（随机的两种水果为：</a:t>
            </a:r>
            <a:r>
              <a:rPr lang="zh-CN" altLang="en-US" dirty="0">
                <a:solidFill>
                  <a:srgbClr val="FF0000"/>
                </a:solidFill>
              </a:rPr>
              <a:t>红山竹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栗色无花果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输出要求：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当摄像头出现水果时自动输出识别信息。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系统每次识别测试需要输出的信息为：</a:t>
            </a:r>
            <a:r>
              <a:rPr lang="en-US" altLang="zh-CN" dirty="0">
                <a:solidFill>
                  <a:srgbClr val="FF0000"/>
                </a:solidFill>
              </a:rPr>
              <a:t>XX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en-US" altLang="zh-CN" dirty="0">
                <a:solidFill>
                  <a:srgbClr val="FF0000"/>
                </a:solidFill>
              </a:rPr>
              <a:t>XX</a:t>
            </a:r>
            <a:r>
              <a:rPr lang="zh-CN" altLang="en-US" dirty="0">
                <a:solidFill>
                  <a:srgbClr val="FF0000"/>
                </a:solidFill>
              </a:rPr>
              <a:t>颜色的</a:t>
            </a:r>
            <a:r>
              <a:rPr lang="en-US" altLang="zh-CN" dirty="0">
                <a:solidFill>
                  <a:srgbClr val="FF0000"/>
                </a:solidFill>
              </a:rPr>
              <a:t>XX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，其中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XX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依次是个数，颜色与水果种类。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速度要求：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从相机拍到水果开始计时，结果输出后结束计时。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秒为一个单位，每增加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时间分值减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分，满分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3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赛题分析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C3DB54F-3B9C-4001-908A-86D8751C4F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129987"/>
            <a:ext cx="1055440" cy="73363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387B54A-8B28-253C-83F4-31A93F24639B}"/>
              </a:ext>
            </a:extLst>
          </p:cNvPr>
          <p:cNvSpPr txBox="1"/>
          <p:nvPr/>
        </p:nvSpPr>
        <p:spPr>
          <a:xfrm>
            <a:off x="335360" y="1340768"/>
            <a:ext cx="11089232" cy="373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分区赛赛题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水果识别：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识别出红色、橙色、黄色、绿色、紫色、白色、栗色这些颜色；同时识别出苹果、香蕉、葡萄、火龙果、梨、芒果、猕猴桃、句子、山竹、无花果这些水果种类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识别出对应种类的水果数量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输出要求：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由于选取算法限制，团队决定设置三种输出模式，分别输出当前图片的水果种类、数量和颜色，通过外部按钮控制输出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25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方案选择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B935D44-D897-7C4F-BAD3-8DF1330B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524780"/>
            <a:ext cx="10749366" cy="4856547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000" dirty="0">
                <a:cs typeface="Arial" panose="020B0604020202020204" pitchFamily="34" charset="0"/>
              </a:rPr>
              <a:t>水果种类识别（包含随机水果种类识别）</a:t>
            </a:r>
            <a:endParaRPr lang="en-US" altLang="zh-CN" sz="2000" dirty="0">
              <a:cs typeface="Arial" panose="020B0604020202020204" pitchFamily="34" charset="0"/>
            </a:endParaRPr>
          </a:p>
          <a:p>
            <a:pPr marL="1143000" lvl="1" indent="-457200">
              <a:lnSpc>
                <a:spcPct val="100000"/>
              </a:lnSpc>
              <a:spcAft>
                <a:spcPts val="500"/>
              </a:spcAft>
              <a:buAutoNum type="arabicPeriod"/>
            </a:pPr>
            <a:r>
              <a:rPr lang="zh-CN" altLang="en-US" sz="1800" dirty="0">
                <a:cs typeface="Arial" panose="020B0604020202020204" pitchFamily="34" charset="0"/>
              </a:rPr>
              <a:t>传统</a:t>
            </a:r>
            <a:r>
              <a:rPr lang="en-US" altLang="zh-CN" sz="1800" dirty="0">
                <a:cs typeface="Arial" panose="020B0604020202020204" pitchFamily="34" charset="0"/>
              </a:rPr>
              <a:t>ML</a:t>
            </a:r>
            <a:r>
              <a:rPr lang="zh-CN" altLang="en-US" sz="1800" dirty="0">
                <a:cs typeface="Arial" panose="020B0604020202020204" pitchFamily="34" charset="0"/>
              </a:rPr>
              <a:t>算法（</a:t>
            </a:r>
            <a:r>
              <a:rPr lang="en-US" altLang="zh-CN" sz="1800" dirty="0">
                <a:cs typeface="Arial" panose="020B0604020202020204" pitchFamily="34" charset="0"/>
              </a:rPr>
              <a:t>KNN&amp;LBP</a:t>
            </a:r>
            <a:r>
              <a:rPr lang="zh-CN" altLang="en-US" sz="1800" dirty="0">
                <a:cs typeface="Arial" panose="020B0604020202020204" pitchFamily="34" charset="0"/>
              </a:rPr>
              <a:t>）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1143000" lvl="1" indent="-45720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AutoNum type="arabicPeriod"/>
            </a:pPr>
            <a:r>
              <a:rPr lang="zh-CN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基于</a:t>
            </a:r>
            <a:r>
              <a:rPr lang="en-US" altLang="zh-CN" sz="1800" dirty="0">
                <a:solidFill>
                  <a:srgbClr val="FF0000"/>
                </a:solidFill>
                <a:cs typeface="Arial" panose="020B0604020202020204" pitchFamily="34" charset="0"/>
              </a:rPr>
              <a:t>CNN</a:t>
            </a:r>
            <a:r>
              <a:rPr lang="zh-CN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的</a:t>
            </a:r>
            <a:r>
              <a:rPr lang="en-US" altLang="zh-CN" sz="1800" dirty="0">
                <a:solidFill>
                  <a:srgbClr val="FF0000"/>
                </a:solidFill>
                <a:cs typeface="Arial" panose="020B0604020202020204" pitchFamily="34" charset="0"/>
              </a:rPr>
              <a:t>YOLO</a:t>
            </a:r>
            <a:r>
              <a:rPr lang="zh-CN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神经网络（</a:t>
            </a:r>
            <a:r>
              <a:rPr lang="en-US" altLang="zh-CN" sz="1800" dirty="0">
                <a:solidFill>
                  <a:srgbClr val="FF0000"/>
                </a:solidFill>
                <a:cs typeface="Arial" panose="020B0604020202020204" pitchFamily="34" charset="0"/>
              </a:rPr>
              <a:t>YOLO-</a:t>
            </a:r>
            <a:r>
              <a:rPr lang="en-US" altLang="zh-CN" sz="1800" dirty="0" err="1">
                <a:solidFill>
                  <a:srgbClr val="FF0000"/>
                </a:solidFill>
                <a:cs typeface="Arial" panose="020B0604020202020204" pitchFamily="34" charset="0"/>
              </a:rPr>
              <a:t>MobileNet</a:t>
            </a:r>
            <a:r>
              <a:rPr lang="zh-CN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）</a:t>
            </a:r>
            <a:endParaRPr lang="en-US" altLang="zh-CN" sz="18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1143000" lvl="1" indent="-457200">
              <a:lnSpc>
                <a:spcPct val="100000"/>
              </a:lnSpc>
              <a:spcAft>
                <a:spcPts val="500"/>
              </a:spcAft>
              <a:buAutoNum type="arabicPeriod"/>
            </a:pPr>
            <a:r>
              <a:rPr lang="zh-CN" altLang="en-US" sz="1800" dirty="0">
                <a:cs typeface="Arial" panose="020B0604020202020204" pitchFamily="34" charset="0"/>
              </a:rPr>
              <a:t>基于</a:t>
            </a:r>
            <a:r>
              <a:rPr lang="en-US" altLang="zh-CN" sz="1800" dirty="0">
                <a:cs typeface="Arial" panose="020B0604020202020204" pitchFamily="34" charset="0"/>
              </a:rPr>
              <a:t>SNN</a:t>
            </a:r>
            <a:r>
              <a:rPr lang="zh-CN" altLang="en-US" sz="1800" dirty="0">
                <a:cs typeface="Arial" panose="020B0604020202020204" pitchFamily="34" charset="0"/>
              </a:rPr>
              <a:t>的</a:t>
            </a:r>
            <a:r>
              <a:rPr lang="en-US" altLang="zh-CN" sz="1800" dirty="0">
                <a:cs typeface="Arial" panose="020B0604020202020204" pitchFamily="34" charset="0"/>
              </a:rPr>
              <a:t>YOLO</a:t>
            </a:r>
            <a:r>
              <a:rPr lang="zh-CN" altLang="en-US" sz="1800" dirty="0">
                <a:cs typeface="Arial" panose="020B0604020202020204" pitchFamily="34" charset="0"/>
              </a:rPr>
              <a:t>神经网络（</a:t>
            </a:r>
            <a:r>
              <a:rPr lang="en-US" altLang="zh-CN" sz="1800" dirty="0">
                <a:cs typeface="Arial" panose="020B0604020202020204" pitchFamily="34" charset="0"/>
              </a:rPr>
              <a:t>Spiking-Yolo</a:t>
            </a:r>
            <a:r>
              <a:rPr lang="zh-CN" altLang="en-US" sz="1800" dirty="0">
                <a:cs typeface="Arial" panose="020B0604020202020204" pitchFamily="34" charset="0"/>
              </a:rPr>
              <a:t>）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000" dirty="0">
                <a:cs typeface="Arial" panose="020B0604020202020204" pitchFamily="34" charset="0"/>
              </a:rPr>
              <a:t>水果数量识别</a:t>
            </a:r>
            <a:endParaRPr lang="en-US" altLang="zh-CN" sz="2000" dirty="0">
              <a:cs typeface="Arial" panose="020B0604020202020204" pitchFamily="34" charset="0"/>
            </a:endParaRPr>
          </a:p>
          <a:p>
            <a:pPr marL="1143000" lvl="1" indent="-457200">
              <a:lnSpc>
                <a:spcPct val="100000"/>
              </a:lnSpc>
              <a:spcAft>
                <a:spcPts val="500"/>
              </a:spcAft>
              <a:buAutoNum type="arabicPeriod"/>
            </a:pPr>
            <a:r>
              <a:rPr lang="zh-CN" altLang="en-US" sz="1800" dirty="0">
                <a:cs typeface="Arial" panose="020B0604020202020204" pitchFamily="34" charset="0"/>
              </a:rPr>
              <a:t>遍历所有大小超过阈值的色块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1143000" lvl="1" indent="-457200">
              <a:lnSpc>
                <a:spcPct val="100000"/>
              </a:lnSpc>
              <a:spcAft>
                <a:spcPts val="500"/>
              </a:spcAft>
              <a:buAutoNum type="arabicPeriod"/>
            </a:pPr>
            <a:r>
              <a:rPr lang="zh-CN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对神经网络输出的数组计数</a:t>
            </a:r>
            <a:endParaRPr lang="en-US" altLang="zh-CN" sz="18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000" dirty="0">
                <a:cs typeface="Arial" panose="020B0604020202020204" pitchFamily="34" charset="0"/>
              </a:rPr>
              <a:t>水果颜色识别</a:t>
            </a:r>
            <a:endParaRPr lang="en-US" altLang="zh-CN" sz="2000" dirty="0">
              <a:cs typeface="Arial" panose="020B0604020202020204" pitchFamily="34" charset="0"/>
            </a:endParaRPr>
          </a:p>
          <a:p>
            <a:pPr marL="1143000" lvl="1" indent="-457200">
              <a:lnSpc>
                <a:spcPct val="100000"/>
              </a:lnSpc>
              <a:spcAft>
                <a:spcPts val="500"/>
              </a:spcAft>
              <a:buAutoNum type="arabicPeriod"/>
            </a:pPr>
            <a:r>
              <a:rPr lang="zh-CN" altLang="en-US" sz="1800" dirty="0">
                <a:cs typeface="Arial" panose="020B0604020202020204" pitchFamily="34" charset="0"/>
              </a:rPr>
              <a:t>传统</a:t>
            </a:r>
            <a:r>
              <a:rPr lang="en-US" altLang="zh-CN" sz="1800" dirty="0">
                <a:cs typeface="Arial" panose="020B0604020202020204" pitchFamily="34" charset="0"/>
              </a:rPr>
              <a:t>CV</a:t>
            </a:r>
            <a:r>
              <a:rPr lang="zh-CN" altLang="en-US" sz="1800" dirty="0">
                <a:cs typeface="Arial" panose="020B0604020202020204" pitchFamily="34" charset="0"/>
              </a:rPr>
              <a:t>算法：直方图特征提取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1143000" lvl="1" indent="-457200">
              <a:lnSpc>
                <a:spcPct val="100000"/>
              </a:lnSpc>
              <a:spcAft>
                <a:spcPts val="500"/>
              </a:spcAft>
              <a:buAutoNum type="arabicPeriod"/>
            </a:pPr>
            <a:r>
              <a:rPr lang="zh-CN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传统</a:t>
            </a:r>
            <a:r>
              <a:rPr lang="en-US" altLang="zh-CN" sz="1800" dirty="0">
                <a:solidFill>
                  <a:srgbClr val="FF0000"/>
                </a:solidFill>
                <a:cs typeface="Arial" panose="020B0604020202020204" pitchFamily="34" charset="0"/>
              </a:rPr>
              <a:t>ML</a:t>
            </a:r>
            <a:r>
              <a:rPr lang="zh-CN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算法：</a:t>
            </a:r>
            <a:r>
              <a:rPr lang="en-US" altLang="zh-CN" sz="1800" dirty="0">
                <a:solidFill>
                  <a:srgbClr val="FF0000"/>
                </a:solidFill>
                <a:cs typeface="Arial" panose="020B0604020202020204" pitchFamily="34" charset="0"/>
              </a:rPr>
              <a:t>KNN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71D0B4-86CF-4F13-80EB-1BC621262A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129987"/>
            <a:ext cx="1055440" cy="733630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09B94D9-A7E9-3D5F-7C09-F4EBE209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181923"/>
              </p:ext>
            </p:extLst>
          </p:nvPr>
        </p:nvGraphicFramePr>
        <p:xfrm>
          <a:off x="4671494" y="3223416"/>
          <a:ext cx="6465067" cy="3013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4517">
                  <a:extLst>
                    <a:ext uri="{9D8B030D-6E8A-4147-A177-3AD203B41FA5}">
                      <a16:colId xmlns:a16="http://schemas.microsoft.com/office/drawing/2014/main" val="9198030"/>
                    </a:ext>
                  </a:extLst>
                </a:gridCol>
                <a:gridCol w="2155275">
                  <a:extLst>
                    <a:ext uri="{9D8B030D-6E8A-4147-A177-3AD203B41FA5}">
                      <a16:colId xmlns:a16="http://schemas.microsoft.com/office/drawing/2014/main" val="1435216454"/>
                    </a:ext>
                  </a:extLst>
                </a:gridCol>
                <a:gridCol w="2155275">
                  <a:extLst>
                    <a:ext uri="{9D8B030D-6E8A-4147-A177-3AD203B41FA5}">
                      <a16:colId xmlns:a16="http://schemas.microsoft.com/office/drawing/2014/main" val="3077192459"/>
                    </a:ext>
                  </a:extLst>
                </a:gridCol>
              </a:tblGrid>
              <a:tr h="434995">
                <a:tc>
                  <a:txBody>
                    <a:bodyPr/>
                    <a:lstStyle/>
                    <a:p>
                      <a:pPr algn="ctr"/>
                      <a:r>
                        <a:rPr lang="zh-CN" sz="1050" kern="0">
                          <a:effectLst/>
                        </a:rPr>
                        <a:t>算法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0" dirty="0">
                          <a:effectLst/>
                        </a:rPr>
                        <a:t>主要优点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0" dirty="0">
                          <a:effectLst/>
                        </a:rPr>
                        <a:t>主要缺点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3706231"/>
                  </a:ext>
                </a:extLst>
              </a:tr>
              <a:tr h="838920">
                <a:tc>
                  <a:txBody>
                    <a:bodyPr/>
                    <a:lstStyle/>
                    <a:p>
                      <a:pPr algn="ctr"/>
                      <a:r>
                        <a:rPr lang="zh-CN" sz="1050" kern="0" dirty="0">
                          <a:effectLst/>
                        </a:rPr>
                        <a:t>传统</a:t>
                      </a:r>
                      <a:r>
                        <a:rPr lang="en-US" sz="1050" kern="0" dirty="0">
                          <a:effectLst/>
                        </a:rPr>
                        <a:t>CV</a:t>
                      </a:r>
                      <a:r>
                        <a:rPr lang="zh-CN" sz="1050" kern="0" dirty="0">
                          <a:effectLst/>
                        </a:rPr>
                        <a:t>算法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0" dirty="0">
                          <a:effectLst/>
                        </a:rPr>
                        <a:t>实现简单，易于部署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0" dirty="0">
                          <a:effectLst/>
                        </a:rPr>
                        <a:t>抗干扰能力差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7682979"/>
                  </a:ext>
                </a:extLst>
              </a:tr>
              <a:tr h="869991">
                <a:tc>
                  <a:txBody>
                    <a:bodyPr/>
                    <a:lstStyle/>
                    <a:p>
                      <a:pPr algn="ctr"/>
                      <a:r>
                        <a:rPr lang="zh-CN" sz="1050" kern="0" dirty="0">
                          <a:effectLst/>
                        </a:rPr>
                        <a:t>卷积神经网络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0" dirty="0">
                          <a:effectLst/>
                        </a:rPr>
                        <a:t>泛化能力强，可适应更多环境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0" dirty="0">
                          <a:effectLst/>
                        </a:rPr>
                        <a:t>片上资源消耗大，实现难度大，需要额外采集数据集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7881224"/>
                  </a:ext>
                </a:extLst>
              </a:tr>
              <a:tr h="869991">
                <a:tc>
                  <a:txBody>
                    <a:bodyPr/>
                    <a:lstStyle/>
                    <a:p>
                      <a:pPr algn="ctr"/>
                      <a:r>
                        <a:rPr lang="en-US" sz="1050" kern="0" dirty="0" err="1">
                          <a:effectLst/>
                        </a:rPr>
                        <a:t>ViT</a:t>
                      </a:r>
                      <a:r>
                        <a:rPr lang="zh-CN" sz="1050" kern="0" dirty="0">
                          <a:effectLst/>
                        </a:rPr>
                        <a:t>、</a:t>
                      </a:r>
                      <a:r>
                        <a:rPr lang="en-US" sz="1050" kern="0" dirty="0">
                          <a:effectLst/>
                        </a:rPr>
                        <a:t>SNN</a:t>
                      </a:r>
                      <a:r>
                        <a:rPr lang="zh-CN" sz="1050" kern="0" dirty="0">
                          <a:effectLst/>
                        </a:rPr>
                        <a:t>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0" dirty="0">
                          <a:effectLst/>
                        </a:rPr>
                        <a:t>准确度高、前景广阔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0" dirty="0">
                          <a:effectLst/>
                        </a:rPr>
                        <a:t>片上资源消耗大，实现难度极高，需要额外采集数据集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83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62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方案选择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B935D44-D897-7C4F-BAD3-8DF1330B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440125"/>
            <a:ext cx="7056784" cy="4005099"/>
          </a:xfrm>
        </p:spPr>
        <p:txBody>
          <a:bodyPr vert="horz" lIns="91440" tIns="45720" rIns="91440" bIns="45720" rtlCol="0">
            <a:noAutofit/>
          </a:bodyPr>
          <a:lstStyle/>
          <a:p>
            <a:pPr marL="58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改进的</a:t>
            </a:r>
            <a:r>
              <a:rPr lang="en-US" altLang="zh-CN" sz="2400" dirty="0">
                <a:solidFill>
                  <a:srgbClr val="FF0000"/>
                </a:solidFill>
                <a:cs typeface="Arial" panose="020B0604020202020204" pitchFamily="34" charset="0"/>
              </a:rPr>
              <a:t>YOLO-</a:t>
            </a:r>
            <a:r>
              <a:rPr lang="en-US" altLang="zh-CN" sz="2400" dirty="0" err="1">
                <a:solidFill>
                  <a:srgbClr val="FF0000"/>
                </a:solidFill>
                <a:cs typeface="Arial" panose="020B0604020202020204" pitchFamily="34" charset="0"/>
              </a:rPr>
              <a:t>MobileNet</a:t>
            </a:r>
            <a:r>
              <a:rPr lang="zh-CN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算法</a:t>
            </a:r>
            <a:endParaRPr lang="en-US" altLang="zh-CN" sz="24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3442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800" dirty="0">
                <a:effectLst/>
                <a:cs typeface="Times New Roman" panose="02020603050405020304" pitchFamily="18" charset="0"/>
              </a:rPr>
              <a:t>将</a:t>
            </a:r>
            <a:r>
              <a:rPr lang="en-US" altLang="zh-CN" sz="1800" dirty="0">
                <a:effectLst/>
                <a:cs typeface="Times New Roman" panose="02020603050405020304" pitchFamily="18" charset="0"/>
              </a:rPr>
              <a:t>Backbone</a:t>
            </a:r>
            <a:r>
              <a:rPr lang="zh-CN" altLang="zh-CN" sz="1800" dirty="0">
                <a:effectLst/>
                <a:cs typeface="Times New Roman" panose="02020603050405020304" pitchFamily="18" charset="0"/>
              </a:rPr>
              <a:t>部分从</a:t>
            </a:r>
            <a:r>
              <a:rPr lang="en-US" altLang="zh-CN" sz="1800" dirty="0">
                <a:effectLst/>
                <a:cs typeface="Times New Roman" panose="02020603050405020304" pitchFamily="18" charset="0"/>
              </a:rPr>
              <a:t>ResNet-53</a:t>
            </a:r>
            <a:r>
              <a:rPr lang="zh-CN" altLang="zh-CN" sz="1800" dirty="0">
                <a:effectLst/>
                <a:cs typeface="Times New Roman" panose="02020603050405020304" pitchFamily="18" charset="0"/>
              </a:rPr>
              <a:t>替换为</a:t>
            </a:r>
            <a:r>
              <a:rPr lang="en-US" altLang="zh-CN" sz="1800" dirty="0">
                <a:effectLst/>
                <a:cs typeface="Times New Roman" panose="02020603050405020304" pitchFamily="18" charset="0"/>
              </a:rPr>
              <a:t>MobileNetv2</a:t>
            </a:r>
          </a:p>
          <a:p>
            <a:pPr marL="3442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800" dirty="0">
                <a:effectLst/>
                <a:cs typeface="Times New Roman" panose="02020603050405020304" pitchFamily="18" charset="0"/>
              </a:rPr>
              <a:t>将</a:t>
            </a:r>
            <a:r>
              <a:rPr lang="en-US" altLang="zh-CN" sz="1800" dirty="0">
                <a:effectLst/>
                <a:cs typeface="Times New Roman" panose="02020603050405020304" pitchFamily="18" charset="0"/>
              </a:rPr>
              <a:t>YOLOv4</a:t>
            </a:r>
            <a:r>
              <a:rPr lang="zh-CN" altLang="zh-CN" sz="1800" dirty="0">
                <a:effectLst/>
                <a:cs typeface="Times New Roman" panose="02020603050405020304" pitchFamily="18" charset="0"/>
              </a:rPr>
              <a:t>的</a:t>
            </a:r>
            <a:r>
              <a:rPr lang="en-US" altLang="zh-CN" sz="1800" dirty="0" err="1">
                <a:effectLst/>
                <a:cs typeface="Times New Roman" panose="02020603050405020304" pitchFamily="18" charset="0"/>
              </a:rPr>
              <a:t>YoloBody</a:t>
            </a:r>
            <a:r>
              <a:rPr lang="zh-CN" altLang="zh-CN" sz="1800" dirty="0">
                <a:effectLst/>
                <a:cs typeface="Times New Roman" panose="02020603050405020304" pitchFamily="18" charset="0"/>
              </a:rPr>
              <a:t>部分移植到</a:t>
            </a:r>
            <a:r>
              <a:rPr lang="en-US" altLang="zh-CN" sz="1800" dirty="0">
                <a:effectLst/>
                <a:cs typeface="Times New Roman" panose="02020603050405020304" pitchFamily="18" charset="0"/>
              </a:rPr>
              <a:t>YOLOv3</a:t>
            </a:r>
            <a:r>
              <a:rPr lang="zh-CN" altLang="zh-CN" sz="1800" dirty="0">
                <a:effectLst/>
                <a:cs typeface="Times New Roman" panose="02020603050405020304" pitchFamily="18" charset="0"/>
              </a:rPr>
              <a:t>，并将主体中所有传统</a:t>
            </a:r>
            <a:r>
              <a:rPr lang="en-US" altLang="zh-CN" sz="1800" dirty="0">
                <a:effectLst/>
                <a:cs typeface="Times New Roman" panose="02020603050405020304" pitchFamily="18" charset="0"/>
              </a:rPr>
              <a:t>3x3</a:t>
            </a:r>
            <a:r>
              <a:rPr lang="zh-CN" altLang="zh-CN" sz="1800" dirty="0">
                <a:effectLst/>
                <a:cs typeface="Times New Roman" panose="02020603050405020304" pitchFamily="18" charset="0"/>
              </a:rPr>
              <a:t>卷积核的</a:t>
            </a:r>
            <a:r>
              <a:rPr lang="en-US" altLang="zh-CN" sz="1800" dirty="0">
                <a:effectLst/>
                <a:cs typeface="Times New Roman" panose="02020603050405020304" pitchFamily="18" charset="0"/>
              </a:rPr>
              <a:t>CBL</a:t>
            </a:r>
            <a:r>
              <a:rPr lang="zh-CN" altLang="zh-CN" sz="1800" dirty="0">
                <a:effectLst/>
                <a:cs typeface="Times New Roman" panose="02020603050405020304" pitchFamily="18" charset="0"/>
              </a:rPr>
              <a:t>块改为使用</a:t>
            </a:r>
            <a:r>
              <a:rPr lang="en-US" altLang="zh-CN" sz="1800" dirty="0">
                <a:effectLst/>
                <a:cs typeface="Times New Roman" panose="02020603050405020304" pitchFamily="18" charset="0"/>
              </a:rPr>
              <a:t>1x1</a:t>
            </a:r>
            <a:r>
              <a:rPr lang="zh-CN" altLang="zh-CN" sz="1800" dirty="0">
                <a:effectLst/>
                <a:cs typeface="Times New Roman" panose="02020603050405020304" pitchFamily="18" charset="0"/>
              </a:rPr>
              <a:t>卷积核的</a:t>
            </a:r>
            <a:r>
              <a:rPr lang="en-US" altLang="zh-CN" sz="1800" dirty="0">
                <a:effectLst/>
                <a:cs typeface="Times New Roman" panose="02020603050405020304" pitchFamily="18" charset="0"/>
              </a:rPr>
              <a:t>inverse CBL</a:t>
            </a:r>
            <a:r>
              <a:rPr lang="zh-CN" altLang="zh-CN" sz="1800" dirty="0">
                <a:effectLst/>
                <a:cs typeface="Times New Roman" panose="02020603050405020304" pitchFamily="18" charset="0"/>
              </a:rPr>
              <a:t>块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marL="3442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800" dirty="0">
                <a:effectLst/>
                <a:cs typeface="Times New Roman" panose="02020603050405020304" pitchFamily="18" charset="0"/>
              </a:rPr>
              <a:t>将每个特征图输出的五层卷积都改为四层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3442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800" dirty="0">
                <a:effectLst/>
                <a:cs typeface="Times New Roman" panose="02020603050405020304" pitchFamily="18" charset="0"/>
              </a:rPr>
              <a:t>将上采样阶段多余卷积层删除，只留下基本的上采样层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marL="3442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cs typeface="Times New Roman" panose="02020603050405020304" pitchFamily="18" charset="0"/>
              </a:rPr>
              <a:t>借鉴</a:t>
            </a:r>
            <a:r>
              <a:rPr lang="en-US" altLang="zh-CN" sz="1800" kern="100" dirty="0">
                <a:effectLst/>
                <a:cs typeface="Times New Roman" panose="02020603050405020304" pitchFamily="18" charset="0"/>
              </a:rPr>
              <a:t>YOLOv4</a:t>
            </a:r>
            <a:r>
              <a:rPr lang="zh-CN" altLang="zh-CN" sz="1800" kern="100" dirty="0">
                <a:effectLst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 err="1">
                <a:effectLst/>
                <a:cs typeface="Times New Roman" panose="02020603050405020304" pitchFamily="18" charset="0"/>
              </a:rPr>
              <a:t>masaic</a:t>
            </a:r>
            <a:r>
              <a:rPr lang="zh-CN" altLang="zh-CN" sz="1800" kern="100" dirty="0">
                <a:effectLst/>
                <a:cs typeface="Times New Roman" panose="02020603050405020304" pitchFamily="18" charset="0"/>
              </a:rPr>
              <a:t>数据增强、</a:t>
            </a:r>
            <a:r>
              <a:rPr lang="en-US" altLang="zh-CN" sz="1800" kern="100" dirty="0">
                <a:effectLst/>
                <a:cs typeface="Times New Roman" panose="02020603050405020304" pitchFamily="18" charset="0"/>
              </a:rPr>
              <a:t>KNN</a:t>
            </a:r>
            <a:r>
              <a:rPr lang="zh-CN" altLang="zh-CN" sz="1800" kern="100" dirty="0">
                <a:effectLst/>
                <a:cs typeface="Times New Roman" panose="02020603050405020304" pitchFamily="18" charset="0"/>
              </a:rPr>
              <a:t>预规划选择框等技巧，并使用基于低阶矩的自适应估计的</a:t>
            </a:r>
            <a:r>
              <a:rPr lang="en-US" altLang="zh-CN" sz="1800" kern="100" dirty="0">
                <a:effectLst/>
                <a:cs typeface="Times New Roman" panose="02020603050405020304" pitchFamily="18" charset="0"/>
              </a:rPr>
              <a:t>Adam</a:t>
            </a:r>
            <a:r>
              <a:rPr lang="zh-CN" altLang="zh-CN" sz="1800" kern="100" dirty="0">
                <a:effectLst/>
                <a:cs typeface="Times New Roman" panose="02020603050405020304" pitchFamily="18" charset="0"/>
              </a:rPr>
              <a:t>算法进行训练</a:t>
            </a:r>
          </a:p>
          <a:p>
            <a:pPr>
              <a:lnSpc>
                <a:spcPct val="100000"/>
              </a:lnSpc>
              <a:spcAft>
                <a:spcPts val="500"/>
              </a:spcAft>
            </a:pPr>
            <a:endParaRPr lang="en-US" altLang="zh-CN" sz="22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endParaRPr lang="en-US" altLang="zh-CN" sz="2400" dirty="0"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71D0B4-86CF-4F13-80EB-1BC621262A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129987"/>
            <a:ext cx="1055440" cy="7336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644ECAA-52A9-9BA5-8DF2-548DC429B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1440125"/>
            <a:ext cx="3509582" cy="2799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613F636-C5A3-681D-EBFC-6B8835D0D5B4}"/>
              </a:ext>
            </a:extLst>
          </p:cNvPr>
          <p:cNvSpPr txBox="1"/>
          <p:nvPr/>
        </p:nvSpPr>
        <p:spPr>
          <a:xfrm>
            <a:off x="2819636" y="5814790"/>
            <a:ext cx="6552728" cy="87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测试平台（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Nvidia RTX 2060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）上达到约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27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帧的识别速率</a:t>
            </a:r>
            <a:endParaRPr lang="en-US" altLang="zh-CN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模型所需的网络总大小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减少到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7710.43MB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F8410A84-AF67-1E95-63A0-A6A45A9D0C27}"/>
              </a:ext>
            </a:extLst>
          </p:cNvPr>
          <p:cNvSpPr/>
          <p:nvPr/>
        </p:nvSpPr>
        <p:spPr>
          <a:xfrm>
            <a:off x="5915980" y="5382742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B6460EF-7F0C-0552-97A0-97AD1B055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224" y="3771954"/>
            <a:ext cx="3509582" cy="185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8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当前实现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B935D44-D897-7C4F-BAD3-8DF1330B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440125"/>
            <a:ext cx="7056784" cy="4005099"/>
          </a:xfrm>
        </p:spPr>
        <p:txBody>
          <a:bodyPr vert="horz" lIns="91440" tIns="45720" rIns="91440" bIns="45720" rtlCol="0">
            <a:noAutofit/>
          </a:bodyPr>
          <a:lstStyle/>
          <a:p>
            <a:pPr marL="58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基于</a:t>
            </a:r>
            <a:r>
              <a:rPr lang="en-US" altLang="zh-CN" sz="2400" dirty="0" err="1">
                <a:solidFill>
                  <a:srgbClr val="FF0000"/>
                </a:solidFill>
                <a:cs typeface="Arial" panose="020B0604020202020204" pitchFamily="34" charset="0"/>
              </a:rPr>
              <a:t>MobileNet</a:t>
            </a:r>
            <a:r>
              <a:rPr lang="zh-CN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的水果分类算法</a:t>
            </a:r>
            <a:endParaRPr lang="en-US" altLang="zh-CN" sz="24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3442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cs typeface="Times New Roman" panose="02020603050405020304" pitchFamily="18" charset="0"/>
              </a:rPr>
              <a:t>基于</a:t>
            </a:r>
            <a:r>
              <a:rPr lang="en-US" altLang="zh-CN" sz="1800" dirty="0">
                <a:effectLst/>
                <a:cs typeface="Times New Roman" panose="02020603050405020304" pitchFamily="18" charset="0"/>
              </a:rPr>
              <a:t>MobileNetv2</a:t>
            </a:r>
            <a:r>
              <a:rPr lang="zh-CN" altLang="en-US" sz="1800" dirty="0"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effectLst/>
                <a:cs typeface="Times New Roman" panose="02020603050405020304" pitchFamily="18" charset="0"/>
              </a:rPr>
              <a:t>PC</a:t>
            </a:r>
            <a:r>
              <a:rPr lang="zh-CN" altLang="en-US" sz="1800" dirty="0">
                <a:effectLst/>
                <a:cs typeface="Times New Roman" panose="02020603050405020304" pitchFamily="18" charset="0"/>
              </a:rPr>
              <a:t>平台上训练了水果分类算法</a:t>
            </a:r>
            <a:endParaRPr lang="en-US" altLang="zh-CN" sz="1800" dirty="0">
              <a:effectLst/>
              <a:cs typeface="Times New Roman" panose="02020603050405020304" pitchFamily="18" charset="0"/>
            </a:endParaRPr>
          </a:p>
          <a:p>
            <a:pPr marL="3442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cs typeface="Times New Roman" panose="02020603050405020304" pitchFamily="18" charset="0"/>
              </a:rPr>
              <a:t>只需要较少数据集即可实现单个水果的种类识别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marL="103005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cs typeface="Times New Roman" panose="02020603050405020304" pitchFamily="18" charset="0"/>
              </a:rPr>
              <a:t>复赛要求识别的水果种类仅需约</a:t>
            </a:r>
            <a:r>
              <a:rPr lang="en-US" altLang="zh-CN" sz="1600" dirty="0">
                <a:cs typeface="Times New Roman" panose="02020603050405020304" pitchFamily="18" charset="0"/>
              </a:rPr>
              <a:t>30MB</a:t>
            </a:r>
            <a:r>
              <a:rPr lang="zh-CN" altLang="en-US" sz="1600" dirty="0">
                <a:cs typeface="Times New Roman" panose="02020603050405020304" pitchFamily="18" charset="0"/>
              </a:rPr>
              <a:t>数据集即可</a:t>
            </a:r>
            <a:endParaRPr lang="en-US" altLang="zh-CN" sz="1600" dirty="0">
              <a:cs typeface="Times New Roman" panose="02020603050405020304" pitchFamily="18" charset="0"/>
            </a:endParaRPr>
          </a:p>
          <a:p>
            <a:pPr marL="74430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cs typeface="Times New Roman" panose="02020603050405020304" pitchFamily="18" charset="0"/>
              </a:rPr>
              <a:t>得到较好训练效果</a:t>
            </a:r>
            <a:endParaRPr lang="en-US" altLang="zh-CN" sz="1600" dirty="0">
              <a:effectLst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endParaRPr lang="en-US" altLang="zh-CN" sz="22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endParaRPr lang="en-US" altLang="zh-CN" sz="2400" dirty="0"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71D0B4-86CF-4F13-80EB-1BC621262A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129987"/>
            <a:ext cx="1055440" cy="73363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613F636-C5A3-681D-EBFC-6B8835D0D5B4}"/>
              </a:ext>
            </a:extLst>
          </p:cNvPr>
          <p:cNvSpPr txBox="1"/>
          <p:nvPr/>
        </p:nvSpPr>
        <p:spPr>
          <a:xfrm>
            <a:off x="4955196" y="5446738"/>
            <a:ext cx="7236804" cy="45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测试平台（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Nvidia RTX 2060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）上达到约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33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帧的识别速率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2BBF502-58F8-42F0-91EA-E6649F7B0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12776"/>
            <a:ext cx="5623766" cy="33843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010E68D-E111-4524-BDD2-B5ADA4C46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5640" y="3390478"/>
            <a:ext cx="2363906" cy="316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5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当前实现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B935D44-D897-7C4F-BAD3-8DF1330B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524780"/>
            <a:ext cx="11449272" cy="507257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zh-CN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基于</a:t>
            </a:r>
            <a:r>
              <a:rPr lang="en-US" altLang="zh-CN" sz="2400" dirty="0">
                <a:solidFill>
                  <a:srgbClr val="FF0000"/>
                </a:solidFill>
                <a:cs typeface="Arial" panose="020B0604020202020204" pitchFamily="34" charset="0"/>
              </a:rPr>
              <a:t>KNN</a:t>
            </a:r>
            <a:r>
              <a:rPr lang="zh-CN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的水果颜色识别算法</a:t>
            </a:r>
            <a:endParaRPr lang="en-US" altLang="zh-CN" sz="24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cs typeface="Arial" panose="020B0604020202020204" pitchFamily="34" charset="0"/>
              </a:rPr>
              <a:t>预先确定水果颜色的</a:t>
            </a:r>
            <a:r>
              <a:rPr lang="en-US" altLang="zh-CN" sz="1800" dirty="0">
                <a:cs typeface="Arial" panose="020B0604020202020204" pitchFamily="34" charset="0"/>
              </a:rPr>
              <a:t>KNN</a:t>
            </a:r>
            <a:r>
              <a:rPr lang="zh-CN" altLang="en-US" sz="1800" dirty="0">
                <a:cs typeface="Arial" panose="020B0604020202020204" pitchFamily="34" charset="0"/>
              </a:rPr>
              <a:t>权重</a:t>
            </a:r>
            <a:r>
              <a:rPr lang="en-US" altLang="zh-CN" sz="1800" dirty="0">
                <a:cs typeface="Arial" panose="020B0604020202020204" pitchFamily="34" charset="0"/>
              </a:rPr>
              <a:t>-</a:t>
            </a:r>
            <a:r>
              <a:rPr lang="zh-CN" altLang="en-US" sz="1800" dirty="0">
                <a:cs typeface="Arial" panose="020B0604020202020204" pitchFamily="34" charset="0"/>
              </a:rPr>
              <a:t>图片去噪</a:t>
            </a:r>
            <a:r>
              <a:rPr lang="en-US" altLang="zh-CN" sz="1800" dirty="0">
                <a:cs typeface="Arial" panose="020B0604020202020204" pitchFamily="34" charset="0"/>
              </a:rPr>
              <a:t>-</a:t>
            </a:r>
            <a:r>
              <a:rPr lang="zh-CN" altLang="en-US" sz="1800" dirty="0">
                <a:cs typeface="Arial" panose="020B0604020202020204" pitchFamily="34" charset="0"/>
              </a:rPr>
              <a:t>对图像进行运算</a:t>
            </a:r>
            <a:r>
              <a:rPr lang="en-US" altLang="zh-CN" sz="1800" dirty="0">
                <a:cs typeface="Arial" panose="020B0604020202020204" pitchFamily="34" charset="0"/>
              </a:rPr>
              <a:t>-</a:t>
            </a:r>
            <a:r>
              <a:rPr lang="zh-CN" altLang="en-US" sz="1800" dirty="0">
                <a:cs typeface="Arial" panose="020B0604020202020204" pitchFamily="34" charset="0"/>
              </a:rPr>
              <a:t>输出最可能的颜色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cs typeface="Arial" panose="020B0604020202020204" pitchFamily="34" charset="0"/>
              </a:rPr>
              <a:t>通过计算量较小的传统机器学习算法处理颜色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cs typeface="Arial" panose="020B0604020202020204" pitchFamily="34" charset="0"/>
              </a:rPr>
              <a:t>算法参数由上位机预训练结果提供</a:t>
            </a:r>
            <a:endParaRPr lang="en-US" altLang="zh-CN" sz="18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endParaRPr lang="en-US" altLang="zh-CN" sz="2400" dirty="0"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71D0B4-86CF-4F13-80EB-1BC621262A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129987"/>
            <a:ext cx="1055440" cy="7336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37D96C-270F-0C30-753D-B319E9A0D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13" y="3501007"/>
            <a:ext cx="5274310" cy="24968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FE5F055-83C8-251A-B4A6-E37B54F9A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024" y="3399357"/>
            <a:ext cx="3360388" cy="26815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B861A0-C63E-48C8-A0F8-4D8D735E9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561" y="1524780"/>
            <a:ext cx="3515014" cy="28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算法结构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5AD972-1A08-41B6-B56B-7F2A2B7BDE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129987"/>
            <a:ext cx="1055440" cy="7336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FB10619-DA64-4FA1-9C1D-3BDE75FF3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406438"/>
            <a:ext cx="9361040" cy="53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4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系统架构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5AD972-1A08-41B6-B56B-7F2A2B7BDE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129987"/>
            <a:ext cx="1055440" cy="7336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2F062E-4C34-645E-1856-D286EB6E9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1" y="1412776"/>
            <a:ext cx="9610651" cy="5256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0508809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1522</TotalTime>
  <Words>839</Words>
  <Application>Microsoft Office PowerPoint</Application>
  <PresentationFormat>宽屏</PresentationFormat>
  <Paragraphs>99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Microsoft YaHei UI</vt:lpstr>
      <vt:lpstr>微软雅黑</vt:lpstr>
      <vt:lpstr>Arial</vt:lpstr>
      <vt:lpstr>Calibri</vt:lpstr>
      <vt:lpstr>Wingdings</vt:lpstr>
      <vt:lpstr>欢迎文档</vt:lpstr>
      <vt:lpstr>紫光同创杯 基于PGL22G的MobileNet-YOLO水果识别系统</vt:lpstr>
      <vt:lpstr>赛题分析</vt:lpstr>
      <vt:lpstr>赛题分析</vt:lpstr>
      <vt:lpstr>方案选择</vt:lpstr>
      <vt:lpstr>方案选择</vt:lpstr>
      <vt:lpstr>当前实现</vt:lpstr>
      <vt:lpstr>当前实现</vt:lpstr>
      <vt:lpstr>算法结构</vt:lpstr>
      <vt:lpstr>系统架构</vt:lpstr>
      <vt:lpstr>子模块设计</vt:lpstr>
      <vt:lpstr>应用前景</vt:lpstr>
      <vt:lpstr>谢谢观看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鹏城实验室讨论稿汇报</dc:title>
  <dc:subject/>
  <dc:creator>Ming Zhu</dc:creator>
  <cp:keywords/>
  <dc:description/>
  <cp:lastModifiedBy>埃尔弗雷德 施坦因</cp:lastModifiedBy>
  <cp:revision>360</cp:revision>
  <dcterms:created xsi:type="dcterms:W3CDTF">2018-12-19T12:19:42Z</dcterms:created>
  <dcterms:modified xsi:type="dcterms:W3CDTF">2022-07-11T12:24:57Z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