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7" r:id="rId3"/>
    <p:sldId id="283" r:id="rId4"/>
    <p:sldId id="281" r:id="rId5"/>
    <p:sldId id="284" r:id="rId6"/>
    <p:sldId id="288" r:id="rId7"/>
    <p:sldId id="290" r:id="rId8"/>
    <p:sldId id="279" r:id="rId9"/>
    <p:sldId id="287" r:id="rId10"/>
    <p:sldId id="285" r:id="rId11"/>
    <p:sldId id="286" r:id="rId12"/>
    <p:sldId id="292" r:id="rId13"/>
    <p:sldId id="293" r:id="rId14"/>
    <p:sldId id="275" r:id="rId15"/>
    <p:sldId id="294" r:id="rId16"/>
    <p:sldId id="280" r:id="rId17"/>
    <p:sldId id="282" r:id="rId18"/>
    <p:sldId id="291" r:id="rId19"/>
    <p:sldId id="274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EBEBEB"/>
    <a:srgbClr val="F8F8F8"/>
    <a:srgbClr val="D24726"/>
    <a:srgbClr val="D2B4A6"/>
    <a:srgbClr val="734F29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6" autoAdjust="0"/>
    <p:restoredTop sz="94274" autoAdjust="0"/>
  </p:normalViewPr>
  <p:slideViewPr>
    <p:cSldViewPr>
      <p:cViewPr varScale="1">
        <p:scale>
          <a:sx n="83" d="100"/>
          <a:sy n="83" d="100"/>
        </p:scale>
        <p:origin x="34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2022年5月31日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2022年5月31日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1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2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6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9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1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2022年5月31日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
第二级
第三级
第四级
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2022年5月31日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紫光同创杯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基于紫光同创</a:t>
            </a:r>
            <a:r>
              <a:rPr lang="en-US" altLang="zh-CN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000" b="1" dirty="0">
                <a:solidFill>
                  <a:schemeClr val="bg2">
                    <a:lumMod val="9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平台的物品识别系统</a:t>
            </a:r>
            <a:endParaRPr lang="zh-cn" sz="4600" dirty="0">
              <a:solidFill>
                <a:schemeClr val="bg2">
                  <a:lumMod val="9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答辩人：刘宇昂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团队成员：刘宇昂 郭思睿 王傲涛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D8526-5B2B-420A-9B16-FFF7F605A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46562"/>
            <a:ext cx="980674" cy="7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1800" dirty="0">
                <a:cs typeface="Arial" panose="020B0604020202020204" pitchFamily="34" charset="0"/>
              </a:rPr>
              <a:t>水果数量识别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遍历所有大小超过阈值的色块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设定面积阈值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遍历图像中所有色块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判断每个色块大小是否超过阈值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对神经网络输出的数组计数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在同一帧上对所有神经网络输出的数组计数，得到结果即水果数量</a:t>
            </a:r>
            <a:endParaRPr lang="en-US" altLang="zh-CN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1800" dirty="0">
                <a:cs typeface="Arial" panose="020B0604020202020204" pitchFamily="34" charset="0"/>
              </a:rPr>
              <a:t>水果颜色识别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CV</a:t>
            </a:r>
            <a:r>
              <a:rPr lang="zh-CN" altLang="en-US" sz="1800" dirty="0">
                <a:cs typeface="Arial" panose="020B0604020202020204" pitchFamily="34" charset="0"/>
              </a:rPr>
              <a:t>算法：直方图特征提取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RGB2HSV</a:t>
            </a:r>
            <a:r>
              <a:rPr lang="zh-CN" altLang="en-US" sz="1800" dirty="0">
                <a:cs typeface="Arial" panose="020B0604020202020204" pitchFamily="34" charset="0"/>
              </a:rPr>
              <a:t>映射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划分色彩阈值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计算阈值范围内的像素数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求出最大面积的色块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输出最接近颜色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本质上是对</a:t>
            </a:r>
            <a:r>
              <a:rPr lang="en-US" altLang="zh-CN" sz="1800" dirty="0">
                <a:cs typeface="Arial" panose="020B0604020202020204" pitchFamily="34" charset="0"/>
              </a:rPr>
              <a:t>HSV</a:t>
            </a:r>
            <a:r>
              <a:rPr lang="zh-CN" altLang="en-US" sz="1800" dirty="0">
                <a:cs typeface="Arial" panose="020B0604020202020204" pitchFamily="34" charset="0"/>
              </a:rPr>
              <a:t>颜色空间中的直方图进行处理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算法：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KNN</a:t>
            </a: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预先确定水果颜色的</a:t>
            </a:r>
            <a:r>
              <a:rPr lang="en-US" altLang="zh-CN" sz="1800" dirty="0">
                <a:cs typeface="Arial" panose="020B0604020202020204" pitchFamily="34" charset="0"/>
              </a:rPr>
              <a:t>KNN</a:t>
            </a:r>
            <a:r>
              <a:rPr lang="zh-CN" altLang="en-US" sz="1800" dirty="0">
                <a:cs typeface="Arial" panose="020B0604020202020204" pitchFamily="34" charset="0"/>
              </a:rPr>
              <a:t>权重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图片去噪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对图像进行运算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输出最可能的颜色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800" dirty="0">
                <a:cs typeface="Arial" panose="020B0604020202020204" pitchFamily="34" charset="0"/>
              </a:rPr>
              <a:t>通过计算量较小的传统机器学习算法处理颜色</a:t>
            </a:r>
            <a:endParaRPr lang="en-US" altLang="zh-CN" sz="18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当前进展</a:t>
            </a:r>
            <a:r>
              <a:rPr lang="en-US" altLang="zh-CN" sz="4800" dirty="0">
                <a:cs typeface="Arial" panose="020B0604020202020204" pitchFamily="34" charset="0"/>
              </a:rPr>
              <a:t>——</a:t>
            </a:r>
            <a:r>
              <a:rPr lang="zh-CN" altLang="en-US" sz="4800" dirty="0">
                <a:cs typeface="Arial" panose="020B0604020202020204" pitchFamily="34" charset="0"/>
              </a:rPr>
              <a:t>算法结构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B10619-DA64-4FA1-9C1D-3BDE75FF3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06438"/>
            <a:ext cx="8640960" cy="5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4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当前进展</a:t>
            </a:r>
            <a:r>
              <a:rPr lang="en-US" altLang="zh-CN" sz="4800" dirty="0">
                <a:cs typeface="Arial" panose="020B0604020202020204" pitchFamily="34" charset="0"/>
              </a:rPr>
              <a:t>——</a:t>
            </a:r>
            <a:r>
              <a:rPr lang="zh-CN" altLang="en-US" sz="4800" dirty="0">
                <a:cs typeface="Arial" panose="020B0604020202020204" pitchFamily="34" charset="0"/>
              </a:rPr>
              <a:t>算法结构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9A0B30-FBCC-47FB-814E-3F743CC5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1772816"/>
            <a:ext cx="8328248" cy="42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8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当前进展</a:t>
            </a:r>
            <a:r>
              <a:rPr lang="en-US" altLang="zh-CN" sz="4800" dirty="0">
                <a:cs typeface="Arial" panose="020B0604020202020204" pitchFamily="34" charset="0"/>
              </a:rPr>
              <a:t>——</a:t>
            </a:r>
            <a:r>
              <a:rPr lang="zh-CN" altLang="en-US" sz="4800" dirty="0">
                <a:cs typeface="Arial" panose="020B0604020202020204" pitchFamily="34" charset="0"/>
              </a:rPr>
              <a:t>硬件架构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AF0F3E-DD57-4354-8926-FDEB8CC12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412776"/>
            <a:ext cx="8856984" cy="53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当前进展</a:t>
            </a:r>
            <a:r>
              <a:rPr lang="en-US" altLang="zh-CN" sz="4800" dirty="0">
                <a:cs typeface="Arial" panose="020B0604020202020204" pitchFamily="34" charset="0"/>
              </a:rPr>
              <a:t>——</a:t>
            </a:r>
            <a:r>
              <a:rPr lang="zh-CN" altLang="en-US" sz="4800" dirty="0">
                <a:cs typeface="Arial" panose="020B0604020202020204" pitchFamily="34" charset="0"/>
              </a:rPr>
              <a:t>硬件架构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AD972-1A08-41B6-B56B-7F2A2B7BD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21B423-5A8A-4620-B9CF-58F6BB0E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1794023"/>
            <a:ext cx="4328535" cy="12650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6B3726-6906-479B-AA56-2BE919F2B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288133"/>
            <a:ext cx="4962525" cy="2581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9B9DF3-B03B-4922-8EAF-15F04B2B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74" y="3578771"/>
            <a:ext cx="5536262" cy="2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1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结果与预测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AD2B8D-5C1E-4632-A06E-96F693927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03D0B-FC67-4AA4-9707-F52434257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00" y="1628800"/>
            <a:ext cx="4446943" cy="2808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76A237-C0D4-4DF9-A6F2-6410F67C7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650" y="1628800"/>
            <a:ext cx="4446944" cy="2808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1FF06F-4CD0-46F5-979E-0D77C48B8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713" y="3429000"/>
            <a:ext cx="4225656" cy="25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项目时间节点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E34DB-9BFC-4EB9-A2EC-9978D532E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12AE7E-E9E8-4E03-B46D-45902720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556792"/>
            <a:ext cx="938196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应用前景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E34DB-9BFC-4EB9-A2EC-9978D532E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49314EF-ABAA-4995-9A9D-18B294D6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物品识别是智能机器的基本功能之一，该功能无论在军事还是民用中都有着广泛的应用场景</a:t>
            </a:r>
            <a:endParaRPr lang="en-US" altLang="zh-CN" sz="20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当前的目标识别算法通常运行在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GPU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或其他通用加速器上；基于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的目标识别算法仍有待探索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本项目期望基于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FPGA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平台实现一套高可执行性的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YOLO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目标识别（目标检测）算法，可大大降低计算能耗、提高计算速度，在摩尔定律减缓的情况下帮助高性能的专用算法落地部署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r>
              <a:rPr lang="zh-CN" altLang="en-US" dirty="0">
                <a:solidFill>
                  <a:srgbClr val="FF0000"/>
                </a:solidFill>
              </a:rPr>
              <a:t>谢谢观看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35DF1-EC4A-49C8-A183-473E62AFB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赛题分析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3DB54F-3B9C-4001-908A-86D8751C4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CA7764-7A2E-4456-88AE-CEB24B4A7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628800"/>
            <a:ext cx="9213378" cy="33149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AD7076-CFEE-41DD-A653-6E458A7A9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298" y="2995782"/>
            <a:ext cx="4032448" cy="34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赛题分析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3DB54F-3B9C-4001-908A-86D8751C4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B67E88-40D3-4A48-910B-AAC8483F0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14" y="1699110"/>
            <a:ext cx="8710415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0749366" cy="4856547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水果种类识别（包含随机水果种类识别）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cs typeface="Arial" panose="020B0604020202020204" pitchFamily="34" charset="0"/>
              </a:rPr>
              <a:t>算法（</a:t>
            </a:r>
            <a:r>
              <a:rPr lang="en-US" altLang="zh-CN" sz="1800" dirty="0">
                <a:cs typeface="Arial" panose="020B0604020202020204" pitchFamily="34" charset="0"/>
              </a:rPr>
              <a:t>KNN&amp;LBP</a:t>
            </a:r>
            <a:r>
              <a:rPr lang="zh-CN" altLang="en-US" sz="1800" dirty="0">
                <a:cs typeface="Arial" panose="020B0604020202020204" pitchFamily="34" charset="0"/>
              </a:rPr>
              <a:t>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神经网络（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YOLOv5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cs typeface="Arial" panose="020B0604020202020204" pitchFamily="34" charset="0"/>
              </a:rPr>
              <a:t>神经网络（</a:t>
            </a:r>
            <a:r>
              <a:rPr lang="en-US" altLang="zh-CN" sz="1800" dirty="0">
                <a:cs typeface="Arial" panose="020B0604020202020204" pitchFamily="34" charset="0"/>
              </a:rPr>
              <a:t>Spiking-Yolo</a:t>
            </a:r>
            <a:r>
              <a:rPr lang="zh-CN" altLang="en-US" sz="1800" dirty="0">
                <a:cs typeface="Arial" panose="020B0604020202020204" pitchFamily="34" charset="0"/>
              </a:rPr>
              <a:t>）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水果数量识别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遍历所有大小超过阈值的色块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对神经网络输出的数组计数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水果颜色识别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CV</a:t>
            </a:r>
            <a:r>
              <a:rPr lang="zh-CN" altLang="en-US" sz="1800" dirty="0">
                <a:cs typeface="Arial" panose="020B0604020202020204" pitchFamily="34" charset="0"/>
              </a:rPr>
              <a:t>算法：直方图特征提取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1143000" lvl="1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算法：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KNN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1800" dirty="0">
                <a:cs typeface="Arial" panose="020B0604020202020204" pitchFamily="34" charset="0"/>
              </a:rPr>
              <a:t>水果种类识别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cs typeface="Arial" panose="020B0604020202020204" pitchFamily="34" charset="0"/>
              </a:rPr>
              <a:t>算法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LBP</a:t>
            </a:r>
            <a:r>
              <a:rPr lang="zh-CN" altLang="en-US" sz="1800" dirty="0">
                <a:cs typeface="Arial" panose="020B0604020202020204" pitchFamily="34" charset="0"/>
              </a:rPr>
              <a:t>：识别色块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获取轮廓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分割前后景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调整图片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提取特征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匹配最接近模型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KNN</a:t>
            </a:r>
            <a:r>
              <a:rPr lang="zh-CN" altLang="en-US" sz="1800" dirty="0">
                <a:cs typeface="Arial" panose="020B0604020202020204" pitchFamily="34" charset="0"/>
              </a:rPr>
              <a:t>：识别色块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获取轮廓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分割前后景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根据预训练的权重分类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</a:t>
            </a:r>
            <a:r>
              <a:rPr lang="zh-CN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神经网络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altLang="zh-CN" sz="1800" dirty="0" err="1">
                <a:cs typeface="Arial" panose="020B0604020202020204" pitchFamily="34" charset="0"/>
              </a:rPr>
              <a:t>rtl</a:t>
            </a:r>
            <a:r>
              <a:rPr lang="zh-CN" altLang="en-US" sz="1800" dirty="0">
                <a:cs typeface="Arial" panose="020B0604020202020204" pitchFamily="34" charset="0"/>
              </a:rPr>
              <a:t>级</a:t>
            </a:r>
            <a:r>
              <a:rPr lang="en-US" altLang="zh-CN" sz="1800" dirty="0"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cs typeface="Arial" panose="020B0604020202020204" pitchFamily="34" charset="0"/>
              </a:rPr>
              <a:t>算子</a:t>
            </a:r>
            <a:r>
              <a:rPr lang="en-US" altLang="zh-CN" sz="1800" dirty="0">
                <a:cs typeface="Arial" panose="020B0604020202020204" pitchFamily="34" charset="0"/>
              </a:rPr>
              <a:t>-YOLO</a:t>
            </a:r>
            <a:r>
              <a:rPr lang="zh-CN" altLang="en-US" sz="1800" dirty="0">
                <a:cs typeface="Arial" panose="020B0604020202020204" pitchFamily="34" charset="0"/>
              </a:rPr>
              <a:t>硬件加速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权重动态加载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图像识别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的神经网络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PC</a:t>
            </a:r>
            <a:r>
              <a:rPr lang="zh-CN" altLang="en-US" sz="1800" dirty="0">
                <a:cs typeface="Arial" panose="020B0604020202020204" pitchFamily="34" charset="0"/>
              </a:rPr>
              <a:t>端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实现和训练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构建脉冲控制电路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en-US" altLang="zh-CN" sz="1800" dirty="0" err="1">
                <a:cs typeface="Arial" panose="020B0604020202020204" pitchFamily="34" charset="0"/>
              </a:rPr>
              <a:t>rtl</a:t>
            </a:r>
            <a:r>
              <a:rPr lang="zh-CN" altLang="en-US" sz="1800" dirty="0">
                <a:cs typeface="Arial" panose="020B0604020202020204" pitchFamily="34" charset="0"/>
              </a:rPr>
              <a:t>级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算子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权重预存储</a:t>
            </a:r>
            <a:r>
              <a:rPr lang="en-US" altLang="zh-CN" sz="1800" dirty="0">
                <a:cs typeface="Arial" panose="020B0604020202020204" pitchFamily="34" charset="0"/>
              </a:rPr>
              <a:t>-YOLO</a:t>
            </a:r>
            <a:r>
              <a:rPr lang="zh-CN" altLang="en-US" sz="1800" dirty="0">
                <a:cs typeface="Arial" panose="020B0604020202020204" pitchFamily="34" charset="0"/>
              </a:rPr>
              <a:t>硬件加速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图像识别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endParaRPr lang="en-US" altLang="zh-CN" sz="22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7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CNN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YOLO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神经网络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——YOLO</a:t>
            </a:r>
            <a:r>
              <a:rPr lang="zh-CN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系列</a:t>
            </a: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1800" dirty="0" err="1">
                <a:cs typeface="Arial" panose="020B0604020202020204" pitchFamily="34" charset="0"/>
              </a:rPr>
              <a:t>rtl</a:t>
            </a:r>
            <a:r>
              <a:rPr lang="zh-CN" altLang="en-US" sz="1800" dirty="0">
                <a:cs typeface="Arial" panose="020B0604020202020204" pitchFamily="34" charset="0"/>
              </a:rPr>
              <a:t>级</a:t>
            </a:r>
            <a:r>
              <a:rPr lang="en-US" altLang="zh-CN" sz="1800" dirty="0"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cs typeface="Arial" panose="020B0604020202020204" pitchFamily="34" charset="0"/>
              </a:rPr>
              <a:t>算子</a:t>
            </a:r>
            <a:r>
              <a:rPr lang="en-US" altLang="zh-CN" sz="1800" dirty="0">
                <a:cs typeface="Arial" panose="020B0604020202020204" pitchFamily="34" charset="0"/>
              </a:rPr>
              <a:t>-YOLO</a:t>
            </a:r>
            <a:r>
              <a:rPr lang="zh-CN" altLang="en-US" sz="1800" dirty="0">
                <a:cs typeface="Arial" panose="020B0604020202020204" pitchFamily="34" charset="0"/>
              </a:rPr>
              <a:t>硬件加速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权重动态加载</a:t>
            </a:r>
            <a:r>
              <a:rPr lang="en-US" altLang="zh-CN" sz="1800" dirty="0">
                <a:cs typeface="Arial" panose="020B0604020202020204" pitchFamily="34" charset="0"/>
              </a:rPr>
              <a:t>-</a:t>
            </a:r>
            <a:r>
              <a:rPr lang="zh-CN" altLang="en-US" sz="1800" dirty="0">
                <a:cs typeface="Arial" panose="020B0604020202020204" pitchFamily="34" charset="0"/>
              </a:rPr>
              <a:t>图像识别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8B685-7B24-4C36-AE80-824435D36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3140968"/>
            <a:ext cx="8588307" cy="2785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9B248F-AE27-4164-A53E-5736EDE8B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21" y="1600466"/>
            <a:ext cx="2569427" cy="36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方案选择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zh-CN" altLang="en-US" sz="2400" dirty="0"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cs typeface="Arial" panose="020B0604020202020204" pitchFamily="34" charset="0"/>
              </a:rPr>
              <a:t>SNN</a:t>
            </a:r>
            <a:r>
              <a:rPr lang="zh-CN" altLang="en-US" sz="2400" dirty="0">
                <a:cs typeface="Arial" panose="020B0604020202020204" pitchFamily="34" charset="0"/>
              </a:rPr>
              <a:t>的神经网络</a:t>
            </a:r>
            <a:r>
              <a:rPr lang="en-US" altLang="zh-CN" sz="2400" dirty="0">
                <a:cs typeface="Arial" panose="020B0604020202020204" pitchFamily="34" charset="0"/>
              </a:rPr>
              <a:t>——Spiking-YOLO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altLang="zh-CN" sz="1600" dirty="0">
                <a:cs typeface="Arial" panose="020B0604020202020204" pitchFamily="34" charset="0"/>
              </a:rPr>
              <a:t>PC</a:t>
            </a:r>
            <a:r>
              <a:rPr lang="zh-CN" altLang="en-US" sz="1600" dirty="0">
                <a:cs typeface="Arial" panose="020B0604020202020204" pitchFamily="34" charset="0"/>
              </a:rPr>
              <a:t>端</a:t>
            </a:r>
            <a:r>
              <a:rPr lang="en-US" altLang="zh-CN" sz="1600" dirty="0">
                <a:cs typeface="Arial" panose="020B0604020202020204" pitchFamily="34" charset="0"/>
              </a:rPr>
              <a:t>SNN</a:t>
            </a:r>
            <a:r>
              <a:rPr lang="zh-CN" altLang="en-US" sz="1600" dirty="0">
                <a:cs typeface="Arial" panose="020B0604020202020204" pitchFamily="34" charset="0"/>
              </a:rPr>
              <a:t>实现和训练</a:t>
            </a:r>
            <a:r>
              <a:rPr lang="en-US" altLang="zh-CN" sz="1600" dirty="0">
                <a:cs typeface="Arial" panose="020B0604020202020204" pitchFamily="34" charset="0"/>
              </a:rPr>
              <a:t>-</a:t>
            </a:r>
            <a:r>
              <a:rPr lang="zh-CN" altLang="en-US" sz="1600" dirty="0">
                <a:cs typeface="Arial" panose="020B0604020202020204" pitchFamily="34" charset="0"/>
              </a:rPr>
              <a:t>构建脉冲控制电路</a:t>
            </a:r>
            <a:r>
              <a:rPr lang="en-US" altLang="zh-CN" sz="1600" dirty="0">
                <a:cs typeface="Arial" panose="020B0604020202020204" pitchFamily="34" charset="0"/>
              </a:rPr>
              <a:t>-</a:t>
            </a:r>
            <a:r>
              <a:rPr lang="en-US" altLang="zh-CN" sz="1600" dirty="0" err="1">
                <a:cs typeface="Arial" panose="020B0604020202020204" pitchFamily="34" charset="0"/>
              </a:rPr>
              <a:t>rtl</a:t>
            </a:r>
            <a:r>
              <a:rPr lang="zh-CN" altLang="en-US" sz="1600" dirty="0">
                <a:cs typeface="Arial" panose="020B0604020202020204" pitchFamily="34" charset="0"/>
              </a:rPr>
              <a:t>级</a:t>
            </a:r>
            <a:r>
              <a:rPr lang="en-US" altLang="zh-CN" sz="1600" dirty="0">
                <a:solidFill>
                  <a:srgbClr val="7030A0"/>
                </a:solidFill>
                <a:cs typeface="Arial" panose="020B0604020202020204" pitchFamily="34" charset="0"/>
              </a:rPr>
              <a:t>SNN</a:t>
            </a:r>
            <a:r>
              <a:rPr lang="zh-CN" altLang="en-US" sz="1600" dirty="0">
                <a:solidFill>
                  <a:srgbClr val="7030A0"/>
                </a:solidFill>
                <a:cs typeface="Arial" panose="020B0604020202020204" pitchFamily="34" charset="0"/>
              </a:rPr>
              <a:t>算子</a:t>
            </a:r>
            <a:r>
              <a:rPr lang="en-US" altLang="zh-CN" sz="1600" dirty="0">
                <a:cs typeface="Arial" panose="020B0604020202020204" pitchFamily="34" charset="0"/>
              </a:rPr>
              <a:t>-</a:t>
            </a:r>
            <a:r>
              <a:rPr lang="zh-CN" altLang="en-US" sz="1600" dirty="0">
                <a:cs typeface="Arial" panose="020B0604020202020204" pitchFamily="34" charset="0"/>
              </a:rPr>
              <a:t>权重预存储</a:t>
            </a:r>
            <a:r>
              <a:rPr lang="en-US" altLang="zh-CN" sz="1600" dirty="0">
                <a:cs typeface="Arial" panose="020B0604020202020204" pitchFamily="34" charset="0"/>
              </a:rPr>
              <a:t>-YOLO</a:t>
            </a:r>
            <a:r>
              <a:rPr lang="zh-CN" altLang="en-US" sz="1600" dirty="0">
                <a:cs typeface="Arial" panose="020B0604020202020204" pitchFamily="34" charset="0"/>
              </a:rPr>
              <a:t>硬件加速</a:t>
            </a:r>
            <a:r>
              <a:rPr lang="en-US" altLang="zh-CN" sz="1600" dirty="0">
                <a:cs typeface="Arial" panose="020B0604020202020204" pitchFamily="34" charset="0"/>
              </a:rPr>
              <a:t>-</a:t>
            </a:r>
            <a:r>
              <a:rPr lang="zh-CN" altLang="en-US" sz="1600" dirty="0">
                <a:cs typeface="Arial" panose="020B0604020202020204" pitchFamily="34" charset="0"/>
              </a:rPr>
              <a:t>图像识别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endParaRPr lang="en-US" altLang="zh-CN" sz="22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Aft>
                <a:spcPts val="500"/>
              </a:spcAft>
              <a:buAutoNum type="arabicPeriod"/>
            </a:pPr>
            <a:endParaRPr lang="en-US" altLang="zh-CN" sz="24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1D0B4-86CF-4F13-80EB-1BC621262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787656-3FA4-4B5A-BBC0-CB1E3BED3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2302880"/>
            <a:ext cx="5326842" cy="44276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ED6BDF-9B21-4733-858F-E60920BCF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22" y="2500458"/>
            <a:ext cx="4630197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硬件结构可行性分析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5604826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传统</a:t>
            </a:r>
            <a:r>
              <a:rPr lang="en-US" altLang="zh-CN" sz="1800" dirty="0">
                <a:cs typeface="Arial" panose="020B0604020202020204" pitchFamily="34" charset="0"/>
              </a:rPr>
              <a:t>CV</a:t>
            </a:r>
            <a:r>
              <a:rPr lang="zh-CN" altLang="en-US" sz="1800" dirty="0">
                <a:cs typeface="Arial" panose="020B0604020202020204" pitchFamily="34" charset="0"/>
              </a:rPr>
              <a:t>、</a:t>
            </a:r>
            <a:r>
              <a:rPr lang="en-US" altLang="zh-CN" sz="1800" dirty="0">
                <a:cs typeface="Arial" panose="020B0604020202020204" pitchFamily="34" charset="0"/>
              </a:rPr>
              <a:t>ML</a:t>
            </a:r>
            <a:r>
              <a:rPr lang="zh-CN" altLang="en-US" sz="1800" dirty="0">
                <a:cs typeface="Arial" panose="020B0604020202020204" pitchFamily="34" charset="0"/>
              </a:rPr>
              <a:t>算法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实现难度小、消耗片上资源少；但易受背景、水果图片特征混淆干扰，准确度低、缺少创新性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cs typeface="Arial" panose="020B0604020202020204" pitchFamily="34" charset="0"/>
              </a:rPr>
              <a:t>SNN</a:t>
            </a:r>
            <a:r>
              <a:rPr lang="zh-CN" altLang="en-US" sz="1800" dirty="0">
                <a:cs typeface="Arial" panose="020B0604020202020204" pitchFamily="34" charset="0"/>
              </a:rPr>
              <a:t>的神经网络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消耗片上资源多、准确度较高、泛化能力强、贴近产业前沿；但实现难度较高、难以通过现有手段提高计算速度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1800" dirty="0">
                <a:cs typeface="Arial" panose="020B0604020202020204" pitchFamily="34" charset="0"/>
              </a:rPr>
              <a:t>基于</a:t>
            </a:r>
            <a:r>
              <a:rPr lang="en-US" altLang="zh-CN" sz="1800" dirty="0">
                <a:cs typeface="Arial" panose="020B0604020202020204" pitchFamily="34" charset="0"/>
              </a:rPr>
              <a:t>CNN</a:t>
            </a:r>
            <a:r>
              <a:rPr lang="zh-CN" altLang="en-US" sz="1800" dirty="0">
                <a:cs typeface="Arial" panose="020B0604020202020204" pitchFamily="34" charset="0"/>
              </a:rPr>
              <a:t>的神经网络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消耗片上资源多、准确度较高、可以通过流水线等手段提高计算速度；实现难度较高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当前在</a:t>
            </a:r>
            <a:r>
              <a:rPr lang="en-US" altLang="zh-CN" sz="1600" dirty="0">
                <a:cs typeface="Arial" panose="020B0604020202020204" pitchFamily="34" charset="0"/>
              </a:rPr>
              <a:t>FPGA</a:t>
            </a:r>
            <a:r>
              <a:rPr lang="zh-CN" altLang="en-US" sz="1600" dirty="0">
                <a:cs typeface="Arial" panose="020B0604020202020204" pitchFamily="34" charset="0"/>
              </a:rPr>
              <a:t>上部署</a:t>
            </a:r>
            <a:r>
              <a:rPr lang="en-US" altLang="zh-CN" sz="1600" dirty="0">
                <a:cs typeface="Arial" panose="020B0604020202020204" pitchFamily="34" charset="0"/>
              </a:rPr>
              <a:t>YOLO</a:t>
            </a:r>
            <a:r>
              <a:rPr lang="zh-CN" altLang="en-US" sz="1600" dirty="0">
                <a:cs typeface="Arial" panose="020B0604020202020204" pitchFamily="34" charset="0"/>
              </a:rPr>
              <a:t>算法的研究尚未有人开展，相对创新性较高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可以复用当前已有的数据集</a:t>
            </a:r>
            <a:endParaRPr lang="en-US" altLang="zh-CN" sz="1600" dirty="0"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AA0E36-4285-433A-A8FD-B609DE29C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DA1789-8245-47F1-9D37-145C20CF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995" y="1524780"/>
            <a:ext cx="588756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8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算法可行性分析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1800" dirty="0">
                <a:cs typeface="Arial" panose="020B0604020202020204" pitchFamily="34" charset="0"/>
              </a:rPr>
              <a:t>Faster RCNN</a:t>
            </a: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资料较多、易于移植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子版本实现均慢于</a:t>
            </a:r>
            <a:r>
              <a:rPr lang="en-US" altLang="zh-CN" sz="1600" dirty="0">
                <a:cs typeface="Arial" panose="020B0604020202020204" pitchFamily="34" charset="0"/>
              </a:rPr>
              <a:t>YOLO</a:t>
            </a:r>
            <a:r>
              <a:rPr lang="zh-CN" altLang="en-US" sz="1600" dirty="0">
                <a:cs typeface="Arial" panose="020B0604020202020204" pitchFamily="34" charset="0"/>
              </a:rPr>
              <a:t>系列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算法出现时间早，不适合当前模型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YOLOv3-MobileNet</a:t>
            </a: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结构相对简单，速度较慢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精准度较高，中等体积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YOLOv5(n)-</a:t>
            </a:r>
            <a:r>
              <a:rPr lang="en-US" altLang="zh-CN" sz="1800" dirty="0" err="1">
                <a:solidFill>
                  <a:srgbClr val="FF0000"/>
                </a:solidFill>
                <a:cs typeface="Arial" panose="020B0604020202020204" pitchFamily="34" charset="0"/>
              </a:rPr>
              <a:t>MobileNet</a:t>
            </a:r>
            <a:endParaRPr lang="en-US" altLang="zh-CN" sz="18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实现版本较多，可选择子版本广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牺牲一定精准度，速度大大提高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1800" dirty="0">
                <a:cs typeface="Arial" panose="020B0604020202020204" pitchFamily="34" charset="0"/>
              </a:rPr>
              <a:t>YOLOX</a:t>
            </a: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牺牲精准度，针对移动设备优化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en-US" sz="1600" dirty="0">
                <a:cs typeface="Arial" panose="020B0604020202020204" pitchFamily="34" charset="0"/>
              </a:rPr>
              <a:t>结构相对复杂，需要搭配量化工具</a:t>
            </a:r>
            <a:endParaRPr lang="en-US" altLang="zh-CN" sz="1600" dirty="0"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AA0E36-4285-433A-A8FD-B609DE29C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6129987"/>
            <a:ext cx="1055440" cy="733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101A6-936A-4868-BC99-65C56A76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06" y="1436706"/>
            <a:ext cx="6435713" cy="2496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5E9A6F-FFDB-4102-ADA1-E0C1A90B5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92" y="3948348"/>
            <a:ext cx="3336155" cy="26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254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756</Words>
  <Application>Microsoft Office PowerPoint</Application>
  <PresentationFormat>宽屏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微软雅黑</vt:lpstr>
      <vt:lpstr>Arial</vt:lpstr>
      <vt:lpstr>Wingdings</vt:lpstr>
      <vt:lpstr>欢迎文档</vt:lpstr>
      <vt:lpstr>紫光同创杯 基于紫光同创FPGA平台的物品识别系统</vt:lpstr>
      <vt:lpstr>赛题分析</vt:lpstr>
      <vt:lpstr>赛题分析</vt:lpstr>
      <vt:lpstr>方案选择</vt:lpstr>
      <vt:lpstr>方案选择</vt:lpstr>
      <vt:lpstr>方案选择</vt:lpstr>
      <vt:lpstr>方案选择</vt:lpstr>
      <vt:lpstr>硬件结构可行性分析</vt:lpstr>
      <vt:lpstr>算法可行性分析</vt:lpstr>
      <vt:lpstr>方案选择</vt:lpstr>
      <vt:lpstr>方案选择</vt:lpstr>
      <vt:lpstr>当前进展——算法结构</vt:lpstr>
      <vt:lpstr>当前进展——算法结构</vt:lpstr>
      <vt:lpstr>当前进展——硬件架构</vt:lpstr>
      <vt:lpstr>当前进展——硬件架构</vt:lpstr>
      <vt:lpstr>结果与预测</vt:lpstr>
      <vt:lpstr>项目时间节点</vt:lpstr>
      <vt:lpstr>应用前景</vt:lpstr>
      <vt:lpstr>谢谢观看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subject/>
  <dc:creator>Ming Zhu</dc:creator>
  <cp:keywords/>
  <dc:description/>
  <cp:lastModifiedBy>埃尔弗雷德 施坦因</cp:lastModifiedBy>
  <cp:revision>334</cp:revision>
  <dcterms:created xsi:type="dcterms:W3CDTF">2018-12-19T12:19:42Z</dcterms:created>
  <dcterms:modified xsi:type="dcterms:W3CDTF">2022-05-31T03:30:35Z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