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3" r:id="rId2"/>
    <p:sldId id="283" r:id="rId3"/>
    <p:sldId id="295" r:id="rId4"/>
    <p:sldId id="281" r:id="rId5"/>
    <p:sldId id="288" r:id="rId6"/>
    <p:sldId id="296" r:id="rId7"/>
    <p:sldId id="290" r:id="rId8"/>
    <p:sldId id="298" r:id="rId9"/>
    <p:sldId id="299" r:id="rId10"/>
    <p:sldId id="300" r:id="rId11"/>
    <p:sldId id="301" r:id="rId12"/>
    <p:sldId id="302" r:id="rId13"/>
    <p:sldId id="292" r:id="rId14"/>
    <p:sldId id="275" r:id="rId15"/>
    <p:sldId id="294" r:id="rId16"/>
    <p:sldId id="297" r:id="rId17"/>
    <p:sldId id="291" r:id="rId18"/>
    <p:sldId id="27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BEBEB"/>
    <a:srgbClr val="F8F8F8"/>
    <a:srgbClr val="D24726"/>
    <a:srgbClr val="D2B4A6"/>
    <a:srgbClr val="734F29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6" autoAdjust="0"/>
    <p:restoredTop sz="94274" autoAdjust="0"/>
  </p:normalViewPr>
  <p:slideViewPr>
    <p:cSldViewPr>
      <p:cViewPr varScale="1">
        <p:scale>
          <a:sx n="83" d="100"/>
          <a:sy n="83" d="100"/>
        </p:scale>
        <p:origin x="34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2022年7月15日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2022年7月15日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0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1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2022年7月15日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2022年7月15日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紫光同创杯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PGL22G</a:t>
            </a: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err="1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en-US" altLang="zh-CN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-YOLO</a:t>
            </a: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水果识别系统</a:t>
            </a:r>
            <a:endParaRPr lang="zh-cn" sz="4600" dirty="0">
              <a:solidFill>
                <a:schemeClr val="bg2">
                  <a:lumMod val="9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51216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答辩人：刘宇昂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队伍编号：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CICC1084 </a:t>
            </a: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团队名称：点灯稳过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D8526-5B2B-420A-9B16-FFF7F605A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46562"/>
            <a:ext cx="980674" cy="7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6552728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卷积层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非线性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ReLU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层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将</a:t>
            </a:r>
            <a:r>
              <a:rPr lang="en-US" altLang="zh-CN" sz="1800" dirty="0" err="1">
                <a:cs typeface="Arial" panose="020B0604020202020204" pitchFamily="34" charset="0"/>
              </a:rPr>
              <a:t>MobileNet</a:t>
            </a:r>
            <a:r>
              <a:rPr lang="zh-CN" altLang="en-US" sz="1800" dirty="0">
                <a:cs typeface="Arial" panose="020B0604020202020204" pitchFamily="34" charset="0"/>
              </a:rPr>
              <a:t>的结构简化成多个</a:t>
            </a:r>
            <a:r>
              <a:rPr lang="en-US" altLang="zh-CN" sz="1800" dirty="0">
                <a:cs typeface="Arial" panose="020B0604020202020204" pitchFamily="34" charset="0"/>
              </a:rPr>
              <a:t>Conv-BN-</a:t>
            </a:r>
            <a:r>
              <a:rPr lang="en-US" altLang="zh-CN" sz="1800" dirty="0" err="1">
                <a:cs typeface="Arial" panose="020B0604020202020204" pitchFamily="34" charset="0"/>
              </a:rPr>
              <a:t>ReLU</a:t>
            </a:r>
            <a:r>
              <a:rPr lang="zh-CN" altLang="en-US" sz="1800" dirty="0">
                <a:cs typeface="Arial" panose="020B0604020202020204" pitchFamily="34" charset="0"/>
              </a:rPr>
              <a:t>层算子的结合，尽量保证卷积层的大小相等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cs typeface="Arial" panose="020B0604020202020204" pitchFamily="34" charset="0"/>
              </a:rPr>
              <a:t>RTL</a:t>
            </a:r>
            <a:r>
              <a:rPr lang="zh-CN" altLang="en-US" sz="1800" dirty="0">
                <a:cs typeface="Arial" panose="020B0604020202020204" pitchFamily="34" charset="0"/>
              </a:rPr>
              <a:t>代码中卷积层和</a:t>
            </a:r>
            <a:r>
              <a:rPr lang="en-US" altLang="zh-CN" sz="1800" dirty="0" err="1">
                <a:cs typeface="Arial" panose="020B0604020202020204" pitchFamily="34" charset="0"/>
              </a:rPr>
              <a:t>ReLU</a:t>
            </a:r>
            <a:r>
              <a:rPr lang="zh-CN" altLang="en-US" sz="1800" dirty="0">
                <a:cs typeface="Arial" panose="020B0604020202020204" pitchFamily="34" charset="0"/>
              </a:rPr>
              <a:t>层直接耦合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流水线采用多级流水的卷积层时序逻辑</a:t>
            </a:r>
            <a:r>
              <a:rPr lang="en-US" altLang="zh-CN" sz="1800" dirty="0">
                <a:cs typeface="Arial" panose="020B0604020202020204" pitchFamily="34" charset="0"/>
              </a:rPr>
              <a:t>+</a:t>
            </a:r>
            <a:r>
              <a:rPr lang="zh-CN" altLang="en-US" sz="1800" dirty="0">
                <a:cs typeface="Arial" panose="020B0604020202020204" pitchFamily="34" charset="0"/>
              </a:rPr>
              <a:t>一级</a:t>
            </a:r>
            <a:r>
              <a:rPr lang="en-US" altLang="zh-CN" sz="1800" dirty="0" err="1">
                <a:cs typeface="Arial" panose="020B0604020202020204" pitchFamily="34" charset="0"/>
              </a:rPr>
              <a:t>ReLU</a:t>
            </a:r>
            <a:r>
              <a:rPr lang="zh-CN" altLang="en-US" sz="1800" dirty="0">
                <a:cs typeface="Arial" panose="020B0604020202020204" pitchFamily="34" charset="0"/>
              </a:rPr>
              <a:t>层组合逻辑构成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1800" dirty="0" err="1">
                <a:cs typeface="Arial" panose="020B0604020202020204" pitchFamily="34" charset="0"/>
              </a:rPr>
              <a:t>search_addr</a:t>
            </a:r>
            <a:r>
              <a:rPr lang="zh-CN" altLang="en-US" sz="1800" dirty="0">
                <a:cs typeface="Arial" panose="020B0604020202020204" pitchFamily="34" charset="0"/>
              </a:rPr>
              <a:t>模块：控制图像和计算、缓存区滑窗移动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1800" dirty="0" err="1">
                <a:cs typeface="Arial" panose="020B0604020202020204" pitchFamily="34" charset="0"/>
              </a:rPr>
              <a:t>img_buffer</a:t>
            </a:r>
            <a:r>
              <a:rPr lang="zh-CN" altLang="en-US" sz="1800" dirty="0">
                <a:cs typeface="Arial" panose="020B0604020202020204" pitchFamily="34" charset="0"/>
              </a:rPr>
              <a:t>模块：暂存数据，图像动态加载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1800" dirty="0" err="1">
                <a:cs typeface="Arial" panose="020B0604020202020204" pitchFamily="34" charset="0"/>
              </a:rPr>
              <a:t>weight_buffer</a:t>
            </a:r>
            <a:r>
              <a:rPr lang="zh-CN" altLang="en-US" sz="1800" dirty="0">
                <a:cs typeface="Arial" panose="020B0604020202020204" pitchFamily="34" charset="0"/>
              </a:rPr>
              <a:t>模块：权重加载缓存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流水线结构：依次计算滑窗位置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遍历</a:t>
            </a:r>
            <a:r>
              <a:rPr lang="en-US" altLang="zh-CN" sz="1800" dirty="0">
                <a:cs typeface="Arial" panose="020B0604020202020204" pitchFamily="34" charset="0"/>
              </a:rPr>
              <a:t>buffer-</a:t>
            </a:r>
            <a:r>
              <a:rPr lang="zh-CN" altLang="en-US" sz="1800" dirty="0">
                <a:cs typeface="Arial" panose="020B0604020202020204" pitchFamily="34" charset="0"/>
              </a:rPr>
              <a:t>计算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CE347-ED6D-4BEC-B2EF-485E6082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361336"/>
            <a:ext cx="3816424" cy="5496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BEF098-0542-4D75-B462-A37352F1D2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最大池化层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最大池化层实现思路与卷积层类似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将卷积计算改为取最大值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使用排序移位寄存器，将遍历到的局部数据全部存入，按列排序，每排完一列就进行移动从而实现流水线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5884D-A108-4E75-8B53-E3B8BE66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2" y="3255762"/>
            <a:ext cx="6439130" cy="3474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A8A9D8-B5E0-4B0A-BF3E-6CAD16EEB8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5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上采样层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全并行计算，以空间换时间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例化多个计算模块，在单周期内完成缓存区内所有数据的上采样计算</a:t>
            </a:r>
            <a:endParaRPr lang="en-US" altLang="zh-CN" sz="1800" dirty="0"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806FAB-D305-4F07-B339-CFF6BF49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715"/>
            <a:ext cx="12192000" cy="2450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1457B-7624-4B7E-888A-F2AF037D50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算法结构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B10619-DA64-4FA1-9C1D-3BDE75FF3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06438"/>
            <a:ext cx="9361040" cy="536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E972E4-CADC-419C-8748-EC92C081F8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系统架构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2F062E-4C34-645E-1856-D286EB6E9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1" y="1412776"/>
            <a:ext cx="9610651" cy="525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E16B3E-CAF2-4847-9EA8-F6A072AEB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子模块设计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44D126-D218-79DE-B425-8A439A6C0D8A}"/>
              </a:ext>
            </a:extLst>
          </p:cNvPr>
          <p:cNvSpPr txBox="1"/>
          <p:nvPr/>
        </p:nvSpPr>
        <p:spPr>
          <a:xfrm>
            <a:off x="335360" y="1457251"/>
            <a:ext cx="10441160" cy="474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硬件加速模块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卷积层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线性层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上采样层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最大池化层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颜色识别模块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直方图统计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前处理与后处理模块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B0C519B-C7F8-BD7C-CD82-1E362614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376620"/>
            <a:ext cx="5904656" cy="22050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A43075-850A-4E8E-9444-B0B9B4F1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32" y="2763739"/>
            <a:ext cx="4519052" cy="3406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BEB6B8-C642-4ACC-8B7E-74DF12E888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主要创新点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44D126-D218-79DE-B425-8A439A6C0D8A}"/>
              </a:ext>
            </a:extLst>
          </p:cNvPr>
          <p:cNvSpPr txBox="1"/>
          <p:nvPr/>
        </p:nvSpPr>
        <p:spPr>
          <a:xfrm>
            <a:off x="335360" y="1457251"/>
            <a:ext cx="10441160" cy="223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可部署在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FPGA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mobilenet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图像分类神经网络算法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mobilenet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对当前主流的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yolo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算法进行改进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具有内部流水的卷积层、非线性层、最大池化层算子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能够硬件执行的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算法直方图统计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A797D1-6D40-4950-9481-554FBCEF8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8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应用前景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49314EF-ABAA-4995-9A9D-18B294D6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物品识别是智能机器的基本功能之一，该功能无论在军事还是民用中都有着广泛的应用场景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当前的目标识别算法通常运行在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或其他通用加速器上；基于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的目标识别算法仍有待探索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本项目期望基于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平台实现一套高可执行性的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目标识别（目标检测）算法，可大大降低计算能耗、提高计算速度，在摩尔定律减缓的情况下帮助高性能的专用算法落地部署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1800" dirty="0"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CB0E85-C4DA-4AB1-9715-2BAAA9092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谢谢观看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02891-7662-4DAE-B479-CCD5E25BB8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46562"/>
            <a:ext cx="980674" cy="7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3DB54F-3B9C-4001-908A-86D8751C4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87B54A-8B28-253C-83F4-31A93F24639B}"/>
              </a:ext>
            </a:extLst>
          </p:cNvPr>
          <p:cNvSpPr txBox="1"/>
          <p:nvPr/>
        </p:nvSpPr>
        <p:spPr>
          <a:xfrm>
            <a:off x="335360" y="1340768"/>
            <a:ext cx="11089232" cy="525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分区赛赛题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水果识别：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每个队伍的系统进行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次的识别测试，其中有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次是单种水果的识别，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种水果混合的识别，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种水果混合的识别。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涉及水果模型：红苹果、青苹果、单只香蕉、紫红葡萄、火龙果、黄色胖梨子、乳白色雪梨、绿色青梨、黄芒果、青芒果、猕猴桃、红橙子。（随机的两种水果为：</a:t>
            </a:r>
            <a:r>
              <a:rPr lang="zh-CN" altLang="en-US" dirty="0">
                <a:solidFill>
                  <a:srgbClr val="FF0000"/>
                </a:solidFill>
              </a:rPr>
              <a:t>红山竹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栗色无花果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输出要求：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当摄像头出现水果时自动输出识别信息。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系统每次识别测试需要输出的信息为：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rgbClr val="FF0000"/>
                </a:solidFill>
              </a:rPr>
              <a:t>颜色的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，其中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依次是个数，颜色与水果种类。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速度要求：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从相机拍到水果开始计时，结果输出后结束计时。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秒为一个单位，每增加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时间分值减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分，满分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87B54A-8B28-253C-83F4-31A93F24639B}"/>
              </a:ext>
            </a:extLst>
          </p:cNvPr>
          <p:cNvSpPr txBox="1"/>
          <p:nvPr/>
        </p:nvSpPr>
        <p:spPr>
          <a:xfrm>
            <a:off x="335360" y="1340768"/>
            <a:ext cx="11089232" cy="373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分区赛赛题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水果识别：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识别出红色、橙色、黄色、绿色、紫色、白色、栗色这些颜色；同时识别出苹果、香蕉、葡萄、火龙果、梨、芒果、猕猴桃、句子、山竹、无花果这些水果种类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识别出对应种类的水果数量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输出要求：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由于选取算法限制，团队决定设置三种输出模式，分别输出当前图片的水果种类、数量和颜色，通过外部按钮控制输出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E3010-F91F-444F-9310-23DD288D0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0749366" cy="4856547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水果种类识别（包含随机水果种类识别）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cs typeface="Arial" panose="020B0604020202020204" pitchFamily="34" charset="0"/>
              </a:rPr>
              <a:t>算法（</a:t>
            </a:r>
            <a:r>
              <a:rPr lang="en-US" altLang="zh-CN" sz="1800" dirty="0">
                <a:cs typeface="Arial" panose="020B0604020202020204" pitchFamily="34" charset="0"/>
              </a:rPr>
              <a:t>KNN&amp;LBP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YOLO-</a:t>
            </a:r>
            <a:r>
              <a:rPr lang="en-US" altLang="zh-CN" sz="18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cs typeface="Arial" panose="020B0604020202020204" pitchFamily="34" charset="0"/>
              </a:rPr>
              <a:t>Spiking-Yolo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水果数量识别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遍历所有大小超过阈值的色块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对神经网络输出的数组计数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水果颜色识别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CV</a:t>
            </a:r>
            <a:r>
              <a:rPr lang="zh-CN" altLang="en-US" sz="1800" dirty="0">
                <a:cs typeface="Arial" panose="020B0604020202020204" pitchFamily="34" charset="0"/>
              </a:rPr>
              <a:t>算法：直方图特征提取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算法：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9B94D9-A7E9-3D5F-7C09-F4EBE209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81923"/>
              </p:ext>
            </p:extLst>
          </p:nvPr>
        </p:nvGraphicFramePr>
        <p:xfrm>
          <a:off x="4671494" y="3223416"/>
          <a:ext cx="6465067" cy="301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17">
                  <a:extLst>
                    <a:ext uri="{9D8B030D-6E8A-4147-A177-3AD203B41FA5}">
                      <a16:colId xmlns:a16="http://schemas.microsoft.com/office/drawing/2014/main" val="9198030"/>
                    </a:ext>
                  </a:extLst>
                </a:gridCol>
                <a:gridCol w="2155275">
                  <a:extLst>
                    <a:ext uri="{9D8B030D-6E8A-4147-A177-3AD203B41FA5}">
                      <a16:colId xmlns:a16="http://schemas.microsoft.com/office/drawing/2014/main" val="1435216454"/>
                    </a:ext>
                  </a:extLst>
                </a:gridCol>
                <a:gridCol w="2155275">
                  <a:extLst>
                    <a:ext uri="{9D8B030D-6E8A-4147-A177-3AD203B41FA5}">
                      <a16:colId xmlns:a16="http://schemas.microsoft.com/office/drawing/2014/main" val="3077192459"/>
                    </a:ext>
                  </a:extLst>
                </a:gridCol>
              </a:tblGrid>
              <a:tr h="434995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算法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主要优点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主要缺点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706231"/>
                  </a:ext>
                </a:extLst>
              </a:tr>
              <a:tr h="838920"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传统</a:t>
                      </a:r>
                      <a:r>
                        <a:rPr lang="en-US" sz="1050" kern="0" dirty="0">
                          <a:effectLst/>
                        </a:rPr>
                        <a:t>CV</a:t>
                      </a:r>
                      <a:r>
                        <a:rPr lang="zh-CN" sz="1050" kern="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实现简单，易于部署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抗干扰能力差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7682979"/>
                  </a:ext>
                </a:extLst>
              </a:tr>
              <a:tr h="869991"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卷积神经网络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泛化能力强，可适应更多环境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片上资源消耗大，实现难度大，需要额外采集数据集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7881224"/>
                  </a:ext>
                </a:extLst>
              </a:tr>
              <a:tr h="869991"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 err="1">
                          <a:effectLst/>
                        </a:rPr>
                        <a:t>ViT</a:t>
                      </a:r>
                      <a:r>
                        <a:rPr lang="zh-CN" sz="1050" kern="0" dirty="0">
                          <a:effectLst/>
                        </a:rPr>
                        <a:t>、</a:t>
                      </a:r>
                      <a:r>
                        <a:rPr lang="en-US" sz="1050" kern="0" dirty="0">
                          <a:effectLst/>
                        </a:rPr>
                        <a:t>SNN</a:t>
                      </a:r>
                      <a:r>
                        <a:rPr lang="zh-CN" sz="1050" kern="0" dirty="0">
                          <a:effectLst/>
                        </a:rPr>
                        <a:t>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准确度高、前景广阔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片上资源消耗大，实现难度极高，需要额外采集数据集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3243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7FA0987-4ABB-49AE-918A-A48E1EF97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40125"/>
            <a:ext cx="7056784" cy="4005099"/>
          </a:xfrm>
        </p:spPr>
        <p:txBody>
          <a:bodyPr vert="horz" lIns="91440" tIns="45720" rIns="91440" bIns="45720" rtlCol="0">
            <a:noAutofit/>
          </a:bodyPr>
          <a:lstStyle/>
          <a:p>
            <a:pPr marL="58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改进的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YOLO-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Backbone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部分从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ResNet-53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替换为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MobileNetv2</a:t>
            </a: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YOLOv4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dirty="0" err="1">
                <a:effectLst/>
                <a:cs typeface="Times New Roman" panose="02020603050405020304" pitchFamily="18" charset="0"/>
              </a:rPr>
              <a:t>YoloBody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部分移植到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YOLOv3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，并将主体中所有传统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3x3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卷积核的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CBL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块改为使用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1x1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卷积核的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inverse CBL</a:t>
            </a:r>
            <a:r>
              <a:rPr lang="zh-CN" altLang="zh-CN" sz="1800" dirty="0">
                <a:effectLst/>
                <a:cs typeface="Times New Roman" panose="02020603050405020304" pitchFamily="18" charset="0"/>
              </a:rPr>
              <a:t>块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将每个特征图输出的五层卷积都改为四层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cs typeface="Times New Roman" panose="02020603050405020304" pitchFamily="18" charset="0"/>
              </a:rPr>
              <a:t>将上采样阶段多余卷积层删除，只留下基本的上采样层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借鉴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YOLOv4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effectLst/>
                <a:cs typeface="Times New Roman" panose="02020603050405020304" pitchFamily="18" charset="0"/>
              </a:rPr>
              <a:t>masaic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数据增强、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KNN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预规划选择框等技巧，并使用基于低阶矩的自适应估计的</a:t>
            </a:r>
            <a:r>
              <a:rPr lang="en-US" altLang="zh-CN" sz="1800" kern="100" dirty="0">
                <a:effectLst/>
                <a:cs typeface="Times New Roman" panose="02020603050405020304" pitchFamily="18" charset="0"/>
              </a:rPr>
              <a:t>Adam</a:t>
            </a:r>
            <a:r>
              <a:rPr lang="zh-CN" altLang="zh-CN" sz="1800" kern="100" dirty="0">
                <a:effectLst/>
                <a:cs typeface="Times New Roman" panose="02020603050405020304" pitchFamily="18" charset="0"/>
              </a:rPr>
              <a:t>算法进行训练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44ECAA-52A9-9BA5-8DF2-548DC429B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440125"/>
            <a:ext cx="3509582" cy="27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13F636-C5A3-681D-EBFC-6B8835D0D5B4}"/>
              </a:ext>
            </a:extLst>
          </p:cNvPr>
          <p:cNvSpPr txBox="1"/>
          <p:nvPr/>
        </p:nvSpPr>
        <p:spPr>
          <a:xfrm>
            <a:off x="2819636" y="5814790"/>
            <a:ext cx="6552728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测试平台（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Nvidia RTX 2060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）上达到约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帧的识别速率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模型所需的网络总大小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减少到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7710.43MB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8410A84-AF67-1E95-63A0-A6A45A9D0C27}"/>
              </a:ext>
            </a:extLst>
          </p:cNvPr>
          <p:cNvSpPr/>
          <p:nvPr/>
        </p:nvSpPr>
        <p:spPr>
          <a:xfrm>
            <a:off x="5915980" y="538274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6460EF-7F0C-0552-97A0-97AD1B05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771954"/>
            <a:ext cx="3509582" cy="1853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14D7DD-964E-4D84-8095-A676878A7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40125"/>
            <a:ext cx="7056784" cy="4005099"/>
          </a:xfrm>
        </p:spPr>
        <p:txBody>
          <a:bodyPr vert="horz" lIns="91440" tIns="45720" rIns="91440" bIns="45720" rtlCol="0">
            <a:noAutofit/>
          </a:bodyPr>
          <a:lstStyle/>
          <a:p>
            <a:pPr marL="58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4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的水果分类算法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Times New Roman" panose="02020603050405020304" pitchFamily="18" charset="0"/>
              </a:rPr>
              <a:t>基于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MobileNetv2</a:t>
            </a:r>
            <a:r>
              <a:rPr lang="zh-CN" altLang="en-US" sz="1800" dirty="0"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cs typeface="Times New Roman" panose="02020603050405020304" pitchFamily="18" charset="0"/>
              </a:rPr>
              <a:t>PC</a:t>
            </a:r>
            <a:r>
              <a:rPr lang="zh-CN" altLang="en-US" sz="1800" dirty="0">
                <a:effectLst/>
                <a:cs typeface="Times New Roman" panose="02020603050405020304" pitchFamily="18" charset="0"/>
              </a:rPr>
              <a:t>平台上训练了水果分类算法</a:t>
            </a:r>
            <a:endParaRPr lang="en-US" altLang="zh-CN" sz="1800" dirty="0">
              <a:effectLst/>
              <a:cs typeface="Times New Roman" panose="02020603050405020304" pitchFamily="18" charset="0"/>
            </a:endParaRPr>
          </a:p>
          <a:p>
            <a:pPr marL="3442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Times New Roman" panose="02020603050405020304" pitchFamily="18" charset="0"/>
              </a:rPr>
              <a:t>只需要较少数据集即可实现单个水果的种类识别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10300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cs typeface="Times New Roman" panose="02020603050405020304" pitchFamily="18" charset="0"/>
              </a:rPr>
              <a:t>复赛要求识别的水果种类仅需约</a:t>
            </a:r>
            <a:r>
              <a:rPr lang="en-US" altLang="zh-CN" sz="1600" dirty="0">
                <a:cs typeface="Times New Roman" panose="02020603050405020304" pitchFamily="18" charset="0"/>
              </a:rPr>
              <a:t>30MB</a:t>
            </a:r>
            <a:r>
              <a:rPr lang="zh-CN" altLang="en-US" sz="1600" dirty="0">
                <a:cs typeface="Times New Roman" panose="02020603050405020304" pitchFamily="18" charset="0"/>
              </a:rPr>
              <a:t>数据集即可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marL="7443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cs typeface="Times New Roman" panose="02020603050405020304" pitchFamily="18" charset="0"/>
              </a:rPr>
              <a:t>得到较好训练效果</a:t>
            </a:r>
            <a:endParaRPr lang="en-US" altLang="zh-CN" sz="1600" dirty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3F636-C5A3-681D-EBFC-6B8835D0D5B4}"/>
              </a:ext>
            </a:extLst>
          </p:cNvPr>
          <p:cNvSpPr txBox="1"/>
          <p:nvPr/>
        </p:nvSpPr>
        <p:spPr>
          <a:xfrm>
            <a:off x="4955196" y="5446738"/>
            <a:ext cx="7236804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测试平台（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Nvidia RTX 2060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）上达到约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帧的识别速率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BBF502-58F8-42F0-91EA-E6649F7B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776"/>
            <a:ext cx="5623766" cy="3384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10E68D-E111-4524-BDD2-B5ADA4C4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3390478"/>
            <a:ext cx="2363906" cy="31692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BCF5E4-C162-4222-9DB3-9E9B276A7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的水果颜色识别算法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预先确定水果颜色的</a:t>
            </a:r>
            <a:r>
              <a:rPr lang="en-US" altLang="zh-CN" sz="1800" dirty="0">
                <a:cs typeface="Arial" panose="020B0604020202020204" pitchFamily="34" charset="0"/>
              </a:rPr>
              <a:t>KNN</a:t>
            </a:r>
            <a:r>
              <a:rPr lang="zh-CN" altLang="en-US" sz="1800" dirty="0">
                <a:cs typeface="Arial" panose="020B0604020202020204" pitchFamily="34" charset="0"/>
              </a:rPr>
              <a:t>权重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图片去噪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对图像进行运算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输出最可能的颜色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通过计算量较小的传统机器学习算法处理颜色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算法参数由上位机预训练结果提供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37D96C-270F-0C30-753D-B319E9A0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" y="3501007"/>
            <a:ext cx="5274310" cy="24968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E5F055-83C8-251A-B4A6-E37B54F9A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3399357"/>
            <a:ext cx="3360388" cy="26815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B861A0-C63E-48C8-A0F8-4D8D735E9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561" y="1524780"/>
            <a:ext cx="3515014" cy="28049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F5A29D-7A5E-4623-B114-26DDCFBE7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直方图统计实现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直方图统计算法基于片上双口</a:t>
            </a:r>
            <a:r>
              <a:rPr lang="en-US" altLang="zh-CN" sz="1800" dirty="0">
                <a:cs typeface="Arial" panose="020B0604020202020204" pitchFamily="34" charset="0"/>
              </a:rPr>
              <a:t>RAM</a:t>
            </a: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将</a:t>
            </a:r>
            <a:r>
              <a:rPr lang="en-US" altLang="zh-CN" sz="1800" dirty="0">
                <a:cs typeface="Arial" panose="020B0604020202020204" pitchFamily="34" charset="0"/>
              </a:rPr>
              <a:t>RAM</a:t>
            </a:r>
            <a:r>
              <a:rPr lang="zh-CN" altLang="en-US" sz="1800" dirty="0">
                <a:cs typeface="Arial" panose="020B0604020202020204" pitchFamily="34" charset="0"/>
              </a:rPr>
              <a:t>地址作为每个通道的所有</a:t>
            </a:r>
            <a:r>
              <a:rPr lang="en-US" altLang="zh-CN" sz="1800" dirty="0">
                <a:cs typeface="Arial" panose="020B0604020202020204" pitchFamily="34" charset="0"/>
              </a:rPr>
              <a:t>bins</a:t>
            </a:r>
            <a:r>
              <a:rPr lang="zh-CN" altLang="en-US" sz="1800" dirty="0">
                <a:cs typeface="Arial" panose="020B0604020202020204" pitchFamily="34" charset="0"/>
              </a:rPr>
              <a:t>，每个地址所存储的数据表示该</a:t>
            </a:r>
            <a:r>
              <a:rPr lang="en-US" altLang="zh-CN" sz="1800" dirty="0">
                <a:cs typeface="Arial" panose="020B0604020202020204" pitchFamily="34" charset="0"/>
              </a:rPr>
              <a:t>bin</a:t>
            </a:r>
            <a:r>
              <a:rPr lang="zh-CN" altLang="en-US" sz="1800" dirty="0">
                <a:cs typeface="Arial" panose="020B0604020202020204" pitchFamily="34" charset="0"/>
              </a:rPr>
              <a:t>对应像素数目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单周期内同时完成计数和比较大小输出</a:t>
            </a:r>
            <a:endParaRPr lang="en-US" altLang="zh-CN" sz="2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48BAE1-FE69-4B86-9166-FBC345B1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17" y="2996952"/>
            <a:ext cx="4770533" cy="33911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F4CCB-AB40-470E-928C-C29B3E266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3429000"/>
            <a:ext cx="5525171" cy="27770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F45BF4-E0CE-4005-B4F1-574E344892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6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当前实现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近邻均值算法实现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cs typeface="Arial" panose="020B0604020202020204" pitchFamily="34" charset="0"/>
              </a:rPr>
              <a:t>KNN</a:t>
            </a:r>
            <a:r>
              <a:rPr lang="zh-CN" altLang="en-US" sz="1800" dirty="0">
                <a:cs typeface="Arial" panose="020B0604020202020204" pitchFamily="34" charset="0"/>
              </a:rPr>
              <a:t>算法基于片上</a:t>
            </a:r>
            <a:r>
              <a:rPr lang="en-US" altLang="zh-CN" sz="1800" dirty="0">
                <a:cs typeface="Arial" panose="020B0604020202020204" pitchFamily="34" charset="0"/>
              </a:rPr>
              <a:t>LUT</a:t>
            </a:r>
            <a:r>
              <a:rPr lang="zh-CN" altLang="en-US" sz="1800" dirty="0">
                <a:cs typeface="Arial" panose="020B0604020202020204" pitchFamily="34" charset="0"/>
              </a:rPr>
              <a:t>资源，构建多个并行乘法器执行距离计算任务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第一个周期计算两点间距离，第二个周期完成比较任务，第三个输出分类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cs typeface="Arial" panose="020B0604020202020204" pitchFamily="34" charset="0"/>
              </a:rPr>
              <a:t>三个任务可以流水线执行</a:t>
            </a:r>
            <a:endParaRPr lang="en-US" altLang="zh-CN" sz="1800" dirty="0"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CF4CCB-AB40-470E-928C-C29B3E26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918926"/>
            <a:ext cx="7354616" cy="3696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209C52-C3DD-434A-8BD0-B022BC655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37619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9323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1174</Words>
  <Application>Microsoft Office PowerPoint</Application>
  <PresentationFormat>宽屏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微软雅黑</vt:lpstr>
      <vt:lpstr>Arial</vt:lpstr>
      <vt:lpstr>Calibri</vt:lpstr>
      <vt:lpstr>Wingdings</vt:lpstr>
      <vt:lpstr>欢迎文档</vt:lpstr>
      <vt:lpstr>紫光同创杯 基于PGL22G的MobileNet-YOLO水果识别系统</vt:lpstr>
      <vt:lpstr>赛题分析</vt:lpstr>
      <vt:lpstr>赛题分析</vt:lpstr>
      <vt:lpstr>方案选择</vt:lpstr>
      <vt:lpstr>方案选择</vt:lpstr>
      <vt:lpstr>当前实现</vt:lpstr>
      <vt:lpstr>当前实现</vt:lpstr>
      <vt:lpstr>当前实现</vt:lpstr>
      <vt:lpstr>当前实现</vt:lpstr>
      <vt:lpstr>当前实现</vt:lpstr>
      <vt:lpstr>当前实现</vt:lpstr>
      <vt:lpstr>当前实现</vt:lpstr>
      <vt:lpstr>算法结构</vt:lpstr>
      <vt:lpstr>系统架构</vt:lpstr>
      <vt:lpstr>子模块设计</vt:lpstr>
      <vt:lpstr>主要创新点</vt:lpstr>
      <vt:lpstr>应用前景</vt:lpstr>
      <vt:lpstr>谢谢观看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subject/>
  <dc:creator>Ming Zhu</dc:creator>
  <cp:keywords/>
  <dc:description/>
  <cp:lastModifiedBy>埃尔弗雷德 施坦因</cp:lastModifiedBy>
  <cp:revision>426</cp:revision>
  <dcterms:created xsi:type="dcterms:W3CDTF">2018-12-19T12:19:42Z</dcterms:created>
  <dcterms:modified xsi:type="dcterms:W3CDTF">2022-07-15T03:20:08Z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