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E71E2-BB51-4F7C-B51B-4794E48100D9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4DDD-A5EA-44B2-AD74-F4E2D5250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3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4DDD-A5EA-44B2-AD74-F4E2D52503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0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端架构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4DDD-A5EA-44B2-AD74-F4E2D52503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4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1A350-946C-40A2-B3C4-857178E12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75A57-4ECB-41D7-9072-00790E00E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3C549-7926-413B-9D51-85CDFBA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064E8-7396-4B0C-BFC9-3B393773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076FA-595D-40C7-9D2A-0FE772A6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99EB3-84AA-490B-A07D-0C228A8A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8F7B9-D21C-45E0-B19F-E46F8F193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4F88E-9268-410A-AA49-B1AA1B83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8A596-3059-4BFB-9092-899E9360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305C5-F43B-4CF3-94DC-5FA7D04B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8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819F30-592A-43FF-A5F7-A300F9D81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35C7B-BC8C-416A-81F1-60B7E963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51A97-6284-4200-8E85-C6FB1C73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165E1-48D0-4BDC-88B3-46B84FA9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14B99-9DFC-421C-8FD0-30FB3422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7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1BB46-AF6A-4CCE-9397-E08CFE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C57BA-8953-40F1-B497-BB3F0B77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FD89-1042-4340-83AB-43864A2D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B86F9-FEE3-4D06-976A-A4467FEE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D9690-E94F-43C8-9C67-AA48BA3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A8624-9F0F-42C3-A0BC-D9995B18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2DD7E-8451-4689-9C02-D1AA9F6DF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79B96-AF17-4E22-9BDA-EC30D7C1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D97C1-4B2A-4763-B78A-840E29F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B8822-341C-4924-A543-04F34CC3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96ADD-C534-4B61-8431-71C735A6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3919C-73D0-47E9-86D9-FE02776E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099F9-33BB-4BD4-B9B2-CAA7B32F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7DF65-2494-4DFB-87F2-62D71080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A6C26-9159-4D30-82A2-D99A618E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40ADD-F858-4187-B062-DA51C9E8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4FE8-56E9-4F48-8EB7-9D2D2E92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A4FBE-A227-4CF6-A388-5E8BEC8A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3DA6C-3CA3-440C-8DE4-693B5FB0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A7157-32E6-498D-9386-64E8B1AC4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27C39-F26D-46AE-8CB7-3FF246B4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35F551-FC4A-44C6-9F53-97E9BD82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14C2E6-CC73-487B-A1C7-A12FCE5E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6F3008-FDCC-4D3E-975F-47C38909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9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D507-90C8-4590-8D85-5D405BC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666051-B18F-4144-A271-751EFCF0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0B9D5-ACA0-4EED-A5DA-C8314315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2F59A-9A97-4CF1-8791-E5B156B5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46F23-1E8B-40CF-BDD0-39D79034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004A80-4A33-41F6-B4A9-C6333258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2B479-95EA-434F-A8CF-8E0E546F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0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A3A3-D28E-4DAB-B181-E02B518A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C56A2-30C0-4E51-9E45-B33C69A8F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1243C-4DF1-4B4F-BA44-63CC2B56B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47D03-E971-4FA9-9EA3-9F19E378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BCDC3-467E-41C5-9DD9-A38D7F72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7CB56-70B7-4A3C-86D6-440A37D8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1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6F263-2EE5-43DE-B7F5-03FB3EF4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0E70F-FB84-4412-BC2C-D766F006E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83D0B-C3D7-44D2-9CB4-F7FDB697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295F1-6EC2-46DD-88E8-C296251D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8570B-47BE-4EC9-AF81-27731DFD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F248-DD9E-4D19-B5E3-6DE2073C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4B90B5-579F-4C48-839B-C712C749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54858-F252-4A43-A66A-F4062727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ED2E6-6494-41C4-9EBD-245D6BB14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AFAC-7008-4EF3-8996-D7191FF95E0D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850FA-B5C0-4955-AE27-BE9C271AC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202E9-6611-4576-9BDD-776BBFA0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D38F-DEBC-437A-8290-AE44AD40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851F-288F-4335-99AC-E82970FF3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前后端架构图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A787A-3189-4E03-BCAC-0415190E7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你看着用看着改</a:t>
            </a:r>
          </a:p>
        </p:txBody>
      </p:sp>
    </p:spTree>
    <p:extLst>
      <p:ext uri="{BB962C8B-B14F-4D97-AF65-F5344CB8AC3E}">
        <p14:creationId xmlns:p14="http://schemas.microsoft.com/office/powerpoint/2010/main" val="353163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4E3BB1D-3D0F-4BCA-AE60-4DCA08CB5098}"/>
              </a:ext>
            </a:extLst>
          </p:cNvPr>
          <p:cNvGrpSpPr/>
          <p:nvPr/>
        </p:nvGrpSpPr>
        <p:grpSpPr>
          <a:xfrm>
            <a:off x="2351761" y="58269"/>
            <a:ext cx="2832311" cy="1372669"/>
            <a:chOff x="3976382" y="276837"/>
            <a:chExt cx="2832311" cy="137266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9A70AF5-CF63-49FB-A87F-04B87539070F}"/>
                </a:ext>
              </a:extLst>
            </p:cNvPr>
            <p:cNvSpPr/>
            <p:nvPr/>
          </p:nvSpPr>
          <p:spPr>
            <a:xfrm>
              <a:off x="3976382" y="276837"/>
              <a:ext cx="2832311" cy="137266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Android</a:t>
              </a:r>
              <a:r>
                <a:rPr lang="zh-CN" altLang="en-US" dirty="0">
                  <a:solidFill>
                    <a:schemeClr val="tx1"/>
                  </a:solidFill>
                </a:rPr>
                <a:t>客户端</a:t>
              </a:r>
            </a:p>
          </p:txBody>
        </p:sp>
        <p:pic>
          <p:nvPicPr>
            <p:cNvPr id="5" name="图形 4" descr="智能手机">
              <a:extLst>
                <a:ext uri="{FF2B5EF4-FFF2-40B4-BE49-F238E27FC236}">
                  <a16:creationId xmlns:a16="http://schemas.microsoft.com/office/drawing/2014/main" id="{47BA0F3C-34EA-4D01-8B3F-20FA2DD6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7048" y="505971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71CB67B-6422-4ACF-8581-0263B8C9C51E}"/>
              </a:ext>
            </a:extLst>
          </p:cNvPr>
          <p:cNvGrpSpPr/>
          <p:nvPr/>
        </p:nvGrpSpPr>
        <p:grpSpPr>
          <a:xfrm>
            <a:off x="6204849" y="54572"/>
            <a:ext cx="2832311" cy="1372669"/>
            <a:chOff x="6401068" y="0"/>
            <a:chExt cx="2832311" cy="137266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F194FBF-848F-4F1A-AA4D-39E1508A33E2}"/>
                </a:ext>
              </a:extLst>
            </p:cNvPr>
            <p:cNvSpPr/>
            <p:nvPr/>
          </p:nvSpPr>
          <p:spPr>
            <a:xfrm>
              <a:off x="6401068" y="0"/>
              <a:ext cx="2832311" cy="137266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人脸识别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签到终端</a:t>
              </a:r>
            </a:p>
          </p:txBody>
        </p:sp>
        <p:pic>
          <p:nvPicPr>
            <p:cNvPr id="12" name="图形 11" descr="监控摄像头">
              <a:extLst>
                <a:ext uri="{FF2B5EF4-FFF2-40B4-BE49-F238E27FC236}">
                  <a16:creationId xmlns:a16="http://schemas.microsoft.com/office/drawing/2014/main" id="{4FB52FD1-6C3B-4B89-A4F5-99F6BF9B5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82723" y="225202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013B90E5-F9A9-48A9-835F-972A28B367E9}"/>
              </a:ext>
            </a:extLst>
          </p:cNvPr>
          <p:cNvSpPr/>
          <p:nvPr/>
        </p:nvSpPr>
        <p:spPr>
          <a:xfrm>
            <a:off x="3653118" y="1444719"/>
            <a:ext cx="273423" cy="608531"/>
          </a:xfrm>
          <a:prstGeom prst="upDownArrow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97DAD5-5202-4989-906F-E1C4B8F1063E}"/>
              </a:ext>
            </a:extLst>
          </p:cNvPr>
          <p:cNvSpPr txBox="1"/>
          <p:nvPr/>
        </p:nvSpPr>
        <p:spPr>
          <a:xfrm>
            <a:off x="3839041" y="156431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0DBD37E-75B8-46C5-A4AA-938BF70D0617}"/>
              </a:ext>
            </a:extLst>
          </p:cNvPr>
          <p:cNvSpPr/>
          <p:nvPr/>
        </p:nvSpPr>
        <p:spPr>
          <a:xfrm>
            <a:off x="878541" y="2067031"/>
            <a:ext cx="10434918" cy="32624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D3C4C4-FC12-45D8-AA93-C6296C286F26}"/>
              </a:ext>
            </a:extLst>
          </p:cNvPr>
          <p:cNvSpPr txBox="1"/>
          <p:nvPr/>
        </p:nvSpPr>
        <p:spPr>
          <a:xfrm>
            <a:off x="1349752" y="223470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Spring Boot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FDE7CFD-02C8-4701-A74B-E7006A3BC753}"/>
              </a:ext>
            </a:extLst>
          </p:cNvPr>
          <p:cNvSpPr/>
          <p:nvPr/>
        </p:nvSpPr>
        <p:spPr>
          <a:xfrm>
            <a:off x="878541" y="6061686"/>
            <a:ext cx="7803777" cy="6673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B2E2B727-EB80-4641-BC48-680F774EC194}"/>
              </a:ext>
            </a:extLst>
          </p:cNvPr>
          <p:cNvSpPr/>
          <p:nvPr/>
        </p:nvSpPr>
        <p:spPr>
          <a:xfrm>
            <a:off x="3259136" y="5353854"/>
            <a:ext cx="273423" cy="710332"/>
          </a:xfrm>
          <a:prstGeom prst="upDownArrow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8E61E2-744C-44B0-B04D-331243BC3F8B}"/>
              </a:ext>
            </a:extLst>
          </p:cNvPr>
          <p:cNvSpPr txBox="1"/>
          <p:nvPr/>
        </p:nvSpPr>
        <p:spPr>
          <a:xfrm>
            <a:off x="3460840" y="552435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Spring Data JPA (Hibernate)</a:t>
            </a:r>
            <a:endParaRPr lang="zh-CN" altLang="en-US" dirty="0"/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C11E9256-F72C-4C95-9EF5-E799B3EC3EDC}"/>
              </a:ext>
            </a:extLst>
          </p:cNvPr>
          <p:cNvSpPr/>
          <p:nvPr/>
        </p:nvSpPr>
        <p:spPr>
          <a:xfrm>
            <a:off x="7484294" y="1438563"/>
            <a:ext cx="273423" cy="608531"/>
          </a:xfrm>
          <a:prstGeom prst="upDownArrow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B5D7D0-6E3D-448D-A755-820BD839B63F}"/>
              </a:ext>
            </a:extLst>
          </p:cNvPr>
          <p:cNvSpPr txBox="1"/>
          <p:nvPr/>
        </p:nvSpPr>
        <p:spPr>
          <a:xfrm>
            <a:off x="7682973" y="156431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ED6640-777C-4988-9CB1-2F09993EC02E}"/>
              </a:ext>
            </a:extLst>
          </p:cNvPr>
          <p:cNvSpPr/>
          <p:nvPr/>
        </p:nvSpPr>
        <p:spPr>
          <a:xfrm>
            <a:off x="2904134" y="2776376"/>
            <a:ext cx="1166706" cy="1129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用户登录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注销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修改密码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F02D36-7F70-4048-B631-ED3C3F556427}"/>
              </a:ext>
            </a:extLst>
          </p:cNvPr>
          <p:cNvSpPr txBox="1"/>
          <p:nvPr/>
        </p:nvSpPr>
        <p:spPr>
          <a:xfrm>
            <a:off x="1369553" y="3155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前后端接口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B65975-A061-47C7-98E4-B131F3CB420F}"/>
              </a:ext>
            </a:extLst>
          </p:cNvPr>
          <p:cNvSpPr txBox="1"/>
          <p:nvPr/>
        </p:nvSpPr>
        <p:spPr>
          <a:xfrm>
            <a:off x="1476027" y="46390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业务逻辑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221FCC-3469-4FD7-93AE-5D98888B1110}"/>
              </a:ext>
            </a:extLst>
          </p:cNvPr>
          <p:cNvSpPr txBox="1"/>
          <p:nvPr/>
        </p:nvSpPr>
        <p:spPr>
          <a:xfrm>
            <a:off x="1120524" y="620933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43CF45-A11B-4CB5-8E50-61C0915F7426}"/>
              </a:ext>
            </a:extLst>
          </p:cNvPr>
          <p:cNvSpPr/>
          <p:nvPr/>
        </p:nvSpPr>
        <p:spPr>
          <a:xfrm>
            <a:off x="4572589" y="2775561"/>
            <a:ext cx="1166706" cy="1129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学生信息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课程表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签到状态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历史记录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1A004D-F5FB-46B2-890B-EEBFAC90AD7B}"/>
              </a:ext>
            </a:extLst>
          </p:cNvPr>
          <p:cNvSpPr/>
          <p:nvPr/>
        </p:nvSpPr>
        <p:spPr>
          <a:xfrm>
            <a:off x="6185923" y="2775560"/>
            <a:ext cx="1166706" cy="1129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教师信息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课程表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班级签到状态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BB523F-8AD0-4633-9061-C4D7D99036CC}"/>
              </a:ext>
            </a:extLst>
          </p:cNvPr>
          <p:cNvSpPr/>
          <p:nvPr/>
        </p:nvSpPr>
        <p:spPr>
          <a:xfrm>
            <a:off x="2904135" y="2305903"/>
            <a:ext cx="7675162" cy="2925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输入校验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登录验证拦截器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异常处理器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7FAB08-1FBC-47EA-97CC-264E87F1931B}"/>
              </a:ext>
            </a:extLst>
          </p:cNvPr>
          <p:cNvSpPr/>
          <p:nvPr/>
        </p:nvSpPr>
        <p:spPr>
          <a:xfrm>
            <a:off x="7799257" y="2775559"/>
            <a:ext cx="1166706" cy="1129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课程信息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第几周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课节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上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下课时间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6C2FCF-574D-4632-B932-6F324891B1B2}"/>
              </a:ext>
            </a:extLst>
          </p:cNvPr>
          <p:cNvSpPr/>
          <p:nvPr/>
        </p:nvSpPr>
        <p:spPr>
          <a:xfrm>
            <a:off x="9412591" y="2775559"/>
            <a:ext cx="1166706" cy="1129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终端同步时间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执行签到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720081-E8AE-448F-8ABA-7F78E709F931}"/>
              </a:ext>
            </a:extLst>
          </p:cNvPr>
          <p:cNvCxnSpPr/>
          <p:nvPr/>
        </p:nvCxnSpPr>
        <p:spPr>
          <a:xfrm>
            <a:off x="878541" y="4249092"/>
            <a:ext cx="1043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B3CF185-EA9B-4FED-AEF2-E5D2C909FD1E}"/>
              </a:ext>
            </a:extLst>
          </p:cNvPr>
          <p:cNvSpPr/>
          <p:nvPr/>
        </p:nvSpPr>
        <p:spPr>
          <a:xfrm>
            <a:off x="2859451" y="6237813"/>
            <a:ext cx="727652" cy="3236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学生表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AE8F2A-8BCD-44AD-949A-879EB4BA6137}"/>
              </a:ext>
            </a:extLst>
          </p:cNvPr>
          <p:cNvSpPr/>
          <p:nvPr/>
        </p:nvSpPr>
        <p:spPr>
          <a:xfrm>
            <a:off x="3926541" y="6237813"/>
            <a:ext cx="727652" cy="3236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教师表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9FFF92-E3F9-4190-AF7A-14827253B798}"/>
              </a:ext>
            </a:extLst>
          </p:cNvPr>
          <p:cNvSpPr/>
          <p:nvPr/>
        </p:nvSpPr>
        <p:spPr>
          <a:xfrm>
            <a:off x="4993631" y="6229112"/>
            <a:ext cx="727652" cy="3236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课程表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2F01C15-AF42-4686-8418-B51FD977E681}"/>
              </a:ext>
            </a:extLst>
          </p:cNvPr>
          <p:cNvSpPr/>
          <p:nvPr/>
        </p:nvSpPr>
        <p:spPr>
          <a:xfrm>
            <a:off x="6060721" y="6229112"/>
            <a:ext cx="952470" cy="3236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学生选课表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1C10575-BF39-4FF2-9116-BC244F6FA5FD}"/>
              </a:ext>
            </a:extLst>
          </p:cNvPr>
          <p:cNvSpPr/>
          <p:nvPr/>
        </p:nvSpPr>
        <p:spPr>
          <a:xfrm>
            <a:off x="7352629" y="6229112"/>
            <a:ext cx="952470" cy="3236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签到记录表</a:t>
            </a: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8A31E546-9AB8-4BDC-969F-36AA143EED66}"/>
              </a:ext>
            </a:extLst>
          </p:cNvPr>
          <p:cNvSpPr/>
          <p:nvPr/>
        </p:nvSpPr>
        <p:spPr>
          <a:xfrm>
            <a:off x="10492373" y="5359427"/>
            <a:ext cx="273423" cy="710332"/>
          </a:xfrm>
          <a:prstGeom prst="upDownArrow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F52C3DE-D0E4-4682-8697-5BE5BE5209E9}"/>
              </a:ext>
            </a:extLst>
          </p:cNvPr>
          <p:cNvSpPr/>
          <p:nvPr/>
        </p:nvSpPr>
        <p:spPr>
          <a:xfrm>
            <a:off x="10229104" y="6069759"/>
            <a:ext cx="1619816" cy="6673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对接教务系统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306430C-441B-4B42-AA67-5B6BDDD0149B}"/>
              </a:ext>
            </a:extLst>
          </p:cNvPr>
          <p:cNvSpPr/>
          <p:nvPr/>
        </p:nvSpPr>
        <p:spPr>
          <a:xfrm>
            <a:off x="8837793" y="6065958"/>
            <a:ext cx="1235836" cy="6673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配置文件</a:t>
            </a: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3E89CA0E-B64D-460B-B402-190703533DAC}"/>
              </a:ext>
            </a:extLst>
          </p:cNvPr>
          <p:cNvSpPr/>
          <p:nvPr/>
        </p:nvSpPr>
        <p:spPr>
          <a:xfrm>
            <a:off x="9318999" y="5351354"/>
            <a:ext cx="273423" cy="710332"/>
          </a:xfrm>
          <a:prstGeom prst="upDownArrow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10623A-6DF1-4EAE-8173-BB79A8040DF7}"/>
              </a:ext>
            </a:extLst>
          </p:cNvPr>
          <p:cNvSpPr/>
          <p:nvPr/>
        </p:nvSpPr>
        <p:spPr>
          <a:xfrm>
            <a:off x="2904134" y="4551840"/>
            <a:ext cx="1166706" cy="566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登录相关业务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EB1E7C-AC76-4355-9D40-8A09FF522284}"/>
              </a:ext>
            </a:extLst>
          </p:cNvPr>
          <p:cNvSpPr/>
          <p:nvPr/>
        </p:nvSpPr>
        <p:spPr>
          <a:xfrm>
            <a:off x="4572589" y="4551840"/>
            <a:ext cx="1166706" cy="566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学生相关业务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CD9AC98-F0DE-420A-8F80-CB4702BC03BC}"/>
              </a:ext>
            </a:extLst>
          </p:cNvPr>
          <p:cNvSpPr/>
          <p:nvPr/>
        </p:nvSpPr>
        <p:spPr>
          <a:xfrm>
            <a:off x="6185923" y="4540342"/>
            <a:ext cx="1166706" cy="566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教师相关业务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4864E2-9716-44E1-A7FB-4E3CD5F75484}"/>
              </a:ext>
            </a:extLst>
          </p:cNvPr>
          <p:cNvSpPr/>
          <p:nvPr/>
        </p:nvSpPr>
        <p:spPr>
          <a:xfrm>
            <a:off x="7799257" y="4540062"/>
            <a:ext cx="1166706" cy="566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课程相关业务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676D2E-64E2-47C8-BC84-E79942113F32}"/>
              </a:ext>
            </a:extLst>
          </p:cNvPr>
          <p:cNvSpPr/>
          <p:nvPr/>
        </p:nvSpPr>
        <p:spPr>
          <a:xfrm>
            <a:off x="9412591" y="4533351"/>
            <a:ext cx="1166706" cy="566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签到相关业务</a:t>
            </a:r>
          </a:p>
        </p:txBody>
      </p:sp>
    </p:spTree>
    <p:extLst>
      <p:ext uri="{BB962C8B-B14F-4D97-AF65-F5344CB8AC3E}">
        <p14:creationId xmlns:p14="http://schemas.microsoft.com/office/powerpoint/2010/main" val="20599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A10A3-DE75-4FB5-BBDF-206F4172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签到算法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12186-697D-4AA0-8F86-DC21A56B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18"/>
            <a:ext cx="10515600" cy="5063751"/>
          </a:xfrm>
        </p:spPr>
        <p:txBody>
          <a:bodyPr>
            <a:normAutofit/>
          </a:bodyPr>
          <a:lstStyle/>
          <a:p>
            <a:r>
              <a:rPr lang="zh-CN" altLang="en-US" dirty="0"/>
              <a:t>查询执行签到的学生</a:t>
            </a:r>
            <a:endParaRPr lang="en-US" altLang="zh-CN" dirty="0"/>
          </a:p>
          <a:p>
            <a:r>
              <a:rPr lang="zh-CN" altLang="en-US" dirty="0"/>
              <a:t>根据时间判断是是第几周</a:t>
            </a:r>
            <a:r>
              <a:rPr lang="en-US" altLang="zh-CN" dirty="0"/>
              <a:t>, </a:t>
            </a:r>
            <a:r>
              <a:rPr lang="zh-CN" altLang="en-US" dirty="0"/>
              <a:t>周几和第几节课</a:t>
            </a:r>
            <a:endParaRPr lang="en-US" altLang="zh-CN" dirty="0"/>
          </a:p>
          <a:p>
            <a:r>
              <a:rPr lang="zh-CN" altLang="en-US" dirty="0"/>
              <a:t>查询该学生这节是否有课或者是否走错教室</a:t>
            </a:r>
            <a:endParaRPr lang="en-US" altLang="zh-CN" dirty="0"/>
          </a:p>
          <a:p>
            <a:r>
              <a:rPr lang="zh-CN" altLang="en-US" dirty="0"/>
              <a:t>如果当前是上课时间</a:t>
            </a:r>
            <a:endParaRPr lang="en-US" altLang="zh-CN" dirty="0"/>
          </a:p>
          <a:p>
            <a:pPr lvl="1"/>
            <a:r>
              <a:rPr lang="zh-CN" altLang="en-US" dirty="0"/>
              <a:t>如果没签过到则签到成功</a:t>
            </a:r>
            <a:endParaRPr lang="en-US" altLang="zh-CN" dirty="0"/>
          </a:p>
          <a:p>
            <a:pPr lvl="1"/>
            <a:r>
              <a:rPr lang="zh-CN" altLang="en-US" dirty="0"/>
              <a:t>如果之前签到成功了则视为暂离</a:t>
            </a:r>
            <a:endParaRPr lang="en-US" altLang="zh-CN" dirty="0"/>
          </a:p>
          <a:p>
            <a:pPr lvl="1"/>
            <a:r>
              <a:rPr lang="zh-CN" altLang="en-US" dirty="0"/>
              <a:t>如果之前暂离了则视为返回</a:t>
            </a:r>
            <a:endParaRPr lang="en-US" altLang="zh-CN" dirty="0"/>
          </a:p>
          <a:p>
            <a:r>
              <a:rPr lang="zh-CN" altLang="en-US" dirty="0"/>
              <a:t>如果当前是下课时间</a:t>
            </a:r>
            <a:endParaRPr lang="en-US" altLang="zh-CN" dirty="0"/>
          </a:p>
          <a:p>
            <a:pPr lvl="1"/>
            <a:r>
              <a:rPr lang="zh-CN" altLang="en-US" dirty="0"/>
              <a:t>如果签到过了则进行签退</a:t>
            </a:r>
            <a:endParaRPr lang="en-US" altLang="zh-CN" dirty="0"/>
          </a:p>
          <a:p>
            <a:pPr lvl="1"/>
            <a:r>
              <a:rPr lang="zh-CN" altLang="en-US" dirty="0"/>
              <a:t>如果已经签退过了则返回无课</a:t>
            </a:r>
            <a:endParaRPr lang="en-US" altLang="zh-CN" dirty="0"/>
          </a:p>
          <a:p>
            <a:r>
              <a:rPr lang="zh-CN" altLang="en-US" dirty="0"/>
              <a:t>最后将结果保存到数据库并通知相应的学生</a:t>
            </a:r>
            <a:r>
              <a:rPr lang="en-US" altLang="zh-CN" dirty="0"/>
              <a:t>/</a:t>
            </a:r>
            <a:r>
              <a:rPr lang="zh-CN" altLang="en-US" dirty="0"/>
              <a:t>教师客户端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A27C-ED48-49DE-94D7-1E7C582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签到的有限状态机模型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9BCC7B-43A1-4846-9185-BC3A214DE305}"/>
              </a:ext>
            </a:extLst>
          </p:cNvPr>
          <p:cNvSpPr/>
          <p:nvPr/>
        </p:nvSpPr>
        <p:spPr>
          <a:xfrm>
            <a:off x="1689848" y="3015832"/>
            <a:ext cx="1945341" cy="721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尚未签到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47A27B-2EB3-4DF1-9C87-56E3E2A21134}"/>
              </a:ext>
            </a:extLst>
          </p:cNvPr>
          <p:cNvSpPr/>
          <p:nvPr/>
        </p:nvSpPr>
        <p:spPr>
          <a:xfrm>
            <a:off x="1143002" y="4939462"/>
            <a:ext cx="1519517" cy="721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无课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8F02CF-F99B-41ED-88CC-597BE29E5F20}"/>
              </a:ext>
            </a:extLst>
          </p:cNvPr>
          <p:cNvSpPr/>
          <p:nvPr/>
        </p:nvSpPr>
        <p:spPr>
          <a:xfrm>
            <a:off x="3202643" y="4391774"/>
            <a:ext cx="1519518" cy="721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走错教室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CF5F8C-C9F5-4129-8738-7DC1A82F1464}"/>
              </a:ext>
            </a:extLst>
          </p:cNvPr>
          <p:cNvSpPr/>
          <p:nvPr/>
        </p:nvSpPr>
        <p:spPr>
          <a:xfrm>
            <a:off x="7425017" y="4329861"/>
            <a:ext cx="1519517" cy="721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C9A240-2888-4719-A8BA-E9FB1F62953F}"/>
              </a:ext>
            </a:extLst>
          </p:cNvPr>
          <p:cNvSpPr/>
          <p:nvPr/>
        </p:nvSpPr>
        <p:spPr>
          <a:xfrm>
            <a:off x="9834283" y="4329861"/>
            <a:ext cx="1519517" cy="721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D5B54A-8A65-4160-9AF7-BD49A5082DC8}"/>
              </a:ext>
            </a:extLst>
          </p:cNvPr>
          <p:cNvSpPr/>
          <p:nvPr/>
        </p:nvSpPr>
        <p:spPr>
          <a:xfrm>
            <a:off x="8570408" y="2242719"/>
            <a:ext cx="1519517" cy="721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签退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8F5567-D4F3-478A-8730-AE3B30DC2553}"/>
              </a:ext>
            </a:extLst>
          </p:cNvPr>
          <p:cNvSpPr/>
          <p:nvPr/>
        </p:nvSpPr>
        <p:spPr>
          <a:xfrm>
            <a:off x="4661651" y="3015832"/>
            <a:ext cx="1945341" cy="721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签到成功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C2D0F24-C1C2-4B85-A428-2DBB36E148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V="1">
            <a:off x="3635189" y="3015832"/>
            <a:ext cx="1999133" cy="360829"/>
          </a:xfrm>
          <a:prstGeom prst="curvedConnector4">
            <a:avLst>
              <a:gd name="adj1" fmla="val 25673"/>
              <a:gd name="adj2" fmla="val 163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C6461D7-C2A5-4B1F-8479-58A692469175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346148" y="3775520"/>
            <a:ext cx="654284" cy="5782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7284549-9C89-4989-939A-900DCD960385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567352" y="4072898"/>
            <a:ext cx="1201974" cy="5311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CDA57DD5-2B03-403F-966E-68022D1AC2F2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>
            <a:off x="2746634" y="3897664"/>
            <a:ext cx="1375944" cy="1055592"/>
          </a:xfrm>
          <a:prstGeom prst="curvedConnector3">
            <a:avLst>
              <a:gd name="adj1" fmla="val -16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7724C92-BE5A-408E-BC24-C3881D0C4E89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 flipV="1">
            <a:off x="998095" y="4642154"/>
            <a:ext cx="1923632" cy="114300"/>
          </a:xfrm>
          <a:prstGeom prst="curvedConnector5">
            <a:avLst>
              <a:gd name="adj1" fmla="val -11884"/>
              <a:gd name="adj2" fmla="val -864706"/>
              <a:gd name="adj3" fmla="val 687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5E7B7E13-E701-46C1-B0F6-C03DA89BB84C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6053069" y="3318742"/>
            <a:ext cx="953200" cy="179069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8F69D37-1015-4076-AE3B-5688CA0229F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606992" y="2603548"/>
            <a:ext cx="1963416" cy="773113"/>
          </a:xfrm>
          <a:prstGeom prst="curvedConnector3">
            <a:avLst>
              <a:gd name="adj1" fmla="val 4429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1D7F7CDC-95C4-4DE4-884F-9601FA213B07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 flipV="1">
            <a:off x="5609786" y="-704549"/>
            <a:ext cx="773113" cy="6667648"/>
          </a:xfrm>
          <a:prstGeom prst="curvedConnector3">
            <a:avLst>
              <a:gd name="adj1" fmla="val -400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DC34ECC-2DCD-4E00-B05F-1277C88C483B}"/>
              </a:ext>
            </a:extLst>
          </p:cNvPr>
          <p:cNvSpPr txBox="1"/>
          <p:nvPr/>
        </p:nvSpPr>
        <p:spPr>
          <a:xfrm>
            <a:off x="6771679" y="287079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下课后或下一节课上课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58A95C-047C-486B-A626-56C8692766D8}"/>
              </a:ext>
            </a:extLst>
          </p:cNvPr>
          <p:cNvSpPr txBox="1"/>
          <p:nvPr/>
        </p:nvSpPr>
        <p:spPr>
          <a:xfrm>
            <a:off x="5251899" y="165034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下一节课上课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3602E0-9174-40A8-9BD6-63CFDCE191EF}"/>
              </a:ext>
            </a:extLst>
          </p:cNvPr>
          <p:cNvSpPr txBox="1"/>
          <p:nvPr/>
        </p:nvSpPr>
        <p:spPr>
          <a:xfrm>
            <a:off x="1762125" y="43525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这节课无课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1FC79CB-C63D-4BEC-B8CF-8B07220D1EC9}"/>
              </a:ext>
            </a:extLst>
          </p:cNvPr>
          <p:cNvSpPr txBox="1"/>
          <p:nvPr/>
        </p:nvSpPr>
        <p:spPr>
          <a:xfrm>
            <a:off x="833161" y="40755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这节课有课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81B277-0E4F-4380-9508-9CAA2FE4C25A}"/>
              </a:ext>
            </a:extLst>
          </p:cNvPr>
          <p:cNvSpPr txBox="1"/>
          <p:nvPr/>
        </p:nvSpPr>
        <p:spPr>
          <a:xfrm>
            <a:off x="3220574" y="410654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签到位置不在这节课的教室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96011F9-0166-4EA0-B7F6-9091A47B5C22}"/>
              </a:ext>
            </a:extLst>
          </p:cNvPr>
          <p:cNvSpPr txBox="1"/>
          <p:nvPr/>
        </p:nvSpPr>
        <p:spPr>
          <a:xfrm>
            <a:off x="2737597" y="530029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签到位置在这节课的教室</a:t>
            </a: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A4E0E311-075F-4E4D-A867-A384A1D536D3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9389409" y="3125228"/>
            <a:ext cx="12700" cy="2409266"/>
          </a:xfrm>
          <a:prstGeom prst="curvedConnector3">
            <a:avLst>
              <a:gd name="adj1" fmla="val 3176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747D688-C8DA-4D6E-A121-F69DBBCBD328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9389409" y="3846886"/>
            <a:ext cx="12700" cy="2409266"/>
          </a:xfrm>
          <a:prstGeom prst="curvedConnector3">
            <a:avLst>
              <a:gd name="adj1" fmla="val 30705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EED3B9A0-C884-4475-8E7B-29E201BE51C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rot="5400000" flipH="1" flipV="1">
            <a:off x="8074729" y="3074424"/>
            <a:ext cx="1365484" cy="11453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9D7B7D5-4BC7-49F3-82DE-2CF06071F99D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16200000" flipV="1">
            <a:off x="9279363" y="3015181"/>
            <a:ext cx="1365484" cy="12638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FE936EF-8675-4F06-A434-F7FED0EE34C5}"/>
              </a:ext>
            </a:extLst>
          </p:cNvPr>
          <p:cNvSpPr txBox="1"/>
          <p:nvPr/>
        </p:nvSpPr>
        <p:spPr>
          <a:xfrm>
            <a:off x="9578795" y="33420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下课后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50E465F-4204-484D-9EC0-68DF189DAF2E}"/>
              </a:ext>
            </a:extLst>
          </p:cNvPr>
          <p:cNvSpPr txBox="1"/>
          <p:nvPr/>
        </p:nvSpPr>
        <p:spPr>
          <a:xfrm>
            <a:off x="8371698" y="33701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下课后</a:t>
            </a:r>
          </a:p>
        </p:txBody>
      </p:sp>
    </p:spTree>
    <p:extLst>
      <p:ext uri="{BB962C8B-B14F-4D97-AF65-F5344CB8AC3E}">
        <p14:creationId xmlns:p14="http://schemas.microsoft.com/office/powerpoint/2010/main" val="301204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9A0604D-09B5-4935-99D7-470EE010142F}"/>
              </a:ext>
            </a:extLst>
          </p:cNvPr>
          <p:cNvSpPr/>
          <p:nvPr/>
        </p:nvSpPr>
        <p:spPr>
          <a:xfrm>
            <a:off x="658535" y="1505825"/>
            <a:ext cx="7071919" cy="3559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727C618-72D3-4B41-A87A-3A8A917CC894}"/>
              </a:ext>
            </a:extLst>
          </p:cNvPr>
          <p:cNvSpPr/>
          <p:nvPr/>
        </p:nvSpPr>
        <p:spPr>
          <a:xfrm>
            <a:off x="658536" y="3212772"/>
            <a:ext cx="1192316" cy="587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登录页面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9C8968-90BA-4FE5-A6FA-2D5E5A5809B5}"/>
              </a:ext>
            </a:extLst>
          </p:cNvPr>
          <p:cNvGrpSpPr/>
          <p:nvPr/>
        </p:nvGrpSpPr>
        <p:grpSpPr>
          <a:xfrm>
            <a:off x="2682977" y="1947809"/>
            <a:ext cx="5047478" cy="1264963"/>
            <a:chOff x="2564407" y="1084892"/>
            <a:chExt cx="5379124" cy="126496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C1843B-882A-4E12-80B0-E2F1264FA633}"/>
                </a:ext>
              </a:extLst>
            </p:cNvPr>
            <p:cNvSpPr/>
            <p:nvPr/>
          </p:nvSpPr>
          <p:spPr>
            <a:xfrm>
              <a:off x="2564407" y="1084892"/>
              <a:ext cx="5379124" cy="1264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0484B19-6650-443C-BA01-4B21CE676DAE}"/>
                </a:ext>
              </a:extLst>
            </p:cNvPr>
            <p:cNvSpPr/>
            <p:nvPr/>
          </p:nvSpPr>
          <p:spPr>
            <a:xfrm>
              <a:off x="2829192" y="1634294"/>
              <a:ext cx="2033986" cy="52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签到状态和历史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D8F912A-0932-4E31-8B5A-A6AFCC671121}"/>
                </a:ext>
              </a:extLst>
            </p:cNvPr>
            <p:cNvSpPr txBox="1"/>
            <p:nvPr/>
          </p:nvSpPr>
          <p:spPr>
            <a:xfrm>
              <a:off x="2702333" y="1174927"/>
              <a:ext cx="934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学生端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C7B67C5-3ECA-4254-8626-8D6B72FCEED1}"/>
                </a:ext>
              </a:extLst>
            </p:cNvPr>
            <p:cNvSpPr/>
            <p:nvPr/>
          </p:nvSpPr>
          <p:spPr>
            <a:xfrm>
              <a:off x="5127963" y="1634294"/>
              <a:ext cx="1069354" cy="52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课程表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4DF9C70-F265-49FD-8543-3EEBC98F0BD3}"/>
                </a:ext>
              </a:extLst>
            </p:cNvPr>
            <p:cNvSpPr/>
            <p:nvPr/>
          </p:nvSpPr>
          <p:spPr>
            <a:xfrm>
              <a:off x="6462102" y="1634294"/>
              <a:ext cx="1231119" cy="52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个人信息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A8BFBE-4037-4A49-AE2C-F25F41A17524}"/>
              </a:ext>
            </a:extLst>
          </p:cNvPr>
          <p:cNvGrpSpPr/>
          <p:nvPr/>
        </p:nvGrpSpPr>
        <p:grpSpPr>
          <a:xfrm>
            <a:off x="2682977" y="3800236"/>
            <a:ext cx="5047478" cy="1264963"/>
            <a:chOff x="2564407" y="1084892"/>
            <a:chExt cx="5379124" cy="126496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1FA4D6-D7F8-4F1A-B50C-EDCE92581846}"/>
                </a:ext>
              </a:extLst>
            </p:cNvPr>
            <p:cNvSpPr/>
            <p:nvPr/>
          </p:nvSpPr>
          <p:spPr>
            <a:xfrm>
              <a:off x="2564407" y="1084892"/>
              <a:ext cx="5379124" cy="1264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9B8867D-8521-4DDE-9DFE-F75E502134B2}"/>
                </a:ext>
              </a:extLst>
            </p:cNvPr>
            <p:cNvSpPr/>
            <p:nvPr/>
          </p:nvSpPr>
          <p:spPr>
            <a:xfrm>
              <a:off x="2829192" y="1634294"/>
              <a:ext cx="2033986" cy="52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班级签到状态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661739-FEA8-4C67-8DAD-6380208CFD68}"/>
                </a:ext>
              </a:extLst>
            </p:cNvPr>
            <p:cNvSpPr txBox="1"/>
            <p:nvPr/>
          </p:nvSpPr>
          <p:spPr>
            <a:xfrm>
              <a:off x="2702333" y="1174927"/>
              <a:ext cx="934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教师端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300EDAE-D07C-465E-874A-7DD57382D793}"/>
                </a:ext>
              </a:extLst>
            </p:cNvPr>
            <p:cNvSpPr/>
            <p:nvPr/>
          </p:nvSpPr>
          <p:spPr>
            <a:xfrm>
              <a:off x="5127963" y="1634294"/>
              <a:ext cx="1069354" cy="52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课程表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9C6B32D-76D4-4FB7-9D53-1647250A3FEF}"/>
                </a:ext>
              </a:extLst>
            </p:cNvPr>
            <p:cNvSpPr/>
            <p:nvPr/>
          </p:nvSpPr>
          <p:spPr>
            <a:xfrm>
              <a:off x="6462102" y="1634294"/>
              <a:ext cx="1231119" cy="52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个人信息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5B85878-F470-4400-B69E-CD3060E2ABE7}"/>
              </a:ext>
            </a:extLst>
          </p:cNvPr>
          <p:cNvSpPr/>
          <p:nvPr/>
        </p:nvSpPr>
        <p:spPr>
          <a:xfrm>
            <a:off x="8321880" y="1505825"/>
            <a:ext cx="1749104" cy="3559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37EA93-EFC3-4EC2-9E76-8064795BD7F8}"/>
              </a:ext>
            </a:extLst>
          </p:cNvPr>
          <p:cNvSpPr/>
          <p:nvPr/>
        </p:nvSpPr>
        <p:spPr>
          <a:xfrm>
            <a:off x="10472659" y="2638392"/>
            <a:ext cx="1108746" cy="1111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后端</a:t>
            </a:r>
            <a:r>
              <a:rPr lang="en-US" altLang="zh-CN" dirty="0">
                <a:solidFill>
                  <a:sysClr val="windowText" lastClr="000000"/>
                </a:solidFill>
              </a:rPr>
              <a:t>API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A18C24-2CD4-4D7C-AD70-E1733158A1D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850852" y="2580291"/>
            <a:ext cx="832125" cy="926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E9D8B3-B795-43C9-A360-F0E3D4EC6F5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1850852" y="3506504"/>
            <a:ext cx="832125" cy="926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EE96D1-4A7D-4255-865A-F255E4228BC3}"/>
              </a:ext>
            </a:extLst>
          </p:cNvPr>
          <p:cNvSpPr txBox="1"/>
          <p:nvPr/>
        </p:nvSpPr>
        <p:spPr>
          <a:xfrm>
            <a:off x="1535185" y="2723971"/>
            <a:ext cx="89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学生登录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F6CDC1-E368-4D3A-861E-54588EA955EB}"/>
              </a:ext>
            </a:extLst>
          </p:cNvPr>
          <p:cNvSpPr txBox="1"/>
          <p:nvPr/>
        </p:nvSpPr>
        <p:spPr>
          <a:xfrm>
            <a:off x="1535186" y="4012037"/>
            <a:ext cx="89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教师登录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9E47C5-A634-4A79-AB23-31FCE86152CD}"/>
              </a:ext>
            </a:extLst>
          </p:cNvPr>
          <p:cNvSpPr txBox="1"/>
          <p:nvPr/>
        </p:nvSpPr>
        <p:spPr>
          <a:xfrm>
            <a:off x="8418353" y="1577796"/>
            <a:ext cx="15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视图数据模型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7C4FC6-542D-4790-A8C5-42114F599BD2}"/>
              </a:ext>
            </a:extLst>
          </p:cNvPr>
          <p:cNvCxnSpPr>
            <a:stCxn id="6" idx="3"/>
          </p:cNvCxnSpPr>
          <p:nvPr/>
        </p:nvCxnSpPr>
        <p:spPr>
          <a:xfrm flipV="1">
            <a:off x="7730455" y="2580290"/>
            <a:ext cx="59142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BDC3DD-5CC6-4CF8-936A-7E457E94FA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730455" y="4432718"/>
            <a:ext cx="5914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2ABE2FB-F775-4D2B-A6E1-AF990BE6F05F}"/>
              </a:ext>
            </a:extLst>
          </p:cNvPr>
          <p:cNvCxnSpPr/>
          <p:nvPr/>
        </p:nvCxnSpPr>
        <p:spPr>
          <a:xfrm>
            <a:off x="10066789" y="3045086"/>
            <a:ext cx="405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0595DF-3376-4667-981A-05DC7059F32B}"/>
              </a:ext>
            </a:extLst>
          </p:cNvPr>
          <p:cNvCxnSpPr/>
          <p:nvPr/>
        </p:nvCxnSpPr>
        <p:spPr>
          <a:xfrm flipH="1">
            <a:off x="10066789" y="3372257"/>
            <a:ext cx="405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4AD9A9B-EDC2-4D79-8ABB-02D8949C2DA2}"/>
              </a:ext>
            </a:extLst>
          </p:cNvPr>
          <p:cNvSpPr txBox="1"/>
          <p:nvPr/>
        </p:nvSpPr>
        <p:spPr>
          <a:xfrm>
            <a:off x="785771" y="1577796"/>
            <a:ext cx="6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视图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6B05293-CF4A-42DA-82F5-6EE053C35EF6}"/>
              </a:ext>
            </a:extLst>
          </p:cNvPr>
          <p:cNvSpPr/>
          <p:nvPr/>
        </p:nvSpPr>
        <p:spPr>
          <a:xfrm>
            <a:off x="8556324" y="2037844"/>
            <a:ext cx="128021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登录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D00D522-9C7E-47D7-9BCB-12BC6E6022F9}"/>
              </a:ext>
            </a:extLst>
          </p:cNvPr>
          <p:cNvSpPr/>
          <p:nvPr/>
        </p:nvSpPr>
        <p:spPr>
          <a:xfrm>
            <a:off x="8556324" y="2638392"/>
            <a:ext cx="128021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签到状态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64E5AFE-E6D0-4CEC-81AE-E926C5BB331C}"/>
              </a:ext>
            </a:extLst>
          </p:cNvPr>
          <p:cNvSpPr/>
          <p:nvPr/>
        </p:nvSpPr>
        <p:spPr>
          <a:xfrm>
            <a:off x="8556324" y="3238940"/>
            <a:ext cx="128021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课程表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2B0E9A3-4BCD-4842-B02F-9DF141080A4C}"/>
              </a:ext>
            </a:extLst>
          </p:cNvPr>
          <p:cNvSpPr/>
          <p:nvPr/>
        </p:nvSpPr>
        <p:spPr>
          <a:xfrm>
            <a:off x="8556324" y="3839488"/>
            <a:ext cx="128021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个人信息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42161D1-FC07-463A-97A7-EEBDD46A6666}"/>
              </a:ext>
            </a:extLst>
          </p:cNvPr>
          <p:cNvSpPr/>
          <p:nvPr/>
        </p:nvSpPr>
        <p:spPr>
          <a:xfrm>
            <a:off x="8556324" y="4440036"/>
            <a:ext cx="128021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全局数据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7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315</Words>
  <Application>Microsoft Office PowerPoint</Application>
  <PresentationFormat>宽屏</PresentationFormat>
  <Paragraphs>96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前后端架构图</vt:lpstr>
      <vt:lpstr>PowerPoint 演示文稿</vt:lpstr>
      <vt:lpstr>签到算法</vt:lpstr>
      <vt:lpstr>签到的有限状态机模型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晨</dc:creator>
  <cp:lastModifiedBy>陈 晨</cp:lastModifiedBy>
  <cp:revision>147</cp:revision>
  <dcterms:created xsi:type="dcterms:W3CDTF">2022-03-18T08:17:15Z</dcterms:created>
  <dcterms:modified xsi:type="dcterms:W3CDTF">2022-03-26T08:42:41Z</dcterms:modified>
</cp:coreProperties>
</file>