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5aaf2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5aaf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54a6f82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d54a6f8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bad4bb1a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bad4bb1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ebad4bb1a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ebad4bb1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bad4bb1a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ebad4bb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bad4bb1a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ebad4bb1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ebad4bb1a_0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ebad4bb1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ebad4bb1a_0_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ebad4bb1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ebad4bb1a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ebad4bb1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bad4bb1a_0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ebad4bb1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bad4bb1a_0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ebad4bb1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54a6f8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54a6f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ebad4bb1a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ebad4bb1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ebad4bb1a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ebad4bb1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ebad4bb1a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ebad4bb1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ebad4bb1a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ebad4bb1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ebad4bb1a_0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ebad4bb1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ebad4bb1a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ebad4bb1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bad4bb1a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ebad4bb1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ebad4bb1a_0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ebad4bb1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ebad4bb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ebad4bb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bad4bea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bad4be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bad4be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bad4b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bad4bb1a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bad4bb1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bad4bb1a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bad4bb1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bad4bb1a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ebad4bb1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ebad4bb1a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ebad4bb1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bad4bb1a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bad4bb1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539E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 b="14461" l="0" r="0" t="16705"/>
          <a:stretch/>
        </p:blipFill>
        <p:spPr>
          <a:xfrm>
            <a:off x="-11048" y="0"/>
            <a:ext cx="9144000" cy="524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ctrTitle"/>
          </p:nvPr>
        </p:nvSpPr>
        <p:spPr>
          <a:xfrm>
            <a:off x="836750" y="2664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</a:pPr>
            <a:r>
              <a:rPr b="0" lang="en">
                <a:solidFill>
                  <a:schemeClr val="dk2"/>
                </a:solidFill>
              </a:rPr>
              <a:t>RESTful </a:t>
            </a:r>
            <a:r>
              <a:rPr b="0" lang="en">
                <a:solidFill>
                  <a:schemeClr val="dk2"/>
                </a:solidFill>
              </a:rPr>
              <a:t>constraints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Client-server architecture</a:t>
            </a:r>
            <a:endParaRPr sz="37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●"/>
            </a:pPr>
            <a:r>
              <a:rPr b="0" lang="en" sz="3000">
                <a:solidFill>
                  <a:schemeClr val="dk2"/>
                </a:solidFill>
              </a:rPr>
              <a:t>Separate of concerns</a:t>
            </a:r>
            <a:endParaRPr b="0" sz="3000">
              <a:solidFill>
                <a:schemeClr val="dk2"/>
              </a:solidFill>
            </a:endParaRPr>
          </a:p>
          <a:p>
            <a:pPr indent="-419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○"/>
            </a:pPr>
            <a:r>
              <a:rPr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RESTful API shouldn't care about UI</a:t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Stateless</a:t>
            </a:r>
            <a:endParaRPr sz="36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Char char="●"/>
            </a:pPr>
            <a:r>
              <a:rPr b="0" lang="en" sz="3600">
                <a:solidFill>
                  <a:schemeClr val="dk2"/>
                </a:solidFill>
              </a:rPr>
              <a:t>Each request made to a REST API is stateless. </a:t>
            </a:r>
            <a:endParaRPr b="0"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ctrTitle"/>
          </p:nvPr>
        </p:nvSpPr>
        <p:spPr>
          <a:xfrm>
            <a:off x="8367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Stateless</a:t>
            </a:r>
            <a:endParaRPr sz="37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●"/>
            </a:pPr>
            <a:r>
              <a:rPr b="0" lang="en" sz="3000">
                <a:solidFill>
                  <a:schemeClr val="dk2"/>
                </a:solidFill>
              </a:rPr>
              <a:t>no client-context (eg. session) is stored on the server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Stateless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aleway"/>
              <a:buChar char="●"/>
            </a:pPr>
            <a:r>
              <a:rPr b="0" lang="en" sz="2900">
                <a:solidFill>
                  <a:schemeClr val="dk2"/>
                </a:solidFill>
              </a:rPr>
              <a:t>server handling your request maintains no context between requests</a:t>
            </a:r>
            <a:endParaRPr b="0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aleway"/>
              <a:buChar char="●"/>
            </a:pPr>
            <a:r>
              <a:rPr b="0" lang="en" sz="2900">
                <a:solidFill>
                  <a:schemeClr val="dk2"/>
                </a:solidFill>
              </a:rPr>
              <a:t>each request is interpreted equally</a:t>
            </a:r>
            <a:endParaRPr b="0"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Stateless</a:t>
            </a:r>
            <a:endParaRPr sz="32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●"/>
            </a:pPr>
            <a:r>
              <a:rPr b="0" lang="en" sz="2500">
                <a:solidFill>
                  <a:schemeClr val="dk2"/>
                </a:solidFill>
              </a:rPr>
              <a:t>Any context required to process the request must be provided with the request itself </a:t>
            </a:r>
            <a:endParaRPr b="0" sz="2500">
              <a:solidFill>
                <a:schemeClr val="dk2"/>
              </a:solidFill>
            </a:endParaRPr>
          </a:p>
          <a:p>
            <a:pPr indent="-3873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○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(eg. an authorization token).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Cacheability</a:t>
            </a:r>
            <a:endParaRPr sz="37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●"/>
            </a:pPr>
            <a:r>
              <a:rPr b="0" lang="en" sz="3000">
                <a:solidFill>
                  <a:schemeClr val="dk2"/>
                </a:solidFill>
              </a:rPr>
              <a:t>Responses must define themselves as cacheable or non-cacheable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836750" y="3960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Cacheability</a:t>
            </a:r>
            <a:endParaRPr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Raleway"/>
              <a:buChar char="●"/>
            </a:pPr>
            <a:r>
              <a:rPr b="0" lang="en" sz="3300">
                <a:solidFill>
                  <a:schemeClr val="dk2"/>
                </a:solidFill>
              </a:rPr>
              <a:t>based on context returned with the request’s response by the server, you can cache the item. </a:t>
            </a:r>
            <a:endParaRPr b="0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836750" y="3731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Cacheability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●"/>
            </a:pPr>
            <a:r>
              <a:rPr b="0" lang="en" sz="3000">
                <a:solidFill>
                  <a:schemeClr val="dk2"/>
                </a:solidFill>
              </a:rPr>
              <a:t>server may return explicit instructions for how long a resource may be cached   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Cacheability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Char char="●"/>
            </a:pPr>
            <a:r>
              <a:rPr b="0" lang="en" sz="2600">
                <a:solidFill>
                  <a:schemeClr val="dk2"/>
                </a:solidFill>
              </a:rPr>
              <a:t>eg) instructs not to cache</a:t>
            </a:r>
            <a:endParaRPr b="0"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Char char="●"/>
            </a:pPr>
            <a:r>
              <a:rPr b="0" lang="en" sz="2600">
                <a:solidFill>
                  <a:schemeClr val="dk2"/>
                </a:solidFill>
              </a:rPr>
              <a:t>eg) provides a recommended length of time to cache before refreshing</a:t>
            </a:r>
            <a:endParaRPr b="0"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ctrTitle"/>
          </p:nvPr>
        </p:nvSpPr>
        <p:spPr>
          <a:xfrm>
            <a:off x="912950" y="3731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chemeClr val="dk2"/>
                </a:solidFill>
              </a:rPr>
              <a:t>API</a:t>
            </a:r>
            <a:endParaRPr b="0" sz="3700">
              <a:solidFill>
                <a:schemeClr val="dk2"/>
              </a:solidFill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b="0" lang="en" sz="3700">
                <a:solidFill>
                  <a:schemeClr val="dk2"/>
                </a:solidFill>
              </a:rPr>
              <a:t>Application programming interface</a:t>
            </a:r>
            <a:endParaRPr b="0"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Layered system</a:t>
            </a:r>
            <a:endParaRPr sz="37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●"/>
            </a:pPr>
            <a:r>
              <a:rPr b="0" lang="en" sz="3000">
                <a:solidFill>
                  <a:schemeClr val="dk2"/>
                </a:solidFill>
              </a:rPr>
              <a:t>intermediate servers may be used without the client knowing about it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Uniform interface</a:t>
            </a:r>
            <a:endParaRPr sz="3400">
              <a:solidFill>
                <a:schemeClr val="dk2"/>
              </a:solidFill>
            </a:endParaRPr>
          </a:p>
          <a:p>
            <a:pPr indent="-444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Char char="●"/>
            </a:pPr>
            <a:r>
              <a:rPr b="0" lang="en" sz="3400">
                <a:solidFill>
                  <a:schemeClr val="dk2"/>
                </a:solidFill>
              </a:rPr>
              <a:t>Good REST APIs maintain a uniform interface. </a:t>
            </a:r>
            <a:endParaRPr b="0"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Uniform interface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same shape of request which is made against a particular resource can reasonably be expected to act the same way against another resource 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Uniform interface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Example: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T</a:t>
            </a:r>
            <a:r>
              <a:rPr b="0" lang="en" sz="2400">
                <a:solidFill>
                  <a:schemeClr val="dk2"/>
                </a:solidFill>
              </a:rPr>
              <a:t>he request modifying an attribute on a User resource is uniform to that of modifying a similar attribute on a Course resource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Uniform interface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resources are identified in requests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Transferred data is decoupled from DB schema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Self-descriptive messages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Links to further resources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Code on demand (optional)</a:t>
            </a:r>
            <a:endParaRPr sz="3800">
              <a:solidFill>
                <a:schemeClr val="dk2"/>
              </a:solidFill>
            </a:endParaRPr>
          </a:p>
          <a:p>
            <a:pPr indent="-469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Char char="●"/>
            </a:pPr>
            <a:r>
              <a:rPr b="0" lang="en" sz="3800">
                <a:solidFill>
                  <a:schemeClr val="dk2"/>
                </a:solidFill>
              </a:rPr>
              <a:t>Executable code should be transferable</a:t>
            </a:r>
            <a:endParaRPr b="0" sz="3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ctrTitle"/>
          </p:nvPr>
        </p:nvSpPr>
        <p:spPr>
          <a:xfrm>
            <a:off x="836750" y="3426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Express.js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great for constructing a REST API 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b="0" lang="en" sz="2400">
                <a:solidFill>
                  <a:schemeClr val="dk2"/>
                </a:solidFill>
              </a:rPr>
              <a:t>provides an easy interface to segregate resources by type and action.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Routes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</a:pPr>
            <a:r>
              <a:rPr b="0" lang="en" sz="2800">
                <a:solidFill>
                  <a:schemeClr val="dk2"/>
                </a:solidFill>
              </a:rPr>
              <a:t>used in Express for defining application behaviour to run when a request is received.</a:t>
            </a:r>
            <a:endParaRPr b="0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2"/>
          <p:cNvPicPr preferRelativeResize="0"/>
          <p:nvPr/>
        </p:nvPicPr>
        <p:blipFill rotWithShape="1">
          <a:blip r:embed="rId3">
            <a:alphaModFix/>
          </a:blip>
          <a:srcRect b="14461" l="0" r="0" t="16705"/>
          <a:stretch/>
        </p:blipFill>
        <p:spPr>
          <a:xfrm>
            <a:off x="-11048" y="0"/>
            <a:ext cx="9144000" cy="524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912950" y="3731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chemeClr val="dk2"/>
                </a:solidFill>
              </a:rPr>
              <a:t>API</a:t>
            </a:r>
            <a:endParaRPr b="0" sz="3100">
              <a:solidFill>
                <a:schemeClr val="dk2"/>
              </a:solidFill>
            </a:endParaRPr>
          </a:p>
          <a:p>
            <a:pPr indent="-425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</a:pPr>
            <a:r>
              <a:rPr b="0" lang="en" sz="3100">
                <a:solidFill>
                  <a:schemeClr val="dk2"/>
                </a:solidFill>
              </a:rPr>
              <a:t>used to provide an interface for web sites and client applications to have data access</a:t>
            </a:r>
            <a:endParaRPr b="0"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ctrTitle"/>
          </p:nvPr>
        </p:nvSpPr>
        <p:spPr>
          <a:xfrm>
            <a:off x="836750" y="3045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chemeClr val="dk2"/>
                </a:solidFill>
              </a:rPr>
              <a:t>REST</a:t>
            </a:r>
            <a:endParaRPr b="0" sz="3700">
              <a:solidFill>
                <a:schemeClr val="dk2"/>
              </a:solidFill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b="0" lang="en" sz="3700">
                <a:solidFill>
                  <a:schemeClr val="dk2"/>
                </a:solidFill>
              </a:rPr>
              <a:t>Representational State Transfer</a:t>
            </a:r>
            <a:endParaRPr b="0"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836750" y="3045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2"/>
                </a:solidFill>
              </a:rPr>
              <a:t>de-facto way to construct a web API</a:t>
            </a:r>
            <a:endParaRPr b="0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0" lang="en" sz="2900">
                <a:solidFill>
                  <a:schemeClr val="dk2"/>
                </a:solidFill>
              </a:rPr>
              <a:t>follow the RESTful approach</a:t>
            </a:r>
            <a:endParaRPr b="0"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REST APIs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●"/>
            </a:pPr>
            <a:r>
              <a:rPr b="0" lang="en" sz="2500">
                <a:solidFill>
                  <a:schemeClr val="dk2"/>
                </a:solidFill>
              </a:rPr>
              <a:t>resource-based interfaces</a:t>
            </a:r>
            <a:endParaRPr b="0" sz="2500">
              <a:solidFill>
                <a:schemeClr val="dk2"/>
              </a:solidFill>
            </a:endParaRPr>
          </a:p>
          <a:p>
            <a:pPr indent="-3619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○"/>
            </a:pPr>
            <a:r>
              <a:rPr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Represent data resources (eg. JSON, XML) by URIs (paths) 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○"/>
            </a:pPr>
            <a:r>
              <a:rPr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Access via HTTP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●"/>
            </a:pPr>
            <a:r>
              <a:rPr b="0" lang="en" sz="2500">
                <a:solidFill>
                  <a:schemeClr val="dk2"/>
                </a:solidFill>
              </a:rPr>
              <a:t>Actions such as </a:t>
            </a:r>
            <a:r>
              <a:rPr lang="en" sz="2500">
                <a:solidFill>
                  <a:schemeClr val="dk2"/>
                </a:solidFill>
              </a:rPr>
              <a:t>CRUD </a:t>
            </a:r>
            <a:r>
              <a:rPr b="0" i="1" lang="en" sz="2500">
                <a:solidFill>
                  <a:schemeClr val="dk2"/>
                </a:solidFill>
              </a:rPr>
              <a:t>(Create, Read, Update, and Delete) </a:t>
            </a:r>
            <a:r>
              <a:rPr b="0" lang="en" sz="2500">
                <a:solidFill>
                  <a:schemeClr val="dk2"/>
                </a:solidFill>
              </a:rPr>
              <a:t>are made against these resources with </a:t>
            </a:r>
            <a:r>
              <a:rPr lang="en" sz="2500">
                <a:solidFill>
                  <a:schemeClr val="dk2"/>
                </a:solidFill>
              </a:rPr>
              <a:t>HTTP methods</a:t>
            </a:r>
            <a:r>
              <a:rPr b="0" i="1" lang="en" sz="2500">
                <a:solidFill>
                  <a:schemeClr val="dk2"/>
                </a:solidFill>
              </a:rPr>
              <a:t> (POST, GET, PUT, PATCH, DELETE)</a:t>
            </a:r>
            <a:endParaRPr i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6151225" y="1567725"/>
            <a:ext cx="24315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Server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https://dogs.com</a:t>
            </a:r>
            <a:endParaRPr sz="1800"/>
          </a:p>
        </p:txBody>
      </p:sp>
      <p:sp>
        <p:nvSpPr>
          <p:cNvPr id="157" name="Google Shape;157;p32"/>
          <p:cNvSpPr txBox="1"/>
          <p:nvPr>
            <p:ph type="ctrTitle"/>
          </p:nvPr>
        </p:nvSpPr>
        <p:spPr>
          <a:xfrm>
            <a:off x="7072675" y="2799875"/>
            <a:ext cx="18741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 </a:t>
            </a:r>
            <a:endParaRPr sz="1800"/>
          </a:p>
        </p:txBody>
      </p:sp>
      <p:sp>
        <p:nvSpPr>
          <p:cNvPr id="158" name="Google Shape;158;p32"/>
          <p:cNvSpPr txBox="1"/>
          <p:nvPr>
            <p:ph type="ctrTitle"/>
          </p:nvPr>
        </p:nvSpPr>
        <p:spPr>
          <a:xfrm>
            <a:off x="677775" y="421125"/>
            <a:ext cx="2431500" cy="1843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59" name="Google Shape;159;p32"/>
          <p:cNvSpPr txBox="1"/>
          <p:nvPr>
            <p:ph type="ctrTitle"/>
          </p:nvPr>
        </p:nvSpPr>
        <p:spPr>
          <a:xfrm>
            <a:off x="3978475" y="323725"/>
            <a:ext cx="38745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600"/>
              <a:t>JS on the Server</a:t>
            </a:r>
            <a:endParaRPr sz="2900"/>
          </a:p>
        </p:txBody>
      </p:sp>
      <p:sp>
        <p:nvSpPr>
          <p:cNvPr id="160" name="Google Shape;160;p32"/>
          <p:cNvSpPr txBox="1"/>
          <p:nvPr>
            <p:ph type="ctrTitle"/>
          </p:nvPr>
        </p:nvSpPr>
        <p:spPr>
          <a:xfrm>
            <a:off x="683350" y="3156250"/>
            <a:ext cx="4440900" cy="154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Client </a:t>
            </a:r>
            <a:endParaRPr sz="3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(Browser)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61" name="Google Shape;161;p32"/>
          <p:cNvSpPr/>
          <p:nvPr/>
        </p:nvSpPr>
        <p:spPr>
          <a:xfrm rot="-1596124">
            <a:off x="3955391" y="2149968"/>
            <a:ext cx="2076860" cy="10223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request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25" y="599925"/>
            <a:ext cx="1461574" cy="1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 flipH="1" rot="-5400000">
            <a:off x="1484200" y="2319548"/>
            <a:ext cx="676200" cy="7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00" y="3499444"/>
            <a:ext cx="1556602" cy="8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925" y="2991024"/>
            <a:ext cx="1506025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6151225" y="1567725"/>
            <a:ext cx="24315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Server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https://dogs.com</a:t>
            </a:r>
            <a:endParaRPr sz="1800"/>
          </a:p>
        </p:txBody>
      </p:sp>
      <p:sp>
        <p:nvSpPr>
          <p:cNvPr id="171" name="Google Shape;171;p33"/>
          <p:cNvSpPr txBox="1"/>
          <p:nvPr>
            <p:ph type="ctrTitle"/>
          </p:nvPr>
        </p:nvSpPr>
        <p:spPr>
          <a:xfrm>
            <a:off x="7072675" y="2799875"/>
            <a:ext cx="18741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 </a:t>
            </a:r>
            <a:endParaRPr sz="1800"/>
          </a:p>
        </p:txBody>
      </p:sp>
      <p:sp>
        <p:nvSpPr>
          <p:cNvPr id="172" name="Google Shape;172;p33"/>
          <p:cNvSpPr txBox="1"/>
          <p:nvPr>
            <p:ph type="ctrTitle"/>
          </p:nvPr>
        </p:nvSpPr>
        <p:spPr>
          <a:xfrm>
            <a:off x="677775" y="421125"/>
            <a:ext cx="2431500" cy="1843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73" name="Google Shape;173;p33"/>
          <p:cNvSpPr txBox="1"/>
          <p:nvPr>
            <p:ph type="ctrTitle"/>
          </p:nvPr>
        </p:nvSpPr>
        <p:spPr>
          <a:xfrm>
            <a:off x="683350" y="3156250"/>
            <a:ext cx="4440900" cy="154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Client </a:t>
            </a:r>
            <a:endParaRPr sz="3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(Browser)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74" name="Google Shape;174;p33"/>
          <p:cNvSpPr/>
          <p:nvPr/>
        </p:nvSpPr>
        <p:spPr>
          <a:xfrm flipH="1" rot="-1595630">
            <a:off x="3861504" y="865135"/>
            <a:ext cx="3205314" cy="19589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(HTML Page)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25" y="599925"/>
            <a:ext cx="1461574" cy="1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/>
          <p:nvPr/>
        </p:nvSpPr>
        <p:spPr>
          <a:xfrm flipH="1" rot="-5400000">
            <a:off x="1484200" y="2319548"/>
            <a:ext cx="676200" cy="7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00" y="3499444"/>
            <a:ext cx="1556602" cy="8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925" y="2991024"/>
            <a:ext cx="1506025" cy="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>
            <p:ph type="ctrTitle"/>
          </p:nvPr>
        </p:nvSpPr>
        <p:spPr>
          <a:xfrm>
            <a:off x="1162725" y="291675"/>
            <a:ext cx="8403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😊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