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a5354e0d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a5354e0d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a5354e0da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a5354e0d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a5354e0da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a5354e0d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a5354e0da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a5354e0d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a5354e0da_0_1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a5354e0d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a5354e0da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a5354e0d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a5354e0da_0_1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a5354e0d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a5354e0da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a5354e0d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a5354e0da_0_1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a5354e0d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a5354e0da_0_1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a5354e0d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a5354e0da_0_1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a5354e0d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d54a6f82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d54a6f8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a5354e0da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a5354e0d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a5354e0da_0_1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a5354e0d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a5354e0da_0_1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a5354e0d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d5aaf2aa2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d5aaf2aa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d5aaf2aa2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d5aaf2aa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a5354e0da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a5354e0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a5354e0da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a5354e0d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a5354e0da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a5354e0d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a5354e0da_0_2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a5354e0d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a5354e0d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a5354e0d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d5aaf2aa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d5aaf2a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a5354e0da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a5354e0d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a5354e0da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a5354e0d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a5354e0da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a5354e0d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a5354e0da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a5354e0d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a5354e0da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a5354e0d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a5354e0da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a5354e0d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50" y="1444325"/>
            <a:ext cx="8350700" cy="225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ctrTitle"/>
          </p:nvPr>
        </p:nvSpPr>
        <p:spPr>
          <a:xfrm>
            <a:off x="836750" y="38078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aleway"/>
              <a:buChar char="●"/>
            </a:pPr>
            <a:r>
              <a:rPr b="0" lang="en" sz="1900">
                <a:solidFill>
                  <a:schemeClr val="dk2"/>
                </a:solidFill>
              </a:rPr>
              <a:t>Great for</a:t>
            </a:r>
            <a:endParaRPr b="0" sz="1900">
              <a:solidFill>
                <a:schemeClr val="dk2"/>
              </a:solidFill>
            </a:endParaRPr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aleway"/>
              <a:buChar char="○"/>
            </a:pPr>
            <a:r>
              <a:rPr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Web</a:t>
            </a:r>
            <a:endParaRPr sz="1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aleway"/>
              <a:buChar char="○"/>
            </a:pPr>
            <a:r>
              <a:rPr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SaaS</a:t>
            </a:r>
            <a:endParaRPr sz="1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aleway"/>
              <a:buChar char="○"/>
            </a:pPr>
            <a:r>
              <a:rPr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Games</a:t>
            </a:r>
            <a:endParaRPr sz="1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aleway"/>
              <a:buChar char="○"/>
            </a:pPr>
            <a:r>
              <a:rPr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Healthcare </a:t>
            </a:r>
            <a:endParaRPr sz="1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aleway"/>
              <a:buChar char="○"/>
            </a:pPr>
            <a:r>
              <a:rPr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Finance</a:t>
            </a:r>
            <a:endParaRPr sz="1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aleway"/>
              <a:buChar char="○"/>
            </a:pPr>
            <a:r>
              <a:rPr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Government</a:t>
            </a:r>
            <a:endParaRPr sz="1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ctrTitle"/>
          </p:nvPr>
        </p:nvSpPr>
        <p:spPr>
          <a:xfrm>
            <a:off x="1217750" y="35792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5300">
                <a:solidFill>
                  <a:schemeClr val="dk2"/>
                </a:solidFill>
              </a:rPr>
              <a:t>NoSQL</a:t>
            </a:r>
            <a:endParaRPr b="0" sz="5300">
              <a:solidFill>
                <a:schemeClr val="dk2"/>
              </a:solidFill>
            </a:endParaRPr>
          </a:p>
          <a:p>
            <a:pPr indent="-5334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●"/>
            </a:pPr>
            <a:r>
              <a:rPr b="0" i="1" lang="en">
                <a:solidFill>
                  <a:schemeClr val="dk2"/>
                </a:solidFill>
              </a:rPr>
              <a:t>Not only SQL</a:t>
            </a:r>
            <a:endParaRPr b="0" i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ctrTitle"/>
          </p:nvPr>
        </p:nvSpPr>
        <p:spPr>
          <a:xfrm>
            <a:off x="836750" y="35792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900">
                <a:solidFill>
                  <a:schemeClr val="dk2"/>
                </a:solidFill>
              </a:rPr>
              <a:t>N</a:t>
            </a:r>
            <a:r>
              <a:rPr b="0" lang="en" sz="2900">
                <a:solidFill>
                  <a:schemeClr val="dk2"/>
                </a:solidFill>
              </a:rPr>
              <a:t>oSQL</a:t>
            </a:r>
            <a:endParaRPr b="0" sz="2900">
              <a:solidFill>
                <a:schemeClr val="dk2"/>
              </a:solidFill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b="0" lang="en" sz="2500">
                <a:solidFill>
                  <a:schemeClr val="dk2"/>
                </a:solidFill>
              </a:rPr>
              <a:t>non tabular</a:t>
            </a:r>
            <a:endParaRPr b="0" sz="2500">
              <a:solidFill>
                <a:schemeClr val="dk2"/>
              </a:solidFill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b="0" lang="en" sz="2500">
                <a:solidFill>
                  <a:schemeClr val="dk2"/>
                </a:solidFill>
              </a:rPr>
              <a:t>non-relational database</a:t>
            </a:r>
            <a:endParaRPr b="0" sz="2500">
              <a:solidFill>
                <a:schemeClr val="dk2"/>
              </a:solidFill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b="0" lang="en" sz="2500">
                <a:solidFill>
                  <a:schemeClr val="dk2"/>
                </a:solidFill>
              </a:rPr>
              <a:t>stores data differently than relational tables</a:t>
            </a:r>
            <a:endParaRPr b="0"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836750" y="30458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3300">
                <a:solidFill>
                  <a:schemeClr val="dk2"/>
                </a:solidFill>
              </a:rPr>
              <a:t>NoSQL</a:t>
            </a:r>
            <a:endParaRPr b="0" sz="33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</a:pPr>
            <a:r>
              <a:rPr b="0" lang="en" sz="2600">
                <a:solidFill>
                  <a:schemeClr val="dk2"/>
                </a:solidFill>
              </a:rPr>
              <a:t>can store relationship data</a:t>
            </a:r>
            <a:endParaRPr b="0"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</a:pPr>
            <a:r>
              <a:rPr b="0" lang="en" sz="2600">
                <a:solidFill>
                  <a:schemeClr val="dk2"/>
                </a:solidFill>
              </a:rPr>
              <a:t>stores differently than relational databases  </a:t>
            </a:r>
            <a:endParaRPr b="0"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ctrTitle"/>
          </p:nvPr>
        </p:nvSpPr>
        <p:spPr>
          <a:xfrm>
            <a:off x="836750" y="35792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chemeClr val="dk2"/>
                </a:solidFill>
              </a:rPr>
              <a:t>NoSQL</a:t>
            </a:r>
            <a:endParaRPr b="0" sz="28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b="0" lang="en" sz="2200">
                <a:solidFill>
                  <a:schemeClr val="dk2"/>
                </a:solidFill>
              </a:rPr>
              <a:t>Emerged in the late 2000s</a:t>
            </a:r>
            <a:endParaRPr b="0"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b="0" lang="en" sz="2200">
                <a:solidFill>
                  <a:schemeClr val="dk2"/>
                </a:solidFill>
              </a:rPr>
              <a:t>As cost of storage decreased</a:t>
            </a:r>
            <a:endParaRPr b="0"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b="0" lang="en" sz="2200">
                <a:solidFill>
                  <a:schemeClr val="dk2"/>
                </a:solidFill>
              </a:rPr>
              <a:t>Complex, hard to manage databases were no longer needed just to reduce data duplication </a:t>
            </a:r>
            <a:endParaRPr b="0"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ctrTitle"/>
          </p:nvPr>
        </p:nvSpPr>
        <p:spPr>
          <a:xfrm>
            <a:off x="836750" y="35792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chemeClr val="dk2"/>
                </a:solidFill>
              </a:rPr>
              <a:t>NoSQL</a:t>
            </a:r>
            <a:endParaRPr b="0" sz="28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b="0" lang="en" sz="2200">
                <a:solidFill>
                  <a:schemeClr val="dk2"/>
                </a:solidFill>
              </a:rPr>
              <a:t>Emerged in the late 2000s</a:t>
            </a:r>
            <a:endParaRPr b="0"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b="0" lang="en" sz="2200">
                <a:solidFill>
                  <a:schemeClr val="dk2"/>
                </a:solidFill>
              </a:rPr>
              <a:t>As cost of storage decreased</a:t>
            </a:r>
            <a:endParaRPr b="0"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b="0" lang="en" sz="2200">
                <a:solidFill>
                  <a:schemeClr val="dk2"/>
                </a:solidFill>
              </a:rPr>
              <a:t>Complex, hard to manage databases were no longer needed just to reduce data duplication </a:t>
            </a:r>
            <a:endParaRPr b="0"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ctrTitle"/>
          </p:nvPr>
        </p:nvSpPr>
        <p:spPr>
          <a:xfrm>
            <a:off x="760550" y="33506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aleway"/>
              <a:buChar char="●"/>
            </a:pPr>
            <a:r>
              <a:rPr lang="en" sz="2700">
                <a:solidFill>
                  <a:schemeClr val="dk2"/>
                </a:solidFill>
              </a:rPr>
              <a:t>4 major types of NoSQL </a:t>
            </a:r>
            <a:endParaRPr sz="2700">
              <a:solidFill>
                <a:schemeClr val="dk2"/>
              </a:solidFill>
            </a:endParaRPr>
          </a:p>
          <a:p>
            <a:pPr indent="-3873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aleway"/>
              <a:buChar char="○"/>
            </a:pPr>
            <a:r>
              <a:rPr lang="en" sz="2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Document databases </a:t>
            </a:r>
            <a:endParaRPr sz="2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Char char="■"/>
            </a:pPr>
            <a:r>
              <a:rPr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store data in documents similar to JSON (JavaScript Object Notation) objects</a:t>
            </a:r>
            <a:endParaRPr sz="2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ctrTitle"/>
          </p:nvPr>
        </p:nvSpPr>
        <p:spPr>
          <a:xfrm>
            <a:off x="760550" y="33506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aleway"/>
              <a:buChar char="●"/>
            </a:pPr>
            <a:r>
              <a:rPr lang="en" sz="2700">
                <a:solidFill>
                  <a:schemeClr val="dk2"/>
                </a:solidFill>
              </a:rPr>
              <a:t>4 major types of NoSQL </a:t>
            </a:r>
            <a:endParaRPr sz="2700">
              <a:solidFill>
                <a:schemeClr val="dk2"/>
              </a:solidFill>
            </a:endParaRPr>
          </a:p>
          <a:p>
            <a:pPr indent="-3873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aleway"/>
              <a:buChar char="○"/>
            </a:pPr>
            <a:r>
              <a:rPr lang="en" sz="2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Key-value databases</a:t>
            </a:r>
            <a:endParaRPr sz="2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Char char="■"/>
            </a:pPr>
            <a:r>
              <a:rPr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simpler type of database </a:t>
            </a:r>
            <a:endParaRPr sz="2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Char char="■"/>
            </a:pPr>
            <a:r>
              <a:rPr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each item contains keys and values </a:t>
            </a:r>
            <a:endParaRPr sz="2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ctrTitle"/>
          </p:nvPr>
        </p:nvSpPr>
        <p:spPr>
          <a:xfrm>
            <a:off x="760550" y="33506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aleway"/>
              <a:buChar char="●"/>
            </a:pPr>
            <a:r>
              <a:rPr lang="en" sz="2700">
                <a:solidFill>
                  <a:schemeClr val="dk2"/>
                </a:solidFill>
              </a:rPr>
              <a:t>4 major types of NoSQL </a:t>
            </a:r>
            <a:endParaRPr sz="2700">
              <a:solidFill>
                <a:schemeClr val="dk2"/>
              </a:solidFill>
            </a:endParaRPr>
          </a:p>
          <a:p>
            <a:pPr indent="-3873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aleway"/>
              <a:buChar char="○"/>
            </a:pPr>
            <a:r>
              <a:rPr lang="en" sz="2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Wide-column</a:t>
            </a:r>
            <a:r>
              <a:rPr lang="en" sz="2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databases</a:t>
            </a:r>
            <a:endParaRPr sz="2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Char char="■"/>
            </a:pPr>
            <a:r>
              <a:rPr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store data in tables, rows, and dynamic columns. </a:t>
            </a:r>
            <a:endParaRPr sz="2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ctrTitle"/>
          </p:nvPr>
        </p:nvSpPr>
        <p:spPr>
          <a:xfrm>
            <a:off x="760550" y="33506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08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Char char="●"/>
            </a:pPr>
            <a:r>
              <a:rPr lang="en" sz="3500">
                <a:solidFill>
                  <a:schemeClr val="dk2"/>
                </a:solidFill>
              </a:rPr>
              <a:t>4 major types of NoSQL </a:t>
            </a:r>
            <a:endParaRPr sz="3500">
              <a:solidFill>
                <a:schemeClr val="dk2"/>
              </a:solidFill>
            </a:endParaRPr>
          </a:p>
          <a:p>
            <a:pPr indent="-438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Raleway"/>
              <a:buChar char="○"/>
            </a:pPr>
            <a:r>
              <a:rPr lang="en" sz="3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Graph</a:t>
            </a:r>
            <a:r>
              <a:rPr lang="en" sz="3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databases</a:t>
            </a:r>
            <a:endParaRPr sz="3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91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Char char="■"/>
            </a:pPr>
            <a:r>
              <a:rPr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store data in nodes and edges</a:t>
            </a:r>
            <a:endParaRPr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989150" y="3198225"/>
            <a:ext cx="26157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3400">
                <a:solidFill>
                  <a:schemeClr val="dk2"/>
                </a:solidFill>
              </a:rPr>
              <a:t>Mongo</a:t>
            </a:r>
            <a:endParaRPr b="0" sz="34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</a:pPr>
            <a:r>
              <a:rPr b="0" lang="en" sz="2800">
                <a:solidFill>
                  <a:schemeClr val="dk2"/>
                </a:solidFill>
              </a:rPr>
              <a:t>Slang term for huge</a:t>
            </a:r>
            <a:endParaRPr b="0" sz="2800">
              <a:solidFill>
                <a:schemeClr val="dk2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650" y="1383600"/>
            <a:ext cx="4238561" cy="32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ctrTitle"/>
          </p:nvPr>
        </p:nvSpPr>
        <p:spPr>
          <a:xfrm>
            <a:off x="836750" y="35792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chemeClr val="dk2"/>
                </a:solidFill>
              </a:rPr>
              <a:t>NoSQL </a:t>
            </a:r>
            <a:endParaRPr b="0" sz="3000">
              <a:solidFill>
                <a:schemeClr val="dk2"/>
              </a:solidFill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b="0" lang="en" sz="2500">
                <a:solidFill>
                  <a:schemeClr val="dk2"/>
                </a:solidFill>
              </a:rPr>
              <a:t>fully supports agile development </a:t>
            </a:r>
            <a:endParaRPr b="0" sz="2500">
              <a:solidFill>
                <a:schemeClr val="dk2"/>
              </a:solidFill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b="0" lang="en" sz="2500">
                <a:solidFill>
                  <a:schemeClr val="dk2"/>
                </a:solidFill>
              </a:rPr>
              <a:t>does not statically define how the data must be modeled </a:t>
            </a:r>
            <a:endParaRPr b="0"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ctrTitle"/>
          </p:nvPr>
        </p:nvSpPr>
        <p:spPr>
          <a:xfrm>
            <a:off x="836750" y="35792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3900">
                <a:solidFill>
                  <a:schemeClr val="dk2"/>
                </a:solidFill>
              </a:rPr>
              <a:t>NoSQL </a:t>
            </a:r>
            <a:endParaRPr b="0" sz="3900">
              <a:solidFill>
                <a:schemeClr val="dk2"/>
              </a:solidFill>
            </a:endParaRPr>
          </a:p>
          <a:p>
            <a:pPr indent="-444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400"/>
              <a:buChar char="●"/>
            </a:pPr>
            <a:r>
              <a:rPr b="0" lang="en" sz="3400">
                <a:solidFill>
                  <a:schemeClr val="dk2"/>
                </a:solidFill>
              </a:rPr>
              <a:t>Operate at any scale</a:t>
            </a:r>
            <a:endParaRPr b="0" sz="3400">
              <a:solidFill>
                <a:schemeClr val="dk2"/>
              </a:solidFill>
            </a:endParaRPr>
          </a:p>
          <a:p>
            <a:pPr indent="-444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Char char="●"/>
            </a:pPr>
            <a:r>
              <a:rPr b="0" lang="en" sz="3400">
                <a:solidFill>
                  <a:schemeClr val="dk2"/>
                </a:solidFill>
              </a:rPr>
              <a:t>Used at many companies </a:t>
            </a:r>
            <a:endParaRPr b="0" sz="3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ctrTitle"/>
          </p:nvPr>
        </p:nvSpPr>
        <p:spPr>
          <a:xfrm>
            <a:off x="836750" y="36554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</a:pPr>
            <a:r>
              <a:rPr b="0" lang="en" sz="2900">
                <a:solidFill>
                  <a:schemeClr val="dk2"/>
                </a:solidFill>
              </a:rPr>
              <a:t>open-source  </a:t>
            </a:r>
            <a:endParaRPr b="0" sz="2900">
              <a:solidFill>
                <a:schemeClr val="dk2"/>
              </a:solidFill>
            </a:endParaRPr>
          </a:p>
          <a:p>
            <a:pPr indent="-412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</a:pPr>
            <a:r>
              <a:rPr b="0" lang="en" sz="2900">
                <a:solidFill>
                  <a:schemeClr val="dk2"/>
                </a:solidFill>
              </a:rPr>
              <a:t>one of the widely recognised NoSQL databases</a:t>
            </a:r>
            <a:endParaRPr b="0" sz="2900">
              <a:solidFill>
                <a:schemeClr val="dk2"/>
              </a:solidFill>
            </a:endParaRPr>
          </a:p>
          <a:p>
            <a:pPr indent="-412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</a:pPr>
            <a:r>
              <a:rPr b="0" lang="en" sz="2900">
                <a:solidFill>
                  <a:schemeClr val="dk2"/>
                </a:solidFill>
              </a:rPr>
              <a:t>written in C++  </a:t>
            </a:r>
            <a:endParaRPr b="0" sz="2900">
              <a:solidFill>
                <a:schemeClr val="dk2"/>
              </a:solidFill>
            </a:endParaRPr>
          </a:p>
        </p:txBody>
      </p:sp>
      <p:pic>
        <p:nvPicPr>
          <p:cNvPr id="177" name="Google Shape;1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075" y="3250025"/>
            <a:ext cx="3920174" cy="10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35"/>
          <p:cNvCxnSpPr/>
          <p:nvPr/>
        </p:nvCxnSpPr>
        <p:spPr>
          <a:xfrm flipH="1" rot="-5400000">
            <a:off x="5023300" y="2362462"/>
            <a:ext cx="1280400" cy="1278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35"/>
          <p:cNvCxnSpPr/>
          <p:nvPr/>
        </p:nvCxnSpPr>
        <p:spPr>
          <a:xfrm rot="5400000">
            <a:off x="788475" y="2477288"/>
            <a:ext cx="1324500" cy="1070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35"/>
          <p:cNvCxnSpPr/>
          <p:nvPr/>
        </p:nvCxnSpPr>
        <p:spPr>
          <a:xfrm flipH="1" rot="-5400000">
            <a:off x="5785300" y="686062"/>
            <a:ext cx="1280400" cy="1278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35"/>
          <p:cNvCxnSpPr/>
          <p:nvPr/>
        </p:nvCxnSpPr>
        <p:spPr>
          <a:xfrm flipH="1" rot="-5400000">
            <a:off x="6928300" y="2362462"/>
            <a:ext cx="1280400" cy="1278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35"/>
          <p:cNvCxnSpPr/>
          <p:nvPr/>
        </p:nvCxnSpPr>
        <p:spPr>
          <a:xfrm rot="5400000">
            <a:off x="3106525" y="2477288"/>
            <a:ext cx="1324500" cy="1070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35"/>
          <p:cNvCxnSpPr/>
          <p:nvPr/>
        </p:nvCxnSpPr>
        <p:spPr>
          <a:xfrm rot="5400000">
            <a:off x="2312475" y="800888"/>
            <a:ext cx="1324500" cy="1070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35"/>
          <p:cNvSpPr/>
          <p:nvPr/>
        </p:nvSpPr>
        <p:spPr>
          <a:xfrm>
            <a:off x="3328200" y="322925"/>
            <a:ext cx="2792400" cy="1390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Database</a:t>
            </a:r>
            <a:r>
              <a:rPr lang="en" sz="2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2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9" name="Google Shape;189;p35"/>
          <p:cNvSpPr/>
          <p:nvPr/>
        </p:nvSpPr>
        <p:spPr>
          <a:xfrm>
            <a:off x="1582125" y="1954351"/>
            <a:ext cx="2792400" cy="139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Collection</a:t>
            </a:r>
            <a:endParaRPr b="1" sz="2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" name="Google Shape;190;p35"/>
          <p:cNvSpPr/>
          <p:nvPr/>
        </p:nvSpPr>
        <p:spPr>
          <a:xfrm>
            <a:off x="4946450" y="1954351"/>
            <a:ext cx="2792400" cy="139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Collection</a:t>
            </a:r>
            <a:endParaRPr sz="2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1" name="Google Shape;191;p35"/>
          <p:cNvSpPr/>
          <p:nvPr/>
        </p:nvSpPr>
        <p:spPr>
          <a:xfrm>
            <a:off x="626425" y="3614425"/>
            <a:ext cx="1775400" cy="1201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Document</a:t>
            </a:r>
            <a:endParaRPr b="1"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2" name="Google Shape;192;p35"/>
          <p:cNvSpPr/>
          <p:nvPr/>
        </p:nvSpPr>
        <p:spPr>
          <a:xfrm>
            <a:off x="2644200" y="3607850"/>
            <a:ext cx="1775400" cy="1201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Document</a:t>
            </a:r>
            <a:endParaRPr b="1"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3" name="Google Shape;193;p35"/>
          <p:cNvSpPr/>
          <p:nvPr/>
        </p:nvSpPr>
        <p:spPr>
          <a:xfrm>
            <a:off x="4661975" y="3614425"/>
            <a:ext cx="1775400" cy="1201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Document</a:t>
            </a:r>
            <a:endParaRPr b="1"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4" name="Google Shape;194;p35"/>
          <p:cNvSpPr/>
          <p:nvPr/>
        </p:nvSpPr>
        <p:spPr>
          <a:xfrm>
            <a:off x="6679750" y="3601250"/>
            <a:ext cx="1775400" cy="1201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Document</a:t>
            </a:r>
            <a:endParaRPr b="1"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Google Shape;199;p36"/>
          <p:cNvCxnSpPr/>
          <p:nvPr/>
        </p:nvCxnSpPr>
        <p:spPr>
          <a:xfrm flipH="1" rot="-5400000">
            <a:off x="5023300" y="1818025"/>
            <a:ext cx="1280400" cy="1278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36"/>
          <p:cNvCxnSpPr/>
          <p:nvPr/>
        </p:nvCxnSpPr>
        <p:spPr>
          <a:xfrm rot="5400000">
            <a:off x="788475" y="1932850"/>
            <a:ext cx="1324500" cy="1070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36"/>
          <p:cNvCxnSpPr/>
          <p:nvPr/>
        </p:nvCxnSpPr>
        <p:spPr>
          <a:xfrm flipH="1" rot="-5400000">
            <a:off x="5785300" y="686062"/>
            <a:ext cx="1280400" cy="1278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36"/>
          <p:cNvCxnSpPr/>
          <p:nvPr/>
        </p:nvCxnSpPr>
        <p:spPr>
          <a:xfrm flipH="1" rot="-5400000">
            <a:off x="6928300" y="1818025"/>
            <a:ext cx="1280400" cy="1278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36"/>
          <p:cNvCxnSpPr/>
          <p:nvPr/>
        </p:nvCxnSpPr>
        <p:spPr>
          <a:xfrm rot="5400000">
            <a:off x="3106525" y="1932850"/>
            <a:ext cx="1324500" cy="1070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36"/>
          <p:cNvCxnSpPr/>
          <p:nvPr/>
        </p:nvCxnSpPr>
        <p:spPr>
          <a:xfrm rot="5400000">
            <a:off x="2312475" y="800888"/>
            <a:ext cx="1324500" cy="1070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36"/>
          <p:cNvSpPr/>
          <p:nvPr/>
        </p:nvSpPr>
        <p:spPr>
          <a:xfrm>
            <a:off x="3328200" y="322925"/>
            <a:ext cx="2792400" cy="704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School</a:t>
            </a:r>
            <a:r>
              <a:rPr lang="en" sz="2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2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6" name="Google Shape;206;p36"/>
          <p:cNvSpPr/>
          <p:nvPr/>
        </p:nvSpPr>
        <p:spPr>
          <a:xfrm>
            <a:off x="1582125" y="1287025"/>
            <a:ext cx="2792400" cy="83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Courses</a:t>
            </a:r>
            <a:endParaRPr b="1" sz="2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" name="Google Shape;207;p36"/>
          <p:cNvSpPr/>
          <p:nvPr/>
        </p:nvSpPr>
        <p:spPr>
          <a:xfrm>
            <a:off x="4946450" y="1287025"/>
            <a:ext cx="2792400" cy="83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Students</a:t>
            </a:r>
            <a:endParaRPr sz="2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8" name="Google Shape;208;p36"/>
          <p:cNvSpPr/>
          <p:nvPr/>
        </p:nvSpPr>
        <p:spPr>
          <a:xfrm>
            <a:off x="409475" y="2434790"/>
            <a:ext cx="1887900" cy="24039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{title: ‘Web Development’,</a:t>
            </a:r>
            <a:endParaRPr b="1"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description: ‘Learn web development’}</a:t>
            </a:r>
            <a:endParaRPr b="1"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9" name="Google Shape;209;p36"/>
          <p:cNvSpPr/>
          <p:nvPr/>
        </p:nvSpPr>
        <p:spPr>
          <a:xfrm>
            <a:off x="2555193" y="2421633"/>
            <a:ext cx="1887900" cy="24039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{title: ‘Game Development’,</a:t>
            </a:r>
            <a:endParaRPr b="1"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description: ‘Learn Unity and Unreal’}</a:t>
            </a:r>
            <a:endParaRPr b="1"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0" name="Google Shape;210;p36"/>
          <p:cNvSpPr/>
          <p:nvPr/>
        </p:nvSpPr>
        <p:spPr>
          <a:xfrm>
            <a:off x="4700911" y="2434790"/>
            <a:ext cx="1887900" cy="24039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{firstName: ‘Alex’,</a:t>
            </a:r>
            <a:endParaRPr b="1"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studentID: 2991022}</a:t>
            </a:r>
            <a:endParaRPr b="1"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1" name="Google Shape;211;p36"/>
          <p:cNvSpPr/>
          <p:nvPr/>
        </p:nvSpPr>
        <p:spPr>
          <a:xfrm>
            <a:off x="6846630" y="2408426"/>
            <a:ext cx="1887900" cy="24039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{firstName: ‘John’,</a:t>
            </a:r>
            <a:endParaRPr b="1"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studentID: 3466244}</a:t>
            </a:r>
            <a:endParaRPr b="1"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ctrTitle"/>
          </p:nvPr>
        </p:nvSpPr>
        <p:spPr>
          <a:xfrm>
            <a:off x="836750" y="38078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chemeClr val="dk2"/>
                </a:solidFill>
              </a:rPr>
              <a:t> </a:t>
            </a:r>
            <a:endParaRPr b="0" sz="28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0" lang="en" sz="2400">
                <a:solidFill>
                  <a:schemeClr val="dk2"/>
                </a:solidFill>
              </a:rPr>
              <a:t>physical </a:t>
            </a:r>
            <a:r>
              <a:rPr lang="en" sz="2400">
                <a:solidFill>
                  <a:schemeClr val="dk2"/>
                </a:solidFill>
              </a:rPr>
              <a:t>container</a:t>
            </a:r>
            <a:r>
              <a:rPr b="0" lang="en" sz="2400">
                <a:solidFill>
                  <a:schemeClr val="dk2"/>
                </a:solidFill>
              </a:rPr>
              <a:t> for collections. </a:t>
            </a:r>
            <a:endParaRPr b="0"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0" lang="en" sz="2400">
                <a:solidFill>
                  <a:schemeClr val="dk2"/>
                </a:solidFill>
              </a:rPr>
              <a:t>gets its own set of files on the file system. </a:t>
            </a:r>
            <a:endParaRPr b="0"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2400">
                <a:solidFill>
                  <a:schemeClr val="dk2"/>
                </a:solidFill>
              </a:rPr>
              <a:t>1 MongoDB server typically has multiple databases. 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217" name="Google Shape;217;p37"/>
          <p:cNvSpPr/>
          <p:nvPr/>
        </p:nvSpPr>
        <p:spPr>
          <a:xfrm>
            <a:off x="959150" y="681550"/>
            <a:ext cx="2792400" cy="1390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Database</a:t>
            </a:r>
            <a:r>
              <a:rPr lang="en" sz="2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2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ctrTitle"/>
          </p:nvPr>
        </p:nvSpPr>
        <p:spPr>
          <a:xfrm>
            <a:off x="836750" y="38078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600">
                <a:solidFill>
                  <a:schemeClr val="dk2"/>
                </a:solidFill>
              </a:rPr>
              <a:t> </a:t>
            </a:r>
            <a:endParaRPr b="0"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</a:pPr>
            <a:r>
              <a:rPr b="0" lang="en" sz="2600">
                <a:solidFill>
                  <a:schemeClr val="dk2"/>
                </a:solidFill>
              </a:rPr>
              <a:t>Table </a:t>
            </a:r>
            <a:endParaRPr b="0"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</a:pPr>
            <a:r>
              <a:rPr b="0" lang="en" sz="2600">
                <a:solidFill>
                  <a:schemeClr val="dk2"/>
                </a:solidFill>
              </a:rPr>
              <a:t>group of documents   </a:t>
            </a:r>
            <a:endParaRPr b="0"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</a:pPr>
            <a:r>
              <a:rPr b="0" lang="en" sz="2600">
                <a:solidFill>
                  <a:schemeClr val="dk2"/>
                </a:solidFill>
              </a:rPr>
              <a:t>does not enforce a schema.  </a:t>
            </a:r>
            <a:endParaRPr b="0" sz="2600">
              <a:solidFill>
                <a:schemeClr val="dk2"/>
              </a:solidFill>
            </a:endParaRPr>
          </a:p>
        </p:txBody>
      </p:sp>
      <p:sp>
        <p:nvSpPr>
          <p:cNvPr id="223" name="Google Shape;223;p38"/>
          <p:cNvSpPr/>
          <p:nvPr/>
        </p:nvSpPr>
        <p:spPr>
          <a:xfrm>
            <a:off x="946525" y="680601"/>
            <a:ext cx="2792400" cy="139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Collection</a:t>
            </a:r>
            <a:endParaRPr b="1" sz="2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ctrTitle"/>
          </p:nvPr>
        </p:nvSpPr>
        <p:spPr>
          <a:xfrm>
            <a:off x="836750" y="35792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3200">
                <a:solidFill>
                  <a:schemeClr val="dk2"/>
                </a:solidFill>
              </a:rPr>
              <a:t>  </a:t>
            </a:r>
            <a:endParaRPr b="0" sz="3200">
              <a:solidFill>
                <a:schemeClr val="dk2"/>
              </a:solidFill>
            </a:endParaRPr>
          </a:p>
          <a:p>
            <a:pPr indent="-431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b="0" lang="en" sz="3200">
                <a:solidFill>
                  <a:schemeClr val="dk2"/>
                </a:solidFill>
              </a:rPr>
              <a:t>Record (row)</a:t>
            </a:r>
            <a:endParaRPr b="0" sz="3200">
              <a:solidFill>
                <a:schemeClr val="dk2"/>
              </a:solidFill>
            </a:endParaRPr>
          </a:p>
          <a:p>
            <a:pPr indent="-431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b="0" lang="en" sz="3200">
                <a:solidFill>
                  <a:schemeClr val="dk2"/>
                </a:solidFill>
              </a:rPr>
              <a:t>Set of key-value pairs.  </a:t>
            </a:r>
            <a:endParaRPr b="0" sz="3200">
              <a:solidFill>
                <a:schemeClr val="dk2"/>
              </a:solidFill>
            </a:endParaRPr>
          </a:p>
        </p:txBody>
      </p:sp>
      <p:sp>
        <p:nvSpPr>
          <p:cNvPr id="229" name="Google Shape;229;p39"/>
          <p:cNvSpPr/>
          <p:nvPr/>
        </p:nvSpPr>
        <p:spPr>
          <a:xfrm>
            <a:off x="937875" y="869775"/>
            <a:ext cx="1775400" cy="1201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Document</a:t>
            </a:r>
            <a:endParaRPr b="1"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ctrTitle"/>
          </p:nvPr>
        </p:nvSpPr>
        <p:spPr>
          <a:xfrm>
            <a:off x="836750" y="35792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200">
                <a:solidFill>
                  <a:schemeClr val="dk2"/>
                </a:solidFill>
              </a:rPr>
              <a:t> </a:t>
            </a:r>
            <a:r>
              <a:rPr lang="en" sz="2400">
                <a:solidFill>
                  <a:srgbClr val="FFFFFF"/>
                </a:solidFill>
              </a:rPr>
              <a:t>Document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Char char="●"/>
            </a:pPr>
            <a:r>
              <a:rPr lang="en" sz="2200">
                <a:solidFill>
                  <a:schemeClr val="dk2"/>
                </a:solidFill>
              </a:rPr>
              <a:t>dynamic schema 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Char char="○"/>
            </a:pPr>
            <a:r>
              <a:rPr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documents in the same collection don’t need to have the same set of fields or structure </a:t>
            </a:r>
            <a:endParaRPr sz="2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5" name="Google Shape;235;p40"/>
          <p:cNvSpPr/>
          <p:nvPr/>
        </p:nvSpPr>
        <p:spPr>
          <a:xfrm>
            <a:off x="937875" y="869775"/>
            <a:ext cx="1775400" cy="1201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Document</a:t>
            </a:r>
            <a:endParaRPr b="1"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1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50" y="1444325"/>
            <a:ext cx="8350700" cy="225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836750" y="33506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4600">
                <a:solidFill>
                  <a:schemeClr val="dk2"/>
                </a:solidFill>
              </a:rPr>
              <a:t>Huge</a:t>
            </a:r>
            <a:endParaRPr b="0" sz="4600">
              <a:solidFill>
                <a:schemeClr val="dk2"/>
              </a:solidFill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600"/>
              <a:buChar char="●"/>
            </a:pPr>
            <a:r>
              <a:rPr b="0" lang="en" sz="4600">
                <a:solidFill>
                  <a:schemeClr val="dk2"/>
                </a:solidFill>
              </a:rPr>
              <a:t>Can store </a:t>
            </a:r>
            <a:r>
              <a:rPr b="0" i="1" lang="en" sz="4600">
                <a:solidFill>
                  <a:schemeClr val="dk2"/>
                </a:solidFill>
              </a:rPr>
              <a:t>a lot</a:t>
            </a:r>
            <a:r>
              <a:rPr b="0" lang="en" sz="4600">
                <a:solidFill>
                  <a:schemeClr val="dk2"/>
                </a:solidFill>
              </a:rPr>
              <a:t> of data</a:t>
            </a:r>
            <a:endParaRPr b="0" sz="4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911550" y="3752550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0" lang="en" sz="2400">
                <a:solidFill>
                  <a:schemeClr val="dk2"/>
                </a:solidFill>
              </a:rPr>
              <a:t>Easy</a:t>
            </a:r>
            <a:endParaRPr b="0"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0" lang="en" sz="2400">
                <a:solidFill>
                  <a:schemeClr val="dk2"/>
                </a:solidFill>
              </a:rPr>
              <a:t>Flexible </a:t>
            </a:r>
            <a:endParaRPr b="0"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0" lang="en" sz="2400">
                <a:solidFill>
                  <a:schemeClr val="dk2"/>
                </a:solidFill>
              </a:rPr>
              <a:t>Scalable 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50" y="794275"/>
            <a:ext cx="4175350" cy="11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000" y="1006775"/>
            <a:ext cx="3677601" cy="344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ctrTitle"/>
          </p:nvPr>
        </p:nvSpPr>
        <p:spPr>
          <a:xfrm>
            <a:off x="835350" y="1026350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b="0" lang="en" sz="3200">
                <a:solidFill>
                  <a:schemeClr val="dk2"/>
                </a:solidFill>
              </a:rPr>
              <a:t>Built for speed</a:t>
            </a:r>
            <a:endParaRPr b="0" sz="3200">
              <a:solidFill>
                <a:schemeClr val="dk2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275" y="1730925"/>
            <a:ext cx="6548851" cy="327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ctrTitle"/>
          </p:nvPr>
        </p:nvSpPr>
        <p:spPr>
          <a:xfrm>
            <a:off x="836750" y="38078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8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Raleway"/>
              <a:buChar char="●"/>
            </a:pPr>
            <a:r>
              <a:rPr b="0" lang="en" sz="3300">
                <a:solidFill>
                  <a:schemeClr val="dk2"/>
                </a:solidFill>
              </a:rPr>
              <a:t>Easy readability</a:t>
            </a:r>
            <a:endParaRPr b="0" sz="3300">
              <a:solidFill>
                <a:schemeClr val="dk2"/>
              </a:solidFill>
            </a:endParaRPr>
          </a:p>
          <a:p>
            <a:pPr indent="-4127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aleway"/>
              <a:buChar char="○"/>
            </a:pPr>
            <a:r>
              <a:rPr lang="en" sz="2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Rich document </a:t>
            </a:r>
            <a:r>
              <a:rPr lang="en" sz="2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based queries</a:t>
            </a:r>
            <a:endParaRPr sz="2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-47650" r="47650" t="0"/>
          <a:stretch/>
        </p:blipFill>
        <p:spPr>
          <a:xfrm>
            <a:off x="1683625" y="0"/>
            <a:ext cx="6548851" cy="327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ctrTitle"/>
          </p:nvPr>
        </p:nvSpPr>
        <p:spPr>
          <a:xfrm>
            <a:off x="836750" y="35792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558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aleway"/>
              <a:buChar char="●"/>
            </a:pPr>
            <a:r>
              <a:rPr b="0" lang="en" sz="5200">
                <a:solidFill>
                  <a:schemeClr val="dk2"/>
                </a:solidFill>
              </a:rPr>
              <a:t>High performance</a:t>
            </a:r>
            <a:endParaRPr b="0" sz="5200">
              <a:solidFill>
                <a:schemeClr val="dk2"/>
              </a:solidFill>
            </a:endParaRPr>
          </a:p>
          <a:p>
            <a:pPr indent="-5270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Raleway"/>
              <a:buChar char="○"/>
            </a:pPr>
            <a:r>
              <a:rPr lang="en" sz="4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Full index support</a:t>
            </a:r>
            <a:endParaRPr sz="4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ctrTitle"/>
          </p:nvPr>
        </p:nvSpPr>
        <p:spPr>
          <a:xfrm>
            <a:off x="836750" y="35792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5334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aleway"/>
              <a:buChar char="●"/>
            </a:pPr>
            <a:r>
              <a:rPr b="0" lang="en">
                <a:solidFill>
                  <a:schemeClr val="dk2"/>
                </a:solidFill>
              </a:rPr>
              <a:t>High availability</a:t>
            </a:r>
            <a:endParaRPr b="0">
              <a:solidFill>
                <a:schemeClr val="dk2"/>
              </a:solidFill>
            </a:endParaRPr>
          </a:p>
          <a:p>
            <a:pPr indent="-5016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Raleway"/>
              <a:buChar char="○"/>
            </a:pPr>
            <a:r>
              <a:rPr lang="en" sz="4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Replication and failover</a:t>
            </a:r>
            <a:endParaRPr sz="4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ctrTitle"/>
          </p:nvPr>
        </p:nvSpPr>
        <p:spPr>
          <a:xfrm>
            <a:off x="836750" y="38840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Char char="●"/>
            </a:pPr>
            <a:r>
              <a:rPr b="0" lang="en" sz="2000">
                <a:solidFill>
                  <a:schemeClr val="dk2"/>
                </a:solidFill>
              </a:rPr>
              <a:t>Great for</a:t>
            </a:r>
            <a:endParaRPr b="0" sz="2000">
              <a:solidFill>
                <a:schemeClr val="dk2"/>
              </a:solidFill>
            </a:endParaRPr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Char char="○"/>
            </a:pPr>
            <a:r>
              <a:rPr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Web applications</a:t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Char char="○"/>
            </a:pPr>
            <a:r>
              <a:rPr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Semi structured content management</a:t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Char char="○"/>
            </a:pPr>
            <a:r>
              <a:rPr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Real time analytics</a:t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Char char="○"/>
            </a:pPr>
            <a:r>
              <a:rPr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High speed logging</a:t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Char char="○"/>
            </a:pPr>
            <a:r>
              <a:rPr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Caching</a:t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Char char="○"/>
            </a:pPr>
            <a:r>
              <a:rPr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High scalability</a:t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