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0" r:id="rId38"/>
    <p:sldId id="293" r:id="rId39"/>
    <p:sldId id="295" r:id="rId40"/>
    <p:sldId id="294" r:id="rId41"/>
    <p:sldId id="297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2" autoAdjust="0"/>
  </p:normalViewPr>
  <p:slideViewPr>
    <p:cSldViewPr>
      <p:cViewPr>
        <p:scale>
          <a:sx n="125" d="100"/>
          <a:sy n="125" d="100"/>
        </p:scale>
        <p:origin x="-72" y="18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1A28E-1757-4A68-9B36-277EB0A5BAD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B6D8D-8078-4FDB-83B5-8590C0E3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8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B6D8D-8078-4FDB-83B5-8590C0E365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0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090C-949F-421B-A6D8-F3C74E7DD95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C530-B129-4EC8-A1F0-16BB368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Bash shell scripts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Execute bash commands from a file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Automate sequences of shell commands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Run them later or at scheduled times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Take advantage of UNIX toolset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0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the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If the script is not on your PATH: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Include the directory when calling it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./script1.sh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/home/bbrelin/script1.sh</a:t>
            </a:r>
          </a:p>
        </p:txBody>
      </p:sp>
    </p:spTree>
    <p:extLst>
      <p:ext uri="{BB962C8B-B14F-4D97-AF65-F5344CB8AC3E}">
        <p14:creationId xmlns:p14="http://schemas.microsoft.com/office/powerpoint/2010/main" val="234767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the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If the script is on your path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Just call it like a regular command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Tip: make a bin folder in your home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Put your scripts in there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Add it to your path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PATH=”$PATH:~/bin”</a:t>
            </a:r>
          </a:p>
        </p:txBody>
      </p:sp>
    </p:spTree>
    <p:extLst>
      <p:ext uri="{BB962C8B-B14F-4D97-AF65-F5344CB8AC3E}">
        <p14:creationId xmlns:p14="http://schemas.microsoft.com/office/powerpoint/2010/main" val="217869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Shebang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Shebang line: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First line of file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Starts with #!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Specifies which interpreter should run the code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Specify options for interpreter</a:t>
            </a:r>
          </a:p>
        </p:txBody>
      </p:sp>
    </p:spTree>
    <p:extLst>
      <p:ext uri="{BB962C8B-B14F-4D97-AF65-F5344CB8AC3E}">
        <p14:creationId xmlns:p14="http://schemas.microsoft.com/office/powerpoint/2010/main" val="61307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Shebang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Bash scripts: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#!/bin/bash</a:t>
            </a:r>
          </a:p>
          <a:p>
            <a:pPr lvl="1" algn="l"/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Other systems than Linux or Mac OS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May have bash in a different location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bash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This will find bash on the user’s PATH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Cannot give options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Result depends on the user’s configuration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9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your shell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Don’t name your script “test”, “if”, or “</a:t>
            </a:r>
            <a:r>
              <a:rPr lang="en-US" dirty="0" err="1" smtClean="0"/>
              <a:t>ls</a:t>
            </a:r>
            <a:r>
              <a:rPr lang="en-US" dirty="0" smtClean="0"/>
              <a:t>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Conflicts with existing commands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Does a command with the same name exist?</a:t>
            </a:r>
          </a:p>
        </p:txBody>
      </p:sp>
    </p:spTree>
    <p:extLst>
      <p:ext uri="{BB962C8B-B14F-4D97-AF65-F5344CB8AC3E}">
        <p14:creationId xmlns:p14="http://schemas.microsoft.com/office/powerpoint/2010/main" val="392404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your shell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Don’t name your script “test”, “if”, or “</a:t>
            </a:r>
            <a:r>
              <a:rPr lang="en-US" dirty="0" err="1" smtClean="0"/>
              <a:t>ls</a:t>
            </a:r>
            <a:r>
              <a:rPr lang="en-US" dirty="0" smtClean="0"/>
              <a:t>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Conflicts with existing commands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Does a command with the same name exist?</a:t>
            </a:r>
          </a:p>
        </p:txBody>
      </p:sp>
    </p:spTree>
    <p:extLst>
      <p:ext uri="{BB962C8B-B14F-4D97-AF65-F5344CB8AC3E}">
        <p14:creationId xmlns:p14="http://schemas.microsoft.com/office/powerpoint/2010/main" val="16642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Used to store data by name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To create: just assign a value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x=10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If x already existed, it is assigned the new value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filenames=”example1.txt example2.pdf example3.jpg”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Values containing spaces: use quotes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Don’t use whitespace around =</a:t>
            </a:r>
          </a:p>
        </p:txBody>
      </p:sp>
    </p:spTree>
    <p:extLst>
      <p:ext uri="{BB962C8B-B14F-4D97-AF65-F5344CB8AC3E}">
        <p14:creationId xmlns:p14="http://schemas.microsoft.com/office/powerpoint/2010/main" val="309859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To get the value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Prefix with $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For example: echo $x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Bash variables have no type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Basically just store a string</a:t>
            </a:r>
          </a:p>
        </p:txBody>
      </p:sp>
    </p:spTree>
    <p:extLst>
      <p:ext uri="{BB962C8B-B14F-4D97-AF65-F5344CB8AC3E}">
        <p14:creationId xmlns:p14="http://schemas.microsoft.com/office/powerpoint/2010/main" val="1506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 Names: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Only letters, numbers, and underscore are allowed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First character should be a letter or an underscore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Variable names are case-sensitive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Uppercase variables: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Bash has many pre-defined variables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PATH, HOME, SECONDS, IFS, etc.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You don’t want to override them by mistake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Good Habit: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Use lowercase names for your variables</a:t>
            </a:r>
          </a:p>
        </p:txBody>
      </p:sp>
    </p:spTree>
    <p:extLst>
      <p:ext uri="{BB962C8B-B14F-4D97-AF65-F5344CB8AC3E}">
        <p14:creationId xmlns:p14="http://schemas.microsoft.com/office/powerpoint/2010/main" val="144020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Shell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Good habit: surround your variables with quotes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Use “$x” instead of $x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Prevent surprises when it contains spaces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Use double quotes: keep meaning of dollar sign intact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Braces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Where does your variable name end?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echo “${foo}bar”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prints value of </a:t>
            </a:r>
            <a:r>
              <a:rPr lang="en-US" dirty="0" err="1" smtClean="0"/>
              <a:t>var</a:t>
            </a:r>
            <a:r>
              <a:rPr lang="en-US" dirty="0" smtClean="0"/>
              <a:t> “foo” followed by string “bar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echo “$</a:t>
            </a:r>
            <a:r>
              <a:rPr lang="en-US" dirty="0" err="1" smtClean="0"/>
              <a:t>foobar</a:t>
            </a:r>
            <a:r>
              <a:rPr lang="en-US" dirty="0" smtClean="0"/>
              <a:t>” prints value of “</a:t>
            </a:r>
            <a:r>
              <a:rPr lang="en-US" dirty="0" err="1" smtClean="0"/>
              <a:t>foobar</a:t>
            </a:r>
            <a:r>
              <a:rPr lang="en-US" dirty="0" smtClean="0"/>
              <a:t>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Using braces a lot is a Good Habit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Another good habit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Use $HOME instead of ~</a:t>
            </a:r>
          </a:p>
        </p:txBody>
      </p:sp>
    </p:spTree>
    <p:extLst>
      <p:ext uri="{BB962C8B-B14F-4D97-AF65-F5344CB8AC3E}">
        <p14:creationId xmlns:p14="http://schemas.microsoft.com/office/powerpoint/2010/main" val="397320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 Who needs it?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System administrators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Developers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Power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5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Reading Input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read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Reads a line of input into a variable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read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Is a shell </a:t>
            </a:r>
            <a:r>
              <a:rPr lang="en-US" dirty="0" err="1" smtClean="0"/>
              <a:t>builtin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“help read”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“man </a:t>
            </a:r>
            <a:r>
              <a:rPr lang="en-US" dirty="0" err="1" smtClean="0"/>
              <a:t>builtins</a:t>
            </a:r>
            <a:r>
              <a:rPr lang="en-US" dirty="0" smtClean="0"/>
              <a:t>”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read -p “Type your name: “ name</a:t>
            </a:r>
          </a:p>
        </p:txBody>
      </p:sp>
    </p:spTree>
    <p:extLst>
      <p:ext uri="{BB962C8B-B14F-4D97-AF65-F5344CB8AC3E}">
        <p14:creationId xmlns:p14="http://schemas.microsoft.com/office/powerpoint/2010/main" val="155275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with ‘if’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46363"/>
              </p:ext>
            </p:extLst>
          </p:nvPr>
        </p:nvGraphicFramePr>
        <p:xfrm>
          <a:off x="304800" y="4495800"/>
          <a:ext cx="5638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some_expression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; then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some_code_executed_here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fi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30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with ‘if’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42531"/>
              </p:ext>
            </p:extLst>
          </p:nvPr>
        </p:nvGraphicFramePr>
        <p:xfrm>
          <a:off x="533400" y="4495800"/>
          <a:ext cx="5638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some_expression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; then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some_code_executed_here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elif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some_other_expression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; then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some_other_code_executed_here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some_other_code_executed_here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5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with ‘if’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Keywords if, then, else, fi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First on a line, 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After a semicolon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elp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9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operations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 Conditional Expression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Tests on files and directories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Tests on strings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Arithmetic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operations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33978"/>
              </p:ext>
            </p:extLst>
          </p:nvPr>
        </p:nvGraphicFramePr>
        <p:xfrm>
          <a:off x="1524000" y="3505200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is not empty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= “something” 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equals string “something”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$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=”something” ]]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returns true!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-e $filename ]]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 $filename exists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[[ -d $</a:t>
                      </a:r>
                      <a:r>
                        <a:rPr lang="en-US" dirty="0" err="1" smtClean="0"/>
                        <a:t>dirname</a:t>
                      </a:r>
                      <a:r>
                        <a:rPr lang="en-US" dirty="0" smtClean="0"/>
                        <a:t> ]]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dirname</a:t>
                      </a:r>
                      <a:r>
                        <a:rPr lang="en-US" dirty="0" smtClean="0"/>
                        <a:t> is a directory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70000" y="34925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operations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70000" y="3492500"/>
            <a:ext cx="64008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Spaces around the expression are very important!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Same for switches (-e) and equals 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7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conditional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70000" y="3492500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Classical command: “test”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Also: [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Harder to use, easier to make mistakes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Only use for portability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[[ ... ]] is a bash extension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Not a command but special syntax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No quotes needed around variables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Good habit: use [[ .. ]] instead of [ .. ]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Getting help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“help test” will show you most important info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“help [[“ will tell you about the extension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3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Arithmetic tests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Arithmetic tests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For comparing integers only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[[ arg1 OP arg2 ]]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Where OP is: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o -</a:t>
            </a:r>
            <a:r>
              <a:rPr lang="en-US" sz="2000" dirty="0" err="1" smtClean="0"/>
              <a:t>eq</a:t>
            </a:r>
            <a:r>
              <a:rPr lang="en-US" sz="2000" dirty="0" smtClean="0"/>
              <a:t>: equality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o -ne: not equal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-</a:t>
            </a:r>
            <a:r>
              <a:rPr lang="en-US" sz="2000" dirty="0" err="1" smtClean="0"/>
              <a:t>lt</a:t>
            </a:r>
            <a:r>
              <a:rPr lang="en-US" sz="2000" dirty="0" smtClean="0"/>
              <a:t>: less than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-</a:t>
            </a:r>
            <a:r>
              <a:rPr lang="en-US" sz="2000" dirty="0" err="1" smtClean="0"/>
              <a:t>gt</a:t>
            </a:r>
            <a:r>
              <a:rPr lang="en-US" sz="2000" dirty="0" smtClean="0"/>
              <a:t>: greater than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And some others.. see help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So don’t use =, &gt;, &lt; for numbers!</a:t>
            </a:r>
          </a:p>
        </p:txBody>
      </p:sp>
    </p:spTree>
    <p:extLst>
      <p:ext uri="{BB962C8B-B14F-4D97-AF65-F5344CB8AC3E}">
        <p14:creationId xmlns:p14="http://schemas.microsoft.com/office/powerpoint/2010/main" val="4879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Special test variables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00800" cy="17526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Special variables: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$# contains number of script arguments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$? contains exit status for last command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To get the length of the string in a variable: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Use ${#</a:t>
            </a:r>
            <a:r>
              <a:rPr lang="en-US" sz="2000" dirty="0" err="1" smtClean="0"/>
              <a:t>var</a:t>
            </a:r>
            <a:r>
              <a:rPr lang="en-US" sz="2000" dirty="0" smtClean="0"/>
              <a:t>}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76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Bash scripts are very good at: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File manipulation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Running programs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Processing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More code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en-US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1001"/>
              </p:ext>
            </p:extLst>
          </p:nvPr>
        </p:nvGraphicFramePr>
        <p:xfrm>
          <a:off x="1219200" y="31242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[[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! –d 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bindir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]]; then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#If not: create bin directory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if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mkdir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bindir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; then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echo ‘Created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bindir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’ 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else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echo ‘Could not create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bindir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’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fi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fi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More code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en-US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70936"/>
              </p:ext>
            </p:extLst>
          </p:nvPr>
        </p:nvGraphicFramePr>
        <p:xfrm>
          <a:off x="1219200" y="31242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if [[ $count_1 –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$count_2 ]]; then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echo ‘${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dir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} has most files’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else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echo ‘$dir2] has most files’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fi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And, or and not in if statements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400800" cy="175260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800" dirty="0" smtClean="0"/>
              <a:t>In a conditional expression: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800" dirty="0" smtClean="0"/>
              <a:t>Use ! to negate a test: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800" dirty="0" smtClean="0"/>
              <a:t>[[ ! -e $file ]] 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800" dirty="0" smtClean="0"/>
              <a:t>Use spaces around !</a:t>
            </a:r>
          </a:p>
          <a:p>
            <a:pPr algn="l"/>
            <a:endParaRPr lang="en-US" sz="8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800" dirty="0" smtClean="0"/>
              <a:t>Use &amp;&amp; for “and”: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800" dirty="0" smtClean="0"/>
              <a:t>[[ $# -</a:t>
            </a:r>
            <a:r>
              <a:rPr lang="en-US" sz="800" dirty="0" err="1" smtClean="0"/>
              <a:t>eq</a:t>
            </a:r>
            <a:r>
              <a:rPr lang="en-US" sz="800" dirty="0" smtClean="0"/>
              <a:t> 1 &amp;&amp; $1 = “foo” ]]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800" dirty="0" smtClean="0"/>
              <a:t>True if there is exactly 1 argument with value “foo”</a:t>
            </a:r>
          </a:p>
          <a:p>
            <a:pPr algn="l"/>
            <a:endParaRPr lang="en-US" sz="8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800" dirty="0" smtClean="0"/>
              <a:t>Use || for “or”: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800" dirty="0" smtClean="0"/>
              <a:t>[[ $a || $b ]]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800" dirty="0" smtClean="0"/>
              <a:t>True if a or b contains a value (or both)</a:t>
            </a:r>
          </a:p>
        </p:txBody>
      </p:sp>
    </p:spTree>
    <p:extLst>
      <p:ext uri="{BB962C8B-B14F-4D97-AF65-F5344CB8AC3E}">
        <p14:creationId xmlns:p14="http://schemas.microsoft.com/office/powerpoint/2010/main" val="3197263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Echo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Echo</a:t>
            </a:r>
          </a:p>
          <a:p>
            <a:r>
              <a:rPr lang="en-US" dirty="0" smtClean="0"/>
              <a:t>Prints its arguments to standard output, followed by a newline</a:t>
            </a:r>
          </a:p>
          <a:p>
            <a:r>
              <a:rPr lang="en-US" dirty="0" smtClean="0"/>
              <a:t>-n suppresses the newline</a:t>
            </a:r>
          </a:p>
          <a:p>
            <a:r>
              <a:rPr lang="en-US" dirty="0" smtClean="0"/>
              <a:t>-e allows use of escape sequences</a:t>
            </a:r>
          </a:p>
          <a:p>
            <a:pPr lvl="1"/>
            <a:r>
              <a:rPr lang="en-US" dirty="0" smtClean="0"/>
              <a:t>\t: tab</a:t>
            </a:r>
          </a:p>
          <a:p>
            <a:pPr lvl="1"/>
            <a:r>
              <a:rPr lang="en-US" dirty="0" smtClean="0"/>
              <a:t>\b backspace</a:t>
            </a:r>
          </a:p>
          <a:p>
            <a:r>
              <a:rPr lang="en-US" dirty="0" smtClean="0"/>
              <a:t>These options are not portable to non-bash shells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printf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endParaRPr lang="en-US" dirty="0" smtClean="0"/>
          </a:p>
          <a:p>
            <a:pPr lvl="1"/>
            <a:r>
              <a:rPr lang="en-US" dirty="0" smtClean="0"/>
              <a:t>Can do more sophisticated output than echo</a:t>
            </a:r>
          </a:p>
          <a:p>
            <a:pPr lvl="1"/>
            <a:r>
              <a:rPr lang="en-US" dirty="0" smtClean="0"/>
              <a:t>Uses a format string for formatting</a:t>
            </a:r>
          </a:p>
          <a:p>
            <a:pPr lvl="1"/>
            <a:r>
              <a:rPr lang="en-US" dirty="0" smtClean="0"/>
              <a:t>Will not append a newline by default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help:</a:t>
            </a:r>
          </a:p>
          <a:p>
            <a:pPr lvl="1"/>
            <a:r>
              <a:rPr lang="en-US" dirty="0" smtClean="0"/>
              <a:t>help </a:t>
            </a:r>
            <a:r>
              <a:rPr lang="en-US" dirty="0" err="1" smtClean="0"/>
              <a:t>printf</a:t>
            </a:r>
            <a:endParaRPr lang="en-US" dirty="0"/>
          </a:p>
          <a:p>
            <a:pPr lvl="1"/>
            <a:r>
              <a:rPr lang="en-US" dirty="0" smtClean="0"/>
              <a:t>man </a:t>
            </a:r>
            <a:r>
              <a:rPr lang="en-US" dirty="0" err="1" smtClean="0"/>
              <a:t>printf</a:t>
            </a:r>
            <a:endParaRPr lang="en-US" dirty="0"/>
          </a:p>
          <a:p>
            <a:pPr lvl="1"/>
            <a:r>
              <a:rPr lang="en-US" dirty="0" smtClean="0"/>
              <a:t>man 3 </a:t>
            </a:r>
            <a:r>
              <a:rPr lang="en-US" dirty="0" err="1" smtClean="0"/>
              <a:t>printf</a:t>
            </a:r>
            <a:endParaRPr lang="en-US" dirty="0"/>
          </a:p>
          <a:p>
            <a:pPr lvl="1"/>
            <a:r>
              <a:rPr lang="en-US" dirty="0" smtClean="0"/>
              <a:t>-v will send output to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read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 can read words in a line into multiple variables</a:t>
            </a:r>
          </a:p>
          <a:p>
            <a:r>
              <a:rPr lang="en-US" sz="2000" dirty="0" smtClean="0"/>
              <a:t>read x y</a:t>
            </a:r>
          </a:p>
          <a:p>
            <a:r>
              <a:rPr lang="en-US" sz="2000" dirty="0" smtClean="0"/>
              <a:t>input “1 2 3”: x=1, y=”2 3”</a:t>
            </a:r>
          </a:p>
          <a:p>
            <a:r>
              <a:rPr lang="en-US" sz="2000" dirty="0" smtClean="0"/>
              <a:t>Uses IFS variable for delimiters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565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read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Reads input into a variable</a:t>
            </a:r>
          </a:p>
          <a:p>
            <a:r>
              <a:rPr lang="en-US" sz="2200" dirty="0" smtClean="0"/>
              <a:t>“read x”</a:t>
            </a:r>
          </a:p>
          <a:p>
            <a:r>
              <a:rPr lang="en-US" sz="2200" dirty="0" smtClean="0"/>
              <a:t>No variable specified? Will use REPLY</a:t>
            </a:r>
          </a:p>
          <a:p>
            <a:r>
              <a:rPr lang="en-US" sz="2200" dirty="0" smtClean="0"/>
              <a:t>-n or -N specifies number of characters to read</a:t>
            </a:r>
          </a:p>
          <a:p>
            <a:r>
              <a:rPr lang="en-US" sz="2200" dirty="0" smtClean="0"/>
              <a:t>-s will suppress output (useful for passwords)</a:t>
            </a:r>
          </a:p>
          <a:p>
            <a:r>
              <a:rPr lang="en-US" sz="2200" dirty="0" smtClean="0"/>
              <a:t>-r disallows escape sequences, line continuation</a:t>
            </a:r>
          </a:p>
          <a:p>
            <a:r>
              <a:rPr lang="en-US" sz="2200" dirty="0" smtClean="0"/>
              <a:t>Good Habit: always use -r</a:t>
            </a:r>
          </a:p>
          <a:p>
            <a:r>
              <a:rPr lang="en-US" sz="2200" dirty="0" smtClean="0"/>
              <a:t>Several more useful options (see help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265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Three standard streams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input, output, error</a:t>
            </a:r>
          </a:p>
          <a:p>
            <a:pPr lvl="1"/>
            <a:r>
              <a:rPr lang="en-US" dirty="0" smtClean="0"/>
              <a:t>Represented by number (file descriptor), or special file	</a:t>
            </a:r>
          </a:p>
          <a:p>
            <a:pPr lvl="1"/>
            <a:r>
              <a:rPr lang="en-US" dirty="0" smtClean="0"/>
              <a:t>0: Standard 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stdin</a:t>
            </a:r>
            <a:endParaRPr lang="en-US" dirty="0"/>
          </a:p>
          <a:p>
            <a:pPr lvl="1"/>
            <a:r>
              <a:rPr lang="en-US" dirty="0" smtClean="0"/>
              <a:t>1: Standard 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stdout</a:t>
            </a:r>
            <a:endParaRPr lang="en-US" dirty="0"/>
          </a:p>
          <a:p>
            <a:pPr lvl="1"/>
            <a:r>
              <a:rPr lang="en-US" dirty="0" smtClean="0"/>
              <a:t>2: Standard 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endParaRPr lang="en-US" dirty="0"/>
          </a:p>
          <a:p>
            <a:pPr lvl="1"/>
            <a:r>
              <a:rPr lang="en-US" dirty="0" smtClean="0"/>
              <a:t>Used for diagnostic or error message</a:t>
            </a:r>
          </a:p>
          <a:p>
            <a:r>
              <a:rPr lang="en-US" dirty="0" smtClean="0"/>
              <a:t> /</a:t>
            </a:r>
            <a:r>
              <a:rPr lang="en-US" dirty="0" err="1" smtClean="0"/>
              <a:t>dev</a:t>
            </a:r>
            <a:r>
              <a:rPr lang="en-US" dirty="0" smtClean="0"/>
              <a:t>/null discards all data sent to it</a:t>
            </a:r>
          </a:p>
        </p:txBody>
      </p:sp>
    </p:spTree>
    <p:extLst>
      <p:ext uri="{BB962C8B-B14F-4D97-AF65-F5344CB8AC3E}">
        <p14:creationId xmlns:p14="http://schemas.microsoft.com/office/powerpoint/2010/main" val="119812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of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Get input from somewhere else, send output or errors somewhere else</a:t>
            </a:r>
          </a:p>
          <a:p>
            <a:r>
              <a:rPr lang="en-US" dirty="0" smtClean="0"/>
              <a:t>Input redirection: &lt;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grep</a:t>
            </a:r>
            <a:r>
              <a:rPr lang="en-US" dirty="0" smtClean="0"/>
              <a:t> milk &lt; shoppingnotes.txt</a:t>
            </a:r>
          </a:p>
          <a:p>
            <a:r>
              <a:rPr lang="en-US" dirty="0" smtClean="0"/>
              <a:t>Output redirection: &gt;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&gt; listing.txt</a:t>
            </a:r>
          </a:p>
          <a:p>
            <a:r>
              <a:rPr lang="en-US" dirty="0" smtClean="0"/>
              <a:t>Will overwrite existing files!</a:t>
            </a:r>
          </a:p>
          <a:p>
            <a:r>
              <a:rPr lang="en-US" dirty="0" smtClean="0"/>
              <a:t>(although this can be customized with the set command)</a:t>
            </a:r>
          </a:p>
          <a:p>
            <a:r>
              <a:rPr lang="en-US" dirty="0" smtClean="0"/>
              <a:t>&gt;&gt; appends to the end of a file</a:t>
            </a:r>
          </a:p>
          <a:p>
            <a:r>
              <a:rPr lang="en-US" dirty="0" smtClean="0"/>
              <a:t> Pipes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42010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of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Redirect a specific stream with N&gt;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cmd</a:t>
            </a:r>
            <a:r>
              <a:rPr lang="en-US" dirty="0" smtClean="0"/>
              <a:t> 2&gt; /</a:t>
            </a:r>
            <a:r>
              <a:rPr lang="en-US" dirty="0" err="1" smtClean="0"/>
              <a:t>dev</a:t>
            </a:r>
            <a:r>
              <a:rPr lang="en-US" dirty="0" smtClean="0"/>
              <a:t>/null” discards all errors</a:t>
            </a:r>
          </a:p>
          <a:p>
            <a:r>
              <a:rPr lang="en-US" dirty="0" smtClean="0"/>
              <a:t>Redirect to a specific stream with &gt;&amp;N</a:t>
            </a:r>
          </a:p>
          <a:p>
            <a:r>
              <a:rPr lang="en-US" dirty="0" smtClean="0"/>
              <a:t>&gt;&amp;2 sends output to </a:t>
            </a:r>
            <a:r>
              <a:rPr lang="en-US" dirty="0" err="1" smtClean="0"/>
              <a:t>stderr</a:t>
            </a:r>
            <a:r>
              <a:rPr lang="en-US" dirty="0" smtClean="0"/>
              <a:t> (equivalent to 1&gt;&amp;2)</a:t>
            </a:r>
          </a:p>
          <a:p>
            <a:r>
              <a:rPr lang="en-US" dirty="0" smtClean="0"/>
              <a:t>2&gt;&amp;1 redirects </a:t>
            </a:r>
            <a:r>
              <a:rPr lang="en-US" dirty="0" err="1" smtClean="0"/>
              <a:t>stderr</a:t>
            </a:r>
            <a:r>
              <a:rPr lang="en-US" dirty="0" smtClean="0"/>
              <a:t> into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Sending both error and output to a single file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 &gt; </a:t>
            </a:r>
            <a:r>
              <a:rPr lang="en-US" dirty="0" err="1" smtClean="0"/>
              <a:t>logfile</a:t>
            </a:r>
            <a:r>
              <a:rPr lang="en-US" dirty="0" smtClean="0"/>
              <a:t> 2&gt;&amp;1</a:t>
            </a:r>
          </a:p>
          <a:p>
            <a:r>
              <a:rPr lang="en-US" dirty="0" smtClean="0"/>
              <a:t>Don’t do this: </a:t>
            </a:r>
            <a:r>
              <a:rPr lang="en-US" dirty="0" err="1" smtClean="0"/>
              <a:t>cmd</a:t>
            </a:r>
            <a:r>
              <a:rPr lang="en-US" dirty="0" smtClean="0"/>
              <a:t> &gt; </a:t>
            </a:r>
            <a:r>
              <a:rPr lang="en-US" dirty="0" err="1" smtClean="0"/>
              <a:t>logfile</a:t>
            </a:r>
            <a:r>
              <a:rPr lang="en-US" dirty="0" smtClean="0"/>
              <a:t> 2&gt; </a:t>
            </a:r>
            <a:r>
              <a:rPr lang="en-US" dirty="0" err="1" smtClean="0"/>
              <a:t>logfile</a:t>
            </a:r>
            <a:endParaRPr lang="en-US" dirty="0" smtClean="0"/>
          </a:p>
          <a:p>
            <a:r>
              <a:rPr lang="en-US" dirty="0" smtClean="0"/>
              <a:t>Allowed anywhere on the command line, but order matters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 &lt; </a:t>
            </a:r>
            <a:r>
              <a:rPr lang="en-US" dirty="0" err="1" smtClean="0"/>
              <a:t>inputfile</a:t>
            </a:r>
            <a:r>
              <a:rPr lang="en-US" dirty="0" smtClean="0"/>
              <a:t> &gt; </a:t>
            </a:r>
            <a:r>
              <a:rPr lang="en-US" dirty="0" err="1" smtClean="0"/>
              <a:t>outputfile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outputfile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&lt; </a:t>
            </a:r>
            <a:r>
              <a:rPr lang="en-US" dirty="0" err="1" smtClean="0"/>
              <a:t>inputfile</a:t>
            </a:r>
            <a:endParaRPr lang="en-US" dirty="0" smtClean="0"/>
          </a:p>
          <a:p>
            <a:r>
              <a:rPr lang="en-US" dirty="0" err="1" smtClean="0"/>
              <a:t>cmd</a:t>
            </a:r>
            <a:r>
              <a:rPr lang="en-US" dirty="0" smtClean="0"/>
              <a:t> &gt;</a:t>
            </a:r>
            <a:r>
              <a:rPr lang="en-US" dirty="0" err="1" smtClean="0"/>
              <a:t>logfile</a:t>
            </a:r>
            <a:r>
              <a:rPr lang="en-US" dirty="0" smtClean="0"/>
              <a:t> 2&gt;&amp;1 (sends errors to the </a:t>
            </a:r>
            <a:r>
              <a:rPr lang="en-US" dirty="0" err="1" smtClean="0"/>
              <a:t>logfile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2&gt;&amp;1 &gt;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(sends errors to 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10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Sometimes other languages are better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Examples: mathematical calculations, binary data,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6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Loops</a:t>
            </a:r>
          </a:p>
          <a:p>
            <a:r>
              <a:rPr lang="en-US" dirty="0" smtClean="0"/>
              <a:t>while/until</a:t>
            </a:r>
          </a:p>
          <a:p>
            <a:r>
              <a:rPr lang="en-US" dirty="0" smtClean="0"/>
              <a:t>for</a:t>
            </a:r>
          </a:p>
          <a:p>
            <a:r>
              <a:rPr lang="en-US" dirty="0"/>
              <a:t>b</a:t>
            </a:r>
            <a:r>
              <a:rPr lang="en-US" dirty="0" smtClean="0"/>
              <a:t>reak and continue</a:t>
            </a:r>
          </a:p>
          <a:p>
            <a:r>
              <a:rPr lang="en-US" dirty="0"/>
              <a:t>c</a:t>
            </a:r>
            <a:r>
              <a:rPr lang="en-US" dirty="0" smtClean="0"/>
              <a:t>ase</a:t>
            </a:r>
          </a:p>
          <a:p>
            <a:r>
              <a:rPr lang="en-US" dirty="0" smtClean="0"/>
              <a:t>Compound commands</a:t>
            </a:r>
          </a:p>
          <a:p>
            <a:r>
              <a:rPr lang="en-US" dirty="0" smtClean="0"/>
              <a:t>|| and &amp;&amp;</a:t>
            </a:r>
          </a:p>
        </p:txBody>
      </p:sp>
    </p:spTree>
    <p:extLst>
      <p:ext uri="{BB962C8B-B14F-4D97-AF65-F5344CB8AC3E}">
        <p14:creationId xmlns:p14="http://schemas.microsoft.com/office/powerpoint/2010/main" val="15865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loops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437038"/>
              </p:ext>
            </p:extLst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some_expr_is_true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do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done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2819400"/>
            <a:ext cx="579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Repeats code in the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Continues as long as test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loops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574528"/>
              </p:ext>
            </p:extLst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until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some_expr_is_true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do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done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2819400"/>
            <a:ext cx="579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Repeats code in the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Continues while the test returns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loops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70602"/>
              </p:ext>
            </p:extLst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some_var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in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some_values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; do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Done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2819400"/>
            <a:ext cx="5791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Assign each value in </a:t>
            </a:r>
            <a:r>
              <a:rPr lang="en-US" dirty="0" err="1" smtClean="0"/>
              <a:t>some_values</a:t>
            </a:r>
            <a:r>
              <a:rPr lang="en-US" dirty="0" smtClean="0"/>
              <a:t> to </a:t>
            </a:r>
            <a:r>
              <a:rPr lang="en-US" dirty="0" err="1" smtClean="0"/>
              <a:t>some_var</a:t>
            </a:r>
            <a:r>
              <a:rPr lang="en-US" dirty="0" smtClean="0"/>
              <a:t> in turn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Will stop when no words are left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 NOT quote SOME_VALUES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loops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120739"/>
              </p:ext>
            </p:extLst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for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(( INIT; TEST; UPDATE)); do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done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2819400"/>
            <a:ext cx="5791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C-style for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double parentheses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expression: initialize your loop variable(s)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Second expression: a test. The loop will run as long as this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Third expression: update the loop variable(s)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and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break</a:t>
            </a:r>
          </a:p>
          <a:p>
            <a:pPr lvl="1"/>
            <a:r>
              <a:rPr lang="en-US" dirty="0" smtClean="0"/>
              <a:t>quits the loop</a:t>
            </a:r>
          </a:p>
          <a:p>
            <a:r>
              <a:rPr lang="en-US" dirty="0" smtClean="0"/>
              <a:t> continue</a:t>
            </a:r>
          </a:p>
          <a:p>
            <a:pPr lvl="1"/>
            <a:r>
              <a:rPr lang="en-US" dirty="0" smtClean="0"/>
              <a:t>skips the rest of the current iteration</a:t>
            </a:r>
          </a:p>
          <a:p>
            <a:pPr lvl="1"/>
            <a:r>
              <a:rPr lang="en-US" dirty="0" smtClean="0"/>
              <a:t>continues with the next iteration</a:t>
            </a:r>
          </a:p>
          <a:p>
            <a:r>
              <a:rPr lang="en-US" dirty="0" smtClean="0"/>
              <a:t>Both can be used in for, while and until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case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900397"/>
              </p:ext>
            </p:extLst>
          </p:nvPr>
        </p:nvGraphicFramePr>
        <p:xfrm>
          <a:off x="457200" y="1600200"/>
          <a:ext cx="8229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case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some_value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in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PATTERN1)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;;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PATTERN2)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;;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PATTERNn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do_some_code_here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;;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*)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do_default_action_here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;;</a:t>
                      </a:r>
                    </a:p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with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Matches word with patterns</a:t>
            </a:r>
          </a:p>
          <a:p>
            <a:r>
              <a:rPr lang="en-US" dirty="0" smtClean="0"/>
              <a:t>Pattern matching is the same as with matching filename patterns</a:t>
            </a:r>
          </a:p>
          <a:p>
            <a:r>
              <a:rPr lang="en-US" dirty="0" smtClean="0"/>
              <a:t>Use *, ?, []</a:t>
            </a:r>
          </a:p>
          <a:p>
            <a:r>
              <a:rPr lang="en-US" dirty="0" smtClean="0"/>
              <a:t>Code for first pattern that matches gets executed</a:t>
            </a:r>
          </a:p>
          <a:p>
            <a:r>
              <a:rPr lang="en-US" dirty="0" smtClean="0"/>
              <a:t>End code with ;;</a:t>
            </a:r>
          </a:p>
          <a:p>
            <a:r>
              <a:rPr lang="en-US" dirty="0" smtClean="0"/>
              <a:t>so you can use multiple statements separated by ;</a:t>
            </a:r>
          </a:p>
          <a:p>
            <a:r>
              <a:rPr lang="en-US" dirty="0" smtClean="0"/>
              <a:t>Multiple patterns separated by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Group commands with {}</a:t>
            </a:r>
          </a:p>
          <a:p>
            <a:r>
              <a:rPr lang="en-US" dirty="0" smtClean="0"/>
              <a:t>Will group them into a single statement</a:t>
            </a:r>
          </a:p>
          <a:p>
            <a:r>
              <a:rPr lang="en-US" dirty="0" smtClean="0"/>
              <a:t>Can use I/O redirection for the whole group</a:t>
            </a:r>
          </a:p>
          <a:p>
            <a:r>
              <a:rPr lang="en-US" dirty="0" smtClean="0"/>
              <a:t>Use the group in an if statement or while loop</a:t>
            </a:r>
          </a:p>
          <a:p>
            <a:r>
              <a:rPr lang="en-US" dirty="0" smtClean="0"/>
              <a:t> Return status is that of the last command in the group</a:t>
            </a:r>
          </a:p>
          <a:p>
            <a:r>
              <a:rPr lang="en-US" dirty="0" smtClean="0"/>
              <a:t>{ cmd1; cmd2; cmd3; }</a:t>
            </a:r>
          </a:p>
          <a:p>
            <a:r>
              <a:rPr lang="en-US" dirty="0" smtClean="0"/>
              <a:t>Separate the commands with newlines or semicolons</a:t>
            </a:r>
          </a:p>
          <a:p>
            <a:r>
              <a:rPr lang="en-US" dirty="0" smtClean="0"/>
              <a:t>Use spaces around braces</a:t>
            </a:r>
          </a:p>
          <a:p>
            <a:r>
              <a:rPr lang="en-US" dirty="0" smtClean="0"/>
              <a:t>Ending semicolon or newline not optional!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&amp;&amp; and ||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Execute next statement depending on return status of previous</a:t>
            </a:r>
          </a:p>
          <a:p>
            <a:r>
              <a:rPr lang="en-US" dirty="0" smtClean="0"/>
              <a:t>statement</a:t>
            </a:r>
          </a:p>
          <a:p>
            <a:r>
              <a:rPr lang="en-US" dirty="0" smtClean="0"/>
              <a:t>Basically: short for if</a:t>
            </a:r>
          </a:p>
          <a:p>
            <a:r>
              <a:rPr lang="en-US" dirty="0" smtClean="0"/>
              <a:t>&amp;&amp;</a:t>
            </a:r>
          </a:p>
          <a:p>
            <a:r>
              <a:rPr lang="en-US" dirty="0" smtClean="0"/>
              <a:t>Will execute next statement only if previous one succeeded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dirty="0" smtClean="0"/>
              <a:t> &amp;&amp; cd </a:t>
            </a:r>
            <a:r>
              <a:rPr lang="en-US" dirty="0" err="1" smtClean="0"/>
              <a:t>newdir</a:t>
            </a:r>
            <a:endParaRPr lang="en-US" dirty="0" smtClean="0"/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Will execute next statement only if previous one failed</a:t>
            </a:r>
          </a:p>
          <a:p>
            <a:r>
              <a:rPr lang="en-US" dirty="0" smtClean="0"/>
              <a:t>[[ $1 ]] || echo “missing argument” &gt;&amp;2</a:t>
            </a:r>
          </a:p>
          <a:p>
            <a:r>
              <a:rPr lang="en-US" dirty="0" smtClean="0"/>
              <a:t>[[ $1 ]] || echo “missing argument” &gt;&amp;2 &amp;&amp; exit 1</a:t>
            </a:r>
          </a:p>
          <a:p>
            <a:r>
              <a:rPr lang="en-US" dirty="0" err="1" smtClean="0"/>
              <a:t>Dont</a:t>
            </a:r>
            <a:r>
              <a:rPr lang="en-US" dirty="0" smtClean="0"/>
              <a:t> do this: will always exit!</a:t>
            </a:r>
          </a:p>
          <a:p>
            <a:r>
              <a:rPr lang="en-US" dirty="0" smtClean="0"/>
              <a:t>[[ $1 ]] || { echo “missing argument” &gt;&amp;2; exit 1;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All the basics of shell scripting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I/O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Conditional execution (if, then, else, case)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Loops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29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Integer variables</a:t>
            </a:r>
          </a:p>
          <a:p>
            <a:r>
              <a:rPr lang="en-US" dirty="0" smtClean="0"/>
              <a:t>declare -i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Now $</a:t>
            </a:r>
            <a:r>
              <a:rPr lang="en-US" dirty="0" err="1" smtClean="0"/>
              <a:t>num</a:t>
            </a:r>
            <a:r>
              <a:rPr lang="en-US" dirty="0" smtClean="0"/>
              <a:t> can only hold numbers</a:t>
            </a:r>
          </a:p>
          <a:p>
            <a:r>
              <a:rPr lang="en-US" dirty="0" smtClean="0"/>
              <a:t>Trying to set it to something else will NOT give an error</a:t>
            </a:r>
          </a:p>
          <a:p>
            <a:r>
              <a:rPr lang="en-US" dirty="0" smtClean="0"/>
              <a:t>Instead, this will set a value of 0</a:t>
            </a:r>
          </a:p>
          <a:p>
            <a:r>
              <a:rPr lang="en-US" dirty="0" smtClean="0"/>
              <a:t>Unset an attribute with +</a:t>
            </a:r>
          </a:p>
          <a:p>
            <a:r>
              <a:rPr lang="en-US" dirty="0" smtClean="0"/>
              <a:t>declare +i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Triggers arithmetic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C-like syntax for doing calculations</a:t>
            </a:r>
          </a:p>
          <a:p>
            <a:r>
              <a:rPr lang="en-US" dirty="0" smtClean="0"/>
              <a:t>§ let command</a:t>
            </a:r>
          </a:p>
          <a:p>
            <a:r>
              <a:rPr lang="en-US" dirty="0" smtClean="0"/>
              <a:t>o</a:t>
            </a:r>
          </a:p>
          <a:p>
            <a:r>
              <a:rPr lang="en-US" dirty="0" smtClean="0"/>
              <a:t>let n=100/2</a:t>
            </a:r>
          </a:p>
          <a:p>
            <a:r>
              <a:rPr lang="en-US" dirty="0" smtClean="0"/>
              <a:t>(( .. ))</a:t>
            </a:r>
          </a:p>
          <a:p>
            <a:r>
              <a:rPr lang="en-US" dirty="0" smtClean="0"/>
              <a:t>((++x))</a:t>
            </a:r>
          </a:p>
          <a:p>
            <a:r>
              <a:rPr lang="en-US" dirty="0" smtClean="0"/>
              <a:t>((p=x / 100))</a:t>
            </a:r>
          </a:p>
          <a:p>
            <a:r>
              <a:rPr lang="en-US" dirty="0" smtClean="0"/>
              <a:t>(( p= $(</a:t>
            </a:r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-l ) * 10 ))</a:t>
            </a:r>
          </a:p>
          <a:p>
            <a:r>
              <a:rPr lang="en-US" dirty="0" smtClean="0"/>
              <a:t>This is a command equivalent to let</a:t>
            </a:r>
          </a:p>
          <a:p>
            <a:r>
              <a:rPr lang="en-US" dirty="0" smtClean="0"/>
              <a:t>$(( .. ))</a:t>
            </a:r>
          </a:p>
          <a:p>
            <a:r>
              <a:rPr lang="en-US" dirty="0" smtClean="0"/>
              <a:t>This a substitution, not a command</a:t>
            </a:r>
          </a:p>
          <a:p>
            <a:r>
              <a:rPr lang="en-US" dirty="0" smtClean="0"/>
              <a:t>p=$(( x / 100))</a:t>
            </a:r>
          </a:p>
          <a:p>
            <a:r>
              <a:rPr lang="en-US" dirty="0" smtClean="0"/>
              <a:t>With a variable declared as an integer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=”30 % 8”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No need to quote variables</a:t>
            </a:r>
          </a:p>
          <a:p>
            <a:r>
              <a:rPr lang="en-US" dirty="0" smtClean="0"/>
              <a:t> (( .. )) can be used in if, while</a:t>
            </a:r>
          </a:p>
          <a:p>
            <a:r>
              <a:rPr lang="en-US" dirty="0" smtClean="0"/>
              <a:t>0 is false, anything greater than 0 is true</a:t>
            </a:r>
          </a:p>
          <a:p>
            <a:r>
              <a:rPr lang="en-US" dirty="0" smtClean="0"/>
              <a:t>(( 0 )) || echo “false”</a:t>
            </a:r>
          </a:p>
          <a:p>
            <a:r>
              <a:rPr lang="en-US" dirty="0" smtClean="0"/>
              <a:t> Pitfall: numbers with leading zeros are interpreted as octal</a:t>
            </a:r>
          </a:p>
          <a:p>
            <a:r>
              <a:rPr lang="en-US" dirty="0" smtClean="0"/>
              <a:t>So 010 = 8</a:t>
            </a:r>
          </a:p>
          <a:p>
            <a:r>
              <a:rPr lang="en-US" dirty="0" smtClean="0"/>
              <a:t>(( ..; ..; ..)) syntax in for loop is NOT an arithmetic expression</a:t>
            </a:r>
          </a:p>
          <a:p>
            <a:r>
              <a:rPr lang="en-US" dirty="0" smtClean="0"/>
              <a:t>but the three expressions separated by ;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By default, variables are local to your script or terminal session</a:t>
            </a:r>
          </a:p>
          <a:p>
            <a:r>
              <a:rPr lang="en-US" dirty="0" smtClean="0"/>
              <a:t>Export a variable</a:t>
            </a:r>
          </a:p>
          <a:p>
            <a:r>
              <a:rPr lang="en-US" dirty="0" smtClean="0"/>
              <a:t>To make it available to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r>
              <a:rPr lang="en-US" dirty="0" smtClean="0"/>
              <a:t>You cannot pass a variable to the program that runs your script</a:t>
            </a:r>
          </a:p>
          <a:p>
            <a:r>
              <a:rPr lang="en-US" dirty="0" smtClean="0"/>
              <a:t>export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export </a:t>
            </a:r>
            <a:r>
              <a:rPr lang="en-US" dirty="0" err="1" smtClean="0"/>
              <a:t>var</a:t>
            </a:r>
            <a:r>
              <a:rPr lang="en-US" dirty="0" smtClean="0"/>
              <a:t>=”value”</a:t>
            </a:r>
          </a:p>
          <a:p>
            <a:r>
              <a:rPr lang="en-US" dirty="0" smtClean="0"/>
              <a:t>declare -x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declare -x </a:t>
            </a:r>
            <a:r>
              <a:rPr lang="en-US" dirty="0" err="1" smtClean="0"/>
              <a:t>var</a:t>
            </a:r>
            <a:r>
              <a:rPr lang="en-US" dirty="0" smtClean="0"/>
              <a:t>=”value”</a:t>
            </a:r>
          </a:p>
        </p:txBody>
      </p:sp>
    </p:spTree>
    <p:extLst>
      <p:ext uri="{BB962C8B-B14F-4D97-AF65-F5344CB8AC3E}">
        <p14:creationId xmlns:p14="http://schemas.microsoft.com/office/powerpoint/2010/main" val="30999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Positional Parameters</a:t>
            </a:r>
          </a:p>
          <a:p>
            <a:r>
              <a:rPr lang="en-US" dirty="0" smtClean="0"/>
              <a:t>Hold the n-</a:t>
            </a:r>
            <a:r>
              <a:rPr lang="en-US" dirty="0" err="1" smtClean="0"/>
              <a:t>th</a:t>
            </a:r>
            <a:r>
              <a:rPr lang="en-US" dirty="0" smtClean="0"/>
              <a:t> command line argument: $1, $2, etc.</a:t>
            </a:r>
          </a:p>
          <a:p>
            <a:r>
              <a:rPr lang="en-US" dirty="0" smtClean="0"/>
              <a:t>Above 9 use braces: ${10}, ${25}</a:t>
            </a:r>
          </a:p>
          <a:p>
            <a:r>
              <a:rPr lang="en-US" dirty="0" smtClean="0"/>
              <a:t> $0</a:t>
            </a:r>
          </a:p>
          <a:p>
            <a:pPr lvl="1"/>
            <a:r>
              <a:rPr lang="en-US" dirty="0" smtClean="0"/>
              <a:t>Holds name of the script as it was called</a:t>
            </a:r>
          </a:p>
        </p:txBody>
      </p:sp>
    </p:spTree>
    <p:extLst>
      <p:ext uri="{BB962C8B-B14F-4D97-AF65-F5344CB8AC3E}">
        <p14:creationId xmlns:p14="http://schemas.microsoft.com/office/powerpoint/2010/main" val="42883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$@: All</a:t>
            </a:r>
          </a:p>
          <a:p>
            <a:r>
              <a:rPr lang="en-US" dirty="0" smtClean="0"/>
              <a:t>Equivalent to $1 $2 $3 ... $N</a:t>
            </a:r>
          </a:p>
          <a:p>
            <a:r>
              <a:rPr lang="en-US" dirty="0" smtClean="0"/>
              <a:t>But when double quoted: “$1” “$2” “$3” ... “$N”</a:t>
            </a:r>
          </a:p>
          <a:p>
            <a:r>
              <a:rPr lang="en-US" dirty="0" smtClean="0"/>
              <a:t>So parameters containing multiple words stay intact</a:t>
            </a:r>
          </a:p>
          <a:p>
            <a:r>
              <a:rPr lang="en-US" dirty="0" smtClean="0"/>
              <a:t>$*</a:t>
            </a:r>
          </a:p>
          <a:p>
            <a:r>
              <a:rPr lang="en-US" dirty="0" smtClean="0"/>
              <a:t>Equivalent to $1 $2 $3 ... $N</a:t>
            </a:r>
          </a:p>
          <a:p>
            <a:r>
              <a:rPr lang="en-US" dirty="0" smtClean="0"/>
              <a:t>But when double quoted: “$1 $2 $3 ... $N”</a:t>
            </a:r>
          </a:p>
          <a:p>
            <a:r>
              <a:rPr lang="en-US" dirty="0" smtClean="0"/>
              <a:t>Don’t use this; use $@ instead!</a:t>
            </a:r>
          </a:p>
          <a:p>
            <a:r>
              <a:rPr lang="en-US" dirty="0" smtClean="0"/>
              <a:t>$#</a:t>
            </a:r>
          </a:p>
          <a:p>
            <a:r>
              <a:rPr lang="en-US" dirty="0" smtClean="0"/>
              <a:t>Holds the number of arguments passed to the script</a:t>
            </a:r>
          </a:p>
        </p:txBody>
      </p:sp>
    </p:spTree>
    <p:extLst>
      <p:ext uri="{BB962C8B-B14F-4D97-AF65-F5344CB8AC3E}">
        <p14:creationId xmlns:p14="http://schemas.microsoft.com/office/powerpoint/2010/main" val="5201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Removes the first argument</a:t>
            </a:r>
          </a:p>
          <a:p>
            <a:r>
              <a:rPr lang="en-US" dirty="0" smtClean="0"/>
              <a:t>All positional parameters shift</a:t>
            </a:r>
          </a:p>
          <a:p>
            <a:r>
              <a:rPr lang="en-US" dirty="0" smtClean="0"/>
              <a:t>$2 -&gt; $1</a:t>
            </a:r>
          </a:p>
          <a:p>
            <a:r>
              <a:rPr lang="en-US" dirty="0" smtClean="0"/>
              <a:t>$3 -&gt; $2</a:t>
            </a:r>
          </a:p>
          <a:p>
            <a:r>
              <a:rPr lang="en-US" dirty="0" smtClean="0"/>
              <a:t>$4 -&gt; $3</a:t>
            </a:r>
          </a:p>
          <a:p>
            <a:r>
              <a:rPr lang="en-US" dirty="0" smtClean="0"/>
              <a:t>etc.</a:t>
            </a:r>
          </a:p>
          <a:p>
            <a:r>
              <a:rPr lang="en-US" dirty="0" smtClean="0"/>
              <a:t>$# lowered by 1</a:t>
            </a:r>
          </a:p>
          <a:p>
            <a:r>
              <a:rPr lang="en-US" dirty="0" smtClean="0"/>
              <a:t>Give a number to shift multiple:</a:t>
            </a:r>
          </a:p>
          <a:p>
            <a:r>
              <a:rPr lang="en-US" dirty="0" smtClean="0"/>
              <a:t>shift 3 removes the first three arguments</a:t>
            </a:r>
          </a:p>
        </p:txBody>
      </p:sp>
    </p:spTree>
    <p:extLst>
      <p:ext uri="{BB962C8B-B14F-4D97-AF65-F5344CB8AC3E}">
        <p14:creationId xmlns:p14="http://schemas.microsoft.com/office/powerpoint/2010/main" val="32333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 your own command</a:t>
            </a:r>
          </a:p>
          <a:p>
            <a:r>
              <a:rPr lang="en-US" dirty="0" smtClean="0"/>
              <a:t>name () { ... }</a:t>
            </a:r>
          </a:p>
          <a:p>
            <a:r>
              <a:rPr lang="en-US" dirty="0" smtClean="0"/>
              <a:t>You can run the code in the braces as a new command</a:t>
            </a:r>
          </a:p>
          <a:p>
            <a:r>
              <a:rPr lang="en-US" dirty="0" smtClean="0"/>
              <a:t>other equivalent syntax (not recommended):</a:t>
            </a:r>
          </a:p>
          <a:p>
            <a:r>
              <a:rPr lang="en-US" dirty="0" smtClean="0"/>
              <a:t>function name () { ... }</a:t>
            </a:r>
          </a:p>
          <a:p>
            <a:r>
              <a:rPr lang="en-US" dirty="0" smtClean="0"/>
              <a:t>function name { ... }</a:t>
            </a:r>
          </a:p>
          <a:p>
            <a:r>
              <a:rPr lang="en-US" dirty="0" smtClean="0"/>
              <a:t>Execute it like any command</a:t>
            </a:r>
          </a:p>
          <a:p>
            <a:r>
              <a:rPr lang="en-US" dirty="0" smtClean="0"/>
              <a:t>Give it arguments</a:t>
            </a:r>
          </a:p>
          <a:p>
            <a:r>
              <a:rPr lang="en-US" dirty="0" smtClean="0"/>
              <a:t>Use redirection</a:t>
            </a:r>
          </a:p>
          <a:p>
            <a:r>
              <a:rPr lang="en-US" dirty="0" smtClean="0"/>
              <a:t> Positional parameters are available for function arguments</a:t>
            </a:r>
          </a:p>
          <a:p>
            <a:r>
              <a:rPr lang="en-US" dirty="0" smtClean="0"/>
              <a:t>$1, $2, ...</a:t>
            </a:r>
          </a:p>
          <a:p>
            <a:r>
              <a:rPr lang="en-US" dirty="0" smtClean="0"/>
              <a:t>Naming your functions</a:t>
            </a:r>
          </a:p>
          <a:p>
            <a:r>
              <a:rPr lang="en-US" dirty="0" smtClean="0"/>
              <a:t>same rules as for naming scripts: don’t override existing commands</a:t>
            </a:r>
          </a:p>
        </p:txBody>
      </p:sp>
    </p:spTree>
    <p:extLst>
      <p:ext uri="{BB962C8B-B14F-4D97-AF65-F5344CB8AC3E}">
        <p14:creationId xmlns:p14="http://schemas.microsoft.com/office/powerpoint/2010/main" val="16969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Bash variables are globally visible</a:t>
            </a:r>
          </a:p>
          <a:p>
            <a:r>
              <a:rPr lang="en-US" dirty="0" smtClean="0"/>
              <a:t>In a function, you can make a variable local to that function</a:t>
            </a:r>
          </a:p>
          <a:p>
            <a:r>
              <a:rPr lang="en-US" dirty="0" smtClean="0"/>
              <a:t>Use declare or local</a:t>
            </a:r>
          </a:p>
          <a:p>
            <a:r>
              <a:rPr lang="en-US" dirty="0" smtClean="0"/>
              <a:t>Exit a function with return</a:t>
            </a:r>
          </a:p>
          <a:p>
            <a:r>
              <a:rPr lang="en-US" dirty="0" smtClean="0"/>
              <a:t>returns a status code, like exit</a:t>
            </a:r>
          </a:p>
          <a:p>
            <a:r>
              <a:rPr lang="en-US" dirty="0" smtClean="0"/>
              <a:t>Without a return statement, function returns status of last statement</a:t>
            </a:r>
          </a:p>
          <a:p>
            <a:r>
              <a:rPr lang="en-US" dirty="0" smtClean="0"/>
              <a:t>Returning any other value</a:t>
            </a:r>
          </a:p>
          <a:p>
            <a:r>
              <a:rPr lang="en-US" dirty="0" smtClean="0"/>
              <a:t>Use a global variable</a:t>
            </a:r>
          </a:p>
          <a:p>
            <a:r>
              <a:rPr lang="en-US" dirty="0" smtClean="0"/>
              <a:t>Or send the data to output and use command substitution</a:t>
            </a:r>
          </a:p>
          <a:p>
            <a:r>
              <a:rPr lang="en-US" dirty="0" smtClean="0"/>
              <a:t>Exporting a function</a:t>
            </a:r>
          </a:p>
          <a:p>
            <a:r>
              <a:rPr lang="en-US" dirty="0" smtClean="0"/>
              <a:t>export -f fun</a:t>
            </a:r>
          </a:p>
        </p:txBody>
      </p:sp>
    </p:spTree>
    <p:extLst>
      <p:ext uri="{BB962C8B-B14F-4D97-AF65-F5344CB8AC3E}">
        <p14:creationId xmlns:p14="http://schemas.microsoft.com/office/powerpoint/2010/main" val="38319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All the basics of shell scripting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String manipulation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Handling script arguments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Shell functions</a:t>
            </a:r>
          </a:p>
        </p:txBody>
      </p:sp>
    </p:spTree>
    <p:extLst>
      <p:ext uri="{BB962C8B-B14F-4D97-AF65-F5344CB8AC3E}">
        <p14:creationId xmlns:p14="http://schemas.microsoft.com/office/powerpoint/2010/main" val="17930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 script: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 text file containing code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To be run by an interpreter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In this course, the interpreter will be bash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Will run each command in the file in order</a:t>
            </a:r>
          </a:p>
        </p:txBody>
      </p:sp>
    </p:spTree>
    <p:extLst>
      <p:ext uri="{BB962C8B-B14F-4D97-AF65-F5344CB8AC3E}">
        <p14:creationId xmlns:p14="http://schemas.microsoft.com/office/powerpoint/2010/main" val="288850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a good text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Emacs</a:t>
            </a:r>
            <a:r>
              <a:rPr lang="en-US" dirty="0" smtClean="0"/>
              <a:t>, vi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Linux: Kate, </a:t>
            </a:r>
            <a:r>
              <a:rPr lang="en-US" dirty="0" err="1" smtClean="0"/>
              <a:t>gedit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Mac OS: </a:t>
            </a:r>
            <a:r>
              <a:rPr lang="en-US" dirty="0" err="1" smtClean="0"/>
              <a:t>TextWrangler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67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chmod</a:t>
            </a:r>
            <a:r>
              <a:rPr lang="en-US" dirty="0" smtClean="0"/>
              <a:t> command: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u+x</a:t>
            </a:r>
            <a:r>
              <a:rPr lang="en-US" dirty="0" smtClean="0"/>
              <a:t> filename”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a+x</a:t>
            </a:r>
            <a:r>
              <a:rPr lang="en-US" dirty="0" smtClean="0"/>
              <a:t> filename” to make it executable for everyone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chmod</a:t>
            </a:r>
            <a:r>
              <a:rPr lang="en-US" dirty="0" smtClean="0"/>
              <a:t> a-x filename” to remove the permission</a:t>
            </a:r>
          </a:p>
        </p:txBody>
      </p:sp>
    </p:spTree>
    <p:extLst>
      <p:ext uri="{BB962C8B-B14F-4D97-AF65-F5344CB8AC3E}">
        <p14:creationId xmlns:p14="http://schemas.microsoft.com/office/powerpoint/2010/main" val="20077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2578</Words>
  <Application>Microsoft Office PowerPoint</Application>
  <PresentationFormat>On-screen Show (4:3)</PresentationFormat>
  <Paragraphs>529</Paragraphs>
  <Slides>58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Why Shell Scripting</vt:lpstr>
      <vt:lpstr>Why Shell Scripting</vt:lpstr>
      <vt:lpstr>Why Shell Scripting</vt:lpstr>
      <vt:lpstr>Why Shell Scripting</vt:lpstr>
      <vt:lpstr>What we will cover</vt:lpstr>
      <vt:lpstr>What we will cover</vt:lpstr>
      <vt:lpstr>Creating a Script</vt:lpstr>
      <vt:lpstr>Use a good text editor</vt:lpstr>
      <vt:lpstr>File permissions</vt:lpstr>
      <vt:lpstr>Calling the script</vt:lpstr>
      <vt:lpstr>Calling the script</vt:lpstr>
      <vt:lpstr>The Shebang operator</vt:lpstr>
      <vt:lpstr>The Shebang operator</vt:lpstr>
      <vt:lpstr>Naming your shell script</vt:lpstr>
      <vt:lpstr>Naming your shell script</vt:lpstr>
      <vt:lpstr>Shell Variables</vt:lpstr>
      <vt:lpstr>Shell Variables</vt:lpstr>
      <vt:lpstr>Variable Names</vt:lpstr>
      <vt:lpstr>Using Shell Variables</vt:lpstr>
      <vt:lpstr>Reading Input</vt:lpstr>
      <vt:lpstr>Control Flow with ‘if’</vt:lpstr>
      <vt:lpstr>Control Flow with ‘if’</vt:lpstr>
      <vt:lpstr>Control Flow with ‘if’</vt:lpstr>
      <vt:lpstr>Test operations</vt:lpstr>
      <vt:lpstr>Test operations</vt:lpstr>
      <vt:lpstr>Test operations</vt:lpstr>
      <vt:lpstr>More conditional operators</vt:lpstr>
      <vt:lpstr>Arithmetic tests</vt:lpstr>
      <vt:lpstr>Special test variables</vt:lpstr>
      <vt:lpstr>More code examples</vt:lpstr>
      <vt:lpstr>More code examples</vt:lpstr>
      <vt:lpstr>And, or and not in if statements</vt:lpstr>
      <vt:lpstr>The Echo command</vt:lpstr>
      <vt:lpstr>The printf command</vt:lpstr>
      <vt:lpstr>More on the read command</vt:lpstr>
      <vt:lpstr>More on the read command</vt:lpstr>
      <vt:lpstr>UNIX I/O streams</vt:lpstr>
      <vt:lpstr>Redirection of I/O</vt:lpstr>
      <vt:lpstr>Redirection of I/O</vt:lpstr>
      <vt:lpstr>Flow control with loops</vt:lpstr>
      <vt:lpstr>Flow control with loops</vt:lpstr>
      <vt:lpstr>Flow control with loops</vt:lpstr>
      <vt:lpstr>Flow control with loops</vt:lpstr>
      <vt:lpstr>Flow control with loops</vt:lpstr>
      <vt:lpstr>The break and continue statements</vt:lpstr>
      <vt:lpstr>Flow control with case</vt:lpstr>
      <vt:lpstr>Flow control with case</vt:lpstr>
      <vt:lpstr>Grouping commands</vt:lpstr>
      <vt:lpstr>Using &amp;&amp; and || </vt:lpstr>
      <vt:lpstr>Integer operations</vt:lpstr>
      <vt:lpstr>Integer operations</vt:lpstr>
      <vt:lpstr>Integer operations</vt:lpstr>
      <vt:lpstr>Exporting variables</vt:lpstr>
      <vt:lpstr>Shell special variables</vt:lpstr>
      <vt:lpstr>Shell special variables</vt:lpstr>
      <vt:lpstr>The shift statement</vt:lpstr>
      <vt:lpstr>Shell functions</vt:lpstr>
      <vt:lpstr>Shell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bbrelin</dc:creator>
  <cp:lastModifiedBy>bbrelin</cp:lastModifiedBy>
  <cp:revision>81</cp:revision>
  <dcterms:created xsi:type="dcterms:W3CDTF">2018-01-11T14:55:19Z</dcterms:created>
  <dcterms:modified xsi:type="dcterms:W3CDTF">2018-01-11T18:57:36Z</dcterms:modified>
</cp:coreProperties>
</file>