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6"/>
  </p:notesMasterIdLst>
  <p:sldIdLst>
    <p:sldId id="256" r:id="rId3"/>
    <p:sldId id="257" r:id="rId4"/>
    <p:sldId id="285" r:id="rId5"/>
    <p:sldId id="286" r:id="rId6"/>
    <p:sldId id="287" r:id="rId7"/>
    <p:sldId id="288" r:id="rId8"/>
    <p:sldId id="289" r:id="rId9"/>
    <p:sldId id="290" r:id="rId10"/>
    <p:sldId id="258" r:id="rId11"/>
    <p:sldId id="259" r:id="rId12"/>
    <p:sldId id="291" r:id="rId13"/>
    <p:sldId id="292" r:id="rId14"/>
    <p:sldId id="293" r:id="rId15"/>
    <p:sldId id="294" r:id="rId16"/>
    <p:sldId id="295" r:id="rId17"/>
    <p:sldId id="296" r:id="rId18"/>
    <p:sldId id="297" r:id="rId19"/>
    <p:sldId id="298" r:id="rId20"/>
    <p:sldId id="299" r:id="rId21"/>
    <p:sldId id="300" r:id="rId22"/>
    <p:sldId id="303" r:id="rId23"/>
    <p:sldId id="301" r:id="rId24"/>
    <p:sldId id="302" r:id="rId25"/>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608" autoAdjust="0"/>
  </p:normalViewPr>
  <p:slideViewPr>
    <p:cSldViewPr>
      <p:cViewPr>
        <p:scale>
          <a:sx n="100" d="100"/>
          <a:sy n="100" d="100"/>
        </p:scale>
        <p:origin x="834" y="1098"/>
      </p:cViewPr>
      <p:guideLst>
        <p:guide orient="horz" pos="2160"/>
        <p:guide pos="3840"/>
      </p:guideLst>
    </p:cSldViewPr>
  </p:slideViewPr>
  <p:notesTextViewPr>
    <p:cViewPr>
      <p:scale>
        <a:sx n="1" d="1"/>
        <a:sy n="1" d="1"/>
      </p:scale>
      <p:origin x="0" y="2892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9"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80" name="PlaceHolder 2"/>
          <p:cNvSpPr>
            <a:spLocks noGrp="1"/>
          </p:cNvSpPr>
          <p:nvPr>
            <p:ph type="hdr"/>
          </p:nvPr>
        </p:nvSpPr>
        <p:spPr>
          <a:xfrm>
            <a:off x="0" y="0"/>
            <a:ext cx="3280680" cy="534240"/>
          </a:xfrm>
          <a:prstGeom prst="rect">
            <a:avLst/>
          </a:prstGeom>
        </p:spPr>
        <p:txBody>
          <a:bodyPr lIns="0" tIns="0" rIns="0" bIns="0"/>
          <a:lstStyle/>
          <a:p>
            <a:r>
              <a:rPr lang="en-IN" sz="1400">
                <a:latin typeface="Times New Roman"/>
              </a:rPr>
              <a:t>&lt;header&gt;</a:t>
            </a:r>
            <a:endParaRPr/>
          </a:p>
        </p:txBody>
      </p:sp>
      <p:sp>
        <p:nvSpPr>
          <p:cNvPr id="81" name="PlaceHolder 3"/>
          <p:cNvSpPr>
            <a:spLocks noGrp="1"/>
          </p:cNvSpPr>
          <p:nvPr>
            <p:ph type="dt"/>
          </p:nvPr>
        </p:nvSpPr>
        <p:spPr>
          <a:xfrm>
            <a:off x="4278960" y="0"/>
            <a:ext cx="3280680" cy="534240"/>
          </a:xfrm>
          <a:prstGeom prst="rect">
            <a:avLst/>
          </a:prstGeom>
        </p:spPr>
        <p:txBody>
          <a:bodyPr lIns="0" tIns="0" rIns="0" bIns="0"/>
          <a:lstStyle/>
          <a:p>
            <a:pPr algn="r"/>
            <a:r>
              <a:rPr lang="en-IN" sz="1400">
                <a:latin typeface="Times New Roman"/>
              </a:rPr>
              <a:t>&lt;date/time&gt;</a:t>
            </a:r>
            <a:endParaRPr/>
          </a:p>
        </p:txBody>
      </p:sp>
      <p:sp>
        <p:nvSpPr>
          <p:cNvPr id="82" name="PlaceHolder 4"/>
          <p:cNvSpPr>
            <a:spLocks noGrp="1"/>
          </p:cNvSpPr>
          <p:nvPr>
            <p:ph type="ftr"/>
          </p:nvPr>
        </p:nvSpPr>
        <p:spPr>
          <a:xfrm>
            <a:off x="0" y="10157400"/>
            <a:ext cx="3280680" cy="534240"/>
          </a:xfrm>
          <a:prstGeom prst="rect">
            <a:avLst/>
          </a:prstGeom>
        </p:spPr>
        <p:txBody>
          <a:bodyPr lIns="0" tIns="0" rIns="0" bIns="0" anchor="b"/>
          <a:lstStyle/>
          <a:p>
            <a:r>
              <a:rPr lang="en-IN" sz="1400">
                <a:latin typeface="Times New Roman"/>
              </a:rPr>
              <a:t>&lt;footer&gt;</a:t>
            </a:r>
            <a:endParaRPr/>
          </a:p>
        </p:txBody>
      </p:sp>
      <p:sp>
        <p:nvSpPr>
          <p:cNvPr id="83" name="PlaceHolder 5"/>
          <p:cNvSpPr>
            <a:spLocks noGrp="1"/>
          </p:cNvSpPr>
          <p:nvPr>
            <p:ph type="sldNum"/>
          </p:nvPr>
        </p:nvSpPr>
        <p:spPr>
          <a:xfrm>
            <a:off x="4278960" y="10157400"/>
            <a:ext cx="3280680" cy="534240"/>
          </a:xfrm>
          <a:prstGeom prst="rect">
            <a:avLst/>
          </a:prstGeom>
        </p:spPr>
        <p:txBody>
          <a:bodyPr lIns="0" tIns="0" rIns="0" bIns="0" anchor="b"/>
          <a:lstStyle/>
          <a:p>
            <a:pPr algn="r"/>
            <a:fld id="{8D390E7B-19F0-44E0-80AA-FDC0A7A2BA42}" type="slidenum">
              <a:rPr lang="en-IN" sz="1400">
                <a:latin typeface="Times New Roman"/>
              </a:rPr>
              <a:t>‹#›</a:t>
            </a:fld>
            <a:endParaRPr/>
          </a:p>
        </p:txBody>
      </p:sp>
    </p:spTree>
    <p:extLst>
      <p:ext uri="{BB962C8B-B14F-4D97-AF65-F5344CB8AC3E}">
        <p14:creationId xmlns:p14="http://schemas.microsoft.com/office/powerpoint/2010/main" val="1769916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PlaceHolder 1"/>
          <p:cNvSpPr>
            <a:spLocks noGrp="1"/>
          </p:cNvSpPr>
          <p:nvPr>
            <p:ph type="body"/>
          </p:nvPr>
        </p:nvSpPr>
        <p:spPr>
          <a:xfrm>
            <a:off x="710280" y="4573080"/>
            <a:ext cx="5677920" cy="4833720"/>
          </a:xfrm>
          <a:prstGeom prst="rect">
            <a:avLst/>
          </a:prstGeom>
        </p:spPr>
        <p:txBody>
          <a:bodyPr lIns="99000" tIns="49680" rIns="99000" bIns="49680"/>
          <a:lstStyle/>
          <a:p>
            <a:endParaRPr/>
          </a:p>
        </p:txBody>
      </p:sp>
      <p:sp>
        <p:nvSpPr>
          <p:cNvPr id="208"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09"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3FFCCAD2-19E1-4E57-BDB2-8016E8EFD102}" type="slidenum">
              <a:rPr lang="en-IN" sz="1000">
                <a:solidFill>
                  <a:srgbClr val="000000"/>
                </a:solidFill>
                <a:latin typeface="Georgia"/>
                <a:ea typeface="+mn-ea"/>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US" dirty="0" smtClean="0"/>
              <a:t>A simple description of the UNIX system, also applicable to Linux, is this:</a:t>
            </a:r>
          </a:p>
          <a:p>
            <a:pPr>
              <a:lnSpc>
                <a:spcPct val="100000"/>
              </a:lnSpc>
            </a:pPr>
            <a:endParaRPr lang="en-US" dirty="0" smtClean="0"/>
          </a:p>
          <a:p>
            <a:pPr>
              <a:lnSpc>
                <a:spcPct val="100000"/>
              </a:lnSpc>
            </a:pPr>
            <a:r>
              <a:rPr lang="en-US" dirty="0" smtClean="0"/>
              <a:t>"On a UNIX system, everything is a file; if something is not a file, it is a process."</a:t>
            </a:r>
          </a:p>
          <a:p>
            <a:pPr>
              <a:lnSpc>
                <a:spcPct val="100000"/>
              </a:lnSpc>
            </a:pPr>
            <a:endParaRPr lang="en-US" dirty="0" smtClean="0"/>
          </a:p>
          <a:p>
            <a:pPr>
              <a:lnSpc>
                <a:spcPct val="100000"/>
              </a:lnSpc>
            </a:pPr>
            <a:r>
              <a:rPr lang="en-US" dirty="0" smtClean="0"/>
              <a:t>This statement is true because there are special files that are more than just files (named pipes and sockets, for instance), but to keep things simple, saying that everything is a file is an acceptable generalization. A Linux system, just like UNIX, makes no difference between a file and a directory, since a directory is just a file containing names of other files. Programs, services, texts, images, and so forth, are all files. Input and output devices, and generally all devices, are considered to be files, according to the system.</a:t>
            </a:r>
          </a:p>
          <a:p>
            <a:pPr>
              <a:lnSpc>
                <a:spcPct val="100000"/>
              </a:lnSpc>
            </a:pPr>
            <a:endParaRPr lang="en-US" dirty="0" smtClean="0"/>
          </a:p>
          <a:p>
            <a:pPr>
              <a:lnSpc>
                <a:spcPct val="100000"/>
              </a:lnSpc>
            </a:pPr>
            <a:r>
              <a:rPr lang="en-US" dirty="0" smtClean="0"/>
              <a:t>Most files are just files, called regular files; they contain normal data, for example text files, executable files or programs, input for or output from a program and so on.</a:t>
            </a:r>
          </a:p>
          <a:p>
            <a:pPr>
              <a:lnSpc>
                <a:spcPct val="100000"/>
              </a:lnSpc>
            </a:pPr>
            <a:endParaRPr lang="en-US" dirty="0" smtClean="0"/>
          </a:p>
          <a:p>
            <a:pPr>
              <a:lnSpc>
                <a:spcPct val="100000"/>
              </a:lnSpc>
            </a:pPr>
            <a:r>
              <a:rPr lang="en-US" dirty="0" smtClean="0"/>
              <a:t>While it is reasonably safe to suppose that everything you encounter on a Linux system is a file, there are some exceptions.</a:t>
            </a:r>
          </a:p>
          <a:p>
            <a:pPr>
              <a:lnSpc>
                <a:spcPct val="100000"/>
              </a:lnSpc>
            </a:pPr>
            <a:endParaRPr lang="en-US" dirty="0" smtClean="0"/>
          </a:p>
          <a:p>
            <a:pPr>
              <a:lnSpc>
                <a:spcPct val="100000"/>
              </a:lnSpc>
            </a:pPr>
            <a:r>
              <a:rPr lang="en-US" dirty="0" smtClean="0"/>
              <a:t>Directories: files that are lists of other files.</a:t>
            </a:r>
          </a:p>
          <a:p>
            <a:pPr>
              <a:lnSpc>
                <a:spcPct val="100000"/>
              </a:lnSpc>
            </a:pPr>
            <a:endParaRPr lang="en-US" dirty="0" smtClean="0"/>
          </a:p>
          <a:p>
            <a:pPr>
              <a:lnSpc>
                <a:spcPct val="100000"/>
              </a:lnSpc>
            </a:pPr>
            <a:r>
              <a:rPr lang="en-US" dirty="0" smtClean="0"/>
              <a:t>Special files: the mechanism used for input and output. Most special files are in /</a:t>
            </a:r>
            <a:r>
              <a:rPr lang="en-US" dirty="0" err="1" smtClean="0"/>
              <a:t>dev</a:t>
            </a:r>
            <a:r>
              <a:rPr lang="en-US" dirty="0" smtClean="0"/>
              <a:t>, we will discuss them later.</a:t>
            </a:r>
          </a:p>
          <a:p>
            <a:pPr>
              <a:lnSpc>
                <a:spcPct val="100000"/>
              </a:lnSpc>
            </a:pPr>
            <a:endParaRPr lang="en-US" dirty="0" smtClean="0"/>
          </a:p>
          <a:p>
            <a:pPr>
              <a:lnSpc>
                <a:spcPct val="100000"/>
              </a:lnSpc>
            </a:pPr>
            <a:r>
              <a:rPr lang="en-US" dirty="0" smtClean="0"/>
              <a:t>Links: a system to make a file or directory visible in multiple parts of the system's file tree. We will talk about links in detail.</a:t>
            </a:r>
          </a:p>
          <a:p>
            <a:pPr>
              <a:lnSpc>
                <a:spcPct val="100000"/>
              </a:lnSpc>
            </a:pPr>
            <a:endParaRPr lang="en-US" dirty="0" smtClean="0"/>
          </a:p>
          <a:p>
            <a:pPr>
              <a:lnSpc>
                <a:spcPct val="100000"/>
              </a:lnSpc>
            </a:pPr>
            <a:r>
              <a:rPr lang="en-US" dirty="0" smtClean="0"/>
              <a:t>(Domain) sockets: a special file type, similar to TCP/IP sockets, providing inter-process networking protected by the file system's access control.</a:t>
            </a:r>
          </a:p>
          <a:p>
            <a:pPr>
              <a:lnSpc>
                <a:spcPct val="100000"/>
              </a:lnSpc>
            </a:pPr>
            <a:endParaRPr lang="en-US" dirty="0" smtClean="0"/>
          </a:p>
          <a:p>
            <a:pPr>
              <a:lnSpc>
                <a:spcPct val="100000"/>
              </a:lnSpc>
            </a:pPr>
            <a:r>
              <a:rPr lang="en-US" dirty="0" smtClean="0"/>
              <a:t>Named pipes: act more or less like sockets and form a way for processes to communicate with each other, without using network socket semantics.</a:t>
            </a:r>
          </a:p>
          <a:p>
            <a:pPr>
              <a:lnSpc>
                <a:spcPct val="100000"/>
              </a:lnSpc>
            </a:pPr>
            <a:endParaRPr lang="en-US" dirty="0" smtClean="0"/>
          </a:p>
          <a:p>
            <a:pPr>
              <a:lnSpc>
                <a:spcPct val="100000"/>
              </a:lnSpc>
            </a:pPr>
            <a:endParaRPr lang="en-US" dirty="0" smtClean="0"/>
          </a:p>
          <a:p>
            <a:pPr>
              <a:lnSpc>
                <a:spcPct val="100000"/>
              </a:lnSpc>
            </a:pPr>
            <a:r>
              <a:rPr lang="en-US" dirty="0" smtClean="0"/>
              <a:t>In order to manage all those files in an orderly fashion, man likes to think of them in an ordered tree-like structure on the hard disk, as we know from MS-DOS (Disk Operating System) for instance. The large branches contain more branches, and the branches at the end contain the tree's leaves or normal files. For now we will use this image of the tree, but we will find out later why this is not a fully accurate image.</a:t>
            </a:r>
            <a:endParaRPr dirty="0"/>
          </a:p>
        </p:txBody>
      </p:sp>
      <p:sp>
        <p:nvSpPr>
          <p:cNvPr id="21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92861109-17C4-4521-ADA4-7378E6EAFB7B}" type="slidenum">
              <a:rPr lang="en-IN" sz="1000">
                <a:solidFill>
                  <a:srgbClr val="000000"/>
                </a:solidFill>
                <a:latin typeface="Georgia"/>
                <a:ea typeface="+mn-ea"/>
              </a:rPr>
              <a:t>10</a:t>
            </a:fld>
            <a:endParaRPr/>
          </a:p>
        </p:txBody>
      </p:sp>
      <p:sp>
        <p:nvSpPr>
          <p:cNvPr id="219" name="CustomShape 4"/>
          <p:cNvSpPr/>
          <p:nvPr/>
        </p:nvSpPr>
        <p:spPr>
          <a:xfrm>
            <a:off x="837000" y="6490080"/>
            <a:ext cx="5551200" cy="9993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originalList=[2,4,,8,10,12,14,16,18,20]</a:t>
            </a:r>
            <a:endParaRPr/>
          </a:p>
          <a:p>
            <a:pPr>
              <a:lnSpc>
                <a:spcPct val="100000"/>
              </a:lnSpc>
            </a:pPr>
            <a:r>
              <a:rPr lang="en-IN" sz="1200">
                <a:solidFill>
                  <a:srgbClr val="000000"/>
                </a:solidFill>
                <a:latin typeface="Courier New"/>
                <a:ea typeface="+mn-ea"/>
              </a:rPr>
              <a:t>newList = []</a:t>
            </a:r>
            <a:endParaRPr/>
          </a:p>
          <a:p>
            <a:pPr>
              <a:lnSpc>
                <a:spcPct val="100000"/>
              </a:lnSpc>
            </a:pPr>
            <a:r>
              <a:rPr lang="en-IN" sz="1200">
                <a:solidFill>
                  <a:srgbClr val="000000"/>
                </a:solidFill>
                <a:latin typeface="Courier New"/>
                <a:ea typeface="+mn-ea"/>
              </a:rPr>
              <a:t>for number in originalList:</a:t>
            </a:r>
            <a:endParaRPr/>
          </a:p>
          <a:p>
            <a:pPr>
              <a:lnSpc>
                <a:spcPct val="100000"/>
              </a:lnSpc>
            </a:pPr>
            <a:r>
              <a:rPr lang="en-IN" sz="1200">
                <a:solidFill>
                  <a:srgbClr val="000000"/>
                </a:solidFill>
                <a:latin typeface="Courier New"/>
                <a:ea typeface="+mn-ea"/>
              </a:rPr>
              <a:t>newlist.append(number * number)</a:t>
            </a:r>
            <a:endParaRPr/>
          </a:p>
          <a:p>
            <a:pPr algn="ctr">
              <a:lnSpc>
                <a:spcPct val="100000"/>
              </a:lnSpc>
            </a:pPr>
            <a:endParaRPr/>
          </a:p>
        </p:txBody>
      </p:sp>
      <p:sp>
        <p:nvSpPr>
          <p:cNvPr id="220" name="CustomShape 5"/>
          <p:cNvSpPr/>
          <p:nvPr/>
        </p:nvSpPr>
        <p:spPr>
          <a:xfrm>
            <a:off x="837000" y="8062560"/>
            <a:ext cx="5551200" cy="745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originalList = [2,4,6,8,10,12,14,16,18,20]</a:t>
            </a:r>
            <a:endParaRPr/>
          </a:p>
          <a:p>
            <a:pPr>
              <a:lnSpc>
                <a:spcPct val="100000"/>
              </a:lnSpc>
            </a:pPr>
            <a:r>
              <a:rPr lang="en-IN" sz="1200">
                <a:solidFill>
                  <a:srgbClr val="000000"/>
                </a:solidFill>
                <a:latin typeface="Courier New"/>
                <a:ea typeface="+mn-ea"/>
              </a:rPr>
              <a:t>newList = [number * number for number in OriginalList]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US" dirty="0" smtClean="0"/>
              <a:t>The UNIX operating system is built around the concept of a </a:t>
            </a:r>
            <a:r>
              <a:rPr lang="en-US" dirty="0" err="1" smtClean="0"/>
              <a:t>filesystem</a:t>
            </a:r>
            <a:r>
              <a:rPr lang="en-US" dirty="0" smtClean="0"/>
              <a:t> which is used to store all of the information that constitutes the long-term state of the system. This state includes the operating system kernel itself, the executable files for the commands supported by the operating system, configuration information, temporary </a:t>
            </a:r>
            <a:r>
              <a:rPr lang="en-US" dirty="0" err="1" smtClean="0"/>
              <a:t>workfiles</a:t>
            </a:r>
            <a:r>
              <a:rPr lang="en-US" dirty="0" smtClean="0"/>
              <a:t>, user data, and various special files that are used to give controlled access to system hardware and operating system functions.</a:t>
            </a:r>
          </a:p>
          <a:p>
            <a:pPr>
              <a:lnSpc>
                <a:spcPct val="100000"/>
              </a:lnSpc>
            </a:pPr>
            <a:r>
              <a:rPr lang="en-US" dirty="0" smtClean="0"/>
              <a:t>Every item stored in a UNIX </a:t>
            </a:r>
            <a:r>
              <a:rPr lang="en-US" dirty="0" err="1" smtClean="0"/>
              <a:t>filesystem</a:t>
            </a:r>
            <a:r>
              <a:rPr lang="en-US" dirty="0" smtClean="0"/>
              <a:t> belongs to one of four types:</a:t>
            </a:r>
          </a:p>
          <a:p>
            <a:pPr>
              <a:lnSpc>
                <a:spcPct val="100000"/>
              </a:lnSpc>
            </a:pPr>
            <a:endParaRPr lang="en-US" dirty="0" smtClean="0"/>
          </a:p>
          <a:p>
            <a:pPr>
              <a:lnSpc>
                <a:spcPct val="100000"/>
              </a:lnSpc>
            </a:pPr>
            <a:r>
              <a:rPr lang="en-US" dirty="0" smtClean="0"/>
              <a:t>Ordinary files</a:t>
            </a:r>
          </a:p>
          <a:p>
            <a:pPr>
              <a:lnSpc>
                <a:spcPct val="100000"/>
              </a:lnSpc>
            </a:pPr>
            <a:endParaRPr lang="en-US" dirty="0" smtClean="0"/>
          </a:p>
          <a:p>
            <a:pPr>
              <a:lnSpc>
                <a:spcPct val="100000"/>
              </a:lnSpc>
            </a:pPr>
            <a:r>
              <a:rPr lang="en-US" dirty="0" smtClean="0"/>
              <a:t>Ordinary files can contain text, data, or program information. Files cannot contain other files or directories. Unlike other operating systems, UNIX filenames are not broken into a name part and an extension part (although extensions are still frequently used as a means to classify files). Instead they can contain any keyboard character except for '/' and be up to 256 characters long (note however that characters such as *,?,# and &amp; have special meaning in most shells and should not therefore be used in filenames). Putting spaces in filenames also makes them difficult to manipulate - rather use the underscore '_'.</a:t>
            </a:r>
          </a:p>
          <a:p>
            <a:pPr>
              <a:lnSpc>
                <a:spcPct val="100000"/>
              </a:lnSpc>
            </a:pPr>
            <a:r>
              <a:rPr lang="en-US" dirty="0" smtClean="0"/>
              <a:t>Directories</a:t>
            </a:r>
          </a:p>
          <a:p>
            <a:pPr>
              <a:lnSpc>
                <a:spcPct val="100000"/>
              </a:lnSpc>
            </a:pPr>
            <a:endParaRPr lang="en-US" dirty="0" smtClean="0"/>
          </a:p>
          <a:p>
            <a:pPr>
              <a:lnSpc>
                <a:spcPct val="100000"/>
              </a:lnSpc>
            </a:pPr>
            <a:r>
              <a:rPr lang="en-US" dirty="0" smtClean="0"/>
              <a:t>Directories are containers or folders that hold files, and other directories.</a:t>
            </a:r>
          </a:p>
          <a:p>
            <a:pPr>
              <a:lnSpc>
                <a:spcPct val="100000"/>
              </a:lnSpc>
            </a:pPr>
            <a:r>
              <a:rPr lang="en-US" dirty="0" smtClean="0"/>
              <a:t>Devices</a:t>
            </a:r>
          </a:p>
          <a:p>
            <a:pPr>
              <a:lnSpc>
                <a:spcPct val="100000"/>
              </a:lnSpc>
            </a:pPr>
            <a:endParaRPr lang="en-US" dirty="0" smtClean="0"/>
          </a:p>
          <a:p>
            <a:pPr>
              <a:lnSpc>
                <a:spcPct val="100000"/>
              </a:lnSpc>
            </a:pPr>
            <a:r>
              <a:rPr lang="en-US" dirty="0" smtClean="0"/>
              <a:t>To provide applications with easy access to hardware devices, UNIX allows them to be used in much the same way as ordinary files. There are two types of devices in UNIX - block-oriented devices which transfer data in blocks (e.g. hard disks) and character-oriented devices that transfer data on a byte-by-byte basis (e.g. modems and dumb terminals).</a:t>
            </a:r>
          </a:p>
          <a:p>
            <a:pPr>
              <a:lnSpc>
                <a:spcPct val="100000"/>
              </a:lnSpc>
            </a:pPr>
            <a:r>
              <a:rPr lang="en-US" dirty="0" smtClean="0"/>
              <a:t>Links</a:t>
            </a:r>
          </a:p>
          <a:p>
            <a:pPr>
              <a:lnSpc>
                <a:spcPct val="100000"/>
              </a:lnSpc>
            </a:pPr>
            <a:endParaRPr lang="en-US" dirty="0" smtClean="0"/>
          </a:p>
          <a:p>
            <a:pPr>
              <a:lnSpc>
                <a:spcPct val="100000"/>
              </a:lnSpc>
            </a:pPr>
            <a:r>
              <a:rPr lang="en-US" dirty="0" smtClean="0"/>
              <a:t>A link is a pointer to another file. There are two types of links - a hard link to a file is indistinguishable from the file itself. A soft link (or symbolic link) provides an indirect pointer or shortcut to a file. A soft link is implemented as a directory file entry containing a pathname.</a:t>
            </a:r>
            <a:endParaRPr dirty="0"/>
          </a:p>
        </p:txBody>
      </p:sp>
      <p:sp>
        <p:nvSpPr>
          <p:cNvPr id="21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92861109-17C4-4521-ADA4-7378E6EAFB7B}" type="slidenum">
              <a:rPr lang="en-IN" sz="1000">
                <a:solidFill>
                  <a:srgbClr val="000000"/>
                </a:solidFill>
                <a:latin typeface="Georgia"/>
                <a:ea typeface="+mn-ea"/>
              </a:rPr>
              <a:t>11</a:t>
            </a:fld>
            <a:endParaRPr/>
          </a:p>
        </p:txBody>
      </p:sp>
      <p:sp>
        <p:nvSpPr>
          <p:cNvPr id="219" name="CustomShape 4"/>
          <p:cNvSpPr/>
          <p:nvPr/>
        </p:nvSpPr>
        <p:spPr>
          <a:xfrm>
            <a:off x="837000" y="6490080"/>
            <a:ext cx="5551200" cy="9993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originalList=[2,4,,8,10,12,14,16,18,20]</a:t>
            </a:r>
            <a:endParaRPr/>
          </a:p>
          <a:p>
            <a:pPr>
              <a:lnSpc>
                <a:spcPct val="100000"/>
              </a:lnSpc>
            </a:pPr>
            <a:r>
              <a:rPr lang="en-IN" sz="1200">
                <a:solidFill>
                  <a:srgbClr val="000000"/>
                </a:solidFill>
                <a:latin typeface="Courier New"/>
                <a:ea typeface="+mn-ea"/>
              </a:rPr>
              <a:t>newList = []</a:t>
            </a:r>
            <a:endParaRPr/>
          </a:p>
          <a:p>
            <a:pPr>
              <a:lnSpc>
                <a:spcPct val="100000"/>
              </a:lnSpc>
            </a:pPr>
            <a:r>
              <a:rPr lang="en-IN" sz="1200">
                <a:solidFill>
                  <a:srgbClr val="000000"/>
                </a:solidFill>
                <a:latin typeface="Courier New"/>
                <a:ea typeface="+mn-ea"/>
              </a:rPr>
              <a:t>for number in originalList:</a:t>
            </a:r>
            <a:endParaRPr/>
          </a:p>
          <a:p>
            <a:pPr>
              <a:lnSpc>
                <a:spcPct val="100000"/>
              </a:lnSpc>
            </a:pPr>
            <a:r>
              <a:rPr lang="en-IN" sz="1200">
                <a:solidFill>
                  <a:srgbClr val="000000"/>
                </a:solidFill>
                <a:latin typeface="Courier New"/>
                <a:ea typeface="+mn-ea"/>
              </a:rPr>
              <a:t>newlist.append(number * number)</a:t>
            </a:r>
            <a:endParaRPr/>
          </a:p>
          <a:p>
            <a:pPr algn="ctr">
              <a:lnSpc>
                <a:spcPct val="100000"/>
              </a:lnSpc>
            </a:pPr>
            <a:endParaRPr/>
          </a:p>
        </p:txBody>
      </p:sp>
      <p:sp>
        <p:nvSpPr>
          <p:cNvPr id="220" name="CustomShape 5"/>
          <p:cNvSpPr/>
          <p:nvPr/>
        </p:nvSpPr>
        <p:spPr>
          <a:xfrm>
            <a:off x="837000" y="8062560"/>
            <a:ext cx="5551200" cy="745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originalList = [2,4,6,8,10,12,14,16,18,20]</a:t>
            </a:r>
            <a:endParaRPr/>
          </a:p>
          <a:p>
            <a:pPr>
              <a:lnSpc>
                <a:spcPct val="100000"/>
              </a:lnSpc>
            </a:pPr>
            <a:r>
              <a:rPr lang="en-IN" sz="1200">
                <a:solidFill>
                  <a:srgbClr val="000000"/>
                </a:solidFill>
                <a:latin typeface="Courier New"/>
                <a:ea typeface="+mn-ea"/>
              </a:rPr>
              <a:t>newList = [number * number for number in OriginalList]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US" dirty="0" smtClean="0"/>
              <a:t>The UNIX </a:t>
            </a:r>
            <a:r>
              <a:rPr lang="en-US" dirty="0" err="1" smtClean="0"/>
              <a:t>filesystem</a:t>
            </a:r>
            <a:r>
              <a:rPr lang="en-US" dirty="0" smtClean="0"/>
              <a:t> is laid out as a hierarchical tree structure which is anchored at a special top-level directory known as the root (designated by a slash '/'). Because of the tree structure, a directory can have many child directories, but only one parent directory. </a:t>
            </a:r>
          </a:p>
          <a:p>
            <a:pPr>
              <a:lnSpc>
                <a:spcPct val="100000"/>
              </a:lnSpc>
            </a:pPr>
            <a:endParaRPr lang="en-US" dirty="0" smtClean="0"/>
          </a:p>
          <a:p>
            <a:pPr>
              <a:lnSpc>
                <a:spcPct val="100000"/>
              </a:lnSpc>
            </a:pPr>
            <a:r>
              <a:rPr lang="en-US" dirty="0" smtClean="0"/>
              <a:t>To specify a location in the directory hierarchy, we must specify a path through the tree. The path to a location can be defined by an absolute path from the root /, or as a relative path from the current working directory. To specify a path, each directory along the route from the source to the destination must be included in the path, with each directory in the sequence being separated by a slash. To help with the specification of relative paths, UNIX provides the shorthand "." for the current directory and ".." for the parent directory. For example, the absolute path to the directory "play" is /home/will/play, while the relative path to this directory from "</a:t>
            </a:r>
            <a:r>
              <a:rPr lang="en-US" dirty="0" err="1" smtClean="0"/>
              <a:t>zeb</a:t>
            </a:r>
            <a:r>
              <a:rPr lang="en-US" dirty="0" smtClean="0"/>
              <a:t>" is ../will/play.</a:t>
            </a:r>
          </a:p>
          <a:p>
            <a:pPr>
              <a:lnSpc>
                <a:spcPct val="100000"/>
              </a:lnSpc>
            </a:pPr>
            <a:endParaRPr lang="en-US" dirty="0" smtClean="0"/>
          </a:p>
          <a:p>
            <a:pPr>
              <a:lnSpc>
                <a:spcPct val="100000"/>
              </a:lnSpc>
            </a:pPr>
            <a:r>
              <a:rPr lang="en-US" dirty="0" smtClean="0"/>
              <a:t>directory	Typical Contents</a:t>
            </a:r>
          </a:p>
          <a:p>
            <a:pPr>
              <a:lnSpc>
                <a:spcPct val="100000"/>
              </a:lnSpc>
            </a:pPr>
            <a:r>
              <a:rPr lang="en-US" dirty="0" smtClean="0"/>
              <a:t>/	The "root" directory</a:t>
            </a:r>
          </a:p>
          <a:p>
            <a:pPr>
              <a:lnSpc>
                <a:spcPct val="100000"/>
              </a:lnSpc>
            </a:pPr>
            <a:r>
              <a:rPr lang="en-US" dirty="0" smtClean="0"/>
              <a:t>/bin	Essential low-level system utilities</a:t>
            </a:r>
          </a:p>
          <a:p>
            <a:pPr>
              <a:lnSpc>
                <a:spcPct val="100000"/>
              </a:lnSpc>
            </a:pPr>
            <a:r>
              <a:rPr lang="en-US" dirty="0" smtClean="0"/>
              <a:t>/</a:t>
            </a:r>
            <a:r>
              <a:rPr lang="en-US" dirty="0" err="1" smtClean="0"/>
              <a:t>usr</a:t>
            </a:r>
            <a:r>
              <a:rPr lang="en-US" dirty="0" smtClean="0"/>
              <a:t>/bin	Higher-level system utilities and application programs</a:t>
            </a:r>
          </a:p>
          <a:p>
            <a:pPr>
              <a:lnSpc>
                <a:spcPct val="100000"/>
              </a:lnSpc>
            </a:pPr>
            <a:r>
              <a:rPr lang="en-US" dirty="0" smtClean="0"/>
              <a:t>/</a:t>
            </a:r>
            <a:r>
              <a:rPr lang="en-US" dirty="0" err="1" smtClean="0"/>
              <a:t>sbin</a:t>
            </a:r>
            <a:r>
              <a:rPr lang="en-US" dirty="0" smtClean="0"/>
              <a:t>	</a:t>
            </a:r>
            <a:r>
              <a:rPr lang="en-US" dirty="0" err="1" smtClean="0"/>
              <a:t>Superuser</a:t>
            </a:r>
            <a:r>
              <a:rPr lang="en-US" dirty="0" smtClean="0"/>
              <a:t> system utilities (for performing system administration tasks)</a:t>
            </a:r>
          </a:p>
          <a:p>
            <a:pPr>
              <a:lnSpc>
                <a:spcPct val="100000"/>
              </a:lnSpc>
            </a:pPr>
            <a:r>
              <a:rPr lang="en-US" dirty="0" smtClean="0"/>
              <a:t>/lib	Program libraries (collections of system calls that can be included in programs by a compiler) for low-level system utilities</a:t>
            </a:r>
          </a:p>
          <a:p>
            <a:pPr>
              <a:lnSpc>
                <a:spcPct val="100000"/>
              </a:lnSpc>
            </a:pPr>
            <a:r>
              <a:rPr lang="en-US" dirty="0" smtClean="0"/>
              <a:t>/</a:t>
            </a:r>
            <a:r>
              <a:rPr lang="en-US" dirty="0" err="1" smtClean="0"/>
              <a:t>usr</a:t>
            </a:r>
            <a:r>
              <a:rPr lang="en-US" dirty="0" smtClean="0"/>
              <a:t>/lib	Program libraries for higher-level user programs</a:t>
            </a:r>
          </a:p>
          <a:p>
            <a:pPr>
              <a:lnSpc>
                <a:spcPct val="100000"/>
              </a:lnSpc>
            </a:pPr>
            <a:r>
              <a:rPr lang="en-US" dirty="0" smtClean="0"/>
              <a:t>/</a:t>
            </a:r>
            <a:r>
              <a:rPr lang="en-US" dirty="0" err="1" smtClean="0"/>
              <a:t>tmp</a:t>
            </a:r>
            <a:r>
              <a:rPr lang="en-US" dirty="0" smtClean="0"/>
              <a:t>	Temporary file storage space (can be used by any user)</a:t>
            </a:r>
          </a:p>
          <a:p>
            <a:pPr>
              <a:lnSpc>
                <a:spcPct val="100000"/>
              </a:lnSpc>
            </a:pPr>
            <a:r>
              <a:rPr lang="en-US" dirty="0" smtClean="0"/>
              <a:t>/home or /homes	User home directories containing personal file space for each user. Each directory is named after the login of the user.</a:t>
            </a:r>
          </a:p>
          <a:p>
            <a:pPr>
              <a:lnSpc>
                <a:spcPct val="100000"/>
              </a:lnSpc>
            </a:pPr>
            <a:r>
              <a:rPr lang="en-US" dirty="0" smtClean="0"/>
              <a:t>/</a:t>
            </a:r>
            <a:r>
              <a:rPr lang="en-US" dirty="0" err="1" smtClean="0"/>
              <a:t>etc</a:t>
            </a:r>
            <a:r>
              <a:rPr lang="en-US" dirty="0" smtClean="0"/>
              <a:t>	UNIX system configuration and information files</a:t>
            </a:r>
          </a:p>
          <a:p>
            <a:pPr>
              <a:lnSpc>
                <a:spcPct val="100000"/>
              </a:lnSpc>
            </a:pPr>
            <a:r>
              <a:rPr lang="en-US" dirty="0" smtClean="0"/>
              <a:t>/</a:t>
            </a:r>
            <a:r>
              <a:rPr lang="en-US" dirty="0" err="1" smtClean="0"/>
              <a:t>dev</a:t>
            </a:r>
            <a:r>
              <a:rPr lang="en-US" dirty="0" smtClean="0"/>
              <a:t>	Hardware devices</a:t>
            </a:r>
          </a:p>
          <a:p>
            <a:pPr>
              <a:lnSpc>
                <a:spcPct val="100000"/>
              </a:lnSpc>
            </a:pPr>
            <a:r>
              <a:rPr lang="en-US" dirty="0" smtClean="0"/>
              <a:t>/</a:t>
            </a:r>
            <a:r>
              <a:rPr lang="en-US" dirty="0" err="1" smtClean="0"/>
              <a:t>proc</a:t>
            </a:r>
            <a:r>
              <a:rPr lang="en-US" dirty="0" smtClean="0"/>
              <a:t>	A pseudo-</a:t>
            </a:r>
            <a:r>
              <a:rPr lang="en-US" dirty="0" err="1" smtClean="0"/>
              <a:t>filesystem</a:t>
            </a:r>
            <a:r>
              <a:rPr lang="en-US" dirty="0" smtClean="0"/>
              <a:t> which is used as an interface to the kernel.  Includes a sub-directory for each active program (or process).</a:t>
            </a:r>
          </a:p>
          <a:p>
            <a:pPr>
              <a:lnSpc>
                <a:spcPct val="100000"/>
              </a:lnSpc>
            </a:pPr>
            <a:endParaRPr lang="en-US" dirty="0" smtClean="0"/>
          </a:p>
          <a:p>
            <a:pPr>
              <a:lnSpc>
                <a:spcPct val="100000"/>
              </a:lnSpc>
            </a:pPr>
            <a:r>
              <a:rPr lang="en-US" dirty="0" smtClean="0"/>
              <a:t>When you log into UNIX, your current working directory is your user home directory. You can refer to your home directory at any time as "~" and the home directory of other users as "~&lt;login&gt;". So ~will/play is another way for user </a:t>
            </a:r>
            <a:r>
              <a:rPr lang="en-US" dirty="0" err="1" smtClean="0"/>
              <a:t>jane</a:t>
            </a:r>
            <a:r>
              <a:rPr lang="en-US" dirty="0" smtClean="0"/>
              <a:t> to specify an absolute path to the directory /homes/will/play. User will may refer to the directory as ~/play. </a:t>
            </a:r>
            <a:endParaRPr dirty="0"/>
          </a:p>
        </p:txBody>
      </p:sp>
      <p:sp>
        <p:nvSpPr>
          <p:cNvPr id="21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92861109-17C4-4521-ADA4-7378E6EAFB7B}" type="slidenum">
              <a:rPr lang="en-IN" sz="1000">
                <a:solidFill>
                  <a:srgbClr val="000000"/>
                </a:solidFill>
                <a:latin typeface="Georgia"/>
                <a:ea typeface="+mn-ea"/>
              </a:rPr>
              <a:t>12</a:t>
            </a:fld>
            <a:endParaRPr/>
          </a:p>
        </p:txBody>
      </p:sp>
      <p:sp>
        <p:nvSpPr>
          <p:cNvPr id="219" name="CustomShape 4"/>
          <p:cNvSpPr/>
          <p:nvPr/>
        </p:nvSpPr>
        <p:spPr>
          <a:xfrm>
            <a:off x="837000" y="6490080"/>
            <a:ext cx="5551200" cy="9993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originalList=[2,4,,8,10,12,14,16,18,20]</a:t>
            </a:r>
            <a:endParaRPr/>
          </a:p>
          <a:p>
            <a:pPr>
              <a:lnSpc>
                <a:spcPct val="100000"/>
              </a:lnSpc>
            </a:pPr>
            <a:r>
              <a:rPr lang="en-IN" sz="1200">
                <a:solidFill>
                  <a:srgbClr val="000000"/>
                </a:solidFill>
                <a:latin typeface="Courier New"/>
                <a:ea typeface="+mn-ea"/>
              </a:rPr>
              <a:t>newList = []</a:t>
            </a:r>
            <a:endParaRPr/>
          </a:p>
          <a:p>
            <a:pPr>
              <a:lnSpc>
                <a:spcPct val="100000"/>
              </a:lnSpc>
            </a:pPr>
            <a:r>
              <a:rPr lang="en-IN" sz="1200">
                <a:solidFill>
                  <a:srgbClr val="000000"/>
                </a:solidFill>
                <a:latin typeface="Courier New"/>
                <a:ea typeface="+mn-ea"/>
              </a:rPr>
              <a:t>for number in originalList:</a:t>
            </a:r>
            <a:endParaRPr/>
          </a:p>
          <a:p>
            <a:pPr>
              <a:lnSpc>
                <a:spcPct val="100000"/>
              </a:lnSpc>
            </a:pPr>
            <a:r>
              <a:rPr lang="en-IN" sz="1200">
                <a:solidFill>
                  <a:srgbClr val="000000"/>
                </a:solidFill>
                <a:latin typeface="Courier New"/>
                <a:ea typeface="+mn-ea"/>
              </a:rPr>
              <a:t>newlist.append(number * number)</a:t>
            </a:r>
            <a:endParaRPr/>
          </a:p>
          <a:p>
            <a:pPr algn="ctr">
              <a:lnSpc>
                <a:spcPct val="100000"/>
              </a:lnSpc>
            </a:pPr>
            <a:endParaRPr/>
          </a:p>
        </p:txBody>
      </p:sp>
      <p:sp>
        <p:nvSpPr>
          <p:cNvPr id="220" name="CustomShape 5"/>
          <p:cNvSpPr/>
          <p:nvPr/>
        </p:nvSpPr>
        <p:spPr>
          <a:xfrm>
            <a:off x="837000" y="8062560"/>
            <a:ext cx="5551200" cy="745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originalList = [2,4,6,8,10,12,14,16,18,20]</a:t>
            </a:r>
            <a:endParaRPr/>
          </a:p>
          <a:p>
            <a:pPr>
              <a:lnSpc>
                <a:spcPct val="100000"/>
              </a:lnSpc>
            </a:pPr>
            <a:r>
              <a:rPr lang="en-IN" sz="1200">
                <a:solidFill>
                  <a:srgbClr val="000000"/>
                </a:solidFill>
                <a:latin typeface="Courier New"/>
                <a:ea typeface="+mn-ea"/>
              </a:rPr>
              <a:t>newList = [number * number for number in OriginalList]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US" dirty="0" smtClean="0"/>
              <a:t>This section describes some of the more important directory and file handling commands.</a:t>
            </a:r>
          </a:p>
          <a:p>
            <a:pPr>
              <a:lnSpc>
                <a:spcPct val="100000"/>
              </a:lnSpc>
            </a:pPr>
            <a:r>
              <a:rPr lang="en-US" dirty="0" err="1" smtClean="0"/>
              <a:t>pwd</a:t>
            </a:r>
            <a:r>
              <a:rPr lang="en-US" dirty="0" smtClean="0"/>
              <a:t> (print [current] working directory)</a:t>
            </a:r>
          </a:p>
          <a:p>
            <a:pPr>
              <a:lnSpc>
                <a:spcPct val="100000"/>
              </a:lnSpc>
            </a:pPr>
            <a:r>
              <a:rPr lang="en-US" dirty="0" err="1" smtClean="0"/>
              <a:t>pwd</a:t>
            </a:r>
            <a:r>
              <a:rPr lang="en-US" dirty="0" smtClean="0"/>
              <a:t> displays the full absolute path to the your current location in the </a:t>
            </a:r>
            <a:r>
              <a:rPr lang="en-US" dirty="0" err="1" smtClean="0"/>
              <a:t>filesystem</a:t>
            </a:r>
            <a:r>
              <a:rPr lang="en-US" dirty="0" smtClean="0"/>
              <a:t>. So</a:t>
            </a:r>
          </a:p>
          <a:p>
            <a:pPr>
              <a:lnSpc>
                <a:spcPct val="100000"/>
              </a:lnSpc>
            </a:pPr>
            <a:endParaRPr lang="en-US" dirty="0" smtClean="0"/>
          </a:p>
          <a:p>
            <a:pPr>
              <a:lnSpc>
                <a:spcPct val="100000"/>
              </a:lnSpc>
            </a:pPr>
            <a:r>
              <a:rPr lang="en-US" dirty="0" smtClean="0"/>
              <a:t>    $ </a:t>
            </a:r>
            <a:r>
              <a:rPr lang="en-US" dirty="0" err="1" smtClean="0"/>
              <a:t>pwd</a:t>
            </a:r>
            <a:r>
              <a:rPr lang="en-US" dirty="0" smtClean="0"/>
              <a:t> </a:t>
            </a:r>
          </a:p>
          <a:p>
            <a:pPr>
              <a:lnSpc>
                <a:spcPct val="100000"/>
              </a:lnSpc>
            </a:pPr>
            <a:r>
              <a:rPr lang="en-US" dirty="0" smtClean="0"/>
              <a:t>    /</a:t>
            </a:r>
            <a:r>
              <a:rPr lang="en-US" dirty="0" err="1" smtClean="0"/>
              <a:t>usr</a:t>
            </a:r>
            <a:r>
              <a:rPr lang="en-US" dirty="0" smtClean="0"/>
              <a:t>/bin</a:t>
            </a:r>
          </a:p>
          <a:p>
            <a:pPr>
              <a:lnSpc>
                <a:spcPct val="100000"/>
              </a:lnSpc>
            </a:pPr>
            <a:endParaRPr lang="en-US" dirty="0" smtClean="0"/>
          </a:p>
          <a:p>
            <a:pPr>
              <a:lnSpc>
                <a:spcPct val="100000"/>
              </a:lnSpc>
            </a:pPr>
            <a:r>
              <a:rPr lang="en-US" dirty="0" smtClean="0"/>
              <a:t>implies that /</a:t>
            </a:r>
            <a:r>
              <a:rPr lang="en-US" dirty="0" err="1" smtClean="0"/>
              <a:t>usr</a:t>
            </a:r>
            <a:r>
              <a:rPr lang="en-US" dirty="0" smtClean="0"/>
              <a:t>/bin is the current working directory. </a:t>
            </a:r>
          </a:p>
          <a:p>
            <a:pPr>
              <a:lnSpc>
                <a:spcPct val="100000"/>
              </a:lnSpc>
            </a:pPr>
            <a:r>
              <a:rPr lang="en-US" dirty="0" smtClean="0"/>
              <a:t> </a:t>
            </a:r>
          </a:p>
          <a:p>
            <a:pPr>
              <a:lnSpc>
                <a:spcPct val="100000"/>
              </a:lnSpc>
            </a:pPr>
            <a:endParaRPr lang="en-US" dirty="0" smtClean="0"/>
          </a:p>
          <a:p>
            <a:pPr>
              <a:lnSpc>
                <a:spcPct val="100000"/>
              </a:lnSpc>
            </a:pPr>
            <a:r>
              <a:rPr lang="en-US" dirty="0" err="1" smtClean="0"/>
              <a:t>ls</a:t>
            </a:r>
            <a:r>
              <a:rPr lang="en-US" dirty="0" smtClean="0"/>
              <a:t> (list directory)</a:t>
            </a:r>
          </a:p>
          <a:p>
            <a:pPr>
              <a:lnSpc>
                <a:spcPct val="100000"/>
              </a:lnSpc>
            </a:pPr>
            <a:r>
              <a:rPr lang="en-US" dirty="0" err="1" smtClean="0"/>
              <a:t>ls</a:t>
            </a:r>
            <a:r>
              <a:rPr lang="en-US" dirty="0" smtClean="0"/>
              <a:t> lists the contents of a directory. If no target directory is given, then the contents of the current working directory are displayed. So, if the current working directory is /,</a:t>
            </a:r>
          </a:p>
          <a:p>
            <a:pPr>
              <a:lnSpc>
                <a:spcPct val="100000"/>
              </a:lnSpc>
            </a:pPr>
            <a:endParaRPr lang="en-US" dirty="0" smtClean="0"/>
          </a:p>
          <a:p>
            <a:pPr>
              <a:lnSpc>
                <a:spcPct val="100000"/>
              </a:lnSpc>
            </a:pPr>
            <a:r>
              <a:rPr lang="en-US" dirty="0" smtClean="0"/>
              <a:t>    $ </a:t>
            </a:r>
            <a:r>
              <a:rPr lang="en-US" dirty="0" err="1" smtClean="0"/>
              <a:t>ls</a:t>
            </a:r>
            <a:r>
              <a:rPr lang="en-US" dirty="0" smtClean="0"/>
              <a:t> </a:t>
            </a:r>
          </a:p>
          <a:p>
            <a:pPr>
              <a:lnSpc>
                <a:spcPct val="100000"/>
              </a:lnSpc>
            </a:pPr>
            <a:r>
              <a:rPr lang="en-US" dirty="0" smtClean="0"/>
              <a:t>    bin   </a:t>
            </a:r>
            <a:r>
              <a:rPr lang="en-US" dirty="0" err="1" smtClean="0"/>
              <a:t>dev</a:t>
            </a:r>
            <a:r>
              <a:rPr lang="en-US" dirty="0" smtClean="0"/>
              <a:t>  home  </a:t>
            </a:r>
            <a:r>
              <a:rPr lang="en-US" dirty="0" err="1" smtClean="0"/>
              <a:t>mnt</a:t>
            </a:r>
            <a:r>
              <a:rPr lang="en-US" dirty="0" smtClean="0"/>
              <a:t>   share  </a:t>
            </a:r>
            <a:r>
              <a:rPr lang="en-US" dirty="0" err="1" smtClean="0"/>
              <a:t>usr</a:t>
            </a:r>
            <a:r>
              <a:rPr lang="en-US" dirty="0" smtClean="0"/>
              <a:t>  </a:t>
            </a:r>
            <a:r>
              <a:rPr lang="en-US" dirty="0" err="1" smtClean="0"/>
              <a:t>var</a:t>
            </a:r>
            <a:r>
              <a:rPr lang="en-US" dirty="0" smtClean="0"/>
              <a:t> </a:t>
            </a:r>
          </a:p>
          <a:p>
            <a:pPr>
              <a:lnSpc>
                <a:spcPct val="100000"/>
              </a:lnSpc>
            </a:pPr>
            <a:r>
              <a:rPr lang="en-US" dirty="0" smtClean="0"/>
              <a:t>    boot  </a:t>
            </a:r>
            <a:r>
              <a:rPr lang="en-US" dirty="0" err="1" smtClean="0"/>
              <a:t>etc</a:t>
            </a:r>
            <a:r>
              <a:rPr lang="en-US" dirty="0" smtClean="0"/>
              <a:t>  lib   </a:t>
            </a:r>
            <a:r>
              <a:rPr lang="en-US" dirty="0" err="1" smtClean="0"/>
              <a:t>proc</a:t>
            </a:r>
            <a:r>
              <a:rPr lang="en-US" dirty="0" smtClean="0"/>
              <a:t>  </a:t>
            </a:r>
            <a:r>
              <a:rPr lang="en-US" dirty="0" err="1" smtClean="0"/>
              <a:t>sbin</a:t>
            </a:r>
            <a:r>
              <a:rPr lang="en-US" dirty="0" smtClean="0"/>
              <a:t>   </a:t>
            </a:r>
            <a:r>
              <a:rPr lang="en-US" dirty="0" err="1" smtClean="0"/>
              <a:t>tmp</a:t>
            </a:r>
            <a:r>
              <a:rPr lang="en-US" dirty="0" smtClean="0"/>
              <a:t>  </a:t>
            </a:r>
            <a:r>
              <a:rPr lang="en-US" dirty="0" err="1" smtClean="0"/>
              <a:t>vol</a:t>
            </a:r>
            <a:endParaRPr lang="en-US" dirty="0" smtClean="0"/>
          </a:p>
          <a:p>
            <a:pPr>
              <a:lnSpc>
                <a:spcPct val="100000"/>
              </a:lnSpc>
            </a:pPr>
            <a:endParaRPr lang="en-US" dirty="0" smtClean="0"/>
          </a:p>
          <a:p>
            <a:pPr>
              <a:lnSpc>
                <a:spcPct val="100000"/>
              </a:lnSpc>
            </a:pPr>
            <a:r>
              <a:rPr lang="en-US" dirty="0" smtClean="0"/>
              <a:t>Actually, </a:t>
            </a:r>
            <a:r>
              <a:rPr lang="en-US" dirty="0" err="1" smtClean="0"/>
              <a:t>ls</a:t>
            </a:r>
            <a:r>
              <a:rPr lang="en-US" dirty="0" smtClean="0"/>
              <a:t> doesn't show you all the entries in a directory - files and directories that begin with a dot (.) are hidden (this includes the directories '.' and '..' which are always present). The reason for this is that files that begin with a . usually contain important configuration information and should not be changed under normal circumstances. If you want to see all files, </a:t>
            </a:r>
            <a:r>
              <a:rPr lang="en-US" dirty="0" err="1" smtClean="0"/>
              <a:t>ls</a:t>
            </a:r>
            <a:r>
              <a:rPr lang="en-US" dirty="0" smtClean="0"/>
              <a:t> supports the -a option:</a:t>
            </a:r>
          </a:p>
          <a:p>
            <a:pPr>
              <a:lnSpc>
                <a:spcPct val="100000"/>
              </a:lnSpc>
            </a:pPr>
            <a:endParaRPr lang="en-US" dirty="0" smtClean="0"/>
          </a:p>
          <a:p>
            <a:pPr>
              <a:lnSpc>
                <a:spcPct val="100000"/>
              </a:lnSpc>
            </a:pPr>
            <a:r>
              <a:rPr lang="en-US" dirty="0" smtClean="0"/>
              <a:t>    $ </a:t>
            </a:r>
            <a:r>
              <a:rPr lang="en-US" dirty="0" err="1" smtClean="0"/>
              <a:t>ls</a:t>
            </a:r>
            <a:r>
              <a:rPr lang="en-US" dirty="0" smtClean="0"/>
              <a:t> -a</a:t>
            </a:r>
          </a:p>
          <a:p>
            <a:pPr>
              <a:lnSpc>
                <a:spcPct val="100000"/>
              </a:lnSpc>
            </a:pPr>
            <a:endParaRPr lang="en-US" dirty="0" smtClean="0"/>
          </a:p>
          <a:p>
            <a:pPr>
              <a:lnSpc>
                <a:spcPct val="100000"/>
              </a:lnSpc>
            </a:pPr>
            <a:r>
              <a:rPr lang="en-US" dirty="0" smtClean="0"/>
              <a:t>Even this listing is not that helpful - there are no hints to properties such as the size, type and ownership of files, just their names. To see more detailed information, use the -l option (long listing), which can be combined with the -a option as follows:</a:t>
            </a:r>
          </a:p>
          <a:p>
            <a:pPr>
              <a:lnSpc>
                <a:spcPct val="100000"/>
              </a:lnSpc>
            </a:pPr>
            <a:endParaRPr lang="en-US" dirty="0" smtClean="0"/>
          </a:p>
          <a:p>
            <a:pPr>
              <a:lnSpc>
                <a:spcPct val="100000"/>
              </a:lnSpc>
            </a:pPr>
            <a:r>
              <a:rPr lang="en-US" dirty="0" smtClean="0"/>
              <a:t>    $ </a:t>
            </a:r>
            <a:r>
              <a:rPr lang="en-US" dirty="0" err="1" smtClean="0"/>
              <a:t>ls</a:t>
            </a:r>
            <a:r>
              <a:rPr lang="en-US" dirty="0" smtClean="0"/>
              <a:t> -a -l </a:t>
            </a:r>
          </a:p>
          <a:p>
            <a:pPr>
              <a:lnSpc>
                <a:spcPct val="100000"/>
              </a:lnSpc>
            </a:pPr>
            <a:r>
              <a:rPr lang="en-US" dirty="0" smtClean="0"/>
              <a:t>      (or, equivalently,) </a:t>
            </a:r>
          </a:p>
          <a:p>
            <a:pPr>
              <a:lnSpc>
                <a:spcPct val="100000"/>
              </a:lnSpc>
            </a:pPr>
            <a:r>
              <a:rPr lang="en-US" dirty="0" smtClean="0"/>
              <a:t>    $ </a:t>
            </a:r>
            <a:r>
              <a:rPr lang="en-US" dirty="0" err="1" smtClean="0"/>
              <a:t>ls</a:t>
            </a:r>
            <a:r>
              <a:rPr lang="en-US" dirty="0" smtClean="0"/>
              <a:t> -al </a:t>
            </a:r>
          </a:p>
          <a:p>
            <a:pPr>
              <a:lnSpc>
                <a:spcPct val="100000"/>
              </a:lnSpc>
            </a:pPr>
            <a:endParaRPr lang="en-US" dirty="0" smtClean="0"/>
          </a:p>
          <a:p>
            <a:pPr>
              <a:lnSpc>
                <a:spcPct val="100000"/>
              </a:lnSpc>
            </a:pPr>
            <a:r>
              <a:rPr lang="en-US" dirty="0" smtClean="0"/>
              <a:t>Each line of the output looks like this:</a:t>
            </a:r>
          </a:p>
          <a:p>
            <a:pPr>
              <a:lnSpc>
                <a:spcPct val="100000"/>
              </a:lnSpc>
            </a:pPr>
            <a:endParaRPr lang="en-US" dirty="0" smtClean="0"/>
          </a:p>
          <a:p>
            <a:pPr>
              <a:lnSpc>
                <a:spcPct val="100000"/>
              </a:lnSpc>
            </a:pPr>
            <a:r>
              <a:rPr lang="en-US" dirty="0" smtClean="0"/>
              <a:t>-</a:t>
            </a:r>
            <a:r>
              <a:rPr lang="en-US" dirty="0" err="1" smtClean="0"/>
              <a:t>rw</a:t>
            </a:r>
            <a:r>
              <a:rPr lang="en-US" dirty="0" smtClean="0"/>
              <a:t>-</a:t>
            </a:r>
            <a:r>
              <a:rPr lang="en-US" dirty="0" err="1" smtClean="0"/>
              <a:t>rw</a:t>
            </a:r>
            <a:r>
              <a:rPr lang="en-US" dirty="0" smtClean="0"/>
              <a:t>-r--  1 </a:t>
            </a:r>
            <a:r>
              <a:rPr lang="en-US" dirty="0" err="1" smtClean="0"/>
              <a:t>bbrelin</a:t>
            </a:r>
            <a:r>
              <a:rPr lang="en-US" dirty="0" smtClean="0"/>
              <a:t> </a:t>
            </a:r>
            <a:r>
              <a:rPr lang="en-US" dirty="0" err="1" smtClean="0"/>
              <a:t>bbrelin</a:t>
            </a:r>
            <a:r>
              <a:rPr lang="en-US" dirty="0" smtClean="0"/>
              <a:t>    5433 Jul 30 06:26 Untitled 1.docx</a:t>
            </a:r>
          </a:p>
          <a:p>
            <a:pPr>
              <a:lnSpc>
                <a:spcPct val="100000"/>
              </a:lnSpc>
            </a:pPr>
            <a:endParaRPr lang="en-US" dirty="0" smtClean="0"/>
          </a:p>
          <a:p>
            <a:pPr>
              <a:lnSpc>
                <a:spcPct val="100000"/>
              </a:lnSpc>
            </a:pPr>
            <a:r>
              <a:rPr lang="en-US" dirty="0" smtClean="0"/>
              <a:t>where:</a:t>
            </a:r>
          </a:p>
          <a:p>
            <a:pPr>
              <a:lnSpc>
                <a:spcPct val="100000"/>
              </a:lnSpc>
            </a:pPr>
            <a:r>
              <a:rPr lang="en-US" dirty="0" smtClean="0"/>
              <a:t>type is a single character which is either 'd' (directory), '-' (ordinary file), 'l' (symbolic link), 'b' (block-oriented device) or 'c' (character-oriented device).</a:t>
            </a:r>
          </a:p>
          <a:p>
            <a:pPr>
              <a:lnSpc>
                <a:spcPct val="100000"/>
              </a:lnSpc>
            </a:pPr>
            <a:r>
              <a:rPr lang="en-US" dirty="0" smtClean="0"/>
              <a:t>permissions is a set of characters describing access rights. There are 9 permission characters, describing 3 access types given to 3 user categories. The three access types are read ('r'), write ('w') and execute ('x'), and the three users categories are the user who owns the file, users in the group that the file belongs to and other users (the general public). An 'r', 'w' or 'x' character means the corresponding permission is present; a '-' means it is absent.</a:t>
            </a:r>
          </a:p>
          <a:p>
            <a:pPr>
              <a:lnSpc>
                <a:spcPct val="100000"/>
              </a:lnSpc>
            </a:pPr>
            <a:r>
              <a:rPr lang="en-US" dirty="0" smtClean="0"/>
              <a:t>links refers to the number of </a:t>
            </a:r>
            <a:r>
              <a:rPr lang="en-US" dirty="0" err="1" smtClean="0"/>
              <a:t>filesystem</a:t>
            </a:r>
            <a:r>
              <a:rPr lang="en-US" dirty="0" smtClean="0"/>
              <a:t> links pointing to the file/directory (see the discussion on hard/soft links in the next section).</a:t>
            </a:r>
          </a:p>
          <a:p>
            <a:pPr>
              <a:lnSpc>
                <a:spcPct val="100000"/>
              </a:lnSpc>
            </a:pPr>
            <a:r>
              <a:rPr lang="en-US" dirty="0" smtClean="0"/>
              <a:t>owner is usually the user who created the file or directory.</a:t>
            </a:r>
          </a:p>
          <a:p>
            <a:pPr>
              <a:lnSpc>
                <a:spcPct val="100000"/>
              </a:lnSpc>
            </a:pPr>
            <a:r>
              <a:rPr lang="en-US" dirty="0" smtClean="0"/>
              <a:t>group denotes a collection of users who are allowed to access the file according to the group access rights specified in the permissions field.</a:t>
            </a:r>
          </a:p>
          <a:p>
            <a:pPr>
              <a:lnSpc>
                <a:spcPct val="100000"/>
              </a:lnSpc>
            </a:pPr>
            <a:r>
              <a:rPr lang="en-US" dirty="0" smtClean="0"/>
              <a:t>size is the length of a file, or the number of bytes used by the operating system to store the list of files in a directory.</a:t>
            </a:r>
          </a:p>
          <a:p>
            <a:pPr>
              <a:lnSpc>
                <a:spcPct val="100000"/>
              </a:lnSpc>
            </a:pPr>
            <a:r>
              <a:rPr lang="en-US" dirty="0" smtClean="0"/>
              <a:t>date is the date when the file or directory was last modified (written to). The -u option display the time when the file was last accessed (read).</a:t>
            </a:r>
          </a:p>
          <a:p>
            <a:pPr>
              <a:lnSpc>
                <a:spcPct val="100000"/>
              </a:lnSpc>
            </a:pPr>
            <a:r>
              <a:rPr lang="en-US" dirty="0" smtClean="0"/>
              <a:t>name is the name of the file or directory.</a:t>
            </a:r>
            <a:endParaRPr dirty="0"/>
          </a:p>
        </p:txBody>
      </p:sp>
      <p:sp>
        <p:nvSpPr>
          <p:cNvPr id="21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92861109-17C4-4521-ADA4-7378E6EAFB7B}" type="slidenum">
              <a:rPr lang="en-IN" sz="1000">
                <a:solidFill>
                  <a:srgbClr val="000000"/>
                </a:solidFill>
                <a:latin typeface="Georgia"/>
                <a:ea typeface="+mn-ea"/>
              </a:rPr>
              <a:t>13</a:t>
            </a:fld>
            <a:endParaRPr/>
          </a:p>
        </p:txBody>
      </p:sp>
      <p:sp>
        <p:nvSpPr>
          <p:cNvPr id="219" name="CustomShape 4"/>
          <p:cNvSpPr/>
          <p:nvPr/>
        </p:nvSpPr>
        <p:spPr>
          <a:xfrm>
            <a:off x="837000" y="6490080"/>
            <a:ext cx="5551200" cy="9993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originalList=[2,4,,8,10,12,14,16,18,20]</a:t>
            </a:r>
            <a:endParaRPr/>
          </a:p>
          <a:p>
            <a:pPr>
              <a:lnSpc>
                <a:spcPct val="100000"/>
              </a:lnSpc>
            </a:pPr>
            <a:r>
              <a:rPr lang="en-IN" sz="1200">
                <a:solidFill>
                  <a:srgbClr val="000000"/>
                </a:solidFill>
                <a:latin typeface="Courier New"/>
                <a:ea typeface="+mn-ea"/>
              </a:rPr>
              <a:t>newList = []</a:t>
            </a:r>
            <a:endParaRPr/>
          </a:p>
          <a:p>
            <a:pPr>
              <a:lnSpc>
                <a:spcPct val="100000"/>
              </a:lnSpc>
            </a:pPr>
            <a:r>
              <a:rPr lang="en-IN" sz="1200">
                <a:solidFill>
                  <a:srgbClr val="000000"/>
                </a:solidFill>
                <a:latin typeface="Courier New"/>
                <a:ea typeface="+mn-ea"/>
              </a:rPr>
              <a:t>for number in originalList:</a:t>
            </a:r>
            <a:endParaRPr/>
          </a:p>
          <a:p>
            <a:pPr>
              <a:lnSpc>
                <a:spcPct val="100000"/>
              </a:lnSpc>
            </a:pPr>
            <a:r>
              <a:rPr lang="en-IN" sz="1200">
                <a:solidFill>
                  <a:srgbClr val="000000"/>
                </a:solidFill>
                <a:latin typeface="Courier New"/>
                <a:ea typeface="+mn-ea"/>
              </a:rPr>
              <a:t>newlist.append(number * number)</a:t>
            </a:r>
            <a:endParaRPr/>
          </a:p>
          <a:p>
            <a:pPr algn="ctr">
              <a:lnSpc>
                <a:spcPct val="100000"/>
              </a:lnSpc>
            </a:pPr>
            <a:endParaRPr/>
          </a:p>
        </p:txBody>
      </p:sp>
      <p:sp>
        <p:nvSpPr>
          <p:cNvPr id="220" name="CustomShape 5"/>
          <p:cNvSpPr/>
          <p:nvPr/>
        </p:nvSpPr>
        <p:spPr>
          <a:xfrm>
            <a:off x="837000" y="8062560"/>
            <a:ext cx="5551200" cy="745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originalList = [2,4,6,8,10,12,14,16,18,20]</a:t>
            </a:r>
            <a:endParaRPr/>
          </a:p>
          <a:p>
            <a:pPr>
              <a:lnSpc>
                <a:spcPct val="100000"/>
              </a:lnSpc>
            </a:pPr>
            <a:r>
              <a:rPr lang="en-IN" sz="1200">
                <a:solidFill>
                  <a:srgbClr val="000000"/>
                </a:solidFill>
                <a:latin typeface="Courier New"/>
                <a:ea typeface="+mn-ea"/>
              </a:rPr>
              <a:t>newList = [number * number for number in OriginalList]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US" dirty="0" smtClean="0"/>
              <a:t>Direct (hard) and indirect (soft or symbolic) links from one file or directory to another can be created using the </a:t>
            </a:r>
            <a:r>
              <a:rPr lang="en-US" dirty="0" err="1" smtClean="0"/>
              <a:t>ln</a:t>
            </a:r>
            <a:r>
              <a:rPr lang="en-US" dirty="0" smtClean="0"/>
              <a:t> command.</a:t>
            </a:r>
          </a:p>
          <a:p>
            <a:pPr>
              <a:lnSpc>
                <a:spcPct val="100000"/>
              </a:lnSpc>
            </a:pPr>
            <a:r>
              <a:rPr lang="en-US" dirty="0" smtClean="0"/>
              <a:t>    $ </a:t>
            </a:r>
            <a:r>
              <a:rPr lang="en-US" dirty="0" err="1" smtClean="0"/>
              <a:t>ln</a:t>
            </a:r>
            <a:r>
              <a:rPr lang="en-US" dirty="0" smtClean="0"/>
              <a:t> filename </a:t>
            </a:r>
            <a:r>
              <a:rPr lang="en-US" dirty="0" err="1" smtClean="0"/>
              <a:t>linkname</a:t>
            </a:r>
            <a:endParaRPr lang="en-US" dirty="0" smtClean="0"/>
          </a:p>
          <a:p>
            <a:pPr>
              <a:lnSpc>
                <a:spcPct val="100000"/>
              </a:lnSpc>
            </a:pPr>
            <a:endParaRPr lang="en-US" dirty="0" smtClean="0"/>
          </a:p>
          <a:p>
            <a:pPr>
              <a:lnSpc>
                <a:spcPct val="100000"/>
              </a:lnSpc>
            </a:pPr>
            <a:r>
              <a:rPr lang="en-US" dirty="0" smtClean="0"/>
              <a:t>creates another directory entry for filename called </a:t>
            </a:r>
            <a:r>
              <a:rPr lang="en-US" dirty="0" err="1" smtClean="0"/>
              <a:t>linkname</a:t>
            </a:r>
            <a:r>
              <a:rPr lang="en-US" dirty="0" smtClean="0"/>
              <a:t> (i.e. </a:t>
            </a:r>
            <a:r>
              <a:rPr lang="en-US" dirty="0" err="1" smtClean="0"/>
              <a:t>linkname</a:t>
            </a:r>
            <a:r>
              <a:rPr lang="en-US" dirty="0" smtClean="0"/>
              <a:t> is a hard link). Both directory entries appear identical (and both now have a link count of 2). If either filename or </a:t>
            </a:r>
            <a:r>
              <a:rPr lang="en-US" dirty="0" err="1" smtClean="0"/>
              <a:t>linkname</a:t>
            </a:r>
            <a:r>
              <a:rPr lang="en-US" dirty="0" smtClean="0"/>
              <a:t> is modified, the change will be reflected in the other file (since they are in fact just two different directory entries pointing to the same file).</a:t>
            </a:r>
          </a:p>
          <a:p>
            <a:pPr>
              <a:lnSpc>
                <a:spcPct val="100000"/>
              </a:lnSpc>
            </a:pPr>
            <a:endParaRPr lang="en-US" dirty="0" smtClean="0"/>
          </a:p>
          <a:p>
            <a:pPr>
              <a:lnSpc>
                <a:spcPct val="100000"/>
              </a:lnSpc>
            </a:pPr>
            <a:r>
              <a:rPr lang="en-US" dirty="0" smtClean="0"/>
              <a:t>    $ </a:t>
            </a:r>
            <a:r>
              <a:rPr lang="en-US" dirty="0" err="1" smtClean="0"/>
              <a:t>ln</a:t>
            </a:r>
            <a:r>
              <a:rPr lang="en-US" dirty="0" smtClean="0"/>
              <a:t> -s filename </a:t>
            </a:r>
            <a:r>
              <a:rPr lang="en-US" dirty="0" err="1" smtClean="0"/>
              <a:t>linkname</a:t>
            </a:r>
            <a:endParaRPr lang="en-US" dirty="0" smtClean="0"/>
          </a:p>
          <a:p>
            <a:pPr>
              <a:lnSpc>
                <a:spcPct val="100000"/>
              </a:lnSpc>
            </a:pPr>
            <a:endParaRPr lang="en-US" dirty="0" smtClean="0"/>
          </a:p>
          <a:p>
            <a:pPr>
              <a:lnSpc>
                <a:spcPct val="100000"/>
              </a:lnSpc>
            </a:pPr>
            <a:r>
              <a:rPr lang="en-US" dirty="0" smtClean="0"/>
              <a:t>creates a shortcut called </a:t>
            </a:r>
            <a:r>
              <a:rPr lang="en-US" dirty="0" err="1" smtClean="0"/>
              <a:t>linkname</a:t>
            </a:r>
            <a:r>
              <a:rPr lang="en-US" dirty="0" smtClean="0"/>
              <a:t> (i.e. </a:t>
            </a:r>
            <a:r>
              <a:rPr lang="en-US" dirty="0" err="1" smtClean="0"/>
              <a:t>linkname</a:t>
            </a:r>
            <a:r>
              <a:rPr lang="en-US" dirty="0" smtClean="0"/>
              <a:t> is a soft link). The shortcut appears as an entry with a special type ('l'):</a:t>
            </a:r>
          </a:p>
          <a:p>
            <a:pPr>
              <a:lnSpc>
                <a:spcPct val="100000"/>
              </a:lnSpc>
            </a:pPr>
            <a:endParaRPr lang="en-US" dirty="0" smtClean="0"/>
          </a:p>
          <a:p>
            <a:pPr>
              <a:lnSpc>
                <a:spcPct val="100000"/>
              </a:lnSpc>
            </a:pPr>
            <a:r>
              <a:rPr lang="en-US" dirty="0" smtClean="0"/>
              <a:t>    $ </a:t>
            </a:r>
            <a:r>
              <a:rPr lang="en-US" dirty="0" err="1" smtClean="0"/>
              <a:t>ln</a:t>
            </a:r>
            <a:r>
              <a:rPr lang="en-US" dirty="0" smtClean="0"/>
              <a:t> -s hello.txt bye.txt </a:t>
            </a:r>
          </a:p>
          <a:p>
            <a:pPr>
              <a:lnSpc>
                <a:spcPct val="100000"/>
              </a:lnSpc>
            </a:pPr>
            <a:r>
              <a:rPr lang="en-US" dirty="0" smtClean="0"/>
              <a:t>    $ </a:t>
            </a:r>
            <a:r>
              <a:rPr lang="en-US" dirty="0" err="1" smtClean="0"/>
              <a:t>ls</a:t>
            </a:r>
            <a:r>
              <a:rPr lang="en-US" dirty="0" smtClean="0"/>
              <a:t> -l bye.txt </a:t>
            </a:r>
          </a:p>
          <a:p>
            <a:pPr>
              <a:lnSpc>
                <a:spcPct val="100000"/>
              </a:lnSpc>
            </a:pPr>
            <a:r>
              <a:rPr lang="en-US" dirty="0" smtClean="0"/>
              <a:t>    </a:t>
            </a:r>
            <a:r>
              <a:rPr lang="en-US" dirty="0" err="1" smtClean="0"/>
              <a:t>lrwxrwxrwx</a:t>
            </a:r>
            <a:r>
              <a:rPr lang="en-US" dirty="0" smtClean="0"/>
              <a:t>   1 will finance 13 bye.txt -&gt; hello.txt </a:t>
            </a:r>
          </a:p>
          <a:p>
            <a:pPr>
              <a:lnSpc>
                <a:spcPct val="100000"/>
              </a:lnSpc>
            </a:pPr>
            <a:r>
              <a:rPr lang="en-US" dirty="0" smtClean="0"/>
              <a:t>    $</a:t>
            </a:r>
          </a:p>
          <a:p>
            <a:pPr>
              <a:lnSpc>
                <a:spcPct val="100000"/>
              </a:lnSpc>
            </a:pPr>
            <a:endParaRPr lang="en-US" dirty="0" smtClean="0"/>
          </a:p>
          <a:p>
            <a:pPr>
              <a:lnSpc>
                <a:spcPct val="100000"/>
              </a:lnSpc>
            </a:pPr>
            <a:r>
              <a:rPr lang="en-US" dirty="0" smtClean="0"/>
              <a:t>The link count of the source file remains unaffected. Notice that the permission bits on a symbolic link are not used (always appearing as </a:t>
            </a:r>
            <a:r>
              <a:rPr lang="en-US" dirty="0" err="1" smtClean="0"/>
              <a:t>rwxrwxrwx</a:t>
            </a:r>
            <a:r>
              <a:rPr lang="en-US" dirty="0" smtClean="0"/>
              <a:t>). Instead the permissions on the link are determined by the permissions on the target (hello.txt in this case).</a:t>
            </a:r>
          </a:p>
          <a:p>
            <a:pPr>
              <a:lnSpc>
                <a:spcPct val="100000"/>
              </a:lnSpc>
            </a:pPr>
            <a:endParaRPr lang="en-US" dirty="0" smtClean="0"/>
          </a:p>
          <a:p>
            <a:pPr>
              <a:lnSpc>
                <a:spcPct val="100000"/>
              </a:lnSpc>
            </a:pPr>
            <a:r>
              <a:rPr lang="en-US" dirty="0" smtClean="0"/>
              <a:t>Note that you can create a symbolic link to a file that doesn't exist, but not a hard link. Another difference between the two is that you can create symbolic links across different physical disk devices or partitions, but hard links are restricted to the same disk partition. Finally, most current UNIX implementations do not allow hard links to point to directories.</a:t>
            </a:r>
            <a:endParaRPr dirty="0"/>
          </a:p>
        </p:txBody>
      </p:sp>
      <p:sp>
        <p:nvSpPr>
          <p:cNvPr id="21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92861109-17C4-4521-ADA4-7378E6EAFB7B}" type="slidenum">
              <a:rPr lang="en-IN" sz="1000">
                <a:solidFill>
                  <a:srgbClr val="000000"/>
                </a:solidFill>
                <a:latin typeface="Georgia"/>
                <a:ea typeface="+mn-ea"/>
              </a:rPr>
              <a:t>14</a:t>
            </a:fld>
            <a:endParaRPr/>
          </a:p>
        </p:txBody>
      </p:sp>
      <p:sp>
        <p:nvSpPr>
          <p:cNvPr id="219" name="CustomShape 4"/>
          <p:cNvSpPr/>
          <p:nvPr/>
        </p:nvSpPr>
        <p:spPr>
          <a:xfrm>
            <a:off x="837000" y="6490080"/>
            <a:ext cx="5551200" cy="9993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originalList=[2,4,,8,10,12,14,16,18,20]</a:t>
            </a:r>
            <a:endParaRPr/>
          </a:p>
          <a:p>
            <a:pPr>
              <a:lnSpc>
                <a:spcPct val="100000"/>
              </a:lnSpc>
            </a:pPr>
            <a:r>
              <a:rPr lang="en-IN" sz="1200">
                <a:solidFill>
                  <a:srgbClr val="000000"/>
                </a:solidFill>
                <a:latin typeface="Courier New"/>
                <a:ea typeface="+mn-ea"/>
              </a:rPr>
              <a:t>newList = []</a:t>
            </a:r>
            <a:endParaRPr/>
          </a:p>
          <a:p>
            <a:pPr>
              <a:lnSpc>
                <a:spcPct val="100000"/>
              </a:lnSpc>
            </a:pPr>
            <a:r>
              <a:rPr lang="en-IN" sz="1200">
                <a:solidFill>
                  <a:srgbClr val="000000"/>
                </a:solidFill>
                <a:latin typeface="Courier New"/>
                <a:ea typeface="+mn-ea"/>
              </a:rPr>
              <a:t>for number in originalList:</a:t>
            </a:r>
            <a:endParaRPr/>
          </a:p>
          <a:p>
            <a:pPr>
              <a:lnSpc>
                <a:spcPct val="100000"/>
              </a:lnSpc>
            </a:pPr>
            <a:r>
              <a:rPr lang="en-IN" sz="1200">
                <a:solidFill>
                  <a:srgbClr val="000000"/>
                </a:solidFill>
                <a:latin typeface="Courier New"/>
                <a:ea typeface="+mn-ea"/>
              </a:rPr>
              <a:t>newlist.append(number * number)</a:t>
            </a:r>
            <a:endParaRPr/>
          </a:p>
          <a:p>
            <a:pPr algn="ctr">
              <a:lnSpc>
                <a:spcPct val="100000"/>
              </a:lnSpc>
            </a:pPr>
            <a:endParaRPr/>
          </a:p>
        </p:txBody>
      </p:sp>
      <p:sp>
        <p:nvSpPr>
          <p:cNvPr id="220" name="CustomShape 5"/>
          <p:cNvSpPr/>
          <p:nvPr/>
        </p:nvSpPr>
        <p:spPr>
          <a:xfrm>
            <a:off x="837000" y="8062560"/>
            <a:ext cx="5551200" cy="745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originalList = [2,4,6,8,10,12,14,16,18,20]</a:t>
            </a:r>
            <a:endParaRPr/>
          </a:p>
          <a:p>
            <a:pPr>
              <a:lnSpc>
                <a:spcPct val="100000"/>
              </a:lnSpc>
            </a:pPr>
            <a:r>
              <a:rPr lang="en-IN" sz="1200">
                <a:solidFill>
                  <a:srgbClr val="000000"/>
                </a:solidFill>
                <a:latin typeface="Courier New"/>
                <a:ea typeface="+mn-ea"/>
              </a:rPr>
              <a:t>newList = [number * number for number in OriginalList]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US" dirty="0" smtClean="0"/>
              <a:t>Permission	File	Directory</a:t>
            </a:r>
          </a:p>
          <a:p>
            <a:pPr>
              <a:lnSpc>
                <a:spcPct val="100000"/>
              </a:lnSpc>
            </a:pPr>
            <a:r>
              <a:rPr lang="en-US" dirty="0" smtClean="0"/>
              <a:t>read	User can look at the contents of the file	User can list the files in the directory</a:t>
            </a:r>
          </a:p>
          <a:p>
            <a:pPr>
              <a:lnSpc>
                <a:spcPct val="100000"/>
              </a:lnSpc>
            </a:pPr>
            <a:r>
              <a:rPr lang="en-US" dirty="0" smtClean="0"/>
              <a:t>write	User can modify the contents of the file	User can create new files and remove existing files in the directory</a:t>
            </a:r>
          </a:p>
          <a:p>
            <a:pPr>
              <a:lnSpc>
                <a:spcPct val="100000"/>
              </a:lnSpc>
            </a:pPr>
            <a:r>
              <a:rPr lang="en-US" dirty="0" smtClean="0"/>
              <a:t>execute	User can use the filename as a UNIX command	User can change into the directory, but cannot list the files unless (s)he has read permission. User can read files if (s)he has read permission on them.</a:t>
            </a:r>
          </a:p>
          <a:p>
            <a:pPr>
              <a:lnSpc>
                <a:spcPct val="100000"/>
              </a:lnSpc>
            </a:pPr>
            <a:endParaRPr lang="en-US" dirty="0" smtClean="0"/>
          </a:p>
          <a:p>
            <a:pPr>
              <a:lnSpc>
                <a:spcPct val="100000"/>
              </a:lnSpc>
            </a:pPr>
            <a:endParaRPr lang="en-US" dirty="0" smtClean="0"/>
          </a:p>
          <a:p>
            <a:pPr>
              <a:lnSpc>
                <a:spcPct val="100000"/>
              </a:lnSpc>
            </a:pPr>
            <a:r>
              <a:rPr lang="en-US" dirty="0" smtClean="0"/>
              <a:t>Every file or directory on a UNIX system has three types of permissions, describing what operations can be performed on it by various categories of users. The permissions are read (r), write (w) and execute (x), and the three categories of users are user/owner (u), group (g) and others (o). Because files and directories are different entities, the interpretation of the permissions assigned to each differs slightly.</a:t>
            </a:r>
          </a:p>
          <a:p>
            <a:pPr>
              <a:lnSpc>
                <a:spcPct val="100000"/>
              </a:lnSpc>
            </a:pPr>
            <a:r>
              <a:rPr lang="en-US" dirty="0" smtClean="0"/>
              <a:t>File and directory permissions can only be modified by their owners, or by the </a:t>
            </a:r>
            <a:r>
              <a:rPr lang="en-US" dirty="0" err="1" smtClean="0"/>
              <a:t>superuser</a:t>
            </a:r>
            <a:r>
              <a:rPr lang="en-US" dirty="0" smtClean="0"/>
              <a:t> (root), by using the </a:t>
            </a:r>
            <a:r>
              <a:rPr lang="en-US" dirty="0" err="1" smtClean="0"/>
              <a:t>chmod</a:t>
            </a:r>
            <a:r>
              <a:rPr lang="en-US" dirty="0" smtClean="0"/>
              <a:t> system utility.</a:t>
            </a:r>
          </a:p>
          <a:p>
            <a:pPr>
              <a:lnSpc>
                <a:spcPct val="100000"/>
              </a:lnSpc>
            </a:pPr>
            <a:r>
              <a:rPr lang="en-US" dirty="0" err="1" smtClean="0"/>
              <a:t>chmod</a:t>
            </a:r>
            <a:r>
              <a:rPr lang="en-US" dirty="0" smtClean="0"/>
              <a:t> (change [file or directory] mode)</a:t>
            </a:r>
          </a:p>
          <a:p>
            <a:pPr>
              <a:lnSpc>
                <a:spcPct val="100000"/>
              </a:lnSpc>
            </a:pPr>
            <a:r>
              <a:rPr lang="en-US" dirty="0" smtClean="0"/>
              <a:t>    $ </a:t>
            </a:r>
            <a:r>
              <a:rPr lang="en-US" dirty="0" err="1" smtClean="0"/>
              <a:t>chmod</a:t>
            </a:r>
            <a:r>
              <a:rPr lang="en-US" dirty="0" smtClean="0"/>
              <a:t> options files</a:t>
            </a:r>
          </a:p>
          <a:p>
            <a:pPr>
              <a:lnSpc>
                <a:spcPct val="100000"/>
              </a:lnSpc>
            </a:pPr>
            <a:endParaRPr lang="en-US" dirty="0" smtClean="0"/>
          </a:p>
          <a:p>
            <a:pPr>
              <a:lnSpc>
                <a:spcPct val="100000"/>
              </a:lnSpc>
            </a:pPr>
            <a:r>
              <a:rPr lang="en-US" dirty="0" err="1" smtClean="0"/>
              <a:t>chmod</a:t>
            </a:r>
            <a:r>
              <a:rPr lang="en-US" dirty="0" smtClean="0"/>
              <a:t> accepts options in two forms. Firstly, permissions may be specified as a sequence of 3 octal digits (octal is like decimal except that the digit range is 0 to 7 instead of 0 to 9). Each octal digit represents the access permissions for the user/owner, group and others respectively. The mappings of permissions onto their corresponding octal digits is as follows: </a:t>
            </a:r>
          </a:p>
          <a:p>
            <a:pPr>
              <a:lnSpc>
                <a:spcPct val="100000"/>
              </a:lnSpc>
            </a:pPr>
            <a:r>
              <a:rPr lang="en-US" dirty="0" smtClean="0"/>
              <a:t> </a:t>
            </a:r>
          </a:p>
          <a:p>
            <a:pPr>
              <a:lnSpc>
                <a:spcPct val="100000"/>
              </a:lnSpc>
            </a:pPr>
            <a:endParaRPr lang="en-US" dirty="0" smtClean="0"/>
          </a:p>
          <a:p>
            <a:pPr>
              <a:lnSpc>
                <a:spcPct val="100000"/>
              </a:lnSpc>
            </a:pPr>
            <a:r>
              <a:rPr lang="en-US" dirty="0" smtClean="0"/>
              <a:t>---	0</a:t>
            </a:r>
          </a:p>
          <a:p>
            <a:pPr>
              <a:lnSpc>
                <a:spcPct val="100000"/>
              </a:lnSpc>
            </a:pPr>
            <a:r>
              <a:rPr lang="en-US" dirty="0" smtClean="0"/>
              <a:t>--x	1</a:t>
            </a:r>
          </a:p>
          <a:p>
            <a:pPr>
              <a:lnSpc>
                <a:spcPct val="100000"/>
              </a:lnSpc>
            </a:pPr>
            <a:r>
              <a:rPr lang="en-US" dirty="0" smtClean="0"/>
              <a:t>-w-	2</a:t>
            </a:r>
          </a:p>
          <a:p>
            <a:pPr>
              <a:lnSpc>
                <a:spcPct val="100000"/>
              </a:lnSpc>
            </a:pPr>
            <a:r>
              <a:rPr lang="en-US" dirty="0" smtClean="0"/>
              <a:t>-</a:t>
            </a:r>
            <a:r>
              <a:rPr lang="en-US" dirty="0" err="1" smtClean="0"/>
              <a:t>wx</a:t>
            </a:r>
            <a:r>
              <a:rPr lang="en-US" dirty="0" smtClean="0"/>
              <a:t>	3</a:t>
            </a:r>
          </a:p>
          <a:p>
            <a:pPr>
              <a:lnSpc>
                <a:spcPct val="100000"/>
              </a:lnSpc>
            </a:pPr>
            <a:r>
              <a:rPr lang="en-US" dirty="0" smtClean="0"/>
              <a:t>r--	4</a:t>
            </a:r>
          </a:p>
          <a:p>
            <a:pPr>
              <a:lnSpc>
                <a:spcPct val="100000"/>
              </a:lnSpc>
            </a:pPr>
            <a:r>
              <a:rPr lang="en-US" dirty="0" smtClean="0"/>
              <a:t>r-x	5</a:t>
            </a:r>
          </a:p>
          <a:p>
            <a:pPr>
              <a:lnSpc>
                <a:spcPct val="100000"/>
              </a:lnSpc>
            </a:pPr>
            <a:r>
              <a:rPr lang="en-US" dirty="0" err="1" smtClean="0"/>
              <a:t>rw</a:t>
            </a:r>
            <a:r>
              <a:rPr lang="en-US" dirty="0" smtClean="0"/>
              <a:t>-	6</a:t>
            </a:r>
          </a:p>
          <a:p>
            <a:pPr>
              <a:lnSpc>
                <a:spcPct val="100000"/>
              </a:lnSpc>
            </a:pPr>
            <a:r>
              <a:rPr lang="en-US" dirty="0" err="1" smtClean="0"/>
              <a:t>rwx</a:t>
            </a:r>
            <a:r>
              <a:rPr lang="en-US" dirty="0" smtClean="0"/>
              <a:t>	7</a:t>
            </a:r>
          </a:p>
          <a:p>
            <a:pPr>
              <a:lnSpc>
                <a:spcPct val="100000"/>
              </a:lnSpc>
            </a:pPr>
            <a:r>
              <a:rPr lang="en-US" dirty="0" smtClean="0"/>
              <a:t>For example the command:</a:t>
            </a:r>
          </a:p>
          <a:p>
            <a:pPr>
              <a:lnSpc>
                <a:spcPct val="100000"/>
              </a:lnSpc>
            </a:pPr>
            <a:endParaRPr lang="en-US" dirty="0" smtClean="0"/>
          </a:p>
          <a:p>
            <a:pPr>
              <a:lnSpc>
                <a:spcPct val="100000"/>
              </a:lnSpc>
            </a:pPr>
            <a:r>
              <a:rPr lang="en-US" dirty="0" smtClean="0"/>
              <a:t>    $ </a:t>
            </a:r>
            <a:r>
              <a:rPr lang="en-US" dirty="0" err="1" smtClean="0"/>
              <a:t>chmod</a:t>
            </a:r>
            <a:r>
              <a:rPr lang="en-US" dirty="0" smtClean="0"/>
              <a:t> 600 private.txt</a:t>
            </a:r>
          </a:p>
          <a:p>
            <a:pPr>
              <a:lnSpc>
                <a:spcPct val="100000"/>
              </a:lnSpc>
            </a:pPr>
            <a:endParaRPr lang="en-US" dirty="0" smtClean="0"/>
          </a:p>
          <a:p>
            <a:pPr>
              <a:lnSpc>
                <a:spcPct val="100000"/>
              </a:lnSpc>
            </a:pPr>
            <a:r>
              <a:rPr lang="en-US" dirty="0" smtClean="0"/>
              <a:t>sets the permissions on private.txt to </a:t>
            </a:r>
            <a:r>
              <a:rPr lang="en-US" dirty="0" err="1" smtClean="0"/>
              <a:t>rw</a:t>
            </a:r>
            <a:r>
              <a:rPr lang="en-US" dirty="0" smtClean="0"/>
              <a:t>------- (i.e. only the owner can read and write to the file).</a:t>
            </a:r>
          </a:p>
          <a:p>
            <a:pPr>
              <a:lnSpc>
                <a:spcPct val="100000"/>
              </a:lnSpc>
            </a:pPr>
            <a:endParaRPr lang="en-US" dirty="0" smtClean="0"/>
          </a:p>
          <a:p>
            <a:pPr>
              <a:lnSpc>
                <a:spcPct val="100000"/>
              </a:lnSpc>
            </a:pPr>
            <a:r>
              <a:rPr lang="en-US" dirty="0" smtClean="0"/>
              <a:t>Permissions may be specified symbolically, using the symbols u (user), g (group), o (other), a (all), r (read), w (write), x (execute), + (add permission), - (take away permission) and = (assign permission). For example, the command:</a:t>
            </a:r>
          </a:p>
          <a:p>
            <a:pPr>
              <a:lnSpc>
                <a:spcPct val="100000"/>
              </a:lnSpc>
            </a:pPr>
            <a:endParaRPr lang="en-US" dirty="0" smtClean="0"/>
          </a:p>
          <a:p>
            <a:pPr>
              <a:lnSpc>
                <a:spcPct val="100000"/>
              </a:lnSpc>
            </a:pPr>
            <a:r>
              <a:rPr lang="en-US" dirty="0" smtClean="0"/>
              <a:t>    $ </a:t>
            </a:r>
            <a:r>
              <a:rPr lang="en-US" dirty="0" err="1" smtClean="0"/>
              <a:t>chmod</a:t>
            </a:r>
            <a:r>
              <a:rPr lang="en-US" dirty="0" smtClean="0"/>
              <a:t> </a:t>
            </a:r>
            <a:r>
              <a:rPr lang="en-US" dirty="0" err="1" smtClean="0"/>
              <a:t>ug</a:t>
            </a:r>
            <a:r>
              <a:rPr lang="en-US" dirty="0" smtClean="0"/>
              <a:t>=</a:t>
            </a:r>
            <a:r>
              <a:rPr lang="en-US" dirty="0" err="1" smtClean="0"/>
              <a:t>rw,o</a:t>
            </a:r>
            <a:r>
              <a:rPr lang="en-US" dirty="0" smtClean="0"/>
              <a:t>-</a:t>
            </a:r>
            <a:r>
              <a:rPr lang="en-US" dirty="0" err="1" smtClean="0"/>
              <a:t>rw,a</a:t>
            </a:r>
            <a:r>
              <a:rPr lang="en-US" dirty="0" smtClean="0"/>
              <a:t>-x *.txt</a:t>
            </a:r>
          </a:p>
          <a:p>
            <a:pPr>
              <a:lnSpc>
                <a:spcPct val="100000"/>
              </a:lnSpc>
            </a:pPr>
            <a:endParaRPr lang="en-US" dirty="0" smtClean="0"/>
          </a:p>
          <a:p>
            <a:pPr>
              <a:lnSpc>
                <a:spcPct val="100000"/>
              </a:lnSpc>
            </a:pPr>
            <a:r>
              <a:rPr lang="en-US" dirty="0" smtClean="0"/>
              <a:t>sets the permissions on all files ending in *.txt to </a:t>
            </a:r>
            <a:r>
              <a:rPr lang="en-US" dirty="0" err="1" smtClean="0"/>
              <a:t>rw</a:t>
            </a:r>
            <a:r>
              <a:rPr lang="en-US" dirty="0" smtClean="0"/>
              <a:t>-</a:t>
            </a:r>
            <a:r>
              <a:rPr lang="en-US" dirty="0" err="1" smtClean="0"/>
              <a:t>rw</a:t>
            </a:r>
            <a:r>
              <a:rPr lang="en-US" dirty="0" smtClean="0"/>
              <a:t>---- (i.e. the owner and users in the file's group can read and write to the file, while the general public do not have any sort of access).</a:t>
            </a:r>
          </a:p>
          <a:p>
            <a:pPr>
              <a:lnSpc>
                <a:spcPct val="100000"/>
              </a:lnSpc>
            </a:pPr>
            <a:endParaRPr lang="en-US" dirty="0" smtClean="0"/>
          </a:p>
          <a:p>
            <a:pPr>
              <a:lnSpc>
                <a:spcPct val="100000"/>
              </a:lnSpc>
            </a:pPr>
            <a:r>
              <a:rPr lang="en-US" dirty="0" err="1" smtClean="0"/>
              <a:t>chmod</a:t>
            </a:r>
            <a:r>
              <a:rPr lang="en-US" dirty="0" smtClean="0"/>
              <a:t> also supports a -R option which can be used to recursively modify file permissions, e.g.</a:t>
            </a:r>
          </a:p>
          <a:p>
            <a:pPr>
              <a:lnSpc>
                <a:spcPct val="100000"/>
              </a:lnSpc>
            </a:pPr>
            <a:endParaRPr lang="en-US" dirty="0" smtClean="0"/>
          </a:p>
          <a:p>
            <a:pPr>
              <a:lnSpc>
                <a:spcPct val="100000"/>
              </a:lnSpc>
            </a:pPr>
            <a:r>
              <a:rPr lang="en-US" dirty="0" smtClean="0"/>
              <a:t>    $ </a:t>
            </a:r>
            <a:r>
              <a:rPr lang="en-US" dirty="0" err="1" smtClean="0"/>
              <a:t>chmod</a:t>
            </a:r>
            <a:r>
              <a:rPr lang="en-US" dirty="0" smtClean="0"/>
              <a:t> -R </a:t>
            </a:r>
            <a:r>
              <a:rPr lang="en-US" dirty="0" err="1" smtClean="0"/>
              <a:t>go+r</a:t>
            </a:r>
            <a:r>
              <a:rPr lang="en-US" dirty="0" smtClean="0"/>
              <a:t> play</a:t>
            </a:r>
          </a:p>
          <a:p>
            <a:pPr>
              <a:lnSpc>
                <a:spcPct val="100000"/>
              </a:lnSpc>
            </a:pPr>
            <a:endParaRPr lang="en-US" dirty="0" smtClean="0"/>
          </a:p>
          <a:p>
            <a:pPr>
              <a:lnSpc>
                <a:spcPct val="100000"/>
              </a:lnSpc>
            </a:pPr>
            <a:r>
              <a:rPr lang="en-US" dirty="0" smtClean="0"/>
              <a:t>will grant group and other read rights to the directory play and all of the files and directories within play. </a:t>
            </a:r>
          </a:p>
          <a:p>
            <a:pPr>
              <a:lnSpc>
                <a:spcPct val="100000"/>
              </a:lnSpc>
            </a:pPr>
            <a:r>
              <a:rPr lang="en-US" dirty="0" smtClean="0"/>
              <a:t> </a:t>
            </a:r>
          </a:p>
          <a:p>
            <a:pPr>
              <a:lnSpc>
                <a:spcPct val="100000"/>
              </a:lnSpc>
            </a:pPr>
            <a:endParaRPr lang="en-US" dirty="0" smtClean="0"/>
          </a:p>
          <a:p>
            <a:pPr>
              <a:lnSpc>
                <a:spcPct val="100000"/>
              </a:lnSpc>
            </a:pPr>
            <a:r>
              <a:rPr lang="en-US" dirty="0" err="1" smtClean="0"/>
              <a:t>chgrp</a:t>
            </a:r>
            <a:r>
              <a:rPr lang="en-US" dirty="0" smtClean="0"/>
              <a:t> (change group)</a:t>
            </a:r>
          </a:p>
          <a:p>
            <a:pPr>
              <a:lnSpc>
                <a:spcPct val="100000"/>
              </a:lnSpc>
            </a:pPr>
            <a:r>
              <a:rPr lang="en-US" dirty="0" smtClean="0"/>
              <a:t>    $ </a:t>
            </a:r>
            <a:r>
              <a:rPr lang="en-US" dirty="0" err="1" smtClean="0"/>
              <a:t>chgrp</a:t>
            </a:r>
            <a:r>
              <a:rPr lang="en-US" dirty="0" smtClean="0"/>
              <a:t> group files</a:t>
            </a:r>
          </a:p>
          <a:p>
            <a:pPr>
              <a:lnSpc>
                <a:spcPct val="100000"/>
              </a:lnSpc>
            </a:pPr>
            <a:endParaRPr lang="en-US" dirty="0" smtClean="0"/>
          </a:p>
          <a:p>
            <a:pPr>
              <a:lnSpc>
                <a:spcPct val="100000"/>
              </a:lnSpc>
            </a:pPr>
            <a:r>
              <a:rPr lang="en-US" dirty="0" smtClean="0"/>
              <a:t>can be used to change the group that a file or directory belongs to. It also supports a -R option.</a:t>
            </a:r>
            <a:endParaRPr dirty="0"/>
          </a:p>
        </p:txBody>
      </p:sp>
      <p:sp>
        <p:nvSpPr>
          <p:cNvPr id="21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92861109-17C4-4521-ADA4-7378E6EAFB7B}" type="slidenum">
              <a:rPr lang="en-IN" sz="1000">
                <a:solidFill>
                  <a:srgbClr val="000000"/>
                </a:solidFill>
                <a:latin typeface="Georgia"/>
                <a:ea typeface="+mn-ea"/>
              </a:rPr>
              <a:t>15</a:t>
            </a:fld>
            <a:endParaRPr/>
          </a:p>
        </p:txBody>
      </p:sp>
      <p:sp>
        <p:nvSpPr>
          <p:cNvPr id="219" name="CustomShape 4"/>
          <p:cNvSpPr/>
          <p:nvPr/>
        </p:nvSpPr>
        <p:spPr>
          <a:xfrm>
            <a:off x="837000" y="6490080"/>
            <a:ext cx="5551200" cy="9993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originalList=[2,4,,8,10,12,14,16,18,20]</a:t>
            </a:r>
            <a:endParaRPr/>
          </a:p>
          <a:p>
            <a:pPr>
              <a:lnSpc>
                <a:spcPct val="100000"/>
              </a:lnSpc>
            </a:pPr>
            <a:r>
              <a:rPr lang="en-IN" sz="1200">
                <a:solidFill>
                  <a:srgbClr val="000000"/>
                </a:solidFill>
                <a:latin typeface="Courier New"/>
                <a:ea typeface="+mn-ea"/>
              </a:rPr>
              <a:t>newList = []</a:t>
            </a:r>
            <a:endParaRPr/>
          </a:p>
          <a:p>
            <a:pPr>
              <a:lnSpc>
                <a:spcPct val="100000"/>
              </a:lnSpc>
            </a:pPr>
            <a:r>
              <a:rPr lang="en-IN" sz="1200">
                <a:solidFill>
                  <a:srgbClr val="000000"/>
                </a:solidFill>
                <a:latin typeface="Courier New"/>
                <a:ea typeface="+mn-ea"/>
              </a:rPr>
              <a:t>for number in originalList:</a:t>
            </a:r>
            <a:endParaRPr/>
          </a:p>
          <a:p>
            <a:pPr>
              <a:lnSpc>
                <a:spcPct val="100000"/>
              </a:lnSpc>
            </a:pPr>
            <a:r>
              <a:rPr lang="en-IN" sz="1200">
                <a:solidFill>
                  <a:srgbClr val="000000"/>
                </a:solidFill>
                <a:latin typeface="Courier New"/>
                <a:ea typeface="+mn-ea"/>
              </a:rPr>
              <a:t>newlist.append(number * number)</a:t>
            </a:r>
            <a:endParaRPr/>
          </a:p>
          <a:p>
            <a:pPr algn="ctr">
              <a:lnSpc>
                <a:spcPct val="100000"/>
              </a:lnSpc>
            </a:pPr>
            <a:endParaRPr/>
          </a:p>
        </p:txBody>
      </p:sp>
      <p:sp>
        <p:nvSpPr>
          <p:cNvPr id="220" name="CustomShape 5"/>
          <p:cNvSpPr/>
          <p:nvPr/>
        </p:nvSpPr>
        <p:spPr>
          <a:xfrm>
            <a:off x="837000" y="8062560"/>
            <a:ext cx="5551200" cy="745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originalList = [2,4,6,8,10,12,14,16,18,20]</a:t>
            </a:r>
            <a:endParaRPr/>
          </a:p>
          <a:p>
            <a:pPr>
              <a:lnSpc>
                <a:spcPct val="100000"/>
              </a:lnSpc>
            </a:pPr>
            <a:r>
              <a:rPr lang="en-IN" sz="1200">
                <a:solidFill>
                  <a:srgbClr val="000000"/>
                </a:solidFill>
                <a:latin typeface="Courier New"/>
                <a:ea typeface="+mn-ea"/>
              </a:rPr>
              <a:t>newList = [number * number for number in OriginalList]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US" dirty="0" smtClean="0"/>
              <a:t>Besides cat there are several other useful utilities for investigating the contents of files:</a:t>
            </a:r>
          </a:p>
          <a:p>
            <a:pPr>
              <a:lnSpc>
                <a:spcPct val="100000"/>
              </a:lnSpc>
            </a:pPr>
            <a:r>
              <a:rPr lang="en-US" dirty="0" smtClean="0"/>
              <a:t>file filename(s)</a:t>
            </a:r>
          </a:p>
          <a:p>
            <a:pPr>
              <a:lnSpc>
                <a:spcPct val="100000"/>
              </a:lnSpc>
            </a:pPr>
            <a:r>
              <a:rPr lang="en-US" dirty="0" smtClean="0"/>
              <a:t>file analyzes a file's contents for you and reports a high-level description of what type of file it appears to be:</a:t>
            </a:r>
          </a:p>
          <a:p>
            <a:pPr>
              <a:lnSpc>
                <a:spcPct val="100000"/>
              </a:lnSpc>
            </a:pPr>
            <a:endParaRPr lang="en-US" dirty="0" smtClean="0"/>
          </a:p>
          <a:p>
            <a:pPr>
              <a:lnSpc>
                <a:spcPct val="100000"/>
              </a:lnSpc>
            </a:pPr>
            <a:r>
              <a:rPr lang="en-US" dirty="0" smtClean="0"/>
              <a:t>    $ file </a:t>
            </a:r>
            <a:r>
              <a:rPr lang="en-US" dirty="0" err="1" smtClean="0"/>
              <a:t>myprog.c</a:t>
            </a:r>
            <a:r>
              <a:rPr lang="en-US" dirty="0" smtClean="0"/>
              <a:t> letter.txt webpage.html </a:t>
            </a:r>
          </a:p>
          <a:p>
            <a:pPr>
              <a:lnSpc>
                <a:spcPct val="100000"/>
              </a:lnSpc>
            </a:pPr>
            <a:r>
              <a:rPr lang="en-US" dirty="0" smtClean="0"/>
              <a:t>    </a:t>
            </a:r>
            <a:r>
              <a:rPr lang="en-US" dirty="0" err="1" smtClean="0"/>
              <a:t>myprog.c</a:t>
            </a:r>
            <a:r>
              <a:rPr lang="en-US" dirty="0" smtClean="0"/>
              <a:t>:      C program text </a:t>
            </a:r>
          </a:p>
          <a:p>
            <a:pPr>
              <a:lnSpc>
                <a:spcPct val="100000"/>
              </a:lnSpc>
            </a:pPr>
            <a:r>
              <a:rPr lang="en-US" dirty="0" smtClean="0"/>
              <a:t>    letter.txt:    English text </a:t>
            </a:r>
          </a:p>
          <a:p>
            <a:pPr>
              <a:lnSpc>
                <a:spcPct val="100000"/>
              </a:lnSpc>
            </a:pPr>
            <a:r>
              <a:rPr lang="en-US" dirty="0" smtClean="0"/>
              <a:t>    webpage.html:  HTML document text</a:t>
            </a:r>
          </a:p>
          <a:p>
            <a:pPr>
              <a:lnSpc>
                <a:spcPct val="100000"/>
              </a:lnSpc>
            </a:pPr>
            <a:endParaRPr lang="en-US" dirty="0" smtClean="0"/>
          </a:p>
          <a:p>
            <a:pPr>
              <a:lnSpc>
                <a:spcPct val="100000"/>
              </a:lnSpc>
            </a:pPr>
            <a:r>
              <a:rPr lang="en-US" dirty="0" smtClean="0"/>
              <a:t>file can identify a wide range of files but sometimes gets understandably confused (e.g. when trying to automatically detect the difference between C++ and Java code). </a:t>
            </a:r>
          </a:p>
          <a:p>
            <a:pPr>
              <a:lnSpc>
                <a:spcPct val="100000"/>
              </a:lnSpc>
            </a:pPr>
            <a:r>
              <a:rPr lang="en-US" dirty="0" smtClean="0"/>
              <a:t> </a:t>
            </a:r>
          </a:p>
          <a:p>
            <a:pPr>
              <a:lnSpc>
                <a:spcPct val="100000"/>
              </a:lnSpc>
            </a:pPr>
            <a:endParaRPr lang="en-US" dirty="0" smtClean="0"/>
          </a:p>
          <a:p>
            <a:pPr>
              <a:lnSpc>
                <a:spcPct val="100000"/>
              </a:lnSpc>
            </a:pPr>
            <a:r>
              <a:rPr lang="en-US" dirty="0" smtClean="0"/>
              <a:t>head, tail filename</a:t>
            </a:r>
          </a:p>
          <a:p>
            <a:pPr>
              <a:lnSpc>
                <a:spcPct val="100000"/>
              </a:lnSpc>
            </a:pPr>
            <a:r>
              <a:rPr lang="en-US" dirty="0" smtClean="0"/>
              <a:t>head and tail display the first and last few lines in a file respectively. You can specify the number of lines as an option, e.g.</a:t>
            </a:r>
          </a:p>
          <a:p>
            <a:pPr>
              <a:lnSpc>
                <a:spcPct val="100000"/>
              </a:lnSpc>
            </a:pPr>
            <a:endParaRPr lang="en-US" dirty="0" smtClean="0"/>
          </a:p>
          <a:p>
            <a:pPr>
              <a:lnSpc>
                <a:spcPct val="100000"/>
              </a:lnSpc>
            </a:pPr>
            <a:r>
              <a:rPr lang="en-US" dirty="0" smtClean="0"/>
              <a:t>    $ tail -20 messages.txt </a:t>
            </a:r>
          </a:p>
          <a:p>
            <a:pPr>
              <a:lnSpc>
                <a:spcPct val="100000"/>
              </a:lnSpc>
            </a:pPr>
            <a:r>
              <a:rPr lang="en-US" dirty="0" smtClean="0"/>
              <a:t>    $ head -5 messages.txt</a:t>
            </a:r>
          </a:p>
          <a:p>
            <a:pPr>
              <a:lnSpc>
                <a:spcPct val="100000"/>
              </a:lnSpc>
            </a:pPr>
            <a:endParaRPr lang="en-US" dirty="0" smtClean="0"/>
          </a:p>
          <a:p>
            <a:pPr>
              <a:lnSpc>
                <a:spcPct val="100000"/>
              </a:lnSpc>
            </a:pPr>
            <a:r>
              <a:rPr lang="en-US" dirty="0" smtClean="0"/>
              <a:t>tail includes a useful -f option that can be used to continuously monitor the last few lines of a (possibly changing) file. This can be used to monitor log files, for example:</a:t>
            </a:r>
          </a:p>
          <a:p>
            <a:pPr>
              <a:lnSpc>
                <a:spcPct val="100000"/>
              </a:lnSpc>
            </a:pPr>
            <a:endParaRPr lang="en-US" dirty="0" smtClean="0"/>
          </a:p>
          <a:p>
            <a:pPr>
              <a:lnSpc>
                <a:spcPct val="100000"/>
              </a:lnSpc>
            </a:pPr>
            <a:r>
              <a:rPr lang="en-US" dirty="0" smtClean="0"/>
              <a:t>    $ tail -f /</a:t>
            </a:r>
            <a:r>
              <a:rPr lang="en-US" dirty="0" err="1" smtClean="0"/>
              <a:t>var</a:t>
            </a:r>
            <a:r>
              <a:rPr lang="en-US" dirty="0" smtClean="0"/>
              <a:t>/log/messages</a:t>
            </a:r>
          </a:p>
          <a:p>
            <a:pPr>
              <a:lnSpc>
                <a:spcPct val="100000"/>
              </a:lnSpc>
            </a:pPr>
            <a:endParaRPr lang="en-US" dirty="0" smtClean="0"/>
          </a:p>
          <a:p>
            <a:pPr>
              <a:lnSpc>
                <a:spcPct val="100000"/>
              </a:lnSpc>
            </a:pPr>
            <a:r>
              <a:rPr lang="en-US" dirty="0" smtClean="0"/>
              <a:t>continuously outputs the latest additions to the system log file. </a:t>
            </a:r>
            <a:endParaRPr dirty="0"/>
          </a:p>
        </p:txBody>
      </p:sp>
      <p:sp>
        <p:nvSpPr>
          <p:cNvPr id="21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92861109-17C4-4521-ADA4-7378E6EAFB7B}" type="slidenum">
              <a:rPr lang="en-IN" sz="1000">
                <a:solidFill>
                  <a:srgbClr val="000000"/>
                </a:solidFill>
                <a:latin typeface="Georgia"/>
                <a:ea typeface="+mn-ea"/>
              </a:rPr>
              <a:t>16</a:t>
            </a:fld>
            <a:endParaRPr/>
          </a:p>
        </p:txBody>
      </p:sp>
      <p:sp>
        <p:nvSpPr>
          <p:cNvPr id="219" name="CustomShape 4"/>
          <p:cNvSpPr/>
          <p:nvPr/>
        </p:nvSpPr>
        <p:spPr>
          <a:xfrm>
            <a:off x="837000" y="6490080"/>
            <a:ext cx="5551200" cy="9993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originalList=[2,4,,8,10,12,14,16,18,20]</a:t>
            </a:r>
            <a:endParaRPr/>
          </a:p>
          <a:p>
            <a:pPr>
              <a:lnSpc>
                <a:spcPct val="100000"/>
              </a:lnSpc>
            </a:pPr>
            <a:r>
              <a:rPr lang="en-IN" sz="1200">
                <a:solidFill>
                  <a:srgbClr val="000000"/>
                </a:solidFill>
                <a:latin typeface="Courier New"/>
                <a:ea typeface="+mn-ea"/>
              </a:rPr>
              <a:t>newList = []</a:t>
            </a:r>
            <a:endParaRPr/>
          </a:p>
          <a:p>
            <a:pPr>
              <a:lnSpc>
                <a:spcPct val="100000"/>
              </a:lnSpc>
            </a:pPr>
            <a:r>
              <a:rPr lang="en-IN" sz="1200">
                <a:solidFill>
                  <a:srgbClr val="000000"/>
                </a:solidFill>
                <a:latin typeface="Courier New"/>
                <a:ea typeface="+mn-ea"/>
              </a:rPr>
              <a:t>for number in originalList:</a:t>
            </a:r>
            <a:endParaRPr/>
          </a:p>
          <a:p>
            <a:pPr>
              <a:lnSpc>
                <a:spcPct val="100000"/>
              </a:lnSpc>
            </a:pPr>
            <a:r>
              <a:rPr lang="en-IN" sz="1200">
                <a:solidFill>
                  <a:srgbClr val="000000"/>
                </a:solidFill>
                <a:latin typeface="Courier New"/>
                <a:ea typeface="+mn-ea"/>
              </a:rPr>
              <a:t>newlist.append(number * number)</a:t>
            </a:r>
            <a:endParaRPr/>
          </a:p>
          <a:p>
            <a:pPr algn="ctr">
              <a:lnSpc>
                <a:spcPct val="100000"/>
              </a:lnSpc>
            </a:pPr>
            <a:endParaRPr/>
          </a:p>
        </p:txBody>
      </p:sp>
      <p:sp>
        <p:nvSpPr>
          <p:cNvPr id="220" name="CustomShape 5"/>
          <p:cNvSpPr/>
          <p:nvPr/>
        </p:nvSpPr>
        <p:spPr>
          <a:xfrm>
            <a:off x="837000" y="8062560"/>
            <a:ext cx="5551200" cy="745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originalList = [2,4,6,8,10,12,14,16,18,20]</a:t>
            </a:r>
            <a:endParaRPr/>
          </a:p>
          <a:p>
            <a:pPr>
              <a:lnSpc>
                <a:spcPct val="100000"/>
              </a:lnSpc>
            </a:pPr>
            <a:r>
              <a:rPr lang="en-IN" sz="1200">
                <a:solidFill>
                  <a:srgbClr val="000000"/>
                </a:solidFill>
                <a:latin typeface="Courier New"/>
                <a:ea typeface="+mn-ea"/>
              </a:rPr>
              <a:t>newList = [number * number for number in OriginalList]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US" dirty="0" smtClean="0"/>
              <a:t>Multiple filenames can be specified using special pattern-matching characters. The rules are:</a:t>
            </a:r>
          </a:p>
          <a:p>
            <a:pPr>
              <a:lnSpc>
                <a:spcPct val="100000"/>
              </a:lnSpc>
            </a:pPr>
            <a:r>
              <a:rPr lang="en-US" dirty="0" smtClean="0"/>
              <a:t>'?' matches any single character in that position in the filename.</a:t>
            </a:r>
          </a:p>
          <a:p>
            <a:pPr>
              <a:lnSpc>
                <a:spcPct val="100000"/>
              </a:lnSpc>
            </a:pPr>
            <a:r>
              <a:rPr lang="en-US" dirty="0" smtClean="0"/>
              <a:t>'*' matches zero or more characters in the filename. A '*' on its own will match all files. '*.*' matches all files with containing a '.'.</a:t>
            </a:r>
          </a:p>
          <a:p>
            <a:pPr>
              <a:lnSpc>
                <a:spcPct val="100000"/>
              </a:lnSpc>
            </a:pPr>
            <a:r>
              <a:rPr lang="en-US" dirty="0" smtClean="0"/>
              <a:t>Characters enclosed in square brackets ('[' and ']') will match any filename that has one of those characters in that position.</a:t>
            </a:r>
          </a:p>
          <a:p>
            <a:pPr>
              <a:lnSpc>
                <a:spcPct val="100000"/>
              </a:lnSpc>
            </a:pPr>
            <a:r>
              <a:rPr lang="en-US" dirty="0" smtClean="0"/>
              <a:t>A list of comma separated strings enclosed in curly braces ("{" and "}") will be expanded as a Cartesian product with the surrounding characters.</a:t>
            </a:r>
          </a:p>
          <a:p>
            <a:pPr>
              <a:lnSpc>
                <a:spcPct val="100000"/>
              </a:lnSpc>
            </a:pPr>
            <a:r>
              <a:rPr lang="en-US" dirty="0" smtClean="0"/>
              <a:t>For example:</a:t>
            </a:r>
          </a:p>
          <a:p>
            <a:pPr>
              <a:lnSpc>
                <a:spcPct val="100000"/>
              </a:lnSpc>
            </a:pPr>
            <a:r>
              <a:rPr lang="en-US" dirty="0" smtClean="0"/>
              <a:t>??? matches all three-character filenames.</a:t>
            </a:r>
          </a:p>
          <a:p>
            <a:pPr>
              <a:lnSpc>
                <a:spcPct val="100000"/>
              </a:lnSpc>
            </a:pPr>
            <a:r>
              <a:rPr lang="en-US" dirty="0" smtClean="0"/>
              <a:t>?ell? matches any five-character filenames with 'ell' in the middle.</a:t>
            </a:r>
          </a:p>
          <a:p>
            <a:pPr>
              <a:lnSpc>
                <a:spcPct val="100000"/>
              </a:lnSpc>
            </a:pPr>
            <a:r>
              <a:rPr lang="en-US" dirty="0" smtClean="0"/>
              <a:t>he* matches any filename beginning with 'he'.</a:t>
            </a:r>
          </a:p>
          <a:p>
            <a:pPr>
              <a:lnSpc>
                <a:spcPct val="100000"/>
              </a:lnSpc>
            </a:pPr>
            <a:r>
              <a:rPr lang="en-US" dirty="0" smtClean="0"/>
              <a:t>[m-z]*[a-l] matches any filename that begins with a letter from 'm' to 'z' and ends in a letter from 'a' to 'l'.</a:t>
            </a:r>
          </a:p>
          <a:p>
            <a:pPr>
              <a:lnSpc>
                <a:spcPct val="100000"/>
              </a:lnSpc>
            </a:pPr>
            <a:r>
              <a:rPr lang="en-US" dirty="0" smtClean="0"/>
              <a:t>{/</a:t>
            </a:r>
            <a:r>
              <a:rPr lang="en-US" dirty="0" err="1" smtClean="0"/>
              <a:t>usr</a:t>
            </a:r>
            <a:r>
              <a:rPr lang="en-US" dirty="0" smtClean="0"/>
              <a:t>,}{/bin,/lib}/file expands to /</a:t>
            </a:r>
            <a:r>
              <a:rPr lang="en-US" dirty="0" err="1" smtClean="0"/>
              <a:t>usr</a:t>
            </a:r>
            <a:r>
              <a:rPr lang="en-US" dirty="0" smtClean="0"/>
              <a:t>/bin/file /</a:t>
            </a:r>
            <a:r>
              <a:rPr lang="en-US" dirty="0" err="1" smtClean="0"/>
              <a:t>usr</a:t>
            </a:r>
            <a:r>
              <a:rPr lang="en-US" dirty="0" smtClean="0"/>
              <a:t>/lib/file /bin/file and /lib/file.</a:t>
            </a:r>
          </a:p>
          <a:p>
            <a:pPr>
              <a:lnSpc>
                <a:spcPct val="100000"/>
              </a:lnSpc>
            </a:pPr>
            <a:r>
              <a:rPr lang="en-US" dirty="0" smtClean="0"/>
              <a:t>Note that the UNIX shell performs these expansions (including any filename matching) on a command's arguments before the command is executed.</a:t>
            </a:r>
          </a:p>
          <a:p>
            <a:pPr>
              <a:lnSpc>
                <a:spcPct val="100000"/>
              </a:lnSpc>
            </a:pPr>
            <a:endParaRPr dirty="0"/>
          </a:p>
        </p:txBody>
      </p:sp>
      <p:sp>
        <p:nvSpPr>
          <p:cNvPr id="21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92861109-17C4-4521-ADA4-7378E6EAFB7B}" type="slidenum">
              <a:rPr lang="en-IN" sz="1000">
                <a:solidFill>
                  <a:srgbClr val="000000"/>
                </a:solidFill>
                <a:latin typeface="Georgia"/>
                <a:ea typeface="+mn-ea"/>
              </a:rPr>
              <a:t>17</a:t>
            </a:fld>
            <a:endParaRPr/>
          </a:p>
        </p:txBody>
      </p:sp>
      <p:sp>
        <p:nvSpPr>
          <p:cNvPr id="219" name="CustomShape 4"/>
          <p:cNvSpPr/>
          <p:nvPr/>
        </p:nvSpPr>
        <p:spPr>
          <a:xfrm>
            <a:off x="837000" y="6490080"/>
            <a:ext cx="5551200" cy="9993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originalList=[2,4,,8,10,12,14,16,18,20]</a:t>
            </a:r>
            <a:endParaRPr/>
          </a:p>
          <a:p>
            <a:pPr>
              <a:lnSpc>
                <a:spcPct val="100000"/>
              </a:lnSpc>
            </a:pPr>
            <a:r>
              <a:rPr lang="en-IN" sz="1200">
                <a:solidFill>
                  <a:srgbClr val="000000"/>
                </a:solidFill>
                <a:latin typeface="Courier New"/>
                <a:ea typeface="+mn-ea"/>
              </a:rPr>
              <a:t>newList = []</a:t>
            </a:r>
            <a:endParaRPr/>
          </a:p>
          <a:p>
            <a:pPr>
              <a:lnSpc>
                <a:spcPct val="100000"/>
              </a:lnSpc>
            </a:pPr>
            <a:r>
              <a:rPr lang="en-IN" sz="1200">
                <a:solidFill>
                  <a:srgbClr val="000000"/>
                </a:solidFill>
                <a:latin typeface="Courier New"/>
                <a:ea typeface="+mn-ea"/>
              </a:rPr>
              <a:t>for number in originalList:</a:t>
            </a:r>
            <a:endParaRPr/>
          </a:p>
          <a:p>
            <a:pPr>
              <a:lnSpc>
                <a:spcPct val="100000"/>
              </a:lnSpc>
            </a:pPr>
            <a:r>
              <a:rPr lang="en-IN" sz="1200">
                <a:solidFill>
                  <a:srgbClr val="000000"/>
                </a:solidFill>
                <a:latin typeface="Courier New"/>
                <a:ea typeface="+mn-ea"/>
              </a:rPr>
              <a:t>newlist.append(number * number)</a:t>
            </a:r>
            <a:endParaRPr/>
          </a:p>
          <a:p>
            <a:pPr algn="ctr">
              <a:lnSpc>
                <a:spcPct val="100000"/>
              </a:lnSpc>
            </a:pPr>
            <a:endParaRPr/>
          </a:p>
        </p:txBody>
      </p:sp>
      <p:sp>
        <p:nvSpPr>
          <p:cNvPr id="220" name="CustomShape 5"/>
          <p:cNvSpPr/>
          <p:nvPr/>
        </p:nvSpPr>
        <p:spPr>
          <a:xfrm>
            <a:off x="837000" y="8062560"/>
            <a:ext cx="5551200" cy="745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originalList = [2,4,6,8,10,12,14,16,18,20]</a:t>
            </a:r>
            <a:endParaRPr/>
          </a:p>
          <a:p>
            <a:pPr>
              <a:lnSpc>
                <a:spcPct val="100000"/>
              </a:lnSpc>
            </a:pPr>
            <a:r>
              <a:rPr lang="en-IN" sz="1200">
                <a:solidFill>
                  <a:srgbClr val="000000"/>
                </a:solidFill>
                <a:latin typeface="Courier New"/>
                <a:ea typeface="+mn-ea"/>
              </a:rPr>
              <a:t>newList = [number * number for number in OriginalList]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US" dirty="0" smtClean="0"/>
              <a:t>The output from a command normally intended for standard output can be easily diverted to a file instead. This capability is known as output redirection.</a:t>
            </a:r>
          </a:p>
          <a:p>
            <a:pPr>
              <a:lnSpc>
                <a:spcPct val="100000"/>
              </a:lnSpc>
            </a:pPr>
            <a:endParaRPr lang="en-US" dirty="0" smtClean="0"/>
          </a:p>
          <a:p>
            <a:pPr>
              <a:lnSpc>
                <a:spcPct val="100000"/>
              </a:lnSpc>
            </a:pPr>
            <a:r>
              <a:rPr lang="en-US" dirty="0" smtClean="0"/>
              <a:t>If the notation &gt; file is appended to any command that normally writes its output to standard output, the output of that command will be written to file instead of your terminal.</a:t>
            </a:r>
          </a:p>
          <a:p>
            <a:pPr>
              <a:lnSpc>
                <a:spcPct val="100000"/>
              </a:lnSpc>
            </a:pPr>
            <a:endParaRPr lang="en-US" dirty="0" smtClean="0"/>
          </a:p>
          <a:p>
            <a:pPr>
              <a:lnSpc>
                <a:spcPct val="100000"/>
              </a:lnSpc>
            </a:pPr>
            <a:r>
              <a:rPr lang="en-US" dirty="0" smtClean="0"/>
              <a:t>Check the following who command which redirects the complete output of the command in the users file.</a:t>
            </a:r>
          </a:p>
          <a:p>
            <a:pPr>
              <a:lnSpc>
                <a:spcPct val="100000"/>
              </a:lnSpc>
            </a:pPr>
            <a:endParaRPr lang="en-US" dirty="0" smtClean="0"/>
          </a:p>
          <a:p>
            <a:pPr>
              <a:lnSpc>
                <a:spcPct val="100000"/>
              </a:lnSpc>
            </a:pPr>
            <a:r>
              <a:rPr lang="en-US" dirty="0" smtClean="0"/>
              <a:t>heck the following who command which redirects the complete output of the command in the users file.</a:t>
            </a:r>
          </a:p>
          <a:p>
            <a:pPr>
              <a:lnSpc>
                <a:spcPct val="100000"/>
              </a:lnSpc>
            </a:pPr>
            <a:endParaRPr lang="en-US" dirty="0" smtClean="0"/>
          </a:p>
          <a:p>
            <a:pPr>
              <a:lnSpc>
                <a:spcPct val="100000"/>
              </a:lnSpc>
            </a:pPr>
            <a:r>
              <a:rPr lang="en-US" dirty="0" smtClean="0"/>
              <a:t>$ who &gt; users</a:t>
            </a:r>
          </a:p>
          <a:p>
            <a:pPr>
              <a:lnSpc>
                <a:spcPct val="100000"/>
              </a:lnSpc>
            </a:pPr>
            <a:r>
              <a:rPr lang="en-US" dirty="0" smtClean="0"/>
              <a:t>Notice that no output appears at the terminal. This is because the output has been redirected from the default standard output device (the terminal) into the specified file. You can check the users file for the complete content −</a:t>
            </a:r>
          </a:p>
          <a:p>
            <a:pPr>
              <a:lnSpc>
                <a:spcPct val="100000"/>
              </a:lnSpc>
            </a:pPr>
            <a:endParaRPr lang="en-US" dirty="0" smtClean="0"/>
          </a:p>
          <a:p>
            <a:pPr>
              <a:lnSpc>
                <a:spcPct val="100000"/>
              </a:lnSpc>
            </a:pPr>
            <a:r>
              <a:rPr lang="en-US" dirty="0" smtClean="0"/>
              <a:t>$ cat users</a:t>
            </a:r>
          </a:p>
          <a:p>
            <a:pPr>
              <a:lnSpc>
                <a:spcPct val="100000"/>
              </a:lnSpc>
            </a:pPr>
            <a:r>
              <a:rPr lang="en-US" dirty="0" err="1" smtClean="0"/>
              <a:t>oko</a:t>
            </a:r>
            <a:r>
              <a:rPr lang="en-US" dirty="0" smtClean="0"/>
              <a:t>         tty01   Sep 12 07:30</a:t>
            </a:r>
          </a:p>
          <a:p>
            <a:pPr>
              <a:lnSpc>
                <a:spcPct val="100000"/>
              </a:lnSpc>
            </a:pPr>
            <a:r>
              <a:rPr lang="en-US" dirty="0" err="1" smtClean="0"/>
              <a:t>ai</a:t>
            </a:r>
            <a:r>
              <a:rPr lang="en-US" dirty="0" smtClean="0"/>
              <a:t>          tty15   Sep 12 13:32</a:t>
            </a:r>
          </a:p>
          <a:p>
            <a:pPr>
              <a:lnSpc>
                <a:spcPct val="100000"/>
              </a:lnSpc>
            </a:pPr>
            <a:r>
              <a:rPr lang="en-US" dirty="0" err="1" smtClean="0"/>
              <a:t>ruth</a:t>
            </a:r>
            <a:r>
              <a:rPr lang="en-US" dirty="0" smtClean="0"/>
              <a:t>        tty21   Sep 12 10:10</a:t>
            </a:r>
          </a:p>
          <a:p>
            <a:pPr>
              <a:lnSpc>
                <a:spcPct val="100000"/>
              </a:lnSpc>
            </a:pPr>
            <a:r>
              <a:rPr lang="en-US" dirty="0" smtClean="0"/>
              <a:t>pat         tty24   Sep 12 13:07</a:t>
            </a:r>
          </a:p>
          <a:p>
            <a:pPr>
              <a:lnSpc>
                <a:spcPct val="100000"/>
              </a:lnSpc>
            </a:pPr>
            <a:r>
              <a:rPr lang="en-US" dirty="0" err="1" smtClean="0"/>
              <a:t>steve</a:t>
            </a:r>
            <a:r>
              <a:rPr lang="en-US" dirty="0" smtClean="0"/>
              <a:t>       tty25   Sep 12 13:03</a:t>
            </a:r>
          </a:p>
          <a:p>
            <a:pPr>
              <a:lnSpc>
                <a:spcPct val="100000"/>
              </a:lnSpc>
            </a:pPr>
            <a:r>
              <a:rPr lang="en-US" dirty="0" smtClean="0"/>
              <a:t>$</a:t>
            </a:r>
          </a:p>
          <a:p>
            <a:pPr>
              <a:lnSpc>
                <a:spcPct val="100000"/>
              </a:lnSpc>
            </a:pPr>
            <a:r>
              <a:rPr lang="en-US" dirty="0" smtClean="0"/>
              <a:t>If a command has its output redirected to a file and the file already contains some data, that data will be lost. Consider the following example −</a:t>
            </a:r>
          </a:p>
          <a:p>
            <a:pPr>
              <a:lnSpc>
                <a:spcPct val="100000"/>
              </a:lnSpc>
            </a:pPr>
            <a:endParaRPr lang="en-US" dirty="0" smtClean="0"/>
          </a:p>
          <a:p>
            <a:pPr>
              <a:lnSpc>
                <a:spcPct val="100000"/>
              </a:lnSpc>
            </a:pPr>
            <a:r>
              <a:rPr lang="en-US" dirty="0" smtClean="0"/>
              <a:t>$ echo line 1 &gt; users</a:t>
            </a:r>
          </a:p>
          <a:p>
            <a:pPr>
              <a:lnSpc>
                <a:spcPct val="100000"/>
              </a:lnSpc>
            </a:pPr>
            <a:r>
              <a:rPr lang="en-US" dirty="0" smtClean="0"/>
              <a:t>$ cat users</a:t>
            </a:r>
          </a:p>
          <a:p>
            <a:pPr>
              <a:lnSpc>
                <a:spcPct val="100000"/>
              </a:lnSpc>
            </a:pPr>
            <a:r>
              <a:rPr lang="en-US" dirty="0" smtClean="0"/>
              <a:t>line 1</a:t>
            </a:r>
          </a:p>
          <a:p>
            <a:pPr>
              <a:lnSpc>
                <a:spcPct val="100000"/>
              </a:lnSpc>
            </a:pPr>
            <a:r>
              <a:rPr lang="en-US" dirty="0" smtClean="0"/>
              <a:t>$</a:t>
            </a:r>
          </a:p>
          <a:p>
            <a:pPr>
              <a:lnSpc>
                <a:spcPct val="100000"/>
              </a:lnSpc>
            </a:pPr>
            <a:r>
              <a:rPr lang="en-US" dirty="0" smtClean="0"/>
              <a:t>You can use &gt;&gt; operator to append the output in an existing file as follows −</a:t>
            </a:r>
          </a:p>
          <a:p>
            <a:pPr>
              <a:lnSpc>
                <a:spcPct val="100000"/>
              </a:lnSpc>
            </a:pPr>
            <a:endParaRPr lang="en-US" dirty="0" smtClean="0"/>
          </a:p>
          <a:p>
            <a:pPr>
              <a:lnSpc>
                <a:spcPct val="100000"/>
              </a:lnSpc>
            </a:pPr>
            <a:r>
              <a:rPr lang="en-US" dirty="0" smtClean="0"/>
              <a:t>$ echo line 2 &gt;&gt; users</a:t>
            </a:r>
          </a:p>
          <a:p>
            <a:pPr>
              <a:lnSpc>
                <a:spcPct val="100000"/>
              </a:lnSpc>
            </a:pPr>
            <a:r>
              <a:rPr lang="en-US" dirty="0" smtClean="0"/>
              <a:t>$ cat users</a:t>
            </a:r>
          </a:p>
          <a:p>
            <a:pPr>
              <a:lnSpc>
                <a:spcPct val="100000"/>
              </a:lnSpc>
            </a:pPr>
            <a:r>
              <a:rPr lang="en-US" dirty="0" smtClean="0"/>
              <a:t>line 1</a:t>
            </a:r>
          </a:p>
          <a:p>
            <a:pPr>
              <a:lnSpc>
                <a:spcPct val="100000"/>
              </a:lnSpc>
            </a:pPr>
            <a:r>
              <a:rPr lang="en-US" dirty="0" smtClean="0"/>
              <a:t>line 2</a:t>
            </a:r>
          </a:p>
          <a:p>
            <a:pPr>
              <a:lnSpc>
                <a:spcPct val="100000"/>
              </a:lnSpc>
            </a:pPr>
            <a:r>
              <a:rPr lang="en-US" dirty="0" smtClean="0"/>
              <a:t>$</a:t>
            </a:r>
          </a:p>
          <a:p>
            <a:pPr>
              <a:lnSpc>
                <a:spcPct val="100000"/>
              </a:lnSpc>
            </a:pPr>
            <a:r>
              <a:rPr lang="en-US" dirty="0" smtClean="0"/>
              <a:t>Input Redirection</a:t>
            </a:r>
          </a:p>
          <a:p>
            <a:pPr>
              <a:lnSpc>
                <a:spcPct val="100000"/>
              </a:lnSpc>
            </a:pPr>
            <a:r>
              <a:rPr lang="en-US" dirty="0" smtClean="0"/>
              <a:t>Just as the output of a command can be redirected to a file, so can the input of a command be redirected from a file. As the greater-than character &gt; is used for output redirection, the less-than character &lt; is used to redirect the input of a command.</a:t>
            </a:r>
          </a:p>
          <a:p>
            <a:pPr>
              <a:lnSpc>
                <a:spcPct val="100000"/>
              </a:lnSpc>
            </a:pPr>
            <a:endParaRPr lang="en-US" dirty="0" smtClean="0"/>
          </a:p>
          <a:p>
            <a:pPr>
              <a:lnSpc>
                <a:spcPct val="100000"/>
              </a:lnSpc>
            </a:pPr>
            <a:r>
              <a:rPr lang="en-US" dirty="0" smtClean="0"/>
              <a:t>The commands that normally take their input from the standard input can have their input redirected from a file in this manner. For example, to count the number of lines in the file users generated above, you can execute the command as follows −</a:t>
            </a:r>
          </a:p>
          <a:p>
            <a:pPr>
              <a:lnSpc>
                <a:spcPct val="100000"/>
              </a:lnSpc>
            </a:pPr>
            <a:endParaRPr lang="en-US" dirty="0" smtClean="0"/>
          </a:p>
          <a:p>
            <a:pPr>
              <a:lnSpc>
                <a:spcPct val="100000"/>
              </a:lnSpc>
            </a:pPr>
            <a:r>
              <a:rPr lang="en-US" dirty="0" smtClean="0"/>
              <a:t>$ </a:t>
            </a:r>
            <a:r>
              <a:rPr lang="en-US" dirty="0" err="1" smtClean="0"/>
              <a:t>wc</a:t>
            </a:r>
            <a:r>
              <a:rPr lang="en-US" dirty="0" smtClean="0"/>
              <a:t> -l users</a:t>
            </a:r>
          </a:p>
          <a:p>
            <a:pPr>
              <a:lnSpc>
                <a:spcPct val="100000"/>
              </a:lnSpc>
            </a:pPr>
            <a:r>
              <a:rPr lang="en-US" dirty="0" smtClean="0"/>
              <a:t>2 users</a:t>
            </a:r>
          </a:p>
          <a:p>
            <a:pPr>
              <a:lnSpc>
                <a:spcPct val="100000"/>
              </a:lnSpc>
            </a:pPr>
            <a:r>
              <a:rPr lang="en-US" dirty="0" smtClean="0"/>
              <a:t>$</a:t>
            </a:r>
          </a:p>
          <a:p>
            <a:pPr>
              <a:lnSpc>
                <a:spcPct val="100000"/>
              </a:lnSpc>
            </a:pPr>
            <a:r>
              <a:rPr lang="en-US" dirty="0" smtClean="0"/>
              <a:t>Upon execution, you will receive the following output. You can count the number of lines in the file by redirecting the standard input of the </a:t>
            </a:r>
            <a:r>
              <a:rPr lang="en-US" dirty="0" err="1" smtClean="0"/>
              <a:t>wc</a:t>
            </a:r>
            <a:r>
              <a:rPr lang="en-US" dirty="0" smtClean="0"/>
              <a:t> command from the file users −</a:t>
            </a:r>
          </a:p>
          <a:p>
            <a:pPr>
              <a:lnSpc>
                <a:spcPct val="100000"/>
              </a:lnSpc>
            </a:pPr>
            <a:endParaRPr lang="en-US" dirty="0" smtClean="0"/>
          </a:p>
          <a:p>
            <a:pPr>
              <a:lnSpc>
                <a:spcPct val="100000"/>
              </a:lnSpc>
            </a:pPr>
            <a:r>
              <a:rPr lang="en-US" dirty="0" smtClean="0"/>
              <a:t>$ </a:t>
            </a:r>
            <a:r>
              <a:rPr lang="en-US" dirty="0" err="1" smtClean="0"/>
              <a:t>wc</a:t>
            </a:r>
            <a:r>
              <a:rPr lang="en-US" dirty="0" smtClean="0"/>
              <a:t> -l &lt; users</a:t>
            </a:r>
          </a:p>
          <a:p>
            <a:pPr>
              <a:lnSpc>
                <a:spcPct val="100000"/>
              </a:lnSpc>
            </a:pPr>
            <a:r>
              <a:rPr lang="en-US" dirty="0" smtClean="0"/>
              <a:t>2</a:t>
            </a:r>
          </a:p>
          <a:p>
            <a:pPr>
              <a:lnSpc>
                <a:spcPct val="100000"/>
              </a:lnSpc>
            </a:pPr>
            <a:r>
              <a:rPr lang="en-US" dirty="0" smtClean="0"/>
              <a:t>$</a:t>
            </a:r>
          </a:p>
          <a:p>
            <a:pPr>
              <a:lnSpc>
                <a:spcPct val="100000"/>
              </a:lnSpc>
            </a:pPr>
            <a:r>
              <a:rPr lang="en-US" dirty="0" smtClean="0"/>
              <a:t>Note that there is a difference in the output produced by the two forms of the </a:t>
            </a:r>
            <a:r>
              <a:rPr lang="en-US" dirty="0" err="1" smtClean="0"/>
              <a:t>wc</a:t>
            </a:r>
            <a:r>
              <a:rPr lang="en-US" dirty="0" smtClean="0"/>
              <a:t> command. In the first case, the name of the file users is listed with the line count; in the second case, it is not.</a:t>
            </a:r>
          </a:p>
          <a:p>
            <a:pPr>
              <a:lnSpc>
                <a:spcPct val="100000"/>
              </a:lnSpc>
            </a:pPr>
            <a:endParaRPr lang="en-US" dirty="0" smtClean="0"/>
          </a:p>
          <a:p>
            <a:pPr>
              <a:lnSpc>
                <a:spcPct val="100000"/>
              </a:lnSpc>
            </a:pPr>
            <a:r>
              <a:rPr lang="en-US" dirty="0" smtClean="0"/>
              <a:t>In the first case, </a:t>
            </a:r>
            <a:r>
              <a:rPr lang="en-US" dirty="0" err="1" smtClean="0"/>
              <a:t>wc</a:t>
            </a:r>
            <a:r>
              <a:rPr lang="en-US" dirty="0" smtClean="0"/>
              <a:t> knows that it is reading its input from the file users. In the second case, it only knows that it is reading its input from standard input so it does not display file name.</a:t>
            </a:r>
          </a:p>
          <a:p>
            <a:pPr>
              <a:lnSpc>
                <a:spcPct val="100000"/>
              </a:lnSpc>
            </a:pPr>
            <a:endParaRPr lang="en-US" dirty="0" smtClean="0"/>
          </a:p>
          <a:p>
            <a:pPr>
              <a:lnSpc>
                <a:spcPct val="100000"/>
              </a:lnSpc>
            </a:pPr>
            <a:r>
              <a:rPr lang="en-US" dirty="0" smtClean="0"/>
              <a:t>Here Document</a:t>
            </a:r>
          </a:p>
          <a:p>
            <a:pPr>
              <a:lnSpc>
                <a:spcPct val="100000"/>
              </a:lnSpc>
            </a:pPr>
            <a:r>
              <a:rPr lang="en-US" dirty="0" smtClean="0"/>
              <a:t>A here document is used to redirect input into an interactive shell script or program.</a:t>
            </a:r>
          </a:p>
          <a:p>
            <a:pPr>
              <a:lnSpc>
                <a:spcPct val="100000"/>
              </a:lnSpc>
            </a:pPr>
            <a:endParaRPr lang="en-US" dirty="0" smtClean="0"/>
          </a:p>
          <a:p>
            <a:pPr>
              <a:lnSpc>
                <a:spcPct val="100000"/>
              </a:lnSpc>
            </a:pPr>
            <a:r>
              <a:rPr lang="en-US" dirty="0" smtClean="0"/>
              <a:t>We can run an interactive program within a shell script without user action by supplying the required input for the interactive program, or interactive shell script.</a:t>
            </a:r>
          </a:p>
          <a:p>
            <a:pPr>
              <a:lnSpc>
                <a:spcPct val="100000"/>
              </a:lnSpc>
            </a:pPr>
            <a:endParaRPr lang="en-US" dirty="0" smtClean="0"/>
          </a:p>
          <a:p>
            <a:pPr>
              <a:lnSpc>
                <a:spcPct val="100000"/>
              </a:lnSpc>
            </a:pPr>
            <a:r>
              <a:rPr lang="en-US" dirty="0" smtClean="0"/>
              <a:t>The general form for a here document is −</a:t>
            </a:r>
          </a:p>
          <a:p>
            <a:pPr>
              <a:lnSpc>
                <a:spcPct val="100000"/>
              </a:lnSpc>
            </a:pPr>
            <a:endParaRPr lang="en-US" dirty="0" smtClean="0"/>
          </a:p>
          <a:p>
            <a:pPr>
              <a:lnSpc>
                <a:spcPct val="100000"/>
              </a:lnSpc>
            </a:pPr>
            <a:r>
              <a:rPr lang="en-US" dirty="0" smtClean="0"/>
              <a:t>command &lt;&lt; delimiter</a:t>
            </a:r>
          </a:p>
          <a:p>
            <a:pPr>
              <a:lnSpc>
                <a:spcPct val="100000"/>
              </a:lnSpc>
            </a:pPr>
            <a:r>
              <a:rPr lang="en-US" dirty="0" smtClean="0"/>
              <a:t>document</a:t>
            </a:r>
          </a:p>
          <a:p>
            <a:pPr>
              <a:lnSpc>
                <a:spcPct val="100000"/>
              </a:lnSpc>
            </a:pPr>
            <a:r>
              <a:rPr lang="en-US" dirty="0" smtClean="0"/>
              <a:t>delimiter</a:t>
            </a:r>
          </a:p>
          <a:p>
            <a:pPr>
              <a:lnSpc>
                <a:spcPct val="100000"/>
              </a:lnSpc>
            </a:pPr>
            <a:r>
              <a:rPr lang="en-US" dirty="0" smtClean="0"/>
              <a:t>Here the shell interprets the &lt;&lt; operator as an instruction to read input until it finds a line containing the specified delimiter. All the input lines up to the line containing the delimiter are then fed into the standard input of the command.</a:t>
            </a:r>
          </a:p>
          <a:p>
            <a:pPr>
              <a:lnSpc>
                <a:spcPct val="100000"/>
              </a:lnSpc>
            </a:pPr>
            <a:endParaRPr lang="en-US" dirty="0" smtClean="0"/>
          </a:p>
          <a:p>
            <a:pPr>
              <a:lnSpc>
                <a:spcPct val="100000"/>
              </a:lnSpc>
            </a:pPr>
            <a:r>
              <a:rPr lang="en-US" dirty="0" smtClean="0"/>
              <a:t>The delimiter tells the shell that the here document has completed. Without it, the shell continues to read the input forever. The delimiter must be a single word that does not contain spaces or tabs.</a:t>
            </a:r>
          </a:p>
          <a:p>
            <a:pPr>
              <a:lnSpc>
                <a:spcPct val="100000"/>
              </a:lnSpc>
            </a:pPr>
            <a:endParaRPr lang="en-US" dirty="0" smtClean="0"/>
          </a:p>
          <a:p>
            <a:pPr>
              <a:lnSpc>
                <a:spcPct val="100000"/>
              </a:lnSpc>
            </a:pPr>
            <a:r>
              <a:rPr lang="en-US" dirty="0" smtClean="0"/>
              <a:t>Following is the input to the command </a:t>
            </a:r>
            <a:r>
              <a:rPr lang="en-US" dirty="0" err="1" smtClean="0"/>
              <a:t>wc</a:t>
            </a:r>
            <a:r>
              <a:rPr lang="en-US" dirty="0" smtClean="0"/>
              <a:t> -l to count the total number of lines −</a:t>
            </a:r>
          </a:p>
          <a:p>
            <a:pPr>
              <a:lnSpc>
                <a:spcPct val="100000"/>
              </a:lnSpc>
            </a:pPr>
            <a:endParaRPr lang="en-US" dirty="0" smtClean="0"/>
          </a:p>
          <a:p>
            <a:pPr>
              <a:lnSpc>
                <a:spcPct val="100000"/>
              </a:lnSpc>
            </a:pPr>
            <a:r>
              <a:rPr lang="en-US" dirty="0" smtClean="0"/>
              <a:t>$</a:t>
            </a:r>
            <a:r>
              <a:rPr lang="en-US" dirty="0" err="1" smtClean="0"/>
              <a:t>wc</a:t>
            </a:r>
            <a:r>
              <a:rPr lang="en-US" dirty="0" smtClean="0"/>
              <a:t> -l &lt;&lt; EOF</a:t>
            </a:r>
          </a:p>
          <a:p>
            <a:pPr>
              <a:lnSpc>
                <a:spcPct val="100000"/>
              </a:lnSpc>
            </a:pPr>
            <a:r>
              <a:rPr lang="en-US" dirty="0" smtClean="0"/>
              <a:t>   This is a simple lookup program </a:t>
            </a:r>
          </a:p>
          <a:p>
            <a:pPr>
              <a:lnSpc>
                <a:spcPct val="100000"/>
              </a:lnSpc>
            </a:pPr>
            <a:r>
              <a:rPr lang="en-US" dirty="0" smtClean="0"/>
              <a:t>	for good (and bad) restaurants</a:t>
            </a:r>
          </a:p>
          <a:p>
            <a:pPr>
              <a:lnSpc>
                <a:spcPct val="100000"/>
              </a:lnSpc>
            </a:pPr>
            <a:r>
              <a:rPr lang="en-US" dirty="0" smtClean="0"/>
              <a:t>	in Cape Town.</a:t>
            </a:r>
          </a:p>
          <a:p>
            <a:pPr>
              <a:lnSpc>
                <a:spcPct val="100000"/>
              </a:lnSpc>
            </a:pPr>
            <a:r>
              <a:rPr lang="en-US" dirty="0" smtClean="0"/>
              <a:t>EOF</a:t>
            </a:r>
          </a:p>
          <a:p>
            <a:pPr>
              <a:lnSpc>
                <a:spcPct val="100000"/>
              </a:lnSpc>
            </a:pPr>
            <a:r>
              <a:rPr lang="en-US" dirty="0" smtClean="0"/>
              <a:t>3</a:t>
            </a:r>
          </a:p>
          <a:p>
            <a:pPr>
              <a:lnSpc>
                <a:spcPct val="100000"/>
              </a:lnSpc>
            </a:pPr>
            <a:r>
              <a:rPr lang="en-US" dirty="0" smtClean="0"/>
              <a:t>$</a:t>
            </a:r>
          </a:p>
          <a:p>
            <a:pPr>
              <a:lnSpc>
                <a:spcPct val="100000"/>
              </a:lnSpc>
            </a:pPr>
            <a:r>
              <a:rPr lang="en-US" dirty="0" smtClean="0"/>
              <a:t>You can use the here document to print multiple lines using your script as follows −</a:t>
            </a:r>
          </a:p>
          <a:p>
            <a:pPr>
              <a:lnSpc>
                <a:spcPct val="100000"/>
              </a:lnSpc>
            </a:pPr>
            <a:endParaRPr lang="en-US" dirty="0" smtClean="0"/>
          </a:p>
          <a:p>
            <a:pPr>
              <a:lnSpc>
                <a:spcPct val="100000"/>
              </a:lnSpc>
            </a:pPr>
            <a:r>
              <a:rPr lang="en-US" dirty="0" smtClean="0"/>
              <a:t>#!/bin/</a:t>
            </a:r>
            <a:r>
              <a:rPr lang="en-US" dirty="0" err="1" smtClean="0"/>
              <a:t>sh</a:t>
            </a:r>
            <a:endParaRPr lang="en-US" dirty="0" smtClean="0"/>
          </a:p>
          <a:p>
            <a:pPr>
              <a:lnSpc>
                <a:spcPct val="100000"/>
              </a:lnSpc>
            </a:pPr>
            <a:endParaRPr lang="en-US" dirty="0" smtClean="0"/>
          </a:p>
          <a:p>
            <a:pPr>
              <a:lnSpc>
                <a:spcPct val="100000"/>
              </a:lnSpc>
            </a:pPr>
            <a:r>
              <a:rPr lang="en-US" dirty="0" smtClean="0"/>
              <a:t>cat &lt;&lt; EOF</a:t>
            </a:r>
          </a:p>
          <a:p>
            <a:pPr>
              <a:lnSpc>
                <a:spcPct val="100000"/>
              </a:lnSpc>
            </a:pPr>
            <a:r>
              <a:rPr lang="en-US" dirty="0" smtClean="0"/>
              <a:t>This is a simple lookup program </a:t>
            </a:r>
          </a:p>
          <a:p>
            <a:pPr>
              <a:lnSpc>
                <a:spcPct val="100000"/>
              </a:lnSpc>
            </a:pPr>
            <a:r>
              <a:rPr lang="en-US" dirty="0" smtClean="0"/>
              <a:t>for good (and bad) restaurants</a:t>
            </a:r>
          </a:p>
          <a:p>
            <a:pPr>
              <a:lnSpc>
                <a:spcPct val="100000"/>
              </a:lnSpc>
            </a:pPr>
            <a:r>
              <a:rPr lang="en-US" dirty="0" smtClean="0"/>
              <a:t>in Cape Town.</a:t>
            </a:r>
          </a:p>
          <a:p>
            <a:pPr>
              <a:lnSpc>
                <a:spcPct val="100000"/>
              </a:lnSpc>
            </a:pPr>
            <a:r>
              <a:rPr lang="en-US" dirty="0" smtClean="0"/>
              <a:t>EOF	</a:t>
            </a:r>
          </a:p>
          <a:p>
            <a:pPr>
              <a:lnSpc>
                <a:spcPct val="100000"/>
              </a:lnSpc>
            </a:pPr>
            <a:r>
              <a:rPr lang="en-US" dirty="0" smtClean="0"/>
              <a:t>Upon execution, you will receive the following result −</a:t>
            </a:r>
          </a:p>
          <a:p>
            <a:pPr>
              <a:lnSpc>
                <a:spcPct val="100000"/>
              </a:lnSpc>
            </a:pPr>
            <a:endParaRPr lang="en-US" dirty="0" smtClean="0"/>
          </a:p>
          <a:p>
            <a:pPr>
              <a:lnSpc>
                <a:spcPct val="100000"/>
              </a:lnSpc>
            </a:pPr>
            <a:r>
              <a:rPr lang="en-US" dirty="0" smtClean="0"/>
              <a:t>This is a simple lookup program</a:t>
            </a:r>
          </a:p>
          <a:p>
            <a:pPr>
              <a:lnSpc>
                <a:spcPct val="100000"/>
              </a:lnSpc>
            </a:pPr>
            <a:r>
              <a:rPr lang="en-US" dirty="0" smtClean="0"/>
              <a:t>for good (and bad) restaurants</a:t>
            </a:r>
          </a:p>
          <a:p>
            <a:pPr>
              <a:lnSpc>
                <a:spcPct val="100000"/>
              </a:lnSpc>
            </a:pPr>
            <a:r>
              <a:rPr lang="en-US" dirty="0" smtClean="0"/>
              <a:t>in Cape Town.</a:t>
            </a:r>
          </a:p>
          <a:p>
            <a:pPr>
              <a:lnSpc>
                <a:spcPct val="100000"/>
              </a:lnSpc>
            </a:pPr>
            <a:r>
              <a:rPr lang="en-US" dirty="0" smtClean="0"/>
              <a:t>The following script runs a session with the vi text editor and saves the input in the file test.txt.</a:t>
            </a:r>
          </a:p>
          <a:p>
            <a:pPr>
              <a:lnSpc>
                <a:spcPct val="100000"/>
              </a:lnSpc>
            </a:pPr>
            <a:endParaRPr lang="en-US" dirty="0" smtClean="0"/>
          </a:p>
          <a:p>
            <a:pPr>
              <a:lnSpc>
                <a:spcPct val="100000"/>
              </a:lnSpc>
            </a:pPr>
            <a:r>
              <a:rPr lang="en-US" dirty="0" smtClean="0"/>
              <a:t>#!/bin/</a:t>
            </a:r>
            <a:r>
              <a:rPr lang="en-US" dirty="0" err="1" smtClean="0"/>
              <a:t>sh</a:t>
            </a:r>
            <a:endParaRPr lang="en-US" dirty="0" smtClean="0"/>
          </a:p>
          <a:p>
            <a:pPr>
              <a:lnSpc>
                <a:spcPct val="100000"/>
              </a:lnSpc>
            </a:pPr>
            <a:endParaRPr lang="en-US" dirty="0" smtClean="0"/>
          </a:p>
          <a:p>
            <a:pPr>
              <a:lnSpc>
                <a:spcPct val="100000"/>
              </a:lnSpc>
            </a:pPr>
            <a:r>
              <a:rPr lang="en-US" dirty="0" smtClean="0"/>
              <a:t>filename=test.txt</a:t>
            </a:r>
          </a:p>
          <a:p>
            <a:pPr>
              <a:lnSpc>
                <a:spcPct val="100000"/>
              </a:lnSpc>
            </a:pPr>
            <a:r>
              <a:rPr lang="en-US" dirty="0" smtClean="0"/>
              <a:t>vi $filename &lt;&lt;</a:t>
            </a:r>
            <a:r>
              <a:rPr lang="en-US" dirty="0" err="1" smtClean="0"/>
              <a:t>EndOfCommands</a:t>
            </a:r>
            <a:endParaRPr lang="en-US" dirty="0" smtClean="0"/>
          </a:p>
          <a:p>
            <a:pPr>
              <a:lnSpc>
                <a:spcPct val="100000"/>
              </a:lnSpc>
            </a:pPr>
            <a:r>
              <a:rPr lang="en-US" dirty="0" smtClean="0"/>
              <a:t>i</a:t>
            </a:r>
          </a:p>
          <a:p>
            <a:pPr>
              <a:lnSpc>
                <a:spcPct val="100000"/>
              </a:lnSpc>
            </a:pPr>
            <a:r>
              <a:rPr lang="en-US" dirty="0" smtClean="0"/>
              <a:t>This file was created automatically from</a:t>
            </a:r>
          </a:p>
          <a:p>
            <a:pPr>
              <a:lnSpc>
                <a:spcPct val="100000"/>
              </a:lnSpc>
            </a:pPr>
            <a:r>
              <a:rPr lang="en-US" dirty="0" smtClean="0"/>
              <a:t>a shell script</a:t>
            </a:r>
          </a:p>
          <a:p>
            <a:pPr>
              <a:lnSpc>
                <a:spcPct val="100000"/>
              </a:lnSpc>
            </a:pPr>
            <a:r>
              <a:rPr lang="en-US" dirty="0" smtClean="0"/>
              <a:t>^[</a:t>
            </a:r>
          </a:p>
          <a:p>
            <a:pPr>
              <a:lnSpc>
                <a:spcPct val="100000"/>
              </a:lnSpc>
            </a:pPr>
            <a:r>
              <a:rPr lang="en-US" dirty="0" smtClean="0"/>
              <a:t>ZZ</a:t>
            </a:r>
          </a:p>
          <a:p>
            <a:pPr>
              <a:lnSpc>
                <a:spcPct val="100000"/>
              </a:lnSpc>
            </a:pPr>
            <a:r>
              <a:rPr lang="en-US" dirty="0" err="1" smtClean="0"/>
              <a:t>EndOfCommands</a:t>
            </a:r>
            <a:endParaRPr lang="en-US" dirty="0" smtClean="0"/>
          </a:p>
          <a:p>
            <a:pPr>
              <a:lnSpc>
                <a:spcPct val="100000"/>
              </a:lnSpc>
            </a:pPr>
            <a:r>
              <a:rPr lang="en-US" dirty="0" smtClean="0"/>
              <a:t>If you run this script with vim acting as vi, then you will likely see output like the following −</a:t>
            </a:r>
          </a:p>
          <a:p>
            <a:pPr>
              <a:lnSpc>
                <a:spcPct val="100000"/>
              </a:lnSpc>
            </a:pPr>
            <a:endParaRPr lang="en-US" dirty="0" smtClean="0"/>
          </a:p>
          <a:p>
            <a:pPr>
              <a:lnSpc>
                <a:spcPct val="100000"/>
              </a:lnSpc>
            </a:pPr>
            <a:r>
              <a:rPr lang="en-US" dirty="0" smtClean="0"/>
              <a:t>$ </a:t>
            </a:r>
            <a:r>
              <a:rPr lang="en-US" dirty="0" err="1" smtClean="0"/>
              <a:t>sh</a:t>
            </a:r>
            <a:r>
              <a:rPr lang="en-US" dirty="0" smtClean="0"/>
              <a:t> test.sh</a:t>
            </a:r>
          </a:p>
          <a:p>
            <a:pPr>
              <a:lnSpc>
                <a:spcPct val="100000"/>
              </a:lnSpc>
            </a:pPr>
            <a:r>
              <a:rPr lang="en-US" dirty="0" smtClean="0"/>
              <a:t>Vim: Warning: Input is not from a terminal</a:t>
            </a:r>
          </a:p>
          <a:p>
            <a:pPr>
              <a:lnSpc>
                <a:spcPct val="100000"/>
              </a:lnSpc>
            </a:pPr>
            <a:r>
              <a:rPr lang="en-US" dirty="0" smtClean="0"/>
              <a:t>$</a:t>
            </a:r>
          </a:p>
          <a:p>
            <a:pPr>
              <a:lnSpc>
                <a:spcPct val="100000"/>
              </a:lnSpc>
            </a:pPr>
            <a:r>
              <a:rPr lang="en-US" dirty="0" smtClean="0"/>
              <a:t>After running the script, you should see the following added to the file test.txt −</a:t>
            </a:r>
          </a:p>
          <a:p>
            <a:pPr>
              <a:lnSpc>
                <a:spcPct val="100000"/>
              </a:lnSpc>
            </a:pPr>
            <a:endParaRPr lang="en-US" dirty="0" smtClean="0"/>
          </a:p>
          <a:p>
            <a:pPr>
              <a:lnSpc>
                <a:spcPct val="100000"/>
              </a:lnSpc>
            </a:pPr>
            <a:r>
              <a:rPr lang="en-US" dirty="0" smtClean="0"/>
              <a:t>$ cat test.txt</a:t>
            </a:r>
          </a:p>
          <a:p>
            <a:pPr>
              <a:lnSpc>
                <a:spcPct val="100000"/>
              </a:lnSpc>
            </a:pPr>
            <a:r>
              <a:rPr lang="en-US" dirty="0" smtClean="0"/>
              <a:t>This file was created automatically from</a:t>
            </a:r>
          </a:p>
          <a:p>
            <a:pPr>
              <a:lnSpc>
                <a:spcPct val="100000"/>
              </a:lnSpc>
            </a:pPr>
            <a:r>
              <a:rPr lang="en-US" dirty="0" smtClean="0"/>
              <a:t>a shell script</a:t>
            </a:r>
          </a:p>
          <a:p>
            <a:pPr>
              <a:lnSpc>
                <a:spcPct val="100000"/>
              </a:lnSpc>
            </a:pPr>
            <a:r>
              <a:rPr lang="en-US" dirty="0" smtClean="0"/>
              <a:t>$</a:t>
            </a:r>
          </a:p>
          <a:p>
            <a:pPr>
              <a:lnSpc>
                <a:spcPct val="100000"/>
              </a:lnSpc>
            </a:pPr>
            <a:r>
              <a:rPr lang="en-US" dirty="0" smtClean="0"/>
              <a:t>Discard the output</a:t>
            </a:r>
          </a:p>
          <a:p>
            <a:pPr>
              <a:lnSpc>
                <a:spcPct val="100000"/>
              </a:lnSpc>
            </a:pPr>
            <a:r>
              <a:rPr lang="en-US" dirty="0" smtClean="0"/>
              <a:t>Sometimes you will need to execute a command, but you don't want the output displayed on the screen. In such cases, you can discard the output by redirecting it to the file /</a:t>
            </a:r>
            <a:r>
              <a:rPr lang="en-US" dirty="0" err="1" smtClean="0"/>
              <a:t>dev</a:t>
            </a:r>
            <a:r>
              <a:rPr lang="en-US" dirty="0" smtClean="0"/>
              <a:t>/null −</a:t>
            </a:r>
          </a:p>
          <a:p>
            <a:pPr>
              <a:lnSpc>
                <a:spcPct val="100000"/>
              </a:lnSpc>
            </a:pPr>
            <a:endParaRPr lang="en-US" dirty="0" smtClean="0"/>
          </a:p>
          <a:p>
            <a:pPr>
              <a:lnSpc>
                <a:spcPct val="100000"/>
              </a:lnSpc>
            </a:pPr>
            <a:r>
              <a:rPr lang="en-US" dirty="0" smtClean="0"/>
              <a:t>$ command &gt; /</a:t>
            </a:r>
            <a:r>
              <a:rPr lang="en-US" dirty="0" err="1" smtClean="0"/>
              <a:t>dev</a:t>
            </a:r>
            <a:r>
              <a:rPr lang="en-US" dirty="0" smtClean="0"/>
              <a:t>/null</a:t>
            </a:r>
          </a:p>
          <a:p>
            <a:pPr>
              <a:lnSpc>
                <a:spcPct val="100000"/>
              </a:lnSpc>
            </a:pPr>
            <a:r>
              <a:rPr lang="en-US" dirty="0" smtClean="0"/>
              <a:t>Here command is the name of the command you want to execute. The file /</a:t>
            </a:r>
            <a:r>
              <a:rPr lang="en-US" dirty="0" err="1" smtClean="0"/>
              <a:t>dev</a:t>
            </a:r>
            <a:r>
              <a:rPr lang="en-US" dirty="0" smtClean="0"/>
              <a:t>/null is a special file that automatically discards all its input.</a:t>
            </a:r>
          </a:p>
          <a:p>
            <a:pPr>
              <a:lnSpc>
                <a:spcPct val="100000"/>
              </a:lnSpc>
            </a:pPr>
            <a:endParaRPr lang="en-US" dirty="0" smtClean="0"/>
          </a:p>
          <a:p>
            <a:pPr>
              <a:lnSpc>
                <a:spcPct val="100000"/>
              </a:lnSpc>
            </a:pPr>
            <a:r>
              <a:rPr lang="en-US" dirty="0" smtClean="0"/>
              <a:t>To discard both output of a command and its error output, use standard redirection to redirect STDERR to STDOUT −</a:t>
            </a:r>
          </a:p>
          <a:p>
            <a:pPr>
              <a:lnSpc>
                <a:spcPct val="100000"/>
              </a:lnSpc>
            </a:pPr>
            <a:endParaRPr lang="en-US" dirty="0" smtClean="0"/>
          </a:p>
          <a:p>
            <a:pPr>
              <a:lnSpc>
                <a:spcPct val="100000"/>
              </a:lnSpc>
            </a:pPr>
            <a:r>
              <a:rPr lang="en-US" dirty="0" smtClean="0"/>
              <a:t>$ command &gt; /</a:t>
            </a:r>
            <a:r>
              <a:rPr lang="en-US" dirty="0" err="1" smtClean="0"/>
              <a:t>dev</a:t>
            </a:r>
            <a:r>
              <a:rPr lang="en-US" dirty="0" smtClean="0"/>
              <a:t>/null 2&gt;&amp;1</a:t>
            </a:r>
          </a:p>
          <a:p>
            <a:pPr>
              <a:lnSpc>
                <a:spcPct val="100000"/>
              </a:lnSpc>
            </a:pPr>
            <a:r>
              <a:rPr lang="en-US" dirty="0" smtClean="0"/>
              <a:t>Here 2 represents STDERR and 1 represents STDOUT. You can display a message on to STDERR by redirecting STDOUT into STDERR as follows −</a:t>
            </a:r>
          </a:p>
          <a:p>
            <a:pPr>
              <a:lnSpc>
                <a:spcPct val="100000"/>
              </a:lnSpc>
            </a:pPr>
            <a:endParaRPr lang="en-US" dirty="0" smtClean="0"/>
          </a:p>
          <a:p>
            <a:pPr>
              <a:lnSpc>
                <a:spcPct val="100000"/>
              </a:lnSpc>
            </a:pPr>
            <a:r>
              <a:rPr lang="en-US" dirty="0" smtClean="0"/>
              <a:t>$ echo message 1&gt;&amp;2</a:t>
            </a:r>
          </a:p>
          <a:p>
            <a:pPr>
              <a:lnSpc>
                <a:spcPct val="100000"/>
              </a:lnSpc>
            </a:pPr>
            <a:r>
              <a:rPr lang="en-US" dirty="0" smtClean="0"/>
              <a:t>Redirection Commands</a:t>
            </a:r>
          </a:p>
          <a:p>
            <a:pPr>
              <a:lnSpc>
                <a:spcPct val="100000"/>
              </a:lnSpc>
            </a:pPr>
            <a:r>
              <a:rPr lang="en-US" dirty="0" smtClean="0"/>
              <a:t>Following is a complete list of commands which you can use for redirection −</a:t>
            </a:r>
          </a:p>
          <a:p>
            <a:pPr>
              <a:lnSpc>
                <a:spcPct val="100000"/>
              </a:lnSpc>
            </a:pPr>
            <a:endParaRPr lang="en-US" dirty="0" smtClean="0"/>
          </a:p>
          <a:p>
            <a:pPr>
              <a:lnSpc>
                <a:spcPct val="100000"/>
              </a:lnSpc>
            </a:pPr>
            <a:r>
              <a:rPr lang="en-US" dirty="0" err="1" smtClean="0"/>
              <a:t>S.No</a:t>
            </a:r>
            <a:r>
              <a:rPr lang="en-US" dirty="0" smtClean="0"/>
              <a:t>.	Command &amp; Description</a:t>
            </a:r>
          </a:p>
          <a:p>
            <a:pPr>
              <a:lnSpc>
                <a:spcPct val="100000"/>
              </a:lnSpc>
            </a:pPr>
            <a:r>
              <a:rPr lang="en-US" dirty="0" smtClean="0"/>
              <a:t>1	</a:t>
            </a:r>
          </a:p>
          <a:p>
            <a:pPr>
              <a:lnSpc>
                <a:spcPct val="100000"/>
              </a:lnSpc>
            </a:pPr>
            <a:r>
              <a:rPr lang="en-US" dirty="0" err="1" smtClean="0"/>
              <a:t>pgm</a:t>
            </a:r>
            <a:r>
              <a:rPr lang="en-US" dirty="0" smtClean="0"/>
              <a:t> &gt; file</a:t>
            </a:r>
          </a:p>
          <a:p>
            <a:pPr>
              <a:lnSpc>
                <a:spcPct val="100000"/>
              </a:lnSpc>
            </a:pPr>
            <a:endParaRPr lang="en-US" dirty="0" smtClean="0"/>
          </a:p>
          <a:p>
            <a:pPr>
              <a:lnSpc>
                <a:spcPct val="100000"/>
              </a:lnSpc>
            </a:pPr>
            <a:r>
              <a:rPr lang="en-US" dirty="0" smtClean="0"/>
              <a:t>Output of </a:t>
            </a:r>
            <a:r>
              <a:rPr lang="en-US" dirty="0" err="1" smtClean="0"/>
              <a:t>pgm</a:t>
            </a:r>
            <a:r>
              <a:rPr lang="en-US" dirty="0" smtClean="0"/>
              <a:t> is redirected to file</a:t>
            </a:r>
          </a:p>
          <a:p>
            <a:pPr>
              <a:lnSpc>
                <a:spcPct val="100000"/>
              </a:lnSpc>
            </a:pPr>
            <a:endParaRPr lang="en-US" dirty="0" smtClean="0"/>
          </a:p>
          <a:p>
            <a:pPr>
              <a:lnSpc>
                <a:spcPct val="100000"/>
              </a:lnSpc>
            </a:pPr>
            <a:r>
              <a:rPr lang="en-US" dirty="0" smtClean="0"/>
              <a:t>2	</a:t>
            </a:r>
          </a:p>
          <a:p>
            <a:pPr>
              <a:lnSpc>
                <a:spcPct val="100000"/>
              </a:lnSpc>
            </a:pPr>
            <a:r>
              <a:rPr lang="en-US" dirty="0" err="1" smtClean="0"/>
              <a:t>pgm</a:t>
            </a:r>
            <a:r>
              <a:rPr lang="en-US" dirty="0" smtClean="0"/>
              <a:t> &lt; file</a:t>
            </a:r>
          </a:p>
          <a:p>
            <a:pPr>
              <a:lnSpc>
                <a:spcPct val="100000"/>
              </a:lnSpc>
            </a:pPr>
            <a:endParaRPr lang="en-US" dirty="0" smtClean="0"/>
          </a:p>
          <a:p>
            <a:pPr>
              <a:lnSpc>
                <a:spcPct val="100000"/>
              </a:lnSpc>
            </a:pPr>
            <a:r>
              <a:rPr lang="en-US" dirty="0" smtClean="0"/>
              <a:t>Program </a:t>
            </a:r>
            <a:r>
              <a:rPr lang="en-US" dirty="0" err="1" smtClean="0"/>
              <a:t>pgm</a:t>
            </a:r>
            <a:r>
              <a:rPr lang="en-US" dirty="0" smtClean="0"/>
              <a:t> reads its input from file</a:t>
            </a:r>
          </a:p>
          <a:p>
            <a:pPr>
              <a:lnSpc>
                <a:spcPct val="100000"/>
              </a:lnSpc>
            </a:pPr>
            <a:endParaRPr lang="en-US" dirty="0" smtClean="0"/>
          </a:p>
          <a:p>
            <a:pPr>
              <a:lnSpc>
                <a:spcPct val="100000"/>
              </a:lnSpc>
            </a:pPr>
            <a:r>
              <a:rPr lang="en-US" dirty="0" smtClean="0"/>
              <a:t>3	</a:t>
            </a:r>
          </a:p>
          <a:p>
            <a:pPr>
              <a:lnSpc>
                <a:spcPct val="100000"/>
              </a:lnSpc>
            </a:pPr>
            <a:r>
              <a:rPr lang="en-US" dirty="0" err="1" smtClean="0"/>
              <a:t>pgm</a:t>
            </a:r>
            <a:r>
              <a:rPr lang="en-US" dirty="0" smtClean="0"/>
              <a:t> &gt;&gt; file</a:t>
            </a:r>
          </a:p>
          <a:p>
            <a:pPr>
              <a:lnSpc>
                <a:spcPct val="100000"/>
              </a:lnSpc>
            </a:pPr>
            <a:endParaRPr lang="en-US" dirty="0" smtClean="0"/>
          </a:p>
          <a:p>
            <a:pPr>
              <a:lnSpc>
                <a:spcPct val="100000"/>
              </a:lnSpc>
            </a:pPr>
            <a:r>
              <a:rPr lang="en-US" dirty="0" smtClean="0"/>
              <a:t>Output of </a:t>
            </a:r>
            <a:r>
              <a:rPr lang="en-US" dirty="0" err="1" smtClean="0"/>
              <a:t>pgm</a:t>
            </a:r>
            <a:r>
              <a:rPr lang="en-US" dirty="0" smtClean="0"/>
              <a:t> is appended to file</a:t>
            </a:r>
          </a:p>
          <a:p>
            <a:pPr>
              <a:lnSpc>
                <a:spcPct val="100000"/>
              </a:lnSpc>
            </a:pPr>
            <a:endParaRPr lang="en-US" dirty="0" smtClean="0"/>
          </a:p>
          <a:p>
            <a:pPr>
              <a:lnSpc>
                <a:spcPct val="100000"/>
              </a:lnSpc>
            </a:pPr>
            <a:r>
              <a:rPr lang="en-US" dirty="0" smtClean="0"/>
              <a:t>4	</a:t>
            </a:r>
          </a:p>
          <a:p>
            <a:pPr>
              <a:lnSpc>
                <a:spcPct val="100000"/>
              </a:lnSpc>
            </a:pPr>
            <a:r>
              <a:rPr lang="en-US" dirty="0" smtClean="0"/>
              <a:t>n &gt; file</a:t>
            </a:r>
          </a:p>
          <a:p>
            <a:pPr>
              <a:lnSpc>
                <a:spcPct val="100000"/>
              </a:lnSpc>
            </a:pPr>
            <a:endParaRPr lang="en-US" dirty="0" smtClean="0"/>
          </a:p>
          <a:p>
            <a:pPr>
              <a:lnSpc>
                <a:spcPct val="100000"/>
              </a:lnSpc>
            </a:pPr>
            <a:r>
              <a:rPr lang="en-US" dirty="0" smtClean="0"/>
              <a:t>Output from stream with descriptor n redirected to file</a:t>
            </a:r>
          </a:p>
          <a:p>
            <a:pPr>
              <a:lnSpc>
                <a:spcPct val="100000"/>
              </a:lnSpc>
            </a:pPr>
            <a:endParaRPr lang="en-US" dirty="0" smtClean="0"/>
          </a:p>
          <a:p>
            <a:pPr>
              <a:lnSpc>
                <a:spcPct val="100000"/>
              </a:lnSpc>
            </a:pPr>
            <a:r>
              <a:rPr lang="en-US" dirty="0" smtClean="0"/>
              <a:t>5	</a:t>
            </a:r>
          </a:p>
          <a:p>
            <a:pPr>
              <a:lnSpc>
                <a:spcPct val="100000"/>
              </a:lnSpc>
            </a:pPr>
            <a:r>
              <a:rPr lang="en-US" dirty="0" smtClean="0"/>
              <a:t>n &gt;&gt; file</a:t>
            </a:r>
          </a:p>
          <a:p>
            <a:pPr>
              <a:lnSpc>
                <a:spcPct val="100000"/>
              </a:lnSpc>
            </a:pPr>
            <a:endParaRPr lang="en-US" dirty="0" smtClean="0"/>
          </a:p>
          <a:p>
            <a:pPr>
              <a:lnSpc>
                <a:spcPct val="100000"/>
              </a:lnSpc>
            </a:pPr>
            <a:r>
              <a:rPr lang="en-US" dirty="0" smtClean="0"/>
              <a:t>Output from stream with descriptor n appended to file</a:t>
            </a:r>
          </a:p>
          <a:p>
            <a:pPr>
              <a:lnSpc>
                <a:spcPct val="100000"/>
              </a:lnSpc>
            </a:pPr>
            <a:endParaRPr lang="en-US" dirty="0" smtClean="0"/>
          </a:p>
          <a:p>
            <a:pPr>
              <a:lnSpc>
                <a:spcPct val="100000"/>
              </a:lnSpc>
            </a:pPr>
            <a:r>
              <a:rPr lang="en-US" dirty="0" smtClean="0"/>
              <a:t>6	</a:t>
            </a:r>
          </a:p>
          <a:p>
            <a:pPr>
              <a:lnSpc>
                <a:spcPct val="100000"/>
              </a:lnSpc>
            </a:pPr>
            <a:r>
              <a:rPr lang="en-US" dirty="0" smtClean="0"/>
              <a:t>n &gt;&amp; m</a:t>
            </a:r>
          </a:p>
          <a:p>
            <a:pPr>
              <a:lnSpc>
                <a:spcPct val="100000"/>
              </a:lnSpc>
            </a:pPr>
            <a:endParaRPr lang="en-US" dirty="0" smtClean="0"/>
          </a:p>
          <a:p>
            <a:pPr>
              <a:lnSpc>
                <a:spcPct val="100000"/>
              </a:lnSpc>
            </a:pPr>
            <a:r>
              <a:rPr lang="en-US" dirty="0" smtClean="0"/>
              <a:t>Merges output from stream n with stream m</a:t>
            </a:r>
          </a:p>
          <a:p>
            <a:pPr>
              <a:lnSpc>
                <a:spcPct val="100000"/>
              </a:lnSpc>
            </a:pPr>
            <a:endParaRPr lang="en-US" dirty="0" smtClean="0"/>
          </a:p>
          <a:p>
            <a:pPr>
              <a:lnSpc>
                <a:spcPct val="100000"/>
              </a:lnSpc>
            </a:pPr>
            <a:r>
              <a:rPr lang="en-US" dirty="0" smtClean="0"/>
              <a:t>7	</a:t>
            </a:r>
          </a:p>
          <a:p>
            <a:pPr>
              <a:lnSpc>
                <a:spcPct val="100000"/>
              </a:lnSpc>
            </a:pPr>
            <a:r>
              <a:rPr lang="en-US" dirty="0" smtClean="0"/>
              <a:t>n &lt;&amp; m</a:t>
            </a:r>
          </a:p>
          <a:p>
            <a:pPr>
              <a:lnSpc>
                <a:spcPct val="100000"/>
              </a:lnSpc>
            </a:pPr>
            <a:endParaRPr lang="en-US" dirty="0" smtClean="0"/>
          </a:p>
          <a:p>
            <a:pPr>
              <a:lnSpc>
                <a:spcPct val="100000"/>
              </a:lnSpc>
            </a:pPr>
            <a:r>
              <a:rPr lang="en-US" dirty="0" smtClean="0"/>
              <a:t>Merges input from stream n with stream m</a:t>
            </a:r>
          </a:p>
          <a:p>
            <a:pPr>
              <a:lnSpc>
                <a:spcPct val="100000"/>
              </a:lnSpc>
            </a:pPr>
            <a:endParaRPr lang="en-US" dirty="0" smtClean="0"/>
          </a:p>
          <a:p>
            <a:pPr>
              <a:lnSpc>
                <a:spcPct val="100000"/>
              </a:lnSpc>
            </a:pPr>
            <a:r>
              <a:rPr lang="en-US" dirty="0" smtClean="0"/>
              <a:t>8	</a:t>
            </a:r>
          </a:p>
          <a:p>
            <a:pPr>
              <a:lnSpc>
                <a:spcPct val="100000"/>
              </a:lnSpc>
            </a:pPr>
            <a:r>
              <a:rPr lang="en-US" dirty="0" smtClean="0"/>
              <a:t>&lt;&lt; tag</a:t>
            </a:r>
          </a:p>
          <a:p>
            <a:pPr>
              <a:lnSpc>
                <a:spcPct val="100000"/>
              </a:lnSpc>
            </a:pPr>
            <a:endParaRPr lang="en-US" dirty="0" smtClean="0"/>
          </a:p>
          <a:p>
            <a:pPr>
              <a:lnSpc>
                <a:spcPct val="100000"/>
              </a:lnSpc>
            </a:pPr>
            <a:r>
              <a:rPr lang="en-US" dirty="0" smtClean="0"/>
              <a:t>Standard input comes from here through next tag at the start of line</a:t>
            </a:r>
          </a:p>
          <a:p>
            <a:pPr>
              <a:lnSpc>
                <a:spcPct val="100000"/>
              </a:lnSpc>
            </a:pPr>
            <a:endParaRPr lang="en-US" dirty="0" smtClean="0"/>
          </a:p>
          <a:p>
            <a:pPr>
              <a:lnSpc>
                <a:spcPct val="100000"/>
              </a:lnSpc>
            </a:pPr>
            <a:r>
              <a:rPr lang="en-US" dirty="0" smtClean="0"/>
              <a:t>9	</a:t>
            </a:r>
          </a:p>
          <a:p>
            <a:pPr>
              <a:lnSpc>
                <a:spcPct val="100000"/>
              </a:lnSpc>
            </a:pPr>
            <a:r>
              <a:rPr lang="en-US" dirty="0" smtClean="0"/>
              <a:t>|</a:t>
            </a:r>
          </a:p>
          <a:p>
            <a:pPr>
              <a:lnSpc>
                <a:spcPct val="100000"/>
              </a:lnSpc>
            </a:pPr>
            <a:endParaRPr lang="en-US" dirty="0" smtClean="0"/>
          </a:p>
          <a:p>
            <a:pPr>
              <a:lnSpc>
                <a:spcPct val="100000"/>
              </a:lnSpc>
            </a:pPr>
            <a:r>
              <a:rPr lang="en-US" dirty="0" smtClean="0"/>
              <a:t>Takes output from one program, or process, and sends it to another</a:t>
            </a:r>
          </a:p>
          <a:p>
            <a:pPr>
              <a:lnSpc>
                <a:spcPct val="100000"/>
              </a:lnSpc>
            </a:pPr>
            <a:endParaRPr lang="en-US" dirty="0" smtClean="0"/>
          </a:p>
          <a:p>
            <a:pPr>
              <a:lnSpc>
                <a:spcPct val="100000"/>
              </a:lnSpc>
            </a:pPr>
            <a:r>
              <a:rPr lang="en-US" dirty="0" smtClean="0"/>
              <a:t>Note that the file descriptor 0 is normally standard input (STDIN), 1 is standard output (STDOUT), and 2 is standard error output (STDERR).</a:t>
            </a:r>
            <a:endParaRPr dirty="0"/>
          </a:p>
        </p:txBody>
      </p:sp>
      <p:sp>
        <p:nvSpPr>
          <p:cNvPr id="21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92861109-17C4-4521-ADA4-7378E6EAFB7B}" type="slidenum">
              <a:rPr lang="en-IN" sz="1000">
                <a:solidFill>
                  <a:srgbClr val="000000"/>
                </a:solidFill>
                <a:latin typeface="Georgia"/>
                <a:ea typeface="+mn-ea"/>
              </a:rPr>
              <a:t>18</a:t>
            </a:fld>
            <a:endParaRPr/>
          </a:p>
        </p:txBody>
      </p:sp>
      <p:sp>
        <p:nvSpPr>
          <p:cNvPr id="219" name="CustomShape 4"/>
          <p:cNvSpPr/>
          <p:nvPr/>
        </p:nvSpPr>
        <p:spPr>
          <a:xfrm>
            <a:off x="837000" y="6490080"/>
            <a:ext cx="5551200" cy="9993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originalList=[2,4,,8,10,12,14,16,18,20]</a:t>
            </a:r>
            <a:endParaRPr/>
          </a:p>
          <a:p>
            <a:pPr>
              <a:lnSpc>
                <a:spcPct val="100000"/>
              </a:lnSpc>
            </a:pPr>
            <a:r>
              <a:rPr lang="en-IN" sz="1200">
                <a:solidFill>
                  <a:srgbClr val="000000"/>
                </a:solidFill>
                <a:latin typeface="Courier New"/>
                <a:ea typeface="+mn-ea"/>
              </a:rPr>
              <a:t>newList = []</a:t>
            </a:r>
            <a:endParaRPr/>
          </a:p>
          <a:p>
            <a:pPr>
              <a:lnSpc>
                <a:spcPct val="100000"/>
              </a:lnSpc>
            </a:pPr>
            <a:r>
              <a:rPr lang="en-IN" sz="1200">
                <a:solidFill>
                  <a:srgbClr val="000000"/>
                </a:solidFill>
                <a:latin typeface="Courier New"/>
                <a:ea typeface="+mn-ea"/>
              </a:rPr>
              <a:t>for number in originalList:</a:t>
            </a:r>
            <a:endParaRPr/>
          </a:p>
          <a:p>
            <a:pPr>
              <a:lnSpc>
                <a:spcPct val="100000"/>
              </a:lnSpc>
            </a:pPr>
            <a:r>
              <a:rPr lang="en-IN" sz="1200">
                <a:solidFill>
                  <a:srgbClr val="000000"/>
                </a:solidFill>
                <a:latin typeface="Courier New"/>
                <a:ea typeface="+mn-ea"/>
              </a:rPr>
              <a:t>newlist.append(number * number)</a:t>
            </a:r>
            <a:endParaRPr/>
          </a:p>
          <a:p>
            <a:pPr algn="ctr">
              <a:lnSpc>
                <a:spcPct val="100000"/>
              </a:lnSpc>
            </a:pPr>
            <a:endParaRPr/>
          </a:p>
        </p:txBody>
      </p:sp>
      <p:sp>
        <p:nvSpPr>
          <p:cNvPr id="220" name="CustomShape 5"/>
          <p:cNvSpPr/>
          <p:nvPr/>
        </p:nvSpPr>
        <p:spPr>
          <a:xfrm>
            <a:off x="837000" y="8062560"/>
            <a:ext cx="5551200" cy="745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originalList = [2,4,6,8,10,12,14,16,18,20]</a:t>
            </a:r>
            <a:endParaRPr/>
          </a:p>
          <a:p>
            <a:pPr>
              <a:lnSpc>
                <a:spcPct val="100000"/>
              </a:lnSpc>
            </a:pPr>
            <a:r>
              <a:rPr lang="en-IN" sz="1200">
                <a:solidFill>
                  <a:srgbClr val="000000"/>
                </a:solidFill>
                <a:latin typeface="Courier New"/>
                <a:ea typeface="+mn-ea"/>
              </a:rPr>
              <a:t>newList = [number * number for number in OriginalList]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US" dirty="0" smtClean="0"/>
              <a:t>The </a:t>
            </a:r>
            <a:r>
              <a:rPr lang="en-US" dirty="0" err="1" smtClean="0"/>
              <a:t>grep</a:t>
            </a:r>
            <a:r>
              <a:rPr lang="en-US" dirty="0" smtClean="0"/>
              <a:t> command searches a file or files for lines that have a certain pattern. The syntax is −</a:t>
            </a:r>
          </a:p>
          <a:p>
            <a:pPr>
              <a:lnSpc>
                <a:spcPct val="100000"/>
              </a:lnSpc>
            </a:pPr>
            <a:endParaRPr lang="en-US" dirty="0" smtClean="0"/>
          </a:p>
          <a:p>
            <a:pPr>
              <a:lnSpc>
                <a:spcPct val="100000"/>
              </a:lnSpc>
            </a:pPr>
            <a:r>
              <a:rPr lang="en-US" dirty="0" smtClean="0"/>
              <a:t>$</a:t>
            </a:r>
            <a:r>
              <a:rPr lang="en-US" dirty="0" err="1" smtClean="0"/>
              <a:t>grep</a:t>
            </a:r>
            <a:r>
              <a:rPr lang="en-US" dirty="0" smtClean="0"/>
              <a:t> pattern file(s)</a:t>
            </a:r>
          </a:p>
          <a:p>
            <a:pPr>
              <a:lnSpc>
                <a:spcPct val="100000"/>
              </a:lnSpc>
            </a:pPr>
            <a:r>
              <a:rPr lang="en-US" dirty="0" smtClean="0"/>
              <a:t>The name "</a:t>
            </a:r>
            <a:r>
              <a:rPr lang="en-US" dirty="0" err="1" smtClean="0"/>
              <a:t>grep</a:t>
            </a:r>
            <a:r>
              <a:rPr lang="en-US" dirty="0" smtClean="0"/>
              <a:t>" comes from the </a:t>
            </a:r>
            <a:r>
              <a:rPr lang="en-US" dirty="0" err="1" smtClean="0"/>
              <a:t>ed</a:t>
            </a:r>
            <a:r>
              <a:rPr lang="en-US" dirty="0" smtClean="0"/>
              <a:t> (a Unix line editor) command g/re/p which means “globally search for a regular expression and print all lines containing it”.</a:t>
            </a:r>
          </a:p>
          <a:p>
            <a:pPr>
              <a:lnSpc>
                <a:spcPct val="100000"/>
              </a:lnSpc>
            </a:pPr>
            <a:endParaRPr lang="en-US" dirty="0" smtClean="0"/>
          </a:p>
          <a:p>
            <a:pPr>
              <a:lnSpc>
                <a:spcPct val="100000"/>
              </a:lnSpc>
            </a:pPr>
            <a:r>
              <a:rPr lang="en-US" dirty="0" smtClean="0"/>
              <a:t>A regular expression is either some plain text (a word, for example) and/or special characters used for pattern matching.</a:t>
            </a:r>
          </a:p>
          <a:p>
            <a:pPr>
              <a:lnSpc>
                <a:spcPct val="100000"/>
              </a:lnSpc>
            </a:pPr>
            <a:endParaRPr lang="en-US" dirty="0" smtClean="0"/>
          </a:p>
          <a:p>
            <a:pPr>
              <a:lnSpc>
                <a:spcPct val="100000"/>
              </a:lnSpc>
            </a:pPr>
            <a:r>
              <a:rPr lang="en-US" dirty="0" smtClean="0"/>
              <a:t>The simplest use of </a:t>
            </a:r>
            <a:r>
              <a:rPr lang="en-US" dirty="0" err="1" smtClean="0"/>
              <a:t>grep</a:t>
            </a:r>
            <a:r>
              <a:rPr lang="en-US" dirty="0" smtClean="0"/>
              <a:t> is to look for a pattern consisting of a single word. It can be used in a pipe so that only those lines of the input files containing a given string are sent to the standard output. If you don't give </a:t>
            </a:r>
            <a:r>
              <a:rPr lang="en-US" dirty="0" err="1" smtClean="0"/>
              <a:t>grep</a:t>
            </a:r>
            <a:r>
              <a:rPr lang="en-US" dirty="0" smtClean="0"/>
              <a:t> a filename to read, it reads its standard input; that's the way all filter programs work −</a:t>
            </a:r>
          </a:p>
          <a:p>
            <a:pPr>
              <a:lnSpc>
                <a:spcPct val="100000"/>
              </a:lnSpc>
            </a:pPr>
            <a:endParaRPr lang="en-US" dirty="0" smtClean="0"/>
          </a:p>
          <a:p>
            <a:pPr>
              <a:lnSpc>
                <a:spcPct val="100000"/>
              </a:lnSpc>
            </a:pPr>
            <a:r>
              <a:rPr lang="en-US" dirty="0" smtClean="0"/>
              <a:t>$</a:t>
            </a:r>
            <a:r>
              <a:rPr lang="en-US" dirty="0" err="1" smtClean="0"/>
              <a:t>ls</a:t>
            </a:r>
            <a:r>
              <a:rPr lang="en-US" dirty="0" smtClean="0"/>
              <a:t> -l | </a:t>
            </a:r>
            <a:r>
              <a:rPr lang="en-US" dirty="0" err="1" smtClean="0"/>
              <a:t>grep</a:t>
            </a:r>
            <a:r>
              <a:rPr lang="en-US" dirty="0" smtClean="0"/>
              <a:t> "Aug"</a:t>
            </a:r>
          </a:p>
          <a:p>
            <a:pPr>
              <a:lnSpc>
                <a:spcPct val="100000"/>
              </a:lnSpc>
            </a:pPr>
            <a:r>
              <a:rPr lang="en-US" dirty="0" smtClean="0"/>
              <a:t>-</a:t>
            </a:r>
            <a:r>
              <a:rPr lang="en-US" dirty="0" err="1" smtClean="0"/>
              <a:t>rw-rw-rw</a:t>
            </a:r>
            <a:r>
              <a:rPr lang="en-US" dirty="0" smtClean="0"/>
              <a:t>-   1 john  doc     11008 Aug  6 14:10 ch02</a:t>
            </a:r>
          </a:p>
          <a:p>
            <a:pPr>
              <a:lnSpc>
                <a:spcPct val="100000"/>
              </a:lnSpc>
            </a:pPr>
            <a:r>
              <a:rPr lang="en-US" dirty="0" smtClean="0"/>
              <a:t>-</a:t>
            </a:r>
            <a:r>
              <a:rPr lang="en-US" dirty="0" err="1" smtClean="0"/>
              <a:t>rw-rw-rw</a:t>
            </a:r>
            <a:r>
              <a:rPr lang="en-US" dirty="0" smtClean="0"/>
              <a:t>-   1 john  doc      8515 Aug  6 15:30 ch07</a:t>
            </a:r>
          </a:p>
          <a:p>
            <a:pPr>
              <a:lnSpc>
                <a:spcPct val="100000"/>
              </a:lnSpc>
            </a:pPr>
            <a:r>
              <a:rPr lang="en-US" dirty="0" smtClean="0"/>
              <a:t>-</a:t>
            </a:r>
            <a:r>
              <a:rPr lang="en-US" dirty="0" err="1" smtClean="0"/>
              <a:t>rw</a:t>
            </a:r>
            <a:r>
              <a:rPr lang="en-US" dirty="0" smtClean="0"/>
              <a:t>-</a:t>
            </a:r>
            <a:r>
              <a:rPr lang="en-US" dirty="0" err="1" smtClean="0"/>
              <a:t>rw</a:t>
            </a:r>
            <a:r>
              <a:rPr lang="en-US" dirty="0" smtClean="0"/>
              <a:t>-r--   1 john  doc      2488 Aug 15 10:51 intro</a:t>
            </a:r>
          </a:p>
          <a:p>
            <a:pPr>
              <a:lnSpc>
                <a:spcPct val="100000"/>
              </a:lnSpc>
            </a:pPr>
            <a:r>
              <a:rPr lang="en-US" dirty="0" smtClean="0"/>
              <a:t>-</a:t>
            </a:r>
            <a:r>
              <a:rPr lang="en-US" dirty="0" err="1" smtClean="0"/>
              <a:t>rw</a:t>
            </a:r>
            <a:r>
              <a:rPr lang="en-US" dirty="0" smtClean="0"/>
              <a:t>-</a:t>
            </a:r>
            <a:r>
              <a:rPr lang="en-US" dirty="0" err="1" smtClean="0"/>
              <a:t>rw</a:t>
            </a:r>
            <a:r>
              <a:rPr lang="en-US" dirty="0" smtClean="0"/>
              <a:t>-r--   1 carol doc      1605 Aug 23 07:35 macros</a:t>
            </a:r>
          </a:p>
          <a:p>
            <a:pPr>
              <a:lnSpc>
                <a:spcPct val="100000"/>
              </a:lnSpc>
            </a:pPr>
            <a:r>
              <a:rPr lang="en-US" dirty="0" smtClean="0"/>
              <a:t>$</a:t>
            </a:r>
          </a:p>
          <a:p>
            <a:pPr>
              <a:lnSpc>
                <a:spcPct val="100000"/>
              </a:lnSpc>
            </a:pPr>
            <a:r>
              <a:rPr lang="en-US" dirty="0" smtClean="0"/>
              <a:t>There are various options which you can use along with the </a:t>
            </a:r>
            <a:r>
              <a:rPr lang="en-US" dirty="0" err="1" smtClean="0"/>
              <a:t>grep</a:t>
            </a:r>
            <a:r>
              <a:rPr lang="en-US" dirty="0" smtClean="0"/>
              <a:t> command −</a:t>
            </a:r>
          </a:p>
          <a:p>
            <a:pPr>
              <a:lnSpc>
                <a:spcPct val="100000"/>
              </a:lnSpc>
            </a:pPr>
            <a:endParaRPr lang="en-US" dirty="0" smtClean="0"/>
          </a:p>
          <a:p>
            <a:pPr>
              <a:lnSpc>
                <a:spcPct val="100000"/>
              </a:lnSpc>
            </a:pPr>
            <a:r>
              <a:rPr lang="en-US" dirty="0" err="1" smtClean="0"/>
              <a:t>S.No</a:t>
            </a:r>
            <a:r>
              <a:rPr lang="en-US" dirty="0" smtClean="0"/>
              <a:t>.	Option &amp; Description</a:t>
            </a:r>
          </a:p>
          <a:p>
            <a:pPr>
              <a:lnSpc>
                <a:spcPct val="100000"/>
              </a:lnSpc>
            </a:pPr>
            <a:r>
              <a:rPr lang="en-US" dirty="0" smtClean="0"/>
              <a:t>1	</a:t>
            </a:r>
          </a:p>
          <a:p>
            <a:pPr>
              <a:lnSpc>
                <a:spcPct val="100000"/>
              </a:lnSpc>
            </a:pPr>
            <a:r>
              <a:rPr lang="en-US" dirty="0" smtClean="0"/>
              <a:t>-v</a:t>
            </a:r>
          </a:p>
          <a:p>
            <a:pPr>
              <a:lnSpc>
                <a:spcPct val="100000"/>
              </a:lnSpc>
            </a:pPr>
            <a:endParaRPr lang="en-US" dirty="0" smtClean="0"/>
          </a:p>
          <a:p>
            <a:pPr>
              <a:lnSpc>
                <a:spcPct val="100000"/>
              </a:lnSpc>
            </a:pPr>
            <a:r>
              <a:rPr lang="en-US" dirty="0" smtClean="0"/>
              <a:t>Prints all lines that do not match pattern.</a:t>
            </a:r>
          </a:p>
          <a:p>
            <a:pPr>
              <a:lnSpc>
                <a:spcPct val="100000"/>
              </a:lnSpc>
            </a:pPr>
            <a:endParaRPr lang="en-US" dirty="0" smtClean="0"/>
          </a:p>
          <a:p>
            <a:pPr>
              <a:lnSpc>
                <a:spcPct val="100000"/>
              </a:lnSpc>
            </a:pPr>
            <a:r>
              <a:rPr lang="en-US" dirty="0" smtClean="0"/>
              <a:t>2	</a:t>
            </a:r>
          </a:p>
          <a:p>
            <a:pPr>
              <a:lnSpc>
                <a:spcPct val="100000"/>
              </a:lnSpc>
            </a:pPr>
            <a:r>
              <a:rPr lang="en-US" dirty="0" smtClean="0"/>
              <a:t>-n</a:t>
            </a:r>
          </a:p>
          <a:p>
            <a:pPr>
              <a:lnSpc>
                <a:spcPct val="100000"/>
              </a:lnSpc>
            </a:pPr>
            <a:endParaRPr lang="en-US" dirty="0" smtClean="0"/>
          </a:p>
          <a:p>
            <a:pPr>
              <a:lnSpc>
                <a:spcPct val="100000"/>
              </a:lnSpc>
            </a:pPr>
            <a:r>
              <a:rPr lang="en-US" dirty="0" smtClean="0"/>
              <a:t>Prints the matched line and its line number.</a:t>
            </a:r>
          </a:p>
          <a:p>
            <a:pPr>
              <a:lnSpc>
                <a:spcPct val="100000"/>
              </a:lnSpc>
            </a:pPr>
            <a:endParaRPr lang="en-US" dirty="0" smtClean="0"/>
          </a:p>
          <a:p>
            <a:pPr>
              <a:lnSpc>
                <a:spcPct val="100000"/>
              </a:lnSpc>
            </a:pPr>
            <a:r>
              <a:rPr lang="en-US" dirty="0" smtClean="0"/>
              <a:t>3	</a:t>
            </a:r>
          </a:p>
          <a:p>
            <a:pPr>
              <a:lnSpc>
                <a:spcPct val="100000"/>
              </a:lnSpc>
            </a:pPr>
            <a:r>
              <a:rPr lang="en-US" dirty="0" smtClean="0"/>
              <a:t>-l</a:t>
            </a:r>
          </a:p>
          <a:p>
            <a:pPr>
              <a:lnSpc>
                <a:spcPct val="100000"/>
              </a:lnSpc>
            </a:pPr>
            <a:endParaRPr lang="en-US" dirty="0" smtClean="0"/>
          </a:p>
          <a:p>
            <a:pPr>
              <a:lnSpc>
                <a:spcPct val="100000"/>
              </a:lnSpc>
            </a:pPr>
            <a:r>
              <a:rPr lang="en-US" dirty="0" smtClean="0"/>
              <a:t>Prints only the names of files with matching lines (letter "l")</a:t>
            </a:r>
          </a:p>
          <a:p>
            <a:pPr>
              <a:lnSpc>
                <a:spcPct val="100000"/>
              </a:lnSpc>
            </a:pPr>
            <a:endParaRPr lang="en-US" dirty="0" smtClean="0"/>
          </a:p>
          <a:p>
            <a:pPr>
              <a:lnSpc>
                <a:spcPct val="100000"/>
              </a:lnSpc>
            </a:pPr>
            <a:r>
              <a:rPr lang="en-US" dirty="0" smtClean="0"/>
              <a:t>4	</a:t>
            </a:r>
          </a:p>
          <a:p>
            <a:pPr>
              <a:lnSpc>
                <a:spcPct val="100000"/>
              </a:lnSpc>
            </a:pPr>
            <a:r>
              <a:rPr lang="en-US" dirty="0" smtClean="0"/>
              <a:t>-c</a:t>
            </a:r>
          </a:p>
          <a:p>
            <a:pPr>
              <a:lnSpc>
                <a:spcPct val="100000"/>
              </a:lnSpc>
            </a:pPr>
            <a:endParaRPr lang="en-US" dirty="0" smtClean="0"/>
          </a:p>
          <a:p>
            <a:pPr>
              <a:lnSpc>
                <a:spcPct val="100000"/>
              </a:lnSpc>
            </a:pPr>
            <a:r>
              <a:rPr lang="en-US" dirty="0" smtClean="0"/>
              <a:t>Prints only the count of matching lines.</a:t>
            </a:r>
          </a:p>
          <a:p>
            <a:pPr>
              <a:lnSpc>
                <a:spcPct val="100000"/>
              </a:lnSpc>
            </a:pPr>
            <a:endParaRPr lang="en-US" dirty="0" smtClean="0"/>
          </a:p>
          <a:p>
            <a:pPr>
              <a:lnSpc>
                <a:spcPct val="100000"/>
              </a:lnSpc>
            </a:pPr>
            <a:r>
              <a:rPr lang="en-US" dirty="0" smtClean="0"/>
              <a:t>5	</a:t>
            </a:r>
          </a:p>
          <a:p>
            <a:pPr>
              <a:lnSpc>
                <a:spcPct val="100000"/>
              </a:lnSpc>
            </a:pPr>
            <a:r>
              <a:rPr lang="en-US" dirty="0" smtClean="0"/>
              <a:t>-i</a:t>
            </a:r>
          </a:p>
          <a:p>
            <a:pPr>
              <a:lnSpc>
                <a:spcPct val="100000"/>
              </a:lnSpc>
            </a:pPr>
            <a:endParaRPr lang="en-US" dirty="0" smtClean="0"/>
          </a:p>
          <a:p>
            <a:pPr>
              <a:lnSpc>
                <a:spcPct val="100000"/>
              </a:lnSpc>
            </a:pPr>
            <a:r>
              <a:rPr lang="en-US" dirty="0" smtClean="0"/>
              <a:t>Matches either upper or lowercase.</a:t>
            </a:r>
          </a:p>
          <a:p>
            <a:pPr>
              <a:lnSpc>
                <a:spcPct val="100000"/>
              </a:lnSpc>
            </a:pPr>
            <a:endParaRPr lang="en-US" dirty="0" smtClean="0"/>
          </a:p>
          <a:p>
            <a:pPr>
              <a:lnSpc>
                <a:spcPct val="100000"/>
              </a:lnSpc>
            </a:pPr>
            <a:r>
              <a:rPr lang="en-US" dirty="0" smtClean="0"/>
              <a:t>Let us now use a regular expression that tells </a:t>
            </a:r>
            <a:r>
              <a:rPr lang="en-US" dirty="0" err="1" smtClean="0"/>
              <a:t>grep</a:t>
            </a:r>
            <a:r>
              <a:rPr lang="en-US" dirty="0" smtClean="0"/>
              <a:t> to find lines with "carol", followed by zero or other characters abbreviated in a regular expression as ".*"), then followed by "Aug".−</a:t>
            </a:r>
          </a:p>
          <a:p>
            <a:pPr>
              <a:lnSpc>
                <a:spcPct val="100000"/>
              </a:lnSpc>
            </a:pPr>
            <a:endParaRPr lang="en-US" dirty="0" smtClean="0"/>
          </a:p>
          <a:p>
            <a:pPr>
              <a:lnSpc>
                <a:spcPct val="100000"/>
              </a:lnSpc>
            </a:pPr>
            <a:r>
              <a:rPr lang="en-US" dirty="0" smtClean="0"/>
              <a:t>Here, we are using the -i option to have case insensitive search −</a:t>
            </a:r>
          </a:p>
          <a:p>
            <a:pPr>
              <a:lnSpc>
                <a:spcPct val="100000"/>
              </a:lnSpc>
            </a:pPr>
            <a:endParaRPr lang="en-US" dirty="0" smtClean="0"/>
          </a:p>
          <a:p>
            <a:pPr>
              <a:lnSpc>
                <a:spcPct val="100000"/>
              </a:lnSpc>
            </a:pPr>
            <a:r>
              <a:rPr lang="en-US" dirty="0" smtClean="0"/>
              <a:t>$</a:t>
            </a:r>
            <a:r>
              <a:rPr lang="en-US" dirty="0" err="1" smtClean="0"/>
              <a:t>ls</a:t>
            </a:r>
            <a:r>
              <a:rPr lang="en-US" dirty="0" smtClean="0"/>
              <a:t> -l | </a:t>
            </a:r>
            <a:r>
              <a:rPr lang="en-US" dirty="0" err="1" smtClean="0"/>
              <a:t>grep</a:t>
            </a:r>
            <a:r>
              <a:rPr lang="en-US" dirty="0" smtClean="0"/>
              <a:t> -i "carol.*</a:t>
            </a:r>
            <a:r>
              <a:rPr lang="en-US" dirty="0" err="1" smtClean="0"/>
              <a:t>aug</a:t>
            </a:r>
            <a:r>
              <a:rPr lang="en-US" dirty="0" smtClean="0"/>
              <a:t>"</a:t>
            </a:r>
          </a:p>
          <a:p>
            <a:pPr>
              <a:lnSpc>
                <a:spcPct val="100000"/>
              </a:lnSpc>
            </a:pPr>
            <a:r>
              <a:rPr lang="en-US" dirty="0" smtClean="0"/>
              <a:t>-</a:t>
            </a:r>
            <a:r>
              <a:rPr lang="en-US" dirty="0" err="1" smtClean="0"/>
              <a:t>rw</a:t>
            </a:r>
            <a:r>
              <a:rPr lang="en-US" dirty="0" smtClean="0"/>
              <a:t>-</a:t>
            </a:r>
            <a:r>
              <a:rPr lang="en-US" dirty="0" err="1" smtClean="0"/>
              <a:t>rw</a:t>
            </a:r>
            <a:r>
              <a:rPr lang="en-US" dirty="0" smtClean="0"/>
              <a:t>-r--   1 carol doc      1605 Aug 23 07:35 macros</a:t>
            </a:r>
          </a:p>
          <a:p>
            <a:pPr>
              <a:lnSpc>
                <a:spcPct val="100000"/>
              </a:lnSpc>
            </a:pPr>
            <a:endParaRPr lang="en-US" dirty="0" smtClean="0"/>
          </a:p>
          <a:p>
            <a:pPr>
              <a:lnSpc>
                <a:spcPct val="100000"/>
              </a:lnSpc>
            </a:pPr>
            <a:endParaRPr lang="en-US" dirty="0" smtClean="0"/>
          </a:p>
          <a:p>
            <a:pPr>
              <a:lnSpc>
                <a:spcPct val="100000"/>
              </a:lnSpc>
            </a:pPr>
            <a:endParaRPr lang="en-US" dirty="0" smtClean="0"/>
          </a:p>
          <a:p>
            <a:pPr>
              <a:lnSpc>
                <a:spcPct val="100000"/>
              </a:lnSpc>
            </a:pPr>
            <a:r>
              <a:rPr lang="en-US" dirty="0" smtClean="0"/>
              <a:t>e tar (i.e., tape archive) command is used to convert a group of files into an archive.</a:t>
            </a:r>
          </a:p>
          <a:p>
            <a:pPr>
              <a:lnSpc>
                <a:spcPct val="100000"/>
              </a:lnSpc>
            </a:pPr>
            <a:endParaRPr lang="en-US" dirty="0" smtClean="0"/>
          </a:p>
          <a:p>
            <a:pPr>
              <a:lnSpc>
                <a:spcPct val="100000"/>
              </a:lnSpc>
            </a:pPr>
            <a:r>
              <a:rPr lang="en-US" dirty="0" smtClean="0"/>
              <a:t>An archive is a single file that contains any number of individual files plus information to allow them to be restored to their original form by one or more extraction programs. Archives are convenient for storing files as well as for </a:t>
            </a:r>
            <a:r>
              <a:rPr lang="en-US" dirty="0" err="1" smtClean="0"/>
              <a:t>for</a:t>
            </a:r>
            <a:r>
              <a:rPr lang="en-US" dirty="0" smtClean="0"/>
              <a:t> transmitting data and distributing programs. Moreover, they are very easy to work with, often much more so than dealing with large numbers of individual files.</a:t>
            </a:r>
          </a:p>
          <a:p>
            <a:pPr>
              <a:lnSpc>
                <a:spcPct val="100000"/>
              </a:lnSpc>
            </a:pPr>
            <a:endParaRPr lang="en-US" dirty="0" smtClean="0"/>
          </a:p>
          <a:p>
            <a:pPr>
              <a:lnSpc>
                <a:spcPct val="100000"/>
              </a:lnSpc>
            </a:pPr>
            <a:r>
              <a:rPr lang="en-US" dirty="0" smtClean="0"/>
              <a:t>Although tar was originally designed for backups on magnetic tape, it can now be used to create archive files anywhere on a </a:t>
            </a:r>
            <a:r>
              <a:rPr lang="en-US" dirty="0" err="1" smtClean="0"/>
              <a:t>filesystem</a:t>
            </a:r>
            <a:r>
              <a:rPr lang="en-US" dirty="0" smtClean="0"/>
              <a:t>. Archives that have been created with tar are commonly referred to as </a:t>
            </a:r>
            <a:r>
              <a:rPr lang="en-US" dirty="0" err="1" smtClean="0"/>
              <a:t>tarballs</a:t>
            </a:r>
            <a:r>
              <a:rPr lang="en-US" dirty="0" smtClean="0"/>
              <a:t>.</a:t>
            </a:r>
          </a:p>
          <a:p>
            <a:pPr>
              <a:lnSpc>
                <a:spcPct val="100000"/>
              </a:lnSpc>
            </a:pPr>
            <a:endParaRPr lang="en-US" dirty="0" smtClean="0"/>
          </a:p>
          <a:p>
            <a:pPr>
              <a:lnSpc>
                <a:spcPct val="100000"/>
              </a:lnSpc>
            </a:pPr>
            <a:r>
              <a:rPr lang="en-US" dirty="0" smtClean="0"/>
              <a:t>Unlike some other archiving programs, and consistent with the Unix philosophy that each individual program should be designed to do only one thing but do it well, tar does not perform compression. However, it is very easy to compress archives created with tar by using specialized compression utilities.</a:t>
            </a:r>
          </a:p>
          <a:p>
            <a:pPr>
              <a:lnSpc>
                <a:spcPct val="100000"/>
              </a:lnSpc>
            </a:pPr>
            <a:endParaRPr lang="en-US" dirty="0" smtClean="0"/>
          </a:p>
          <a:p>
            <a:pPr>
              <a:lnSpc>
                <a:spcPct val="100000"/>
              </a:lnSpc>
            </a:pPr>
            <a:r>
              <a:rPr lang="en-US" dirty="0" smtClean="0"/>
              <a:t>tar's basic syntax is</a:t>
            </a:r>
          </a:p>
          <a:p>
            <a:pPr>
              <a:lnSpc>
                <a:spcPct val="100000"/>
              </a:lnSpc>
            </a:pPr>
            <a:endParaRPr lang="en-US" dirty="0" smtClean="0"/>
          </a:p>
          <a:p>
            <a:pPr>
              <a:lnSpc>
                <a:spcPct val="100000"/>
              </a:lnSpc>
            </a:pPr>
            <a:r>
              <a:rPr lang="en-US" dirty="0" smtClean="0"/>
              <a:t>tar option(s) </a:t>
            </a:r>
            <a:r>
              <a:rPr lang="en-US" dirty="0" err="1" smtClean="0"/>
              <a:t>archive_name</a:t>
            </a:r>
            <a:r>
              <a:rPr lang="en-US" dirty="0" smtClean="0"/>
              <a:t> </a:t>
            </a:r>
            <a:r>
              <a:rPr lang="en-US" dirty="0" err="1" smtClean="0"/>
              <a:t>file_name</a:t>
            </a:r>
            <a:r>
              <a:rPr lang="en-US" dirty="0" smtClean="0"/>
              <a:t>(s)</a:t>
            </a:r>
          </a:p>
          <a:p>
            <a:pPr>
              <a:lnSpc>
                <a:spcPct val="100000"/>
              </a:lnSpc>
            </a:pPr>
            <a:endParaRPr lang="en-US" dirty="0" smtClean="0"/>
          </a:p>
          <a:p>
            <a:pPr>
              <a:lnSpc>
                <a:spcPct val="100000"/>
              </a:lnSpc>
            </a:pPr>
            <a:r>
              <a:rPr lang="en-US" dirty="0" smtClean="0"/>
              <a:t>tar has numerous options, many of which are not frequently used. Unlike many commands, tar requires the use of at least one option, and usually two or more are necessary.</a:t>
            </a:r>
          </a:p>
          <a:p>
            <a:pPr>
              <a:lnSpc>
                <a:spcPct val="100000"/>
              </a:lnSpc>
            </a:pPr>
            <a:endParaRPr lang="en-US" dirty="0" smtClean="0"/>
          </a:p>
          <a:p>
            <a:pPr>
              <a:lnSpc>
                <a:spcPct val="100000"/>
              </a:lnSpc>
            </a:pPr>
            <a:r>
              <a:rPr lang="en-US" dirty="0" smtClean="0"/>
              <a:t>tar files are created by using both the -c and -f options. The former instructs tar to create an archive and the latter indicates that the next argument (i.e., piece of input data in a command) will be the name of the new archive file. Thus, for example, the following would create an archive file called file.tar from the three files named file1, file2 and file3 that are located in the current directory (i.e., the directory in which the user is currently working):</a:t>
            </a:r>
          </a:p>
          <a:p>
            <a:pPr>
              <a:lnSpc>
                <a:spcPct val="100000"/>
              </a:lnSpc>
            </a:pPr>
            <a:endParaRPr lang="en-US" dirty="0" smtClean="0"/>
          </a:p>
          <a:p>
            <a:pPr>
              <a:lnSpc>
                <a:spcPct val="100000"/>
              </a:lnSpc>
            </a:pPr>
            <a:r>
              <a:rPr lang="en-US" dirty="0" smtClean="0"/>
              <a:t>tar -</a:t>
            </a:r>
            <a:r>
              <a:rPr lang="en-US" dirty="0" err="1" smtClean="0"/>
              <a:t>cf</a:t>
            </a:r>
            <a:r>
              <a:rPr lang="en-US" dirty="0" smtClean="0"/>
              <a:t> file.tar file1 file2 file3</a:t>
            </a:r>
          </a:p>
          <a:p>
            <a:pPr>
              <a:lnSpc>
                <a:spcPct val="100000"/>
              </a:lnSpc>
            </a:pPr>
            <a:endParaRPr lang="en-US" dirty="0" smtClean="0"/>
          </a:p>
          <a:p>
            <a:pPr>
              <a:lnSpc>
                <a:spcPct val="100000"/>
              </a:lnSpc>
            </a:pPr>
            <a:r>
              <a:rPr lang="en-US" dirty="0" smtClean="0"/>
              <a:t>It </a:t>
            </a:r>
            <a:r>
              <a:rPr lang="en-US" dirty="0" err="1" smtClean="0"/>
              <a:t>it</a:t>
            </a:r>
            <a:r>
              <a:rPr lang="en-US" dirty="0" smtClean="0"/>
              <a:t> not absolutely necessary that the new file have the .tar extension; however, the use of this extension can be is very convenient because it allows the type of file to be visually identified. It is necessary, however, that the -f option be the final option in a sequence of contiguous, single-letter options; otherwise, the system will become confused as to the desired name for the new file and will use the next option in the sequence as the name.</a:t>
            </a:r>
          </a:p>
          <a:p>
            <a:pPr>
              <a:lnSpc>
                <a:spcPct val="100000"/>
              </a:lnSpc>
            </a:pPr>
            <a:endParaRPr lang="en-US" dirty="0" smtClean="0"/>
          </a:p>
          <a:p>
            <a:pPr>
              <a:lnSpc>
                <a:spcPct val="100000"/>
              </a:lnSpc>
            </a:pPr>
            <a:r>
              <a:rPr lang="en-US" dirty="0" smtClean="0"/>
              <a:t>The -v (i.e., verbose) option is commonly used together with the -c and -f options in order to display a list of the files that are included in the archive. In such case, the above example would become</a:t>
            </a:r>
          </a:p>
          <a:p>
            <a:pPr>
              <a:lnSpc>
                <a:spcPct val="100000"/>
              </a:lnSpc>
            </a:pPr>
            <a:endParaRPr lang="en-US" dirty="0" smtClean="0"/>
          </a:p>
          <a:p>
            <a:pPr>
              <a:lnSpc>
                <a:spcPct val="100000"/>
              </a:lnSpc>
            </a:pPr>
            <a:r>
              <a:rPr lang="en-US" dirty="0" smtClean="0"/>
              <a:t>tar -</a:t>
            </a:r>
            <a:r>
              <a:rPr lang="en-US" dirty="0" err="1" smtClean="0"/>
              <a:t>cvf</a:t>
            </a:r>
            <a:r>
              <a:rPr lang="en-US" dirty="0" smtClean="0"/>
              <a:t> file.tar file1 file2 file3</a:t>
            </a:r>
          </a:p>
          <a:p>
            <a:pPr>
              <a:lnSpc>
                <a:spcPct val="100000"/>
              </a:lnSpc>
            </a:pPr>
            <a:endParaRPr lang="en-US" dirty="0" smtClean="0"/>
          </a:p>
          <a:p>
            <a:pPr>
              <a:lnSpc>
                <a:spcPct val="100000"/>
              </a:lnSpc>
            </a:pPr>
            <a:r>
              <a:rPr lang="en-US" dirty="0" smtClean="0"/>
              <a:t>The command used to search for files is called find.</a:t>
            </a:r>
          </a:p>
          <a:p>
            <a:pPr>
              <a:lnSpc>
                <a:spcPct val="100000"/>
              </a:lnSpc>
            </a:pPr>
            <a:endParaRPr lang="en-US" dirty="0" smtClean="0"/>
          </a:p>
          <a:p>
            <a:pPr>
              <a:lnSpc>
                <a:spcPct val="100000"/>
              </a:lnSpc>
            </a:pPr>
            <a:r>
              <a:rPr lang="en-US" dirty="0" smtClean="0"/>
              <a:t>Here is the basic syntax of the Find command.</a:t>
            </a:r>
          </a:p>
          <a:p>
            <a:pPr>
              <a:lnSpc>
                <a:spcPct val="100000"/>
              </a:lnSpc>
            </a:pPr>
            <a:endParaRPr lang="en-US" dirty="0" smtClean="0"/>
          </a:p>
          <a:p>
            <a:pPr>
              <a:lnSpc>
                <a:spcPct val="100000"/>
              </a:lnSpc>
            </a:pPr>
            <a:r>
              <a:rPr lang="en-US" dirty="0" smtClean="0"/>
              <a:t>find</a:t>
            </a:r>
          </a:p>
          <a:p>
            <a:pPr>
              <a:lnSpc>
                <a:spcPct val="100000"/>
              </a:lnSpc>
            </a:pPr>
            <a:endParaRPr lang="en-US" dirty="0" smtClean="0"/>
          </a:p>
          <a:p>
            <a:pPr>
              <a:lnSpc>
                <a:spcPct val="100000"/>
              </a:lnSpc>
            </a:pPr>
            <a:r>
              <a:rPr lang="en-US" dirty="0" smtClean="0"/>
              <a:t>The starting point is the folder where you want to start searching from. To start searching the whole drive you would type the following:</a:t>
            </a:r>
          </a:p>
          <a:p>
            <a:pPr>
              <a:lnSpc>
                <a:spcPct val="100000"/>
              </a:lnSpc>
            </a:pPr>
            <a:endParaRPr lang="en-US" dirty="0" smtClean="0"/>
          </a:p>
          <a:p>
            <a:pPr>
              <a:lnSpc>
                <a:spcPct val="100000"/>
              </a:lnSpc>
            </a:pPr>
            <a:r>
              <a:rPr lang="en-US" dirty="0" smtClean="0"/>
              <a:t>find /</a:t>
            </a:r>
          </a:p>
          <a:p>
            <a:pPr>
              <a:lnSpc>
                <a:spcPct val="100000"/>
              </a:lnSpc>
            </a:pPr>
            <a:endParaRPr lang="en-US" dirty="0" smtClean="0"/>
          </a:p>
          <a:p>
            <a:pPr>
              <a:lnSpc>
                <a:spcPct val="100000"/>
              </a:lnSpc>
            </a:pPr>
            <a:r>
              <a:rPr lang="en-US" dirty="0" smtClean="0"/>
              <a:t>If however, you want to start searching for the folder you are currently in then you can use the following syntax:</a:t>
            </a:r>
          </a:p>
          <a:p>
            <a:pPr>
              <a:lnSpc>
                <a:spcPct val="100000"/>
              </a:lnSpc>
            </a:pPr>
            <a:endParaRPr lang="en-US" dirty="0" smtClean="0"/>
          </a:p>
          <a:p>
            <a:pPr>
              <a:lnSpc>
                <a:spcPct val="100000"/>
              </a:lnSpc>
            </a:pPr>
            <a:r>
              <a:rPr lang="en-US" dirty="0" smtClean="0"/>
              <a:t>find . </a:t>
            </a:r>
          </a:p>
          <a:p>
            <a:pPr>
              <a:lnSpc>
                <a:spcPct val="100000"/>
              </a:lnSpc>
            </a:pPr>
            <a:endParaRPr lang="en-US" dirty="0" smtClean="0"/>
          </a:p>
          <a:p>
            <a:pPr>
              <a:lnSpc>
                <a:spcPct val="100000"/>
              </a:lnSpc>
            </a:pPr>
            <a:r>
              <a:rPr lang="en-US" dirty="0" smtClean="0"/>
              <a:t>Generally, when searching you will want to search by name, therefore, to search for a file called </a:t>
            </a:r>
            <a:r>
              <a:rPr lang="en-US" dirty="0" err="1" smtClean="0"/>
              <a:t>myresume.odt</a:t>
            </a:r>
            <a:r>
              <a:rPr lang="en-US" dirty="0" smtClean="0"/>
              <a:t> across the whole drive you would use the following syntax:</a:t>
            </a:r>
          </a:p>
          <a:p>
            <a:pPr>
              <a:lnSpc>
                <a:spcPct val="100000"/>
              </a:lnSpc>
            </a:pPr>
            <a:endParaRPr lang="en-US" dirty="0" smtClean="0"/>
          </a:p>
          <a:p>
            <a:pPr>
              <a:lnSpc>
                <a:spcPct val="100000"/>
              </a:lnSpc>
            </a:pPr>
            <a:r>
              <a:rPr lang="en-US" dirty="0" smtClean="0"/>
              <a:t>find / -name </a:t>
            </a:r>
            <a:r>
              <a:rPr lang="en-US" dirty="0" err="1" smtClean="0"/>
              <a:t>myresume.odt</a:t>
            </a:r>
            <a:endParaRPr lang="en-US" dirty="0" smtClean="0"/>
          </a:p>
          <a:p>
            <a:pPr>
              <a:lnSpc>
                <a:spcPct val="100000"/>
              </a:lnSpc>
            </a:pPr>
            <a:endParaRPr lang="en-US" dirty="0" smtClean="0"/>
          </a:p>
          <a:p>
            <a:pPr>
              <a:lnSpc>
                <a:spcPct val="100000"/>
              </a:lnSpc>
            </a:pPr>
            <a:r>
              <a:rPr lang="en-US" dirty="0" smtClean="0"/>
              <a:t>The first part of the find command is obviously the word find.</a:t>
            </a:r>
          </a:p>
          <a:p>
            <a:pPr>
              <a:lnSpc>
                <a:spcPct val="100000"/>
              </a:lnSpc>
            </a:pPr>
            <a:endParaRPr lang="en-US" dirty="0" smtClean="0"/>
          </a:p>
          <a:p>
            <a:pPr>
              <a:lnSpc>
                <a:spcPct val="100000"/>
              </a:lnSpc>
            </a:pPr>
            <a:r>
              <a:rPr lang="en-US" dirty="0" smtClean="0"/>
              <a:t>The second part is where to start searching from</a:t>
            </a:r>
          </a:p>
          <a:p>
            <a:pPr>
              <a:lnSpc>
                <a:spcPct val="100000"/>
              </a:lnSpc>
            </a:pPr>
            <a:endParaRPr lang="en-US" dirty="0" smtClean="0"/>
          </a:p>
          <a:p>
            <a:pPr>
              <a:lnSpc>
                <a:spcPct val="100000"/>
              </a:lnSpc>
            </a:pPr>
            <a:r>
              <a:rPr lang="en-US" dirty="0" smtClean="0"/>
              <a:t>The next part is an expression which determines what to find.</a:t>
            </a:r>
          </a:p>
          <a:p>
            <a:pPr>
              <a:lnSpc>
                <a:spcPct val="100000"/>
              </a:lnSpc>
            </a:pPr>
            <a:endParaRPr lang="en-US" dirty="0" smtClean="0"/>
          </a:p>
          <a:p>
            <a:pPr>
              <a:lnSpc>
                <a:spcPct val="100000"/>
              </a:lnSpc>
            </a:pPr>
            <a:r>
              <a:rPr lang="en-US" dirty="0" smtClean="0"/>
              <a:t>Finally the last part is the name of the thing to find.</a:t>
            </a:r>
          </a:p>
          <a:p>
            <a:pPr>
              <a:lnSpc>
                <a:spcPct val="100000"/>
              </a:lnSpc>
            </a:pPr>
            <a:endParaRPr lang="en-US" dirty="0" smtClean="0"/>
          </a:p>
          <a:p>
            <a:pPr>
              <a:lnSpc>
                <a:spcPct val="100000"/>
              </a:lnSpc>
            </a:pPr>
            <a:r>
              <a:rPr lang="en-US" dirty="0" smtClean="0"/>
              <a:t>Where To Start Searching From</a:t>
            </a:r>
          </a:p>
          <a:p>
            <a:pPr>
              <a:lnSpc>
                <a:spcPct val="100000"/>
              </a:lnSpc>
            </a:pPr>
            <a:r>
              <a:rPr lang="en-US" dirty="0" smtClean="0"/>
              <a:t>As mentioned briefly in the previous section you can choose any location in the file system to start searching from. For instance, if you want to search for the current file system you can use a full stop as follows:</a:t>
            </a:r>
          </a:p>
          <a:p>
            <a:pPr>
              <a:lnSpc>
                <a:spcPct val="100000"/>
              </a:lnSpc>
            </a:pPr>
            <a:endParaRPr lang="en-US" dirty="0" smtClean="0"/>
          </a:p>
          <a:p>
            <a:pPr>
              <a:lnSpc>
                <a:spcPct val="100000"/>
              </a:lnSpc>
            </a:pPr>
            <a:r>
              <a:rPr lang="en-US" dirty="0" smtClean="0"/>
              <a:t>find . -name game</a:t>
            </a:r>
          </a:p>
          <a:p>
            <a:pPr>
              <a:lnSpc>
                <a:spcPct val="100000"/>
              </a:lnSpc>
            </a:pPr>
            <a:endParaRPr lang="en-US" dirty="0" smtClean="0"/>
          </a:p>
          <a:p>
            <a:pPr>
              <a:lnSpc>
                <a:spcPct val="100000"/>
              </a:lnSpc>
            </a:pPr>
            <a:r>
              <a:rPr lang="en-US" dirty="0" smtClean="0"/>
              <a:t>The above command will look for a file or folder called the game in all folders under the current folder. You can find the name of the current folder using the </a:t>
            </a:r>
            <a:r>
              <a:rPr lang="en-US" dirty="0" err="1" smtClean="0"/>
              <a:t>pwd</a:t>
            </a:r>
            <a:r>
              <a:rPr lang="en-US" dirty="0" smtClean="0"/>
              <a:t> command.</a:t>
            </a:r>
          </a:p>
          <a:p>
            <a:pPr>
              <a:lnSpc>
                <a:spcPct val="100000"/>
              </a:lnSpc>
            </a:pPr>
            <a:endParaRPr lang="en-US" dirty="0" smtClean="0"/>
          </a:p>
          <a:p>
            <a:pPr>
              <a:lnSpc>
                <a:spcPct val="100000"/>
              </a:lnSpc>
            </a:pPr>
            <a:r>
              <a:rPr lang="en-US" dirty="0" smtClean="0"/>
              <a:t>If you want to search the entire file system then you need to start at the root folder as follows:</a:t>
            </a:r>
          </a:p>
          <a:p>
            <a:pPr>
              <a:lnSpc>
                <a:spcPct val="100000"/>
              </a:lnSpc>
            </a:pPr>
            <a:endParaRPr lang="en-US" dirty="0" smtClean="0"/>
          </a:p>
          <a:p>
            <a:pPr>
              <a:lnSpc>
                <a:spcPct val="100000"/>
              </a:lnSpc>
            </a:pPr>
            <a:r>
              <a:rPr lang="en-US" dirty="0" smtClean="0"/>
              <a:t>find / -name game</a:t>
            </a:r>
          </a:p>
          <a:p>
            <a:pPr>
              <a:lnSpc>
                <a:spcPct val="100000"/>
              </a:lnSpc>
            </a:pPr>
            <a:endParaRPr lang="en-US" dirty="0" smtClean="0"/>
          </a:p>
          <a:p>
            <a:pPr>
              <a:lnSpc>
                <a:spcPct val="100000"/>
              </a:lnSpc>
            </a:pPr>
            <a:r>
              <a:rPr lang="en-US" dirty="0" smtClean="0"/>
              <a:t>It is likely that the results returned by the above command will show permission denied for many of the results returned.</a:t>
            </a:r>
          </a:p>
          <a:p>
            <a:pPr>
              <a:lnSpc>
                <a:spcPct val="100000"/>
              </a:lnSpc>
            </a:pPr>
            <a:endParaRPr lang="en-US" dirty="0" smtClean="0"/>
          </a:p>
          <a:p>
            <a:pPr>
              <a:lnSpc>
                <a:spcPct val="100000"/>
              </a:lnSpc>
            </a:pPr>
            <a:r>
              <a:rPr lang="en-US" dirty="0" smtClean="0"/>
              <a:t>You will probably need to elevate your permissions using the </a:t>
            </a:r>
            <a:r>
              <a:rPr lang="en-US" dirty="0" err="1" smtClean="0"/>
              <a:t>sudo</a:t>
            </a:r>
            <a:r>
              <a:rPr lang="en-US" dirty="0" smtClean="0"/>
              <a:t> command or switch to an administrator account using the </a:t>
            </a:r>
            <a:r>
              <a:rPr lang="en-US" dirty="0" err="1" smtClean="0"/>
              <a:t>su</a:t>
            </a:r>
            <a:r>
              <a:rPr lang="en-US" dirty="0" smtClean="0"/>
              <a:t> command.</a:t>
            </a:r>
          </a:p>
          <a:p>
            <a:pPr>
              <a:lnSpc>
                <a:spcPct val="100000"/>
              </a:lnSpc>
            </a:pPr>
            <a:endParaRPr lang="en-US" dirty="0" smtClean="0"/>
          </a:p>
          <a:p>
            <a:pPr>
              <a:lnSpc>
                <a:spcPct val="100000"/>
              </a:lnSpc>
            </a:pPr>
            <a:r>
              <a:rPr lang="en-US" dirty="0" smtClean="0"/>
              <a:t>The starting position can be literally anywhere on your file system. For example to search for the home folder type the following:</a:t>
            </a:r>
          </a:p>
          <a:p>
            <a:pPr>
              <a:lnSpc>
                <a:spcPct val="100000"/>
              </a:lnSpc>
            </a:pPr>
            <a:endParaRPr lang="en-US" dirty="0" smtClean="0"/>
          </a:p>
          <a:p>
            <a:pPr>
              <a:lnSpc>
                <a:spcPct val="100000"/>
              </a:lnSpc>
            </a:pPr>
            <a:r>
              <a:rPr lang="en-US" dirty="0" smtClean="0"/>
              <a:t>find ~ -name game</a:t>
            </a:r>
          </a:p>
          <a:p>
            <a:pPr>
              <a:lnSpc>
                <a:spcPct val="100000"/>
              </a:lnSpc>
            </a:pPr>
            <a:endParaRPr lang="en-US" dirty="0" smtClean="0"/>
          </a:p>
          <a:p>
            <a:pPr>
              <a:lnSpc>
                <a:spcPct val="100000"/>
              </a:lnSpc>
            </a:pPr>
            <a:r>
              <a:rPr lang="en-US" dirty="0" smtClean="0"/>
              <a:t>The tilde is a </a:t>
            </a:r>
            <a:r>
              <a:rPr lang="en-US" dirty="0" err="1" smtClean="0"/>
              <a:t>metacharacter</a:t>
            </a:r>
            <a:r>
              <a:rPr lang="en-US" dirty="0" smtClean="0"/>
              <a:t> commonly used for denoting the home folder of the current user.</a:t>
            </a:r>
          </a:p>
          <a:p>
            <a:pPr>
              <a:lnSpc>
                <a:spcPct val="100000"/>
              </a:lnSpc>
            </a:pPr>
            <a:endParaRPr lang="en-US" dirty="0" smtClean="0"/>
          </a:p>
          <a:p>
            <a:pPr>
              <a:lnSpc>
                <a:spcPct val="100000"/>
              </a:lnSpc>
            </a:pPr>
            <a:r>
              <a:rPr lang="en-US" dirty="0" smtClean="0"/>
              <a:t>Expressions</a:t>
            </a:r>
          </a:p>
          <a:p>
            <a:pPr>
              <a:lnSpc>
                <a:spcPct val="100000"/>
              </a:lnSpc>
            </a:pPr>
            <a:r>
              <a:rPr lang="en-US" dirty="0" smtClean="0"/>
              <a:t>The most common expression you will use is -name.</a:t>
            </a:r>
          </a:p>
          <a:p>
            <a:pPr>
              <a:lnSpc>
                <a:spcPct val="100000"/>
              </a:lnSpc>
            </a:pPr>
            <a:endParaRPr lang="en-US" dirty="0" smtClean="0"/>
          </a:p>
          <a:p>
            <a:pPr>
              <a:lnSpc>
                <a:spcPct val="100000"/>
              </a:lnSpc>
            </a:pPr>
            <a:r>
              <a:rPr lang="en-US" dirty="0" smtClean="0"/>
              <a:t>The -name expression lets you search for the name of a file or folder.</a:t>
            </a:r>
          </a:p>
          <a:p>
            <a:pPr>
              <a:lnSpc>
                <a:spcPct val="100000"/>
              </a:lnSpc>
            </a:pPr>
            <a:endParaRPr lang="en-US" dirty="0" smtClean="0"/>
          </a:p>
          <a:p>
            <a:pPr>
              <a:lnSpc>
                <a:spcPct val="100000"/>
              </a:lnSpc>
            </a:pPr>
            <a:r>
              <a:rPr lang="en-US" dirty="0" smtClean="0"/>
              <a:t>There are however other expressions you can use as follows:</a:t>
            </a:r>
          </a:p>
          <a:p>
            <a:pPr>
              <a:lnSpc>
                <a:spcPct val="100000"/>
              </a:lnSpc>
            </a:pPr>
            <a:endParaRPr lang="en-US" dirty="0" smtClean="0"/>
          </a:p>
          <a:p>
            <a:pPr>
              <a:lnSpc>
                <a:spcPct val="100000"/>
              </a:lnSpc>
            </a:pPr>
            <a:r>
              <a:rPr lang="en-US" dirty="0" smtClean="0"/>
              <a:t>-</a:t>
            </a:r>
            <a:r>
              <a:rPr lang="en-US" dirty="0" err="1" smtClean="0"/>
              <a:t>amin</a:t>
            </a:r>
            <a:r>
              <a:rPr lang="en-US" dirty="0" smtClean="0"/>
              <a:t> n - The file was last accessed n minutes ago</a:t>
            </a:r>
          </a:p>
          <a:p>
            <a:pPr>
              <a:lnSpc>
                <a:spcPct val="100000"/>
              </a:lnSpc>
            </a:pPr>
            <a:r>
              <a:rPr lang="en-US" dirty="0" smtClean="0"/>
              <a:t>-</a:t>
            </a:r>
            <a:r>
              <a:rPr lang="en-US" dirty="0" err="1" smtClean="0"/>
              <a:t>anewer</a:t>
            </a:r>
            <a:r>
              <a:rPr lang="en-US" dirty="0" smtClean="0"/>
              <a:t> - The file was last accessed more recently than it was modified</a:t>
            </a:r>
          </a:p>
          <a:p>
            <a:pPr>
              <a:lnSpc>
                <a:spcPct val="100000"/>
              </a:lnSpc>
            </a:pPr>
            <a:r>
              <a:rPr lang="en-US" dirty="0" smtClean="0"/>
              <a:t>-</a:t>
            </a:r>
            <a:r>
              <a:rPr lang="en-US" dirty="0" err="1" smtClean="0"/>
              <a:t>atime</a:t>
            </a:r>
            <a:r>
              <a:rPr lang="en-US" dirty="0" smtClean="0"/>
              <a:t> n - The file was last accessed more n days ago</a:t>
            </a:r>
          </a:p>
          <a:p>
            <a:pPr>
              <a:lnSpc>
                <a:spcPct val="100000"/>
              </a:lnSpc>
            </a:pPr>
            <a:r>
              <a:rPr lang="en-US" dirty="0" smtClean="0"/>
              <a:t>-</a:t>
            </a:r>
            <a:r>
              <a:rPr lang="en-US" dirty="0" err="1" smtClean="0"/>
              <a:t>cmin</a:t>
            </a:r>
            <a:r>
              <a:rPr lang="en-US" dirty="0" smtClean="0"/>
              <a:t> n - The file was last changed n minutes ago</a:t>
            </a:r>
          </a:p>
          <a:p>
            <a:pPr>
              <a:lnSpc>
                <a:spcPct val="100000"/>
              </a:lnSpc>
            </a:pPr>
            <a:r>
              <a:rPr lang="en-US" dirty="0" smtClean="0"/>
              <a:t>-</a:t>
            </a:r>
            <a:r>
              <a:rPr lang="en-US" dirty="0" err="1" smtClean="0"/>
              <a:t>cnewer</a:t>
            </a:r>
            <a:r>
              <a:rPr lang="en-US" dirty="0" smtClean="0"/>
              <a:t> - The file was last changed more recently than the file was modified</a:t>
            </a:r>
          </a:p>
          <a:p>
            <a:pPr>
              <a:lnSpc>
                <a:spcPct val="100000"/>
              </a:lnSpc>
            </a:pPr>
            <a:r>
              <a:rPr lang="en-US" dirty="0" smtClean="0"/>
              <a:t>-</a:t>
            </a:r>
            <a:r>
              <a:rPr lang="en-US" dirty="0" err="1" smtClean="0"/>
              <a:t>ctime</a:t>
            </a:r>
            <a:r>
              <a:rPr lang="en-US" dirty="0" smtClean="0"/>
              <a:t> n - The file was last changed more than n days ago</a:t>
            </a:r>
          </a:p>
          <a:p>
            <a:pPr>
              <a:lnSpc>
                <a:spcPct val="100000"/>
              </a:lnSpc>
            </a:pPr>
            <a:r>
              <a:rPr lang="en-US" dirty="0" smtClean="0"/>
              <a:t>-empty - The file is empty</a:t>
            </a:r>
          </a:p>
          <a:p>
            <a:pPr>
              <a:lnSpc>
                <a:spcPct val="100000"/>
              </a:lnSpc>
            </a:pPr>
            <a:r>
              <a:rPr lang="en-US" dirty="0" smtClean="0"/>
              <a:t>-executable - The file is executable</a:t>
            </a:r>
          </a:p>
          <a:p>
            <a:pPr>
              <a:lnSpc>
                <a:spcPct val="100000"/>
              </a:lnSpc>
            </a:pPr>
            <a:r>
              <a:rPr lang="en-US" dirty="0" smtClean="0"/>
              <a:t>-false - Always false</a:t>
            </a:r>
          </a:p>
          <a:p>
            <a:pPr>
              <a:lnSpc>
                <a:spcPct val="100000"/>
              </a:lnSpc>
            </a:pPr>
            <a:r>
              <a:rPr lang="en-US" dirty="0" smtClean="0"/>
              <a:t>-</a:t>
            </a:r>
            <a:r>
              <a:rPr lang="en-US" dirty="0" err="1" smtClean="0"/>
              <a:t>fstype</a:t>
            </a:r>
            <a:r>
              <a:rPr lang="en-US" dirty="0" smtClean="0"/>
              <a:t> type - The file is on the specified file system</a:t>
            </a:r>
          </a:p>
          <a:p>
            <a:pPr>
              <a:lnSpc>
                <a:spcPct val="100000"/>
              </a:lnSpc>
            </a:pPr>
            <a:r>
              <a:rPr lang="en-US" dirty="0" smtClean="0"/>
              <a:t>-</a:t>
            </a:r>
            <a:r>
              <a:rPr lang="en-US" dirty="0" err="1" smtClean="0"/>
              <a:t>gid</a:t>
            </a:r>
            <a:r>
              <a:rPr lang="en-US" dirty="0" smtClean="0"/>
              <a:t> n - The file belongs to group with the ID n</a:t>
            </a:r>
          </a:p>
          <a:p>
            <a:pPr>
              <a:lnSpc>
                <a:spcPct val="100000"/>
              </a:lnSpc>
            </a:pPr>
            <a:r>
              <a:rPr lang="en-US" dirty="0" smtClean="0"/>
              <a:t>-group </a:t>
            </a:r>
            <a:r>
              <a:rPr lang="en-US" dirty="0" err="1" smtClean="0"/>
              <a:t>groupname</a:t>
            </a:r>
            <a:r>
              <a:rPr lang="en-US" dirty="0" smtClean="0"/>
              <a:t> - The file belongs to the named group</a:t>
            </a:r>
          </a:p>
          <a:p>
            <a:pPr>
              <a:lnSpc>
                <a:spcPct val="100000"/>
              </a:lnSpc>
            </a:pPr>
            <a:r>
              <a:rPr lang="en-US" dirty="0" smtClean="0"/>
              <a:t>-</a:t>
            </a:r>
            <a:r>
              <a:rPr lang="en-US" dirty="0" err="1" smtClean="0"/>
              <a:t>ilname</a:t>
            </a:r>
            <a:r>
              <a:rPr lang="en-US" dirty="0" smtClean="0"/>
              <a:t> pattern - Search for a symbolic line but ignore case</a:t>
            </a:r>
          </a:p>
          <a:p>
            <a:pPr>
              <a:lnSpc>
                <a:spcPct val="100000"/>
              </a:lnSpc>
            </a:pPr>
            <a:r>
              <a:rPr lang="en-US" dirty="0" smtClean="0"/>
              <a:t>-</a:t>
            </a:r>
            <a:r>
              <a:rPr lang="en-US" dirty="0" err="1" smtClean="0"/>
              <a:t>iname</a:t>
            </a:r>
            <a:r>
              <a:rPr lang="en-US" dirty="0" smtClean="0"/>
              <a:t> pattern - Search for a file but ignore case</a:t>
            </a:r>
          </a:p>
          <a:p>
            <a:pPr>
              <a:lnSpc>
                <a:spcPct val="100000"/>
              </a:lnSpc>
            </a:pPr>
            <a:r>
              <a:rPr lang="en-US" dirty="0" smtClean="0"/>
              <a:t>-</a:t>
            </a:r>
            <a:r>
              <a:rPr lang="en-US" dirty="0" err="1" smtClean="0"/>
              <a:t>inum</a:t>
            </a:r>
            <a:r>
              <a:rPr lang="en-US" dirty="0" smtClean="0"/>
              <a:t> n - search for a file with the specified node</a:t>
            </a:r>
          </a:p>
          <a:p>
            <a:pPr>
              <a:lnSpc>
                <a:spcPct val="100000"/>
              </a:lnSpc>
            </a:pPr>
            <a:r>
              <a:rPr lang="en-US" dirty="0" smtClean="0"/>
              <a:t>-</a:t>
            </a:r>
            <a:r>
              <a:rPr lang="en-US" dirty="0" err="1" smtClean="0"/>
              <a:t>ipath</a:t>
            </a:r>
            <a:r>
              <a:rPr lang="en-US" dirty="0" smtClean="0"/>
              <a:t> path - search for a path but ignore case</a:t>
            </a:r>
          </a:p>
          <a:p>
            <a:pPr>
              <a:lnSpc>
                <a:spcPct val="100000"/>
              </a:lnSpc>
            </a:pPr>
            <a:r>
              <a:rPr lang="en-US" dirty="0" smtClean="0"/>
              <a:t>-</a:t>
            </a:r>
            <a:r>
              <a:rPr lang="en-US" dirty="0" err="1" smtClean="0"/>
              <a:t>iregex</a:t>
            </a:r>
            <a:r>
              <a:rPr lang="en-US" dirty="0" smtClean="0"/>
              <a:t> expression - search for a expression but ignore case</a:t>
            </a:r>
          </a:p>
          <a:p>
            <a:pPr>
              <a:lnSpc>
                <a:spcPct val="100000"/>
              </a:lnSpc>
            </a:pPr>
            <a:r>
              <a:rPr lang="en-US" dirty="0" smtClean="0"/>
              <a:t>-links n - search for a file with the specified number of links</a:t>
            </a:r>
          </a:p>
          <a:p>
            <a:pPr>
              <a:lnSpc>
                <a:spcPct val="100000"/>
              </a:lnSpc>
            </a:pPr>
            <a:r>
              <a:rPr lang="en-US" dirty="0" smtClean="0"/>
              <a:t>-</a:t>
            </a:r>
            <a:r>
              <a:rPr lang="en-US" dirty="0" err="1" smtClean="0"/>
              <a:t>lname</a:t>
            </a:r>
            <a:r>
              <a:rPr lang="en-US" dirty="0" smtClean="0"/>
              <a:t> name - search for a symbolic link</a:t>
            </a:r>
          </a:p>
          <a:p>
            <a:pPr>
              <a:lnSpc>
                <a:spcPct val="100000"/>
              </a:lnSpc>
            </a:pPr>
            <a:r>
              <a:rPr lang="en-US" dirty="0" smtClean="0"/>
              <a:t>-</a:t>
            </a:r>
            <a:r>
              <a:rPr lang="en-US" dirty="0" err="1" smtClean="0"/>
              <a:t>mmin</a:t>
            </a:r>
            <a:r>
              <a:rPr lang="en-US" dirty="0" smtClean="0"/>
              <a:t> n - file's data was last modified n minutes ago</a:t>
            </a:r>
          </a:p>
          <a:p>
            <a:pPr>
              <a:lnSpc>
                <a:spcPct val="100000"/>
              </a:lnSpc>
            </a:pPr>
            <a:r>
              <a:rPr lang="en-US" dirty="0" smtClean="0"/>
              <a:t>-</a:t>
            </a:r>
            <a:r>
              <a:rPr lang="en-US" dirty="0" err="1" smtClean="0"/>
              <a:t>mtime</a:t>
            </a:r>
            <a:r>
              <a:rPr lang="en-US" dirty="0" smtClean="0"/>
              <a:t> n - file's data was last modified n days ago</a:t>
            </a:r>
          </a:p>
          <a:p>
            <a:pPr>
              <a:lnSpc>
                <a:spcPct val="100000"/>
              </a:lnSpc>
            </a:pPr>
            <a:r>
              <a:rPr lang="en-US" dirty="0" smtClean="0"/>
              <a:t>-name </a:t>
            </a:r>
            <a:r>
              <a:rPr lang="en-US" dirty="0" err="1" smtClean="0"/>
              <a:t>name</a:t>
            </a:r>
            <a:r>
              <a:rPr lang="en-US" dirty="0" smtClean="0"/>
              <a:t> - search for a file with the specified name</a:t>
            </a:r>
          </a:p>
          <a:p>
            <a:pPr>
              <a:lnSpc>
                <a:spcPct val="100000"/>
              </a:lnSpc>
            </a:pPr>
            <a:r>
              <a:rPr lang="en-US" dirty="0" smtClean="0"/>
              <a:t>-newer name - search for a file edited more recently than the file given</a:t>
            </a:r>
          </a:p>
          <a:p>
            <a:pPr>
              <a:lnSpc>
                <a:spcPct val="100000"/>
              </a:lnSpc>
            </a:pPr>
            <a:r>
              <a:rPr lang="en-US" dirty="0" smtClean="0"/>
              <a:t>-</a:t>
            </a:r>
            <a:r>
              <a:rPr lang="en-US" dirty="0" err="1" smtClean="0"/>
              <a:t>nogroup</a:t>
            </a:r>
            <a:r>
              <a:rPr lang="en-US" dirty="0" smtClean="0"/>
              <a:t> - search for a file with no group id</a:t>
            </a:r>
          </a:p>
          <a:p>
            <a:pPr>
              <a:lnSpc>
                <a:spcPct val="100000"/>
              </a:lnSpc>
            </a:pPr>
            <a:r>
              <a:rPr lang="en-US" dirty="0" smtClean="0"/>
              <a:t>-</a:t>
            </a:r>
            <a:r>
              <a:rPr lang="en-US" dirty="0" err="1" smtClean="0"/>
              <a:t>nouser</a:t>
            </a:r>
            <a:r>
              <a:rPr lang="en-US" dirty="0" smtClean="0"/>
              <a:t> - search for a file with no user attached to it</a:t>
            </a:r>
          </a:p>
          <a:p>
            <a:pPr>
              <a:lnSpc>
                <a:spcPct val="100000"/>
              </a:lnSpc>
            </a:pPr>
            <a:r>
              <a:rPr lang="en-US" dirty="0" smtClean="0"/>
              <a:t>-path </a:t>
            </a:r>
            <a:r>
              <a:rPr lang="en-US" dirty="0" err="1" smtClean="0"/>
              <a:t>path</a:t>
            </a:r>
            <a:r>
              <a:rPr lang="en-US" dirty="0" smtClean="0"/>
              <a:t> - search for a path</a:t>
            </a:r>
          </a:p>
          <a:p>
            <a:pPr>
              <a:lnSpc>
                <a:spcPct val="100000"/>
              </a:lnSpc>
            </a:pPr>
            <a:r>
              <a:rPr lang="en-US" dirty="0" smtClean="0"/>
              <a:t>-readable - find files which are readable</a:t>
            </a:r>
          </a:p>
          <a:p>
            <a:pPr>
              <a:lnSpc>
                <a:spcPct val="100000"/>
              </a:lnSpc>
            </a:pPr>
            <a:r>
              <a:rPr lang="en-US" dirty="0" smtClean="0"/>
              <a:t>-regex pattern - search for files matching a regular expression</a:t>
            </a:r>
          </a:p>
          <a:p>
            <a:pPr>
              <a:lnSpc>
                <a:spcPct val="100000"/>
              </a:lnSpc>
            </a:pPr>
            <a:r>
              <a:rPr lang="en-US" dirty="0" smtClean="0"/>
              <a:t>-type </a:t>
            </a:r>
            <a:r>
              <a:rPr lang="en-US" dirty="0" err="1" smtClean="0"/>
              <a:t>type</a:t>
            </a:r>
            <a:r>
              <a:rPr lang="en-US" dirty="0" smtClean="0"/>
              <a:t> - search for a particular type</a:t>
            </a:r>
          </a:p>
          <a:p>
            <a:pPr>
              <a:lnSpc>
                <a:spcPct val="100000"/>
              </a:lnSpc>
            </a:pPr>
            <a:r>
              <a:rPr lang="en-US" dirty="0" smtClean="0"/>
              <a:t>-</a:t>
            </a:r>
            <a:r>
              <a:rPr lang="en-US" dirty="0" err="1" smtClean="0"/>
              <a:t>uid</a:t>
            </a:r>
            <a:r>
              <a:rPr lang="en-US" dirty="0" smtClean="0"/>
              <a:t> </a:t>
            </a:r>
            <a:r>
              <a:rPr lang="en-US" dirty="0" err="1" smtClean="0"/>
              <a:t>uid</a:t>
            </a:r>
            <a:r>
              <a:rPr lang="en-US" dirty="0" smtClean="0"/>
              <a:t> - files numeric user id is the same as </a:t>
            </a:r>
            <a:r>
              <a:rPr lang="en-US" dirty="0" err="1" smtClean="0"/>
              <a:t>uid</a:t>
            </a:r>
            <a:endParaRPr lang="en-US" dirty="0" smtClean="0"/>
          </a:p>
          <a:p>
            <a:pPr>
              <a:lnSpc>
                <a:spcPct val="100000"/>
              </a:lnSpc>
            </a:pPr>
            <a:r>
              <a:rPr lang="en-US" dirty="0" smtClean="0"/>
              <a:t>-user name - file is owned by user specified</a:t>
            </a:r>
          </a:p>
          <a:p>
            <a:pPr>
              <a:lnSpc>
                <a:spcPct val="100000"/>
              </a:lnSpc>
            </a:pPr>
            <a:r>
              <a:rPr lang="en-US" dirty="0" smtClean="0"/>
              <a:t>-writable - search for files that can be written to</a:t>
            </a:r>
          </a:p>
          <a:p>
            <a:pPr>
              <a:lnSpc>
                <a:spcPct val="100000"/>
              </a:lnSpc>
            </a:pPr>
            <a:r>
              <a:rPr lang="en-US" dirty="0" smtClean="0"/>
              <a:t>How To Find Files Accessed More Than A Certain Number Of Day Ago</a:t>
            </a:r>
          </a:p>
          <a:p>
            <a:pPr>
              <a:lnSpc>
                <a:spcPct val="100000"/>
              </a:lnSpc>
            </a:pPr>
            <a:r>
              <a:rPr lang="en-US" dirty="0" smtClean="0"/>
              <a:t>Imagine you want to find all the files within your home folder accessed more than 100 days ago. You might want to do this if you want to backup and remove old files that you don't access regularly.</a:t>
            </a:r>
          </a:p>
          <a:p>
            <a:pPr>
              <a:lnSpc>
                <a:spcPct val="100000"/>
              </a:lnSpc>
            </a:pPr>
            <a:endParaRPr lang="en-US" dirty="0" smtClean="0"/>
          </a:p>
          <a:p>
            <a:pPr>
              <a:lnSpc>
                <a:spcPct val="100000"/>
              </a:lnSpc>
            </a:pPr>
            <a:r>
              <a:rPr lang="en-US" dirty="0" smtClean="0"/>
              <a:t>In order to do this run the following command:</a:t>
            </a:r>
          </a:p>
          <a:p>
            <a:pPr>
              <a:lnSpc>
                <a:spcPct val="100000"/>
              </a:lnSpc>
            </a:pPr>
            <a:endParaRPr lang="en-US" dirty="0" smtClean="0"/>
          </a:p>
          <a:p>
            <a:pPr>
              <a:lnSpc>
                <a:spcPct val="100000"/>
              </a:lnSpc>
            </a:pPr>
            <a:r>
              <a:rPr lang="en-US" dirty="0" smtClean="0"/>
              <a:t>find ~ -</a:t>
            </a:r>
            <a:r>
              <a:rPr lang="en-US" dirty="0" err="1" smtClean="0"/>
              <a:t>atime</a:t>
            </a:r>
            <a:r>
              <a:rPr lang="en-US" dirty="0" smtClean="0"/>
              <a:t> 100</a:t>
            </a:r>
          </a:p>
          <a:p>
            <a:pPr>
              <a:lnSpc>
                <a:spcPct val="100000"/>
              </a:lnSpc>
            </a:pPr>
            <a:endParaRPr lang="en-US" dirty="0" smtClean="0"/>
          </a:p>
          <a:p>
            <a:pPr>
              <a:lnSpc>
                <a:spcPct val="100000"/>
              </a:lnSpc>
            </a:pPr>
            <a:r>
              <a:rPr lang="en-US" dirty="0" smtClean="0"/>
              <a:t>How To Find Empty Files And Folders</a:t>
            </a:r>
          </a:p>
          <a:p>
            <a:pPr>
              <a:lnSpc>
                <a:spcPct val="100000"/>
              </a:lnSpc>
            </a:pPr>
            <a:r>
              <a:rPr lang="en-US" dirty="0" smtClean="0"/>
              <a:t>If you want to find all the empty files and folders in your system use the following command:</a:t>
            </a:r>
          </a:p>
          <a:p>
            <a:pPr>
              <a:lnSpc>
                <a:spcPct val="100000"/>
              </a:lnSpc>
            </a:pPr>
            <a:endParaRPr lang="en-US" dirty="0" smtClean="0"/>
          </a:p>
          <a:p>
            <a:pPr>
              <a:lnSpc>
                <a:spcPct val="100000"/>
              </a:lnSpc>
            </a:pPr>
            <a:r>
              <a:rPr lang="en-US" dirty="0" smtClean="0"/>
              <a:t>find / -empty</a:t>
            </a:r>
          </a:p>
          <a:p>
            <a:pPr>
              <a:lnSpc>
                <a:spcPct val="100000"/>
              </a:lnSpc>
            </a:pPr>
            <a:endParaRPr lang="en-US" dirty="0" smtClean="0"/>
          </a:p>
          <a:p>
            <a:pPr>
              <a:lnSpc>
                <a:spcPct val="100000"/>
              </a:lnSpc>
            </a:pPr>
            <a:r>
              <a:rPr lang="en-US" dirty="0" smtClean="0"/>
              <a:t>How To Find All Of The Executable Files</a:t>
            </a:r>
          </a:p>
          <a:p>
            <a:pPr>
              <a:lnSpc>
                <a:spcPct val="100000"/>
              </a:lnSpc>
            </a:pPr>
            <a:r>
              <a:rPr lang="en-US" dirty="0" smtClean="0"/>
              <a:t>If you want to find all of the executable files on your computer use the following command:</a:t>
            </a:r>
          </a:p>
          <a:p>
            <a:pPr>
              <a:lnSpc>
                <a:spcPct val="100000"/>
              </a:lnSpc>
            </a:pPr>
            <a:endParaRPr lang="en-US" dirty="0" smtClean="0"/>
          </a:p>
          <a:p>
            <a:pPr>
              <a:lnSpc>
                <a:spcPct val="100000"/>
              </a:lnSpc>
            </a:pPr>
            <a:r>
              <a:rPr lang="en-US" dirty="0" smtClean="0"/>
              <a:t>find / -exec</a:t>
            </a:r>
          </a:p>
          <a:p>
            <a:pPr>
              <a:lnSpc>
                <a:spcPct val="100000"/>
              </a:lnSpc>
            </a:pPr>
            <a:endParaRPr lang="en-US" dirty="0" smtClean="0"/>
          </a:p>
          <a:p>
            <a:pPr>
              <a:lnSpc>
                <a:spcPct val="100000"/>
              </a:lnSpc>
            </a:pPr>
            <a:r>
              <a:rPr lang="en-US" dirty="0" smtClean="0"/>
              <a:t>How To Find All Of The Readable Files</a:t>
            </a:r>
          </a:p>
          <a:p>
            <a:pPr>
              <a:lnSpc>
                <a:spcPct val="100000"/>
              </a:lnSpc>
            </a:pPr>
            <a:r>
              <a:rPr lang="en-US" dirty="0" smtClean="0"/>
              <a:t>To find all of the files that are readable use the following command:</a:t>
            </a:r>
          </a:p>
          <a:p>
            <a:pPr>
              <a:lnSpc>
                <a:spcPct val="100000"/>
              </a:lnSpc>
            </a:pPr>
            <a:endParaRPr lang="en-US" dirty="0" smtClean="0"/>
          </a:p>
          <a:p>
            <a:pPr>
              <a:lnSpc>
                <a:spcPct val="100000"/>
              </a:lnSpc>
            </a:pPr>
            <a:r>
              <a:rPr lang="en-US" dirty="0" smtClean="0"/>
              <a:t>find / -read</a:t>
            </a:r>
          </a:p>
          <a:p>
            <a:pPr>
              <a:lnSpc>
                <a:spcPct val="100000"/>
              </a:lnSpc>
            </a:pPr>
            <a:endParaRPr lang="en-US" dirty="0" smtClean="0"/>
          </a:p>
          <a:p>
            <a:pPr>
              <a:lnSpc>
                <a:spcPct val="100000"/>
              </a:lnSpc>
            </a:pPr>
            <a:r>
              <a:rPr lang="en-US" dirty="0" smtClean="0"/>
              <a:t>Patterns</a:t>
            </a:r>
          </a:p>
          <a:p>
            <a:pPr>
              <a:lnSpc>
                <a:spcPct val="100000"/>
              </a:lnSpc>
            </a:pPr>
            <a:r>
              <a:rPr lang="en-US" dirty="0" smtClean="0"/>
              <a:t>When you search for a file you can use a pattern. For example, maybe you are searching for all files with the extension mp3.</a:t>
            </a:r>
          </a:p>
          <a:p>
            <a:pPr>
              <a:lnSpc>
                <a:spcPct val="100000"/>
              </a:lnSpc>
            </a:pPr>
            <a:endParaRPr lang="en-US" dirty="0" smtClean="0"/>
          </a:p>
          <a:p>
            <a:pPr>
              <a:lnSpc>
                <a:spcPct val="100000"/>
              </a:lnSpc>
            </a:pPr>
            <a:r>
              <a:rPr lang="en-US" dirty="0" smtClean="0"/>
              <a:t>You can use the following pattern:</a:t>
            </a:r>
          </a:p>
          <a:p>
            <a:pPr>
              <a:lnSpc>
                <a:spcPct val="100000"/>
              </a:lnSpc>
            </a:pPr>
            <a:endParaRPr lang="en-US" dirty="0" smtClean="0"/>
          </a:p>
          <a:p>
            <a:pPr>
              <a:lnSpc>
                <a:spcPct val="100000"/>
              </a:lnSpc>
            </a:pPr>
            <a:r>
              <a:rPr lang="en-US" dirty="0" smtClean="0"/>
              <a:t>find / -name *.mp3</a:t>
            </a:r>
          </a:p>
          <a:p>
            <a:pPr>
              <a:lnSpc>
                <a:spcPct val="100000"/>
              </a:lnSpc>
            </a:pPr>
            <a:endParaRPr lang="en-US" dirty="0" smtClean="0"/>
          </a:p>
          <a:p>
            <a:pPr>
              <a:lnSpc>
                <a:spcPct val="100000"/>
              </a:lnSpc>
            </a:pPr>
            <a:r>
              <a:rPr lang="en-US" dirty="0" smtClean="0"/>
              <a:t>How To Send Output From Find The Find Command To A File</a:t>
            </a:r>
          </a:p>
          <a:p>
            <a:pPr>
              <a:lnSpc>
                <a:spcPct val="100000"/>
              </a:lnSpc>
            </a:pPr>
            <a:r>
              <a:rPr lang="en-US" dirty="0" smtClean="0"/>
              <a:t>The main problem with the find command is that it can sometimes return too many results to look at in one go.</a:t>
            </a:r>
          </a:p>
          <a:p>
            <a:pPr>
              <a:lnSpc>
                <a:spcPct val="100000"/>
              </a:lnSpc>
            </a:pPr>
            <a:endParaRPr lang="en-US" dirty="0" smtClean="0"/>
          </a:p>
          <a:p>
            <a:pPr>
              <a:lnSpc>
                <a:spcPct val="100000"/>
              </a:lnSpc>
            </a:pPr>
            <a:r>
              <a:rPr lang="en-US" dirty="0" smtClean="0"/>
              <a:t>You can pipe the output to the tail command or you can output the lines to a file as follows:</a:t>
            </a:r>
          </a:p>
          <a:p>
            <a:pPr>
              <a:lnSpc>
                <a:spcPct val="100000"/>
              </a:lnSpc>
            </a:pPr>
            <a:endParaRPr lang="en-US" dirty="0" smtClean="0"/>
          </a:p>
          <a:p>
            <a:pPr>
              <a:lnSpc>
                <a:spcPct val="100000"/>
              </a:lnSpc>
            </a:pPr>
            <a:r>
              <a:rPr lang="en-US" dirty="0" smtClean="0"/>
              <a:t>find / -name *.mp3 -</a:t>
            </a:r>
            <a:r>
              <a:rPr lang="en-US" dirty="0" err="1" smtClean="0"/>
              <a:t>fprint</a:t>
            </a:r>
            <a:r>
              <a:rPr lang="en-US" dirty="0" smtClean="0"/>
              <a:t> </a:t>
            </a:r>
            <a:r>
              <a:rPr lang="en-US" dirty="0" err="1" smtClean="0"/>
              <a:t>nameoffiletoprintto</a:t>
            </a:r>
            <a:endParaRPr lang="en-US" dirty="0" smtClean="0"/>
          </a:p>
          <a:p>
            <a:pPr>
              <a:lnSpc>
                <a:spcPct val="100000"/>
              </a:lnSpc>
            </a:pPr>
            <a:endParaRPr lang="en-US" dirty="0" smtClean="0"/>
          </a:p>
          <a:p>
            <a:pPr>
              <a:lnSpc>
                <a:spcPct val="100000"/>
              </a:lnSpc>
            </a:pPr>
            <a:r>
              <a:rPr lang="en-US" dirty="0" smtClean="0"/>
              <a:t>How To Find And Execute A Command Against A File</a:t>
            </a:r>
          </a:p>
          <a:p>
            <a:pPr>
              <a:lnSpc>
                <a:spcPct val="100000"/>
              </a:lnSpc>
            </a:pPr>
            <a:r>
              <a:rPr lang="en-US" dirty="0" smtClean="0"/>
              <a:t>Imagine you want to search for and edit a file at the same time.</a:t>
            </a:r>
          </a:p>
          <a:p>
            <a:pPr>
              <a:lnSpc>
                <a:spcPct val="100000"/>
              </a:lnSpc>
            </a:pPr>
            <a:endParaRPr lang="en-US" dirty="0" smtClean="0"/>
          </a:p>
          <a:p>
            <a:pPr>
              <a:lnSpc>
                <a:spcPct val="100000"/>
              </a:lnSpc>
            </a:pPr>
            <a:r>
              <a:rPr lang="en-US" dirty="0" smtClean="0"/>
              <a:t>You can use the following command:</a:t>
            </a:r>
          </a:p>
          <a:p>
            <a:pPr>
              <a:lnSpc>
                <a:spcPct val="100000"/>
              </a:lnSpc>
            </a:pPr>
            <a:endParaRPr lang="en-US" dirty="0" smtClean="0"/>
          </a:p>
          <a:p>
            <a:pPr>
              <a:lnSpc>
                <a:spcPct val="100000"/>
              </a:lnSpc>
            </a:pPr>
            <a:r>
              <a:rPr lang="en-US" dirty="0" smtClean="0"/>
              <a:t>find / -name filename -exec </a:t>
            </a:r>
            <a:r>
              <a:rPr lang="en-US" dirty="0" err="1" smtClean="0"/>
              <a:t>nano</a:t>
            </a:r>
            <a:r>
              <a:rPr lang="en-US" dirty="0" smtClean="0"/>
              <a:t> '{}' \;</a:t>
            </a:r>
          </a:p>
          <a:p>
            <a:pPr>
              <a:lnSpc>
                <a:spcPct val="100000"/>
              </a:lnSpc>
            </a:pPr>
            <a:endParaRPr lang="en-US" dirty="0" smtClean="0"/>
          </a:p>
          <a:p>
            <a:pPr>
              <a:lnSpc>
                <a:spcPct val="100000"/>
              </a:lnSpc>
            </a:pPr>
            <a:r>
              <a:rPr lang="en-US" dirty="0" smtClean="0"/>
              <a:t>The above command searches for a file called filename and then runs the </a:t>
            </a:r>
            <a:r>
              <a:rPr lang="en-US" dirty="0" err="1" smtClean="0"/>
              <a:t>nano</a:t>
            </a:r>
            <a:r>
              <a:rPr lang="en-US" dirty="0" smtClean="0"/>
              <a:t> editor for the file that it finds.</a:t>
            </a:r>
          </a:p>
          <a:p>
            <a:pPr>
              <a:lnSpc>
                <a:spcPct val="100000"/>
              </a:lnSpc>
            </a:pPr>
            <a:endParaRPr lang="en-US" dirty="0" smtClean="0"/>
          </a:p>
          <a:p>
            <a:pPr>
              <a:lnSpc>
                <a:spcPct val="100000"/>
              </a:lnSpc>
            </a:pPr>
            <a:r>
              <a:rPr lang="en-US" dirty="0" smtClean="0"/>
              <a:t>Summary</a:t>
            </a:r>
          </a:p>
          <a:p>
            <a:pPr>
              <a:lnSpc>
                <a:spcPct val="100000"/>
              </a:lnSpc>
            </a:pPr>
            <a:r>
              <a:rPr lang="en-US" dirty="0" smtClean="0"/>
              <a:t>The find command is very powerful. This guide has demonstrated how to search for files but there are a huge number of options available and to understand all of them you should check out the Linux manual.</a:t>
            </a:r>
          </a:p>
          <a:p>
            <a:pPr>
              <a:lnSpc>
                <a:spcPct val="100000"/>
              </a:lnSpc>
            </a:pPr>
            <a:endParaRPr lang="en-US" dirty="0" smtClean="0"/>
          </a:p>
          <a:p>
            <a:pPr>
              <a:lnSpc>
                <a:spcPct val="100000"/>
              </a:lnSpc>
            </a:pPr>
            <a:r>
              <a:rPr lang="en-US" dirty="0" smtClean="0"/>
              <a:t>You can do this by running the following command in the terminal:</a:t>
            </a:r>
          </a:p>
          <a:p>
            <a:pPr>
              <a:lnSpc>
                <a:spcPct val="100000"/>
              </a:lnSpc>
            </a:pPr>
            <a:endParaRPr lang="en-US" dirty="0" smtClean="0"/>
          </a:p>
          <a:p>
            <a:pPr>
              <a:lnSpc>
                <a:spcPct val="100000"/>
              </a:lnSpc>
            </a:pPr>
            <a:r>
              <a:rPr lang="en-US" dirty="0" smtClean="0"/>
              <a:t>man find</a:t>
            </a:r>
          </a:p>
          <a:p>
            <a:pPr>
              <a:lnSpc>
                <a:spcPct val="100000"/>
              </a:lnSpc>
            </a:pPr>
            <a:endParaRPr lang="en-US" dirty="0" smtClean="0"/>
          </a:p>
          <a:p>
            <a:pPr>
              <a:lnSpc>
                <a:spcPct val="100000"/>
              </a:lnSpc>
            </a:pPr>
            <a:r>
              <a:rPr lang="en-US" dirty="0" smtClean="0"/>
              <a:t>tar can also be used to make archives from the contents of one or more directories. The result is recursive; that is, it includes all objects (e.g., directories and files) within each level of directories. For example, the contents of two directories named dir1 and dir2 could be archived into a file named dir.tar with the following:</a:t>
            </a:r>
          </a:p>
          <a:p>
            <a:pPr>
              <a:lnSpc>
                <a:spcPct val="100000"/>
              </a:lnSpc>
            </a:pPr>
            <a:endParaRPr lang="en-US" dirty="0" smtClean="0"/>
          </a:p>
          <a:p>
            <a:pPr>
              <a:lnSpc>
                <a:spcPct val="100000"/>
              </a:lnSpc>
            </a:pPr>
            <a:r>
              <a:rPr lang="en-US" dirty="0" smtClean="0"/>
              <a:t>tar -</a:t>
            </a:r>
            <a:r>
              <a:rPr lang="en-US" dirty="0" err="1" smtClean="0"/>
              <a:t>cvf</a:t>
            </a:r>
            <a:r>
              <a:rPr lang="en-US" dirty="0" smtClean="0"/>
              <a:t> dir.tar dir1 dir2</a:t>
            </a:r>
          </a:p>
          <a:p>
            <a:pPr>
              <a:lnSpc>
                <a:spcPct val="100000"/>
              </a:lnSpc>
            </a:pPr>
            <a:endParaRPr lang="en-US" dirty="0" smtClean="0"/>
          </a:p>
          <a:p>
            <a:pPr>
              <a:lnSpc>
                <a:spcPct val="100000"/>
              </a:lnSpc>
            </a:pPr>
            <a:r>
              <a:rPr lang="en-US" dirty="0" smtClean="0"/>
              <a:t>It is often convenient to use tar with a wildcard (i.e., a character which can represent some specific class of characters or sequence of characters). The following example uses the star wildcard (i.e., an asterisk), which represents any character or sequence of characters, to create an archive of every object in the current directory:</a:t>
            </a:r>
          </a:p>
          <a:p>
            <a:pPr>
              <a:lnSpc>
                <a:spcPct val="100000"/>
              </a:lnSpc>
            </a:pPr>
            <a:endParaRPr lang="en-US" dirty="0" smtClean="0"/>
          </a:p>
          <a:p>
            <a:pPr>
              <a:lnSpc>
                <a:spcPct val="100000"/>
              </a:lnSpc>
            </a:pPr>
            <a:r>
              <a:rPr lang="en-US" dirty="0" smtClean="0"/>
              <a:t>tar -</a:t>
            </a:r>
            <a:r>
              <a:rPr lang="en-US" dirty="0" err="1" smtClean="0"/>
              <a:t>cf</a:t>
            </a:r>
            <a:r>
              <a:rPr lang="en-US" dirty="0" smtClean="0"/>
              <a:t> *</a:t>
            </a:r>
          </a:p>
          <a:p>
            <a:pPr>
              <a:lnSpc>
                <a:spcPct val="100000"/>
              </a:lnSpc>
            </a:pPr>
            <a:endParaRPr lang="en-US" dirty="0" smtClean="0"/>
          </a:p>
          <a:p>
            <a:pPr>
              <a:lnSpc>
                <a:spcPct val="100000"/>
              </a:lnSpc>
            </a:pPr>
            <a:r>
              <a:rPr lang="en-US" dirty="0" smtClean="0"/>
              <a:t>By default, tar creates an archive of copies of the original files and/or directories, and the originals are retained. However, they can be removed when using tar by adding the --remove-files option.</a:t>
            </a:r>
          </a:p>
          <a:p>
            <a:pPr>
              <a:lnSpc>
                <a:spcPct val="100000"/>
              </a:lnSpc>
            </a:pPr>
            <a:endParaRPr lang="en-US" dirty="0" smtClean="0"/>
          </a:p>
          <a:p>
            <a:pPr>
              <a:lnSpc>
                <a:spcPct val="100000"/>
              </a:lnSpc>
            </a:pPr>
            <a:r>
              <a:rPr lang="en-US" dirty="0" smtClean="0"/>
              <a:t>As it has no compression and decompression capabilities of its own, tar is commonly used in combination with an external compression utility. A very handy feature of the GNU version (which is standard on Linux) is the availability of options that will cause standard compression programs to compress a new archive file as soon as it has been created. They are -j (for bzip2), -z (for </a:t>
            </a:r>
            <a:r>
              <a:rPr lang="en-US" dirty="0" err="1" smtClean="0"/>
              <a:t>gzip</a:t>
            </a:r>
            <a:r>
              <a:rPr lang="en-US" dirty="0" smtClean="0"/>
              <a:t>) and -Z (for compress). Thus, for example, the following would create an archive named files.tar.bz2 of the files file4, file5 and file6 that is compressed using bzip2:</a:t>
            </a:r>
          </a:p>
          <a:p>
            <a:pPr>
              <a:lnSpc>
                <a:spcPct val="100000"/>
              </a:lnSpc>
            </a:pPr>
            <a:endParaRPr lang="en-US" dirty="0" smtClean="0"/>
          </a:p>
          <a:p>
            <a:pPr>
              <a:lnSpc>
                <a:spcPct val="100000"/>
              </a:lnSpc>
            </a:pPr>
            <a:r>
              <a:rPr lang="en-US" dirty="0" smtClean="0"/>
              <a:t>tar -</a:t>
            </a:r>
            <a:r>
              <a:rPr lang="en-US" dirty="0" err="1" smtClean="0"/>
              <a:t>cvjf</a:t>
            </a:r>
            <a:r>
              <a:rPr lang="en-US" dirty="0" smtClean="0"/>
              <a:t> files.tar.bz2 file4 file5 file6</a:t>
            </a:r>
          </a:p>
          <a:p>
            <a:pPr>
              <a:lnSpc>
                <a:spcPct val="100000"/>
              </a:lnSpc>
            </a:pPr>
            <a:endParaRPr lang="en-US" dirty="0" smtClean="0"/>
          </a:p>
          <a:p>
            <a:pPr>
              <a:lnSpc>
                <a:spcPct val="100000"/>
              </a:lnSpc>
            </a:pPr>
            <a:r>
              <a:rPr lang="en-US" dirty="0" smtClean="0"/>
              <a:t>tar can also be used for unpacking tar files. However, before doing this, there are several steps that should be taken. One is to confirm that sufficient space is available on the hard disk drive (HDD). Another is to move to an empty directory (which usually involves creating one with an appropriate name) to prevent the reconstituted files from cluttering up the current directory and overwriting any files or directories with same names that are in it. In addition, if the archive has been compressed, it must first be decompressed using the appropriate decompression program (which can usually be determined by the filename extension).</a:t>
            </a:r>
          </a:p>
          <a:p>
            <a:pPr>
              <a:lnSpc>
                <a:spcPct val="100000"/>
              </a:lnSpc>
            </a:pPr>
            <a:endParaRPr lang="en-US" dirty="0" smtClean="0"/>
          </a:p>
          <a:p>
            <a:pPr>
              <a:lnSpc>
                <a:spcPct val="100000"/>
              </a:lnSpc>
            </a:pPr>
            <a:r>
              <a:rPr lang="en-US" dirty="0" smtClean="0"/>
              <a:t>In order to unpack a tar file, the -x (for extract) and -f options are required. It is also common to add the -v option to provide a running listing of the files being unpacked. Thus, for example, to unpack the archive file.tar created in a previous example the following would be used:</a:t>
            </a:r>
          </a:p>
          <a:p>
            <a:pPr>
              <a:lnSpc>
                <a:spcPct val="100000"/>
              </a:lnSpc>
            </a:pPr>
            <a:endParaRPr lang="en-US" dirty="0" smtClean="0"/>
          </a:p>
          <a:p>
            <a:pPr>
              <a:lnSpc>
                <a:spcPct val="100000"/>
              </a:lnSpc>
            </a:pPr>
            <a:r>
              <a:rPr lang="en-US" dirty="0" smtClean="0"/>
              <a:t>tar -</a:t>
            </a:r>
            <a:r>
              <a:rPr lang="en-US" dirty="0" err="1" smtClean="0"/>
              <a:t>xvf</a:t>
            </a:r>
            <a:r>
              <a:rPr lang="en-US" dirty="0" smtClean="0"/>
              <a:t> file.tar</a:t>
            </a:r>
          </a:p>
          <a:p>
            <a:pPr>
              <a:lnSpc>
                <a:spcPct val="100000"/>
              </a:lnSpc>
            </a:pPr>
            <a:endParaRPr lang="en-US" dirty="0" smtClean="0"/>
          </a:p>
          <a:p>
            <a:pPr>
              <a:lnSpc>
                <a:spcPct val="100000"/>
              </a:lnSpc>
            </a:pPr>
            <a:r>
              <a:rPr lang="en-US" dirty="0" smtClean="0"/>
              <a:t>Just as options are available to allow three compression programs to automatically compress newly created tar files, the same options can be used to have the compression programs automatically decompress tar files prior to extraction. Thus, for instance, the following would decompress and extract the contents of the compressed archive files.tar.bz2 that was created in an above example:</a:t>
            </a:r>
          </a:p>
          <a:p>
            <a:pPr>
              <a:lnSpc>
                <a:spcPct val="100000"/>
              </a:lnSpc>
            </a:pPr>
            <a:endParaRPr lang="en-US" dirty="0" smtClean="0"/>
          </a:p>
          <a:p>
            <a:pPr>
              <a:lnSpc>
                <a:spcPct val="100000"/>
              </a:lnSpc>
            </a:pPr>
            <a:r>
              <a:rPr lang="en-US" dirty="0" smtClean="0"/>
              <a:t>tar -</a:t>
            </a:r>
            <a:r>
              <a:rPr lang="en-US" dirty="0" err="1" smtClean="0"/>
              <a:t>xjvf</a:t>
            </a:r>
            <a:r>
              <a:rPr lang="en-US" dirty="0" smtClean="0"/>
              <a:t> files.tar.bz2</a:t>
            </a:r>
          </a:p>
          <a:p>
            <a:pPr>
              <a:lnSpc>
                <a:spcPct val="100000"/>
              </a:lnSpc>
            </a:pPr>
            <a:endParaRPr lang="en-US" dirty="0" smtClean="0"/>
          </a:p>
          <a:p>
            <a:pPr>
              <a:lnSpc>
                <a:spcPct val="100000"/>
              </a:lnSpc>
            </a:pPr>
            <a:r>
              <a:rPr lang="en-US" dirty="0" smtClean="0"/>
              <a:t>Files can be added to an existing archive using the -r option. As is always the case with tar, it is also necessary to use the -f option to indicate that the following string (i.e., sequence of characters) is the name of the archive. For example, the following would append a file named file7 to file.tar:</a:t>
            </a:r>
          </a:p>
          <a:p>
            <a:pPr>
              <a:lnSpc>
                <a:spcPct val="100000"/>
              </a:lnSpc>
            </a:pPr>
            <a:endParaRPr lang="en-US" dirty="0" smtClean="0"/>
          </a:p>
          <a:p>
            <a:pPr>
              <a:lnSpc>
                <a:spcPct val="100000"/>
              </a:lnSpc>
            </a:pPr>
            <a:r>
              <a:rPr lang="en-US" dirty="0" smtClean="0"/>
              <a:t>tar -</a:t>
            </a:r>
            <a:r>
              <a:rPr lang="en-US" dirty="0" err="1" smtClean="0"/>
              <a:t>rf</a:t>
            </a:r>
            <a:r>
              <a:rPr lang="en-US" dirty="0" smtClean="0"/>
              <a:t> file.tar file7</a:t>
            </a:r>
          </a:p>
          <a:p>
            <a:pPr>
              <a:lnSpc>
                <a:spcPct val="100000"/>
              </a:lnSpc>
            </a:pPr>
            <a:endParaRPr lang="en-US" dirty="0" smtClean="0"/>
          </a:p>
          <a:p>
            <a:pPr>
              <a:lnSpc>
                <a:spcPct val="100000"/>
              </a:lnSpc>
            </a:pPr>
            <a:r>
              <a:rPr lang="en-US" dirty="0" smtClean="0"/>
              <a:t>The --delete option allows specified files to be completely removed from a tar file (except when the tar file is on magnetic tape). However, this is different from an extraction, as copies of the removed files are not made and placed in the current directory. Thus, for example, the files file1 and file2 can be removed from file.tar with the following:</a:t>
            </a:r>
          </a:p>
          <a:p>
            <a:pPr>
              <a:lnSpc>
                <a:spcPct val="100000"/>
              </a:lnSpc>
            </a:pPr>
            <a:endParaRPr lang="en-US" dirty="0" smtClean="0"/>
          </a:p>
          <a:p>
            <a:pPr>
              <a:lnSpc>
                <a:spcPct val="100000"/>
              </a:lnSpc>
            </a:pPr>
            <a:r>
              <a:rPr lang="en-US" dirty="0" smtClean="0"/>
              <a:t>tar -f file.tar --delete file1 file2</a:t>
            </a:r>
          </a:p>
          <a:p>
            <a:pPr>
              <a:lnSpc>
                <a:spcPct val="100000"/>
              </a:lnSpc>
            </a:pPr>
            <a:endParaRPr lang="en-US" dirty="0" smtClean="0"/>
          </a:p>
          <a:p>
            <a:pPr>
              <a:lnSpc>
                <a:spcPct val="100000"/>
              </a:lnSpc>
            </a:pPr>
            <a:r>
              <a:rPr lang="en-US" dirty="0" smtClean="0"/>
              <a:t>The -t option tells tar to list the contents of an uncompressed archive without performing an extraction. Thus, the following would list the contents of file.tar:</a:t>
            </a:r>
          </a:p>
          <a:p>
            <a:pPr>
              <a:lnSpc>
                <a:spcPct val="100000"/>
              </a:lnSpc>
            </a:pPr>
            <a:endParaRPr lang="en-US" dirty="0" smtClean="0"/>
          </a:p>
          <a:p>
            <a:pPr>
              <a:lnSpc>
                <a:spcPct val="100000"/>
              </a:lnSpc>
            </a:pPr>
            <a:r>
              <a:rPr lang="en-US" dirty="0" smtClean="0"/>
              <a:t>tar -</a:t>
            </a:r>
            <a:r>
              <a:rPr lang="en-US" dirty="0" err="1" smtClean="0"/>
              <a:t>tf</a:t>
            </a:r>
            <a:r>
              <a:rPr lang="en-US" dirty="0" smtClean="0"/>
              <a:t> file.tar</a:t>
            </a:r>
          </a:p>
          <a:p>
            <a:pPr>
              <a:lnSpc>
                <a:spcPct val="100000"/>
              </a:lnSpc>
            </a:pPr>
            <a:endParaRPr lang="en-US" dirty="0" smtClean="0"/>
          </a:p>
          <a:p>
            <a:pPr>
              <a:lnSpc>
                <a:spcPct val="100000"/>
              </a:lnSpc>
            </a:pPr>
            <a:r>
              <a:rPr lang="en-US" dirty="0" smtClean="0"/>
              <a:t>One of the very few options that can be used alone with tar is --help, which provides a relatively compact listing of the numerous options that are available. Another is --version, which shows the version number for the installed tar program as well as its copyright information.</a:t>
            </a:r>
          </a:p>
          <a:p>
            <a:pPr>
              <a:lnSpc>
                <a:spcPct val="100000"/>
              </a:lnSpc>
            </a:pPr>
            <a:endParaRPr lang="en-US" dirty="0" smtClean="0"/>
          </a:p>
          <a:p>
            <a:pPr>
              <a:lnSpc>
                <a:spcPct val="100000"/>
              </a:lnSpc>
            </a:pPr>
            <a:endParaRPr dirty="0"/>
          </a:p>
        </p:txBody>
      </p:sp>
      <p:sp>
        <p:nvSpPr>
          <p:cNvPr id="21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92861109-17C4-4521-ADA4-7378E6EAFB7B}" type="slidenum">
              <a:rPr lang="en-IN" sz="1000">
                <a:solidFill>
                  <a:srgbClr val="000000"/>
                </a:solidFill>
                <a:latin typeface="Georgia"/>
                <a:ea typeface="+mn-ea"/>
              </a:rPr>
              <a:t>19</a:t>
            </a:fld>
            <a:endParaRPr/>
          </a:p>
        </p:txBody>
      </p:sp>
      <p:sp>
        <p:nvSpPr>
          <p:cNvPr id="219" name="CustomShape 4"/>
          <p:cNvSpPr/>
          <p:nvPr/>
        </p:nvSpPr>
        <p:spPr>
          <a:xfrm>
            <a:off x="837000" y="6490080"/>
            <a:ext cx="5551200" cy="9993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originalList=[2,4,,8,10,12,14,16,18,20]</a:t>
            </a:r>
            <a:endParaRPr/>
          </a:p>
          <a:p>
            <a:pPr>
              <a:lnSpc>
                <a:spcPct val="100000"/>
              </a:lnSpc>
            </a:pPr>
            <a:r>
              <a:rPr lang="en-IN" sz="1200">
                <a:solidFill>
                  <a:srgbClr val="000000"/>
                </a:solidFill>
                <a:latin typeface="Courier New"/>
                <a:ea typeface="+mn-ea"/>
              </a:rPr>
              <a:t>newList = []</a:t>
            </a:r>
            <a:endParaRPr/>
          </a:p>
          <a:p>
            <a:pPr>
              <a:lnSpc>
                <a:spcPct val="100000"/>
              </a:lnSpc>
            </a:pPr>
            <a:r>
              <a:rPr lang="en-IN" sz="1200">
                <a:solidFill>
                  <a:srgbClr val="000000"/>
                </a:solidFill>
                <a:latin typeface="Courier New"/>
                <a:ea typeface="+mn-ea"/>
              </a:rPr>
              <a:t>for number in originalList:</a:t>
            </a:r>
            <a:endParaRPr/>
          </a:p>
          <a:p>
            <a:pPr>
              <a:lnSpc>
                <a:spcPct val="100000"/>
              </a:lnSpc>
            </a:pPr>
            <a:r>
              <a:rPr lang="en-IN" sz="1200">
                <a:solidFill>
                  <a:srgbClr val="000000"/>
                </a:solidFill>
                <a:latin typeface="Courier New"/>
                <a:ea typeface="+mn-ea"/>
              </a:rPr>
              <a:t>newlist.append(number * number)</a:t>
            </a:r>
            <a:endParaRPr/>
          </a:p>
          <a:p>
            <a:pPr algn="ctr">
              <a:lnSpc>
                <a:spcPct val="100000"/>
              </a:lnSpc>
            </a:pPr>
            <a:endParaRPr/>
          </a:p>
        </p:txBody>
      </p:sp>
      <p:sp>
        <p:nvSpPr>
          <p:cNvPr id="220" name="CustomShape 5"/>
          <p:cNvSpPr/>
          <p:nvPr/>
        </p:nvSpPr>
        <p:spPr>
          <a:xfrm>
            <a:off x="837000" y="8062560"/>
            <a:ext cx="5551200" cy="745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originalList = [2,4,6,8,10,12,14,16,18,20]</a:t>
            </a:r>
            <a:endParaRPr/>
          </a:p>
          <a:p>
            <a:pPr>
              <a:lnSpc>
                <a:spcPct val="100000"/>
              </a:lnSpc>
            </a:pPr>
            <a:r>
              <a:rPr lang="en-IN" sz="1200">
                <a:solidFill>
                  <a:srgbClr val="000000"/>
                </a:solidFill>
                <a:latin typeface="Courier New"/>
                <a:ea typeface="+mn-ea"/>
              </a:rPr>
              <a:t>newList = [number * number for number in OriginalList]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PlaceHolder 1"/>
          <p:cNvSpPr>
            <a:spLocks noGrp="1"/>
          </p:cNvSpPr>
          <p:nvPr>
            <p:ph type="body"/>
          </p:nvPr>
        </p:nvSpPr>
        <p:spPr>
          <a:xfrm>
            <a:off x="710280" y="4573080"/>
            <a:ext cx="5677920" cy="4833720"/>
          </a:xfrm>
          <a:prstGeom prst="rect">
            <a:avLst/>
          </a:prstGeom>
        </p:spPr>
        <p:txBody>
          <a:bodyPr lIns="99000" tIns="49680" rIns="99000" bIns="49680"/>
          <a:lstStyle/>
          <a:p>
            <a:endParaRPr/>
          </a:p>
        </p:txBody>
      </p:sp>
      <p:sp>
        <p:nvSpPr>
          <p:cNvPr id="211"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2"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F2193294-89F4-4EDC-A91E-2D4611821BAA}" type="slidenum">
              <a:rPr lang="en-IN" sz="1000">
                <a:solidFill>
                  <a:srgbClr val="000000"/>
                </a:solidFill>
                <a:latin typeface="Georgia"/>
                <a:ea typeface="+mn-ea"/>
              </a:r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US" dirty="0" smtClean="0"/>
              <a:t>When you execute a program on your Unix system, the system creates a special environment for that program. This environment contains everything needed for the system to run the program as if no other program were running on the system.</a:t>
            </a:r>
          </a:p>
          <a:p>
            <a:pPr>
              <a:lnSpc>
                <a:spcPct val="100000"/>
              </a:lnSpc>
            </a:pPr>
            <a:endParaRPr lang="en-US" dirty="0" smtClean="0"/>
          </a:p>
          <a:p>
            <a:pPr>
              <a:lnSpc>
                <a:spcPct val="100000"/>
              </a:lnSpc>
            </a:pPr>
            <a:r>
              <a:rPr lang="en-US" dirty="0" smtClean="0"/>
              <a:t>Whenever you issue a command in Unix, it creates, or starts, a new process. When you tried out the </a:t>
            </a:r>
            <a:r>
              <a:rPr lang="en-US" dirty="0" err="1" smtClean="0"/>
              <a:t>ls</a:t>
            </a:r>
            <a:r>
              <a:rPr lang="en-US" dirty="0" smtClean="0"/>
              <a:t> command to list the directory contents, you started a process. A process, in simple terms, is an instance of a running program.</a:t>
            </a:r>
          </a:p>
          <a:p>
            <a:pPr>
              <a:lnSpc>
                <a:spcPct val="100000"/>
              </a:lnSpc>
            </a:pPr>
            <a:endParaRPr lang="en-US" dirty="0" smtClean="0"/>
          </a:p>
          <a:p>
            <a:pPr>
              <a:lnSpc>
                <a:spcPct val="100000"/>
              </a:lnSpc>
            </a:pPr>
            <a:r>
              <a:rPr lang="en-US" dirty="0" smtClean="0"/>
              <a:t>The operating system tracks processes through a five-digit ID number known as the </a:t>
            </a:r>
            <a:r>
              <a:rPr lang="en-US" dirty="0" err="1" smtClean="0"/>
              <a:t>pid</a:t>
            </a:r>
            <a:r>
              <a:rPr lang="en-US" dirty="0" smtClean="0"/>
              <a:t> or the process ID. Each process in the system has a unique </a:t>
            </a:r>
            <a:r>
              <a:rPr lang="en-US" dirty="0" err="1" smtClean="0"/>
              <a:t>pid</a:t>
            </a:r>
            <a:r>
              <a:rPr lang="en-US" dirty="0" smtClean="0"/>
              <a:t>.</a:t>
            </a:r>
          </a:p>
          <a:p>
            <a:pPr>
              <a:lnSpc>
                <a:spcPct val="100000"/>
              </a:lnSpc>
            </a:pPr>
            <a:endParaRPr lang="en-US" dirty="0" smtClean="0"/>
          </a:p>
          <a:p>
            <a:pPr>
              <a:lnSpc>
                <a:spcPct val="100000"/>
              </a:lnSpc>
            </a:pPr>
            <a:r>
              <a:rPr lang="en-US" dirty="0" err="1" smtClean="0"/>
              <a:t>Pids</a:t>
            </a:r>
            <a:r>
              <a:rPr lang="en-US" dirty="0" smtClean="0"/>
              <a:t> eventually repeat because all the possible numbers are used up and the next </a:t>
            </a:r>
            <a:r>
              <a:rPr lang="en-US" dirty="0" err="1" smtClean="0"/>
              <a:t>pid</a:t>
            </a:r>
            <a:r>
              <a:rPr lang="en-US" dirty="0" smtClean="0"/>
              <a:t> rolls or starts over. At any point of time, no two processes with the same </a:t>
            </a:r>
            <a:r>
              <a:rPr lang="en-US" dirty="0" err="1" smtClean="0"/>
              <a:t>pid</a:t>
            </a:r>
            <a:r>
              <a:rPr lang="en-US" dirty="0" smtClean="0"/>
              <a:t> exist in the system because it is the </a:t>
            </a:r>
            <a:r>
              <a:rPr lang="en-US" dirty="0" err="1" smtClean="0"/>
              <a:t>pid</a:t>
            </a:r>
            <a:r>
              <a:rPr lang="en-US" dirty="0" smtClean="0"/>
              <a:t> that Unix uses to track each process.</a:t>
            </a:r>
          </a:p>
          <a:p>
            <a:pPr>
              <a:lnSpc>
                <a:spcPct val="100000"/>
              </a:lnSpc>
            </a:pPr>
            <a:endParaRPr lang="en-US" dirty="0" smtClean="0"/>
          </a:p>
          <a:p>
            <a:pPr>
              <a:lnSpc>
                <a:spcPct val="100000"/>
              </a:lnSpc>
            </a:pPr>
            <a:r>
              <a:rPr lang="en-US" dirty="0" smtClean="0"/>
              <a:t>Starting a Process</a:t>
            </a:r>
          </a:p>
          <a:p>
            <a:pPr>
              <a:lnSpc>
                <a:spcPct val="100000"/>
              </a:lnSpc>
            </a:pPr>
            <a:r>
              <a:rPr lang="en-US" dirty="0" smtClean="0"/>
              <a:t>When you start a process (run a command), there are two ways you can run it −</a:t>
            </a:r>
          </a:p>
          <a:p>
            <a:pPr>
              <a:lnSpc>
                <a:spcPct val="100000"/>
              </a:lnSpc>
            </a:pPr>
            <a:endParaRPr lang="en-US" dirty="0" smtClean="0"/>
          </a:p>
          <a:p>
            <a:pPr>
              <a:lnSpc>
                <a:spcPct val="100000"/>
              </a:lnSpc>
            </a:pPr>
            <a:r>
              <a:rPr lang="en-US" dirty="0" smtClean="0"/>
              <a:t>Foreground Processes</a:t>
            </a:r>
          </a:p>
          <a:p>
            <a:pPr>
              <a:lnSpc>
                <a:spcPct val="100000"/>
              </a:lnSpc>
            </a:pPr>
            <a:r>
              <a:rPr lang="en-US" dirty="0" smtClean="0"/>
              <a:t>Background Processes</a:t>
            </a:r>
          </a:p>
          <a:p>
            <a:pPr>
              <a:lnSpc>
                <a:spcPct val="100000"/>
              </a:lnSpc>
            </a:pPr>
            <a:r>
              <a:rPr lang="en-US" dirty="0" smtClean="0"/>
              <a:t>Foreground Processes</a:t>
            </a:r>
          </a:p>
          <a:p>
            <a:pPr>
              <a:lnSpc>
                <a:spcPct val="100000"/>
              </a:lnSpc>
            </a:pPr>
            <a:r>
              <a:rPr lang="en-US" dirty="0" smtClean="0"/>
              <a:t>By default, every process that you start runs in the foreground. It gets its input from the keyboard and sends its output to the screen.</a:t>
            </a:r>
          </a:p>
          <a:p>
            <a:pPr>
              <a:lnSpc>
                <a:spcPct val="100000"/>
              </a:lnSpc>
            </a:pPr>
            <a:endParaRPr lang="en-US" dirty="0" smtClean="0"/>
          </a:p>
          <a:p>
            <a:pPr>
              <a:lnSpc>
                <a:spcPct val="100000"/>
              </a:lnSpc>
            </a:pPr>
            <a:r>
              <a:rPr lang="en-US" dirty="0" smtClean="0"/>
              <a:t>You can see this happen with the </a:t>
            </a:r>
            <a:r>
              <a:rPr lang="en-US" dirty="0" err="1" smtClean="0"/>
              <a:t>ls</a:t>
            </a:r>
            <a:r>
              <a:rPr lang="en-US" dirty="0" smtClean="0"/>
              <a:t> command. If you wish to list all the files in your current directory, you can use the following command −</a:t>
            </a:r>
          </a:p>
          <a:p>
            <a:pPr>
              <a:lnSpc>
                <a:spcPct val="100000"/>
              </a:lnSpc>
            </a:pPr>
            <a:endParaRPr lang="en-US" dirty="0" smtClean="0"/>
          </a:p>
          <a:p>
            <a:pPr>
              <a:lnSpc>
                <a:spcPct val="100000"/>
              </a:lnSpc>
            </a:pPr>
            <a:r>
              <a:rPr lang="en-US" dirty="0" smtClean="0"/>
              <a:t>$</a:t>
            </a:r>
            <a:r>
              <a:rPr lang="en-US" dirty="0" err="1" smtClean="0"/>
              <a:t>ls</a:t>
            </a:r>
            <a:r>
              <a:rPr lang="en-US" dirty="0" smtClean="0"/>
              <a:t> ch*.doc</a:t>
            </a:r>
          </a:p>
          <a:p>
            <a:pPr>
              <a:lnSpc>
                <a:spcPct val="100000"/>
              </a:lnSpc>
            </a:pPr>
            <a:r>
              <a:rPr lang="en-US" dirty="0" smtClean="0"/>
              <a:t>This would display all the files, the names of which start with </a:t>
            </a:r>
            <a:r>
              <a:rPr lang="en-US" dirty="0" err="1" smtClean="0"/>
              <a:t>ch</a:t>
            </a:r>
            <a:r>
              <a:rPr lang="en-US" dirty="0" smtClean="0"/>
              <a:t> and end with .doc −</a:t>
            </a:r>
          </a:p>
          <a:p>
            <a:pPr>
              <a:lnSpc>
                <a:spcPct val="100000"/>
              </a:lnSpc>
            </a:pPr>
            <a:endParaRPr lang="en-US" dirty="0" smtClean="0"/>
          </a:p>
          <a:p>
            <a:pPr>
              <a:lnSpc>
                <a:spcPct val="100000"/>
              </a:lnSpc>
            </a:pPr>
            <a:r>
              <a:rPr lang="en-US" dirty="0" smtClean="0"/>
              <a:t>ch01-1.doc   ch010.doc  ch02.doc    ch03-2.doc </a:t>
            </a:r>
          </a:p>
          <a:p>
            <a:pPr>
              <a:lnSpc>
                <a:spcPct val="100000"/>
              </a:lnSpc>
            </a:pPr>
            <a:r>
              <a:rPr lang="en-US" dirty="0" smtClean="0"/>
              <a:t>ch04-1.doc   ch040.doc  ch05.doc    ch06-2.doc</a:t>
            </a:r>
          </a:p>
          <a:p>
            <a:pPr>
              <a:lnSpc>
                <a:spcPct val="100000"/>
              </a:lnSpc>
            </a:pPr>
            <a:r>
              <a:rPr lang="en-US" dirty="0" smtClean="0"/>
              <a:t>ch01-2.doc   ch02-1.doc</a:t>
            </a:r>
          </a:p>
          <a:p>
            <a:pPr>
              <a:lnSpc>
                <a:spcPct val="100000"/>
              </a:lnSpc>
            </a:pPr>
            <a:r>
              <a:rPr lang="en-US" dirty="0" smtClean="0"/>
              <a:t>The process runs in the foreground, the output is directed to my screen, and if the </a:t>
            </a:r>
            <a:r>
              <a:rPr lang="en-US" dirty="0" err="1" smtClean="0"/>
              <a:t>ls</a:t>
            </a:r>
            <a:r>
              <a:rPr lang="en-US" dirty="0" smtClean="0"/>
              <a:t> command wants any input (which it does not), it waits for it from the keyboard.</a:t>
            </a:r>
          </a:p>
          <a:p>
            <a:pPr>
              <a:lnSpc>
                <a:spcPct val="100000"/>
              </a:lnSpc>
            </a:pPr>
            <a:endParaRPr lang="en-US" dirty="0" smtClean="0"/>
          </a:p>
          <a:p>
            <a:pPr>
              <a:lnSpc>
                <a:spcPct val="100000"/>
              </a:lnSpc>
            </a:pPr>
            <a:r>
              <a:rPr lang="en-US" dirty="0" smtClean="0"/>
              <a:t>While a program is running in the foreground and is time-consuming, no other commands can be run (start any other processes) because the prompt would not be available until the program finishes processing and comes out.</a:t>
            </a:r>
          </a:p>
          <a:p>
            <a:pPr>
              <a:lnSpc>
                <a:spcPct val="100000"/>
              </a:lnSpc>
            </a:pPr>
            <a:endParaRPr lang="en-US" dirty="0" smtClean="0"/>
          </a:p>
          <a:p>
            <a:pPr>
              <a:lnSpc>
                <a:spcPct val="100000"/>
              </a:lnSpc>
            </a:pPr>
            <a:r>
              <a:rPr lang="en-US" dirty="0" smtClean="0"/>
              <a:t>Background Processes</a:t>
            </a:r>
          </a:p>
          <a:p>
            <a:pPr>
              <a:lnSpc>
                <a:spcPct val="100000"/>
              </a:lnSpc>
            </a:pPr>
            <a:r>
              <a:rPr lang="en-US" dirty="0" smtClean="0"/>
              <a:t>A background process runs without being connected to your keyboard. If the background process requires any keyboard input, it waits.</a:t>
            </a:r>
          </a:p>
          <a:p>
            <a:pPr>
              <a:lnSpc>
                <a:spcPct val="100000"/>
              </a:lnSpc>
            </a:pPr>
            <a:endParaRPr lang="en-US" dirty="0" smtClean="0"/>
          </a:p>
          <a:p>
            <a:pPr>
              <a:lnSpc>
                <a:spcPct val="100000"/>
              </a:lnSpc>
            </a:pPr>
            <a:r>
              <a:rPr lang="en-US" dirty="0" smtClean="0"/>
              <a:t>The advantage of running a process in the background is that you can run other commands; you do not have to wait until it completes to start another!</a:t>
            </a:r>
          </a:p>
          <a:p>
            <a:pPr>
              <a:lnSpc>
                <a:spcPct val="100000"/>
              </a:lnSpc>
            </a:pPr>
            <a:endParaRPr lang="en-US" dirty="0" smtClean="0"/>
          </a:p>
          <a:p>
            <a:pPr>
              <a:lnSpc>
                <a:spcPct val="100000"/>
              </a:lnSpc>
            </a:pPr>
            <a:r>
              <a:rPr lang="en-US" dirty="0" smtClean="0"/>
              <a:t>The simplest way to start a background process is to add an ampersand (&amp;) at the end of the command.</a:t>
            </a:r>
          </a:p>
          <a:p>
            <a:pPr>
              <a:lnSpc>
                <a:spcPct val="100000"/>
              </a:lnSpc>
            </a:pPr>
            <a:endParaRPr lang="en-US" dirty="0" smtClean="0"/>
          </a:p>
          <a:p>
            <a:pPr>
              <a:lnSpc>
                <a:spcPct val="100000"/>
              </a:lnSpc>
            </a:pPr>
            <a:r>
              <a:rPr lang="en-US" dirty="0" smtClean="0"/>
              <a:t>$</a:t>
            </a:r>
            <a:r>
              <a:rPr lang="en-US" dirty="0" err="1" smtClean="0"/>
              <a:t>ls</a:t>
            </a:r>
            <a:r>
              <a:rPr lang="en-US" dirty="0" smtClean="0"/>
              <a:t> ch*.doc &amp;</a:t>
            </a:r>
          </a:p>
          <a:p>
            <a:pPr>
              <a:lnSpc>
                <a:spcPct val="100000"/>
              </a:lnSpc>
            </a:pPr>
            <a:r>
              <a:rPr lang="en-US" dirty="0" smtClean="0"/>
              <a:t>This displays all those files the names of which start with </a:t>
            </a:r>
            <a:r>
              <a:rPr lang="en-US" dirty="0" err="1" smtClean="0"/>
              <a:t>ch</a:t>
            </a:r>
            <a:r>
              <a:rPr lang="en-US" dirty="0" smtClean="0"/>
              <a:t> and end with .doc −</a:t>
            </a:r>
          </a:p>
          <a:p>
            <a:pPr>
              <a:lnSpc>
                <a:spcPct val="100000"/>
              </a:lnSpc>
            </a:pPr>
            <a:endParaRPr lang="en-US" dirty="0" smtClean="0"/>
          </a:p>
          <a:p>
            <a:pPr>
              <a:lnSpc>
                <a:spcPct val="100000"/>
              </a:lnSpc>
            </a:pPr>
            <a:r>
              <a:rPr lang="en-US" dirty="0" smtClean="0"/>
              <a:t>ch01-1.doc   ch010.doc  ch02.doc    ch03-2.doc </a:t>
            </a:r>
          </a:p>
          <a:p>
            <a:pPr>
              <a:lnSpc>
                <a:spcPct val="100000"/>
              </a:lnSpc>
            </a:pPr>
            <a:r>
              <a:rPr lang="en-US" dirty="0" smtClean="0"/>
              <a:t>ch04-1.doc   ch040.doc  ch05.doc    ch06-2.doc</a:t>
            </a:r>
          </a:p>
          <a:p>
            <a:pPr>
              <a:lnSpc>
                <a:spcPct val="100000"/>
              </a:lnSpc>
            </a:pPr>
            <a:r>
              <a:rPr lang="en-US" dirty="0" smtClean="0"/>
              <a:t>ch01-2.doc   ch02-1.doc</a:t>
            </a:r>
          </a:p>
          <a:p>
            <a:pPr>
              <a:lnSpc>
                <a:spcPct val="100000"/>
              </a:lnSpc>
            </a:pPr>
            <a:r>
              <a:rPr lang="en-US" dirty="0" smtClean="0"/>
              <a:t>Here, if the </a:t>
            </a:r>
            <a:r>
              <a:rPr lang="en-US" dirty="0" err="1" smtClean="0"/>
              <a:t>ls</a:t>
            </a:r>
            <a:r>
              <a:rPr lang="en-US" dirty="0" smtClean="0"/>
              <a:t> command wants any input (which it does not), it goes into a stop state until we move it into the foreground and give it the data from the keyboard.</a:t>
            </a:r>
          </a:p>
          <a:p>
            <a:pPr>
              <a:lnSpc>
                <a:spcPct val="100000"/>
              </a:lnSpc>
            </a:pPr>
            <a:endParaRPr lang="en-US" dirty="0" smtClean="0"/>
          </a:p>
          <a:p>
            <a:pPr>
              <a:lnSpc>
                <a:spcPct val="100000"/>
              </a:lnSpc>
            </a:pPr>
            <a:r>
              <a:rPr lang="en-US" dirty="0" smtClean="0"/>
              <a:t>That first line contains information about the background process - the job number and the process ID. You need to know the job number to manipulate it between the background and the foreground.</a:t>
            </a:r>
          </a:p>
          <a:p>
            <a:pPr>
              <a:lnSpc>
                <a:spcPct val="100000"/>
              </a:lnSpc>
            </a:pPr>
            <a:endParaRPr lang="en-US" dirty="0" smtClean="0"/>
          </a:p>
          <a:p>
            <a:pPr>
              <a:lnSpc>
                <a:spcPct val="100000"/>
              </a:lnSpc>
            </a:pPr>
            <a:r>
              <a:rPr lang="en-US" dirty="0" smtClean="0"/>
              <a:t>Press the Enter key and you will see the following −</a:t>
            </a:r>
          </a:p>
          <a:p>
            <a:pPr>
              <a:lnSpc>
                <a:spcPct val="100000"/>
              </a:lnSpc>
            </a:pPr>
            <a:endParaRPr lang="en-US" dirty="0" smtClean="0"/>
          </a:p>
          <a:p>
            <a:pPr>
              <a:lnSpc>
                <a:spcPct val="100000"/>
              </a:lnSpc>
            </a:pPr>
            <a:r>
              <a:rPr lang="en-US" dirty="0" smtClean="0"/>
              <a:t>[1]   +   Done                 </a:t>
            </a:r>
            <a:r>
              <a:rPr lang="en-US" dirty="0" err="1" smtClean="0"/>
              <a:t>ls</a:t>
            </a:r>
            <a:r>
              <a:rPr lang="en-US" dirty="0" smtClean="0"/>
              <a:t> ch*.doc &amp;</a:t>
            </a:r>
          </a:p>
          <a:p>
            <a:pPr>
              <a:lnSpc>
                <a:spcPct val="100000"/>
              </a:lnSpc>
            </a:pPr>
            <a:r>
              <a:rPr lang="en-US" dirty="0" smtClean="0"/>
              <a:t>$</a:t>
            </a:r>
          </a:p>
          <a:p>
            <a:pPr>
              <a:lnSpc>
                <a:spcPct val="100000"/>
              </a:lnSpc>
            </a:pPr>
            <a:r>
              <a:rPr lang="en-US" dirty="0" smtClean="0"/>
              <a:t>The first line tells you that the </a:t>
            </a:r>
            <a:r>
              <a:rPr lang="en-US" dirty="0" err="1" smtClean="0"/>
              <a:t>ls</a:t>
            </a:r>
            <a:r>
              <a:rPr lang="en-US" dirty="0" smtClean="0"/>
              <a:t> command background process finishes successfully. The second is a prompt for another command.</a:t>
            </a:r>
          </a:p>
          <a:p>
            <a:pPr>
              <a:lnSpc>
                <a:spcPct val="100000"/>
              </a:lnSpc>
            </a:pPr>
            <a:endParaRPr lang="en-US" dirty="0" smtClean="0"/>
          </a:p>
          <a:p>
            <a:pPr>
              <a:lnSpc>
                <a:spcPct val="100000"/>
              </a:lnSpc>
            </a:pPr>
            <a:r>
              <a:rPr lang="en-US" dirty="0" smtClean="0"/>
              <a:t>Listing Running Processes</a:t>
            </a:r>
          </a:p>
          <a:p>
            <a:pPr>
              <a:lnSpc>
                <a:spcPct val="100000"/>
              </a:lnSpc>
            </a:pPr>
            <a:r>
              <a:rPr lang="en-US" dirty="0" smtClean="0"/>
              <a:t>It is easy to see your own processes by running the </a:t>
            </a:r>
            <a:r>
              <a:rPr lang="en-US" dirty="0" err="1" smtClean="0"/>
              <a:t>ps</a:t>
            </a:r>
            <a:r>
              <a:rPr lang="en-US" dirty="0" smtClean="0"/>
              <a:t> (process status) command as follows −</a:t>
            </a:r>
          </a:p>
          <a:p>
            <a:pPr>
              <a:lnSpc>
                <a:spcPct val="100000"/>
              </a:lnSpc>
            </a:pPr>
            <a:endParaRPr lang="en-US" dirty="0" smtClean="0"/>
          </a:p>
          <a:p>
            <a:pPr>
              <a:lnSpc>
                <a:spcPct val="100000"/>
              </a:lnSpc>
            </a:pPr>
            <a:r>
              <a:rPr lang="en-US" dirty="0" smtClean="0"/>
              <a:t>$</a:t>
            </a:r>
            <a:r>
              <a:rPr lang="en-US" dirty="0" err="1" smtClean="0"/>
              <a:t>ps</a:t>
            </a:r>
            <a:endParaRPr lang="en-US" dirty="0" smtClean="0"/>
          </a:p>
          <a:p>
            <a:pPr>
              <a:lnSpc>
                <a:spcPct val="100000"/>
              </a:lnSpc>
            </a:pPr>
            <a:r>
              <a:rPr lang="en-US" dirty="0" smtClean="0"/>
              <a:t>PID       TTY      TIME        CMD</a:t>
            </a:r>
          </a:p>
          <a:p>
            <a:pPr>
              <a:lnSpc>
                <a:spcPct val="100000"/>
              </a:lnSpc>
            </a:pPr>
            <a:r>
              <a:rPr lang="en-US" dirty="0" smtClean="0"/>
              <a:t>18358     ttyp3    00:00:00    </a:t>
            </a:r>
            <a:r>
              <a:rPr lang="en-US" dirty="0" err="1" smtClean="0"/>
              <a:t>sh</a:t>
            </a:r>
            <a:endParaRPr lang="en-US" dirty="0" smtClean="0"/>
          </a:p>
          <a:p>
            <a:pPr>
              <a:lnSpc>
                <a:spcPct val="100000"/>
              </a:lnSpc>
            </a:pPr>
            <a:r>
              <a:rPr lang="en-US" dirty="0" smtClean="0"/>
              <a:t>18361     ttyp3    00:01:31    </a:t>
            </a:r>
            <a:r>
              <a:rPr lang="en-US" dirty="0" err="1" smtClean="0"/>
              <a:t>abiword</a:t>
            </a:r>
            <a:endParaRPr lang="en-US" dirty="0" smtClean="0"/>
          </a:p>
          <a:p>
            <a:pPr>
              <a:lnSpc>
                <a:spcPct val="100000"/>
              </a:lnSpc>
            </a:pPr>
            <a:r>
              <a:rPr lang="en-US" dirty="0" smtClean="0"/>
              <a:t>18789     ttyp3    00:00:00    </a:t>
            </a:r>
            <a:r>
              <a:rPr lang="en-US" dirty="0" err="1" smtClean="0"/>
              <a:t>ps</a:t>
            </a:r>
            <a:endParaRPr lang="en-US" dirty="0" smtClean="0"/>
          </a:p>
          <a:p>
            <a:pPr>
              <a:lnSpc>
                <a:spcPct val="100000"/>
              </a:lnSpc>
            </a:pPr>
            <a:r>
              <a:rPr lang="en-US" dirty="0" smtClean="0"/>
              <a:t>One of the most commonly used flags for </a:t>
            </a:r>
            <a:r>
              <a:rPr lang="en-US" dirty="0" err="1" smtClean="0"/>
              <a:t>ps</a:t>
            </a:r>
            <a:r>
              <a:rPr lang="en-US" dirty="0" smtClean="0"/>
              <a:t> is the -f ( f for full) option, which provides more information as shown in the following example −</a:t>
            </a:r>
          </a:p>
          <a:p>
            <a:pPr>
              <a:lnSpc>
                <a:spcPct val="100000"/>
              </a:lnSpc>
            </a:pPr>
            <a:endParaRPr lang="en-US" dirty="0" smtClean="0"/>
          </a:p>
          <a:p>
            <a:pPr>
              <a:lnSpc>
                <a:spcPct val="100000"/>
              </a:lnSpc>
            </a:pPr>
            <a:r>
              <a:rPr lang="en-US" dirty="0" smtClean="0"/>
              <a:t>$</a:t>
            </a:r>
            <a:r>
              <a:rPr lang="en-US" dirty="0" err="1" smtClean="0"/>
              <a:t>ps</a:t>
            </a:r>
            <a:r>
              <a:rPr lang="en-US" dirty="0" smtClean="0"/>
              <a:t> -f</a:t>
            </a:r>
          </a:p>
          <a:p>
            <a:pPr>
              <a:lnSpc>
                <a:spcPct val="100000"/>
              </a:lnSpc>
            </a:pPr>
            <a:r>
              <a:rPr lang="en-US" dirty="0" smtClean="0"/>
              <a:t>UID      PID  PPID C STIME    TTY   TIME CMD</a:t>
            </a:r>
          </a:p>
          <a:p>
            <a:pPr>
              <a:lnSpc>
                <a:spcPct val="100000"/>
              </a:lnSpc>
            </a:pPr>
            <a:r>
              <a:rPr lang="en-US" dirty="0" err="1" smtClean="0"/>
              <a:t>amrood</a:t>
            </a:r>
            <a:r>
              <a:rPr lang="en-US" dirty="0" smtClean="0"/>
              <a:t>   6738 3662 0 10:23:03 </a:t>
            </a:r>
            <a:r>
              <a:rPr lang="en-US" dirty="0" err="1" smtClean="0"/>
              <a:t>pts</a:t>
            </a:r>
            <a:r>
              <a:rPr lang="en-US" dirty="0" smtClean="0"/>
              <a:t>/6 0:00 </a:t>
            </a:r>
            <a:r>
              <a:rPr lang="en-US" dirty="0" err="1" smtClean="0"/>
              <a:t>first_one</a:t>
            </a:r>
            <a:endParaRPr lang="en-US" dirty="0" smtClean="0"/>
          </a:p>
          <a:p>
            <a:pPr>
              <a:lnSpc>
                <a:spcPct val="100000"/>
              </a:lnSpc>
            </a:pPr>
            <a:r>
              <a:rPr lang="en-US" dirty="0" err="1" smtClean="0"/>
              <a:t>amrood</a:t>
            </a:r>
            <a:r>
              <a:rPr lang="en-US" dirty="0" smtClean="0"/>
              <a:t>   6739 3662 0 10:22:54 </a:t>
            </a:r>
            <a:r>
              <a:rPr lang="en-US" dirty="0" err="1" smtClean="0"/>
              <a:t>pts</a:t>
            </a:r>
            <a:r>
              <a:rPr lang="en-US" dirty="0" smtClean="0"/>
              <a:t>/6 0:00 </a:t>
            </a:r>
            <a:r>
              <a:rPr lang="en-US" dirty="0" err="1" smtClean="0"/>
              <a:t>second_one</a:t>
            </a:r>
            <a:endParaRPr lang="en-US" dirty="0" smtClean="0"/>
          </a:p>
          <a:p>
            <a:pPr>
              <a:lnSpc>
                <a:spcPct val="100000"/>
              </a:lnSpc>
            </a:pPr>
            <a:r>
              <a:rPr lang="en-US" dirty="0" err="1" smtClean="0"/>
              <a:t>amrood</a:t>
            </a:r>
            <a:r>
              <a:rPr lang="en-US" dirty="0" smtClean="0"/>
              <a:t>   3662 3657 0 08:10:53 </a:t>
            </a:r>
            <a:r>
              <a:rPr lang="en-US" dirty="0" err="1" smtClean="0"/>
              <a:t>pts</a:t>
            </a:r>
            <a:r>
              <a:rPr lang="en-US" dirty="0" smtClean="0"/>
              <a:t>/6 0:00 -</a:t>
            </a:r>
            <a:r>
              <a:rPr lang="en-US" dirty="0" err="1" smtClean="0"/>
              <a:t>ksh</a:t>
            </a:r>
            <a:endParaRPr lang="en-US" dirty="0" smtClean="0"/>
          </a:p>
          <a:p>
            <a:pPr>
              <a:lnSpc>
                <a:spcPct val="100000"/>
              </a:lnSpc>
            </a:pPr>
            <a:r>
              <a:rPr lang="en-US" dirty="0" err="1" smtClean="0"/>
              <a:t>amrood</a:t>
            </a:r>
            <a:r>
              <a:rPr lang="en-US" dirty="0" smtClean="0"/>
              <a:t>   6892 3662 4 10:51:50 </a:t>
            </a:r>
            <a:r>
              <a:rPr lang="en-US" dirty="0" err="1" smtClean="0"/>
              <a:t>pts</a:t>
            </a:r>
            <a:r>
              <a:rPr lang="en-US" dirty="0" smtClean="0"/>
              <a:t>/6 0:00 </a:t>
            </a:r>
            <a:r>
              <a:rPr lang="en-US" dirty="0" err="1" smtClean="0"/>
              <a:t>ps</a:t>
            </a:r>
            <a:r>
              <a:rPr lang="en-US" dirty="0" smtClean="0"/>
              <a:t> -f</a:t>
            </a:r>
          </a:p>
          <a:p>
            <a:pPr>
              <a:lnSpc>
                <a:spcPct val="100000"/>
              </a:lnSpc>
            </a:pPr>
            <a:r>
              <a:rPr lang="en-US" dirty="0" smtClean="0"/>
              <a:t>Here is the description of all the fields displayed by </a:t>
            </a:r>
            <a:r>
              <a:rPr lang="en-US" dirty="0" err="1" smtClean="0"/>
              <a:t>ps</a:t>
            </a:r>
            <a:r>
              <a:rPr lang="en-US" dirty="0" smtClean="0"/>
              <a:t> -f command −</a:t>
            </a:r>
          </a:p>
          <a:p>
            <a:pPr>
              <a:lnSpc>
                <a:spcPct val="100000"/>
              </a:lnSpc>
            </a:pPr>
            <a:endParaRPr lang="en-US" dirty="0" smtClean="0"/>
          </a:p>
          <a:p>
            <a:pPr>
              <a:lnSpc>
                <a:spcPct val="100000"/>
              </a:lnSpc>
            </a:pPr>
            <a:r>
              <a:rPr lang="en-US" dirty="0" err="1" smtClean="0"/>
              <a:t>S.No</a:t>
            </a:r>
            <a:r>
              <a:rPr lang="en-US" dirty="0" smtClean="0"/>
              <a:t>.	Column &amp; Description</a:t>
            </a:r>
          </a:p>
          <a:p>
            <a:pPr>
              <a:lnSpc>
                <a:spcPct val="100000"/>
              </a:lnSpc>
            </a:pPr>
            <a:r>
              <a:rPr lang="en-US" dirty="0" smtClean="0"/>
              <a:t>1	</a:t>
            </a:r>
          </a:p>
          <a:p>
            <a:pPr>
              <a:lnSpc>
                <a:spcPct val="100000"/>
              </a:lnSpc>
            </a:pPr>
            <a:r>
              <a:rPr lang="en-US" dirty="0" smtClean="0"/>
              <a:t>UID</a:t>
            </a:r>
          </a:p>
          <a:p>
            <a:pPr>
              <a:lnSpc>
                <a:spcPct val="100000"/>
              </a:lnSpc>
            </a:pPr>
            <a:endParaRPr lang="en-US" dirty="0" smtClean="0"/>
          </a:p>
          <a:p>
            <a:pPr>
              <a:lnSpc>
                <a:spcPct val="100000"/>
              </a:lnSpc>
            </a:pPr>
            <a:r>
              <a:rPr lang="en-US" dirty="0" smtClean="0"/>
              <a:t>User ID that this process belongs to (the person running it)</a:t>
            </a:r>
          </a:p>
          <a:p>
            <a:pPr>
              <a:lnSpc>
                <a:spcPct val="100000"/>
              </a:lnSpc>
            </a:pPr>
            <a:endParaRPr lang="en-US" dirty="0" smtClean="0"/>
          </a:p>
          <a:p>
            <a:pPr>
              <a:lnSpc>
                <a:spcPct val="100000"/>
              </a:lnSpc>
            </a:pPr>
            <a:r>
              <a:rPr lang="en-US" dirty="0" smtClean="0"/>
              <a:t>2	</a:t>
            </a:r>
          </a:p>
          <a:p>
            <a:pPr>
              <a:lnSpc>
                <a:spcPct val="100000"/>
              </a:lnSpc>
            </a:pPr>
            <a:r>
              <a:rPr lang="en-US" dirty="0" smtClean="0"/>
              <a:t>PID</a:t>
            </a:r>
          </a:p>
          <a:p>
            <a:pPr>
              <a:lnSpc>
                <a:spcPct val="100000"/>
              </a:lnSpc>
            </a:pPr>
            <a:endParaRPr lang="en-US" dirty="0" smtClean="0"/>
          </a:p>
          <a:p>
            <a:pPr>
              <a:lnSpc>
                <a:spcPct val="100000"/>
              </a:lnSpc>
            </a:pPr>
            <a:r>
              <a:rPr lang="en-US" dirty="0" smtClean="0"/>
              <a:t>Process ID</a:t>
            </a:r>
          </a:p>
          <a:p>
            <a:pPr>
              <a:lnSpc>
                <a:spcPct val="100000"/>
              </a:lnSpc>
            </a:pPr>
            <a:endParaRPr lang="en-US" dirty="0" smtClean="0"/>
          </a:p>
          <a:p>
            <a:pPr>
              <a:lnSpc>
                <a:spcPct val="100000"/>
              </a:lnSpc>
            </a:pPr>
            <a:r>
              <a:rPr lang="en-US" dirty="0" smtClean="0"/>
              <a:t>3	</a:t>
            </a:r>
          </a:p>
          <a:p>
            <a:pPr>
              <a:lnSpc>
                <a:spcPct val="100000"/>
              </a:lnSpc>
            </a:pPr>
            <a:r>
              <a:rPr lang="en-US" dirty="0" smtClean="0"/>
              <a:t>PPID</a:t>
            </a:r>
          </a:p>
          <a:p>
            <a:pPr>
              <a:lnSpc>
                <a:spcPct val="100000"/>
              </a:lnSpc>
            </a:pPr>
            <a:endParaRPr lang="en-US" dirty="0" smtClean="0"/>
          </a:p>
          <a:p>
            <a:pPr>
              <a:lnSpc>
                <a:spcPct val="100000"/>
              </a:lnSpc>
            </a:pPr>
            <a:r>
              <a:rPr lang="en-US" dirty="0" smtClean="0"/>
              <a:t>Parent process ID (the ID of the process that started it)</a:t>
            </a:r>
          </a:p>
          <a:p>
            <a:pPr>
              <a:lnSpc>
                <a:spcPct val="100000"/>
              </a:lnSpc>
            </a:pPr>
            <a:endParaRPr lang="en-US" dirty="0" smtClean="0"/>
          </a:p>
          <a:p>
            <a:pPr>
              <a:lnSpc>
                <a:spcPct val="100000"/>
              </a:lnSpc>
            </a:pPr>
            <a:r>
              <a:rPr lang="en-US" dirty="0" smtClean="0"/>
              <a:t>4	</a:t>
            </a:r>
          </a:p>
          <a:p>
            <a:pPr>
              <a:lnSpc>
                <a:spcPct val="100000"/>
              </a:lnSpc>
            </a:pPr>
            <a:r>
              <a:rPr lang="en-US" dirty="0" smtClean="0"/>
              <a:t>C</a:t>
            </a:r>
          </a:p>
          <a:p>
            <a:pPr>
              <a:lnSpc>
                <a:spcPct val="100000"/>
              </a:lnSpc>
            </a:pPr>
            <a:endParaRPr lang="en-US" dirty="0" smtClean="0"/>
          </a:p>
          <a:p>
            <a:pPr>
              <a:lnSpc>
                <a:spcPct val="100000"/>
              </a:lnSpc>
            </a:pPr>
            <a:r>
              <a:rPr lang="en-US" dirty="0" smtClean="0"/>
              <a:t>CPU utilization of process</a:t>
            </a:r>
          </a:p>
          <a:p>
            <a:pPr>
              <a:lnSpc>
                <a:spcPct val="100000"/>
              </a:lnSpc>
            </a:pPr>
            <a:endParaRPr lang="en-US" dirty="0" smtClean="0"/>
          </a:p>
          <a:p>
            <a:pPr>
              <a:lnSpc>
                <a:spcPct val="100000"/>
              </a:lnSpc>
            </a:pPr>
            <a:r>
              <a:rPr lang="en-US" dirty="0" smtClean="0"/>
              <a:t>5	</a:t>
            </a:r>
          </a:p>
          <a:p>
            <a:pPr>
              <a:lnSpc>
                <a:spcPct val="100000"/>
              </a:lnSpc>
            </a:pPr>
            <a:r>
              <a:rPr lang="en-US" dirty="0" smtClean="0"/>
              <a:t>STIME</a:t>
            </a:r>
          </a:p>
          <a:p>
            <a:pPr>
              <a:lnSpc>
                <a:spcPct val="100000"/>
              </a:lnSpc>
            </a:pPr>
            <a:endParaRPr lang="en-US" dirty="0" smtClean="0"/>
          </a:p>
          <a:p>
            <a:pPr>
              <a:lnSpc>
                <a:spcPct val="100000"/>
              </a:lnSpc>
            </a:pPr>
            <a:r>
              <a:rPr lang="en-US" dirty="0" smtClean="0"/>
              <a:t>Process start time</a:t>
            </a:r>
          </a:p>
          <a:p>
            <a:pPr>
              <a:lnSpc>
                <a:spcPct val="100000"/>
              </a:lnSpc>
            </a:pPr>
            <a:endParaRPr lang="en-US" dirty="0" smtClean="0"/>
          </a:p>
          <a:p>
            <a:pPr>
              <a:lnSpc>
                <a:spcPct val="100000"/>
              </a:lnSpc>
            </a:pPr>
            <a:r>
              <a:rPr lang="en-US" dirty="0" smtClean="0"/>
              <a:t>6	</a:t>
            </a:r>
          </a:p>
          <a:p>
            <a:pPr>
              <a:lnSpc>
                <a:spcPct val="100000"/>
              </a:lnSpc>
            </a:pPr>
            <a:r>
              <a:rPr lang="en-US" dirty="0" smtClean="0"/>
              <a:t>TTY</a:t>
            </a:r>
          </a:p>
          <a:p>
            <a:pPr>
              <a:lnSpc>
                <a:spcPct val="100000"/>
              </a:lnSpc>
            </a:pPr>
            <a:endParaRPr lang="en-US" dirty="0" smtClean="0"/>
          </a:p>
          <a:p>
            <a:pPr>
              <a:lnSpc>
                <a:spcPct val="100000"/>
              </a:lnSpc>
            </a:pPr>
            <a:r>
              <a:rPr lang="en-US" dirty="0" smtClean="0"/>
              <a:t>Terminal type associated with the process</a:t>
            </a:r>
          </a:p>
          <a:p>
            <a:pPr>
              <a:lnSpc>
                <a:spcPct val="100000"/>
              </a:lnSpc>
            </a:pPr>
            <a:endParaRPr lang="en-US" dirty="0" smtClean="0"/>
          </a:p>
          <a:p>
            <a:pPr>
              <a:lnSpc>
                <a:spcPct val="100000"/>
              </a:lnSpc>
            </a:pPr>
            <a:r>
              <a:rPr lang="en-US" dirty="0" smtClean="0"/>
              <a:t>7	</a:t>
            </a:r>
          </a:p>
          <a:p>
            <a:pPr>
              <a:lnSpc>
                <a:spcPct val="100000"/>
              </a:lnSpc>
            </a:pPr>
            <a:r>
              <a:rPr lang="en-US" dirty="0" smtClean="0"/>
              <a:t>TIME</a:t>
            </a:r>
          </a:p>
          <a:p>
            <a:pPr>
              <a:lnSpc>
                <a:spcPct val="100000"/>
              </a:lnSpc>
            </a:pPr>
            <a:endParaRPr lang="en-US" dirty="0" smtClean="0"/>
          </a:p>
          <a:p>
            <a:pPr>
              <a:lnSpc>
                <a:spcPct val="100000"/>
              </a:lnSpc>
            </a:pPr>
            <a:r>
              <a:rPr lang="en-US" dirty="0" smtClean="0"/>
              <a:t>CPU time taken by the process</a:t>
            </a:r>
          </a:p>
          <a:p>
            <a:pPr>
              <a:lnSpc>
                <a:spcPct val="100000"/>
              </a:lnSpc>
            </a:pPr>
            <a:endParaRPr lang="en-US" dirty="0" smtClean="0"/>
          </a:p>
          <a:p>
            <a:pPr>
              <a:lnSpc>
                <a:spcPct val="100000"/>
              </a:lnSpc>
            </a:pPr>
            <a:r>
              <a:rPr lang="en-US" dirty="0" smtClean="0"/>
              <a:t>8	</a:t>
            </a:r>
          </a:p>
          <a:p>
            <a:pPr>
              <a:lnSpc>
                <a:spcPct val="100000"/>
              </a:lnSpc>
            </a:pPr>
            <a:r>
              <a:rPr lang="en-US" dirty="0" smtClean="0"/>
              <a:t>CMD</a:t>
            </a:r>
          </a:p>
          <a:p>
            <a:pPr>
              <a:lnSpc>
                <a:spcPct val="100000"/>
              </a:lnSpc>
            </a:pPr>
            <a:endParaRPr lang="en-US" dirty="0" smtClean="0"/>
          </a:p>
          <a:p>
            <a:pPr>
              <a:lnSpc>
                <a:spcPct val="100000"/>
              </a:lnSpc>
            </a:pPr>
            <a:r>
              <a:rPr lang="en-US" dirty="0" smtClean="0"/>
              <a:t>The command that started this process</a:t>
            </a:r>
          </a:p>
          <a:p>
            <a:pPr>
              <a:lnSpc>
                <a:spcPct val="100000"/>
              </a:lnSpc>
            </a:pPr>
            <a:endParaRPr lang="en-US" dirty="0" smtClean="0"/>
          </a:p>
          <a:p>
            <a:pPr>
              <a:lnSpc>
                <a:spcPct val="100000"/>
              </a:lnSpc>
            </a:pPr>
            <a:r>
              <a:rPr lang="en-US" dirty="0" smtClean="0"/>
              <a:t>There are other options which can be used along with </a:t>
            </a:r>
            <a:r>
              <a:rPr lang="en-US" dirty="0" err="1" smtClean="0"/>
              <a:t>ps</a:t>
            </a:r>
            <a:r>
              <a:rPr lang="en-US" dirty="0" smtClean="0"/>
              <a:t> command −</a:t>
            </a:r>
          </a:p>
          <a:p>
            <a:pPr>
              <a:lnSpc>
                <a:spcPct val="100000"/>
              </a:lnSpc>
            </a:pPr>
            <a:endParaRPr lang="en-US" dirty="0" smtClean="0"/>
          </a:p>
          <a:p>
            <a:pPr>
              <a:lnSpc>
                <a:spcPct val="100000"/>
              </a:lnSpc>
            </a:pPr>
            <a:r>
              <a:rPr lang="en-US" dirty="0" err="1" smtClean="0"/>
              <a:t>S.No</a:t>
            </a:r>
            <a:r>
              <a:rPr lang="en-US" dirty="0" smtClean="0"/>
              <a:t>.	Option &amp; Description</a:t>
            </a:r>
          </a:p>
          <a:p>
            <a:pPr>
              <a:lnSpc>
                <a:spcPct val="100000"/>
              </a:lnSpc>
            </a:pPr>
            <a:r>
              <a:rPr lang="en-US" dirty="0" smtClean="0"/>
              <a:t>1	</a:t>
            </a:r>
          </a:p>
          <a:p>
            <a:pPr>
              <a:lnSpc>
                <a:spcPct val="100000"/>
              </a:lnSpc>
            </a:pPr>
            <a:r>
              <a:rPr lang="en-US" dirty="0" smtClean="0"/>
              <a:t>-a</a:t>
            </a:r>
          </a:p>
          <a:p>
            <a:pPr>
              <a:lnSpc>
                <a:spcPct val="100000"/>
              </a:lnSpc>
            </a:pPr>
            <a:endParaRPr lang="en-US" dirty="0" smtClean="0"/>
          </a:p>
          <a:p>
            <a:pPr>
              <a:lnSpc>
                <a:spcPct val="100000"/>
              </a:lnSpc>
            </a:pPr>
            <a:r>
              <a:rPr lang="en-US" dirty="0" smtClean="0"/>
              <a:t>Shows information about all users</a:t>
            </a:r>
          </a:p>
          <a:p>
            <a:pPr>
              <a:lnSpc>
                <a:spcPct val="100000"/>
              </a:lnSpc>
            </a:pPr>
            <a:endParaRPr lang="en-US" dirty="0" smtClean="0"/>
          </a:p>
          <a:p>
            <a:pPr>
              <a:lnSpc>
                <a:spcPct val="100000"/>
              </a:lnSpc>
            </a:pPr>
            <a:r>
              <a:rPr lang="en-US" dirty="0" smtClean="0"/>
              <a:t>2	</a:t>
            </a:r>
          </a:p>
          <a:p>
            <a:pPr>
              <a:lnSpc>
                <a:spcPct val="100000"/>
              </a:lnSpc>
            </a:pPr>
            <a:r>
              <a:rPr lang="en-US" dirty="0" smtClean="0"/>
              <a:t>-x</a:t>
            </a:r>
          </a:p>
          <a:p>
            <a:pPr>
              <a:lnSpc>
                <a:spcPct val="100000"/>
              </a:lnSpc>
            </a:pPr>
            <a:endParaRPr lang="en-US" dirty="0" smtClean="0"/>
          </a:p>
          <a:p>
            <a:pPr>
              <a:lnSpc>
                <a:spcPct val="100000"/>
              </a:lnSpc>
            </a:pPr>
            <a:r>
              <a:rPr lang="en-US" dirty="0" smtClean="0"/>
              <a:t>Shows information about processes without terminals</a:t>
            </a:r>
          </a:p>
          <a:p>
            <a:pPr>
              <a:lnSpc>
                <a:spcPct val="100000"/>
              </a:lnSpc>
            </a:pPr>
            <a:endParaRPr lang="en-US" dirty="0" smtClean="0"/>
          </a:p>
          <a:p>
            <a:pPr>
              <a:lnSpc>
                <a:spcPct val="100000"/>
              </a:lnSpc>
            </a:pPr>
            <a:r>
              <a:rPr lang="en-US" dirty="0" smtClean="0"/>
              <a:t>3	</a:t>
            </a:r>
          </a:p>
          <a:p>
            <a:pPr>
              <a:lnSpc>
                <a:spcPct val="100000"/>
              </a:lnSpc>
            </a:pPr>
            <a:r>
              <a:rPr lang="en-US" dirty="0" smtClean="0"/>
              <a:t>-u</a:t>
            </a:r>
          </a:p>
          <a:p>
            <a:pPr>
              <a:lnSpc>
                <a:spcPct val="100000"/>
              </a:lnSpc>
            </a:pPr>
            <a:endParaRPr lang="en-US" dirty="0" smtClean="0"/>
          </a:p>
          <a:p>
            <a:pPr>
              <a:lnSpc>
                <a:spcPct val="100000"/>
              </a:lnSpc>
            </a:pPr>
            <a:r>
              <a:rPr lang="en-US" dirty="0" smtClean="0"/>
              <a:t>Shows additional information like -f option</a:t>
            </a:r>
          </a:p>
          <a:p>
            <a:pPr>
              <a:lnSpc>
                <a:spcPct val="100000"/>
              </a:lnSpc>
            </a:pPr>
            <a:endParaRPr lang="en-US" dirty="0" smtClean="0"/>
          </a:p>
          <a:p>
            <a:pPr>
              <a:lnSpc>
                <a:spcPct val="100000"/>
              </a:lnSpc>
            </a:pPr>
            <a:r>
              <a:rPr lang="en-US" dirty="0" smtClean="0"/>
              <a:t>4	</a:t>
            </a:r>
          </a:p>
          <a:p>
            <a:pPr>
              <a:lnSpc>
                <a:spcPct val="100000"/>
              </a:lnSpc>
            </a:pPr>
            <a:r>
              <a:rPr lang="en-US" dirty="0" smtClean="0"/>
              <a:t>-e</a:t>
            </a:r>
          </a:p>
          <a:p>
            <a:pPr>
              <a:lnSpc>
                <a:spcPct val="100000"/>
              </a:lnSpc>
            </a:pPr>
            <a:endParaRPr lang="en-US" dirty="0" smtClean="0"/>
          </a:p>
          <a:p>
            <a:pPr>
              <a:lnSpc>
                <a:spcPct val="100000"/>
              </a:lnSpc>
            </a:pPr>
            <a:r>
              <a:rPr lang="en-US" dirty="0" smtClean="0"/>
              <a:t>Displays extended information</a:t>
            </a:r>
          </a:p>
          <a:p>
            <a:pPr>
              <a:lnSpc>
                <a:spcPct val="100000"/>
              </a:lnSpc>
            </a:pPr>
            <a:endParaRPr lang="en-US" dirty="0" smtClean="0"/>
          </a:p>
          <a:p>
            <a:pPr>
              <a:lnSpc>
                <a:spcPct val="100000"/>
              </a:lnSpc>
            </a:pPr>
            <a:r>
              <a:rPr lang="en-US" dirty="0" smtClean="0"/>
              <a:t>Stopping Processes</a:t>
            </a:r>
          </a:p>
          <a:p>
            <a:pPr>
              <a:lnSpc>
                <a:spcPct val="100000"/>
              </a:lnSpc>
            </a:pPr>
            <a:r>
              <a:rPr lang="en-US" dirty="0" smtClean="0"/>
              <a:t>Ending a process can be done in several different ways. Often, from a console-based command, sending a CTRL + C keystroke (the default interrupt character) will exit the command. This works when the process is running in the foreground mode.</a:t>
            </a:r>
          </a:p>
          <a:p>
            <a:pPr>
              <a:lnSpc>
                <a:spcPct val="100000"/>
              </a:lnSpc>
            </a:pPr>
            <a:endParaRPr lang="en-US" dirty="0" smtClean="0"/>
          </a:p>
          <a:p>
            <a:pPr>
              <a:lnSpc>
                <a:spcPct val="100000"/>
              </a:lnSpc>
            </a:pPr>
            <a:r>
              <a:rPr lang="en-US" dirty="0" smtClean="0"/>
              <a:t>If a process is running in the background, you should get its Job ID using the </a:t>
            </a:r>
            <a:r>
              <a:rPr lang="en-US" dirty="0" err="1" smtClean="0"/>
              <a:t>ps</a:t>
            </a:r>
            <a:r>
              <a:rPr lang="en-US" dirty="0" smtClean="0"/>
              <a:t> command. After that, you can use the kill command to kill the process as follows −</a:t>
            </a:r>
          </a:p>
          <a:p>
            <a:pPr>
              <a:lnSpc>
                <a:spcPct val="100000"/>
              </a:lnSpc>
            </a:pPr>
            <a:endParaRPr lang="en-US" dirty="0" smtClean="0"/>
          </a:p>
          <a:p>
            <a:pPr>
              <a:lnSpc>
                <a:spcPct val="100000"/>
              </a:lnSpc>
            </a:pPr>
            <a:r>
              <a:rPr lang="en-US" dirty="0" smtClean="0"/>
              <a:t>$</a:t>
            </a:r>
            <a:r>
              <a:rPr lang="en-US" dirty="0" err="1" smtClean="0"/>
              <a:t>ps</a:t>
            </a:r>
            <a:r>
              <a:rPr lang="en-US" dirty="0" smtClean="0"/>
              <a:t> -f</a:t>
            </a:r>
          </a:p>
          <a:p>
            <a:pPr>
              <a:lnSpc>
                <a:spcPct val="100000"/>
              </a:lnSpc>
            </a:pPr>
            <a:r>
              <a:rPr lang="en-US" dirty="0" smtClean="0"/>
              <a:t>UID      PID  PPID C STIME    TTY   TIME CMD</a:t>
            </a:r>
          </a:p>
          <a:p>
            <a:pPr>
              <a:lnSpc>
                <a:spcPct val="100000"/>
              </a:lnSpc>
            </a:pPr>
            <a:r>
              <a:rPr lang="en-US" dirty="0" err="1" smtClean="0"/>
              <a:t>amrood</a:t>
            </a:r>
            <a:r>
              <a:rPr lang="en-US" dirty="0" smtClean="0"/>
              <a:t>   6738 3662 0 10:23:03 </a:t>
            </a:r>
            <a:r>
              <a:rPr lang="en-US" dirty="0" err="1" smtClean="0"/>
              <a:t>pts</a:t>
            </a:r>
            <a:r>
              <a:rPr lang="en-US" dirty="0" smtClean="0"/>
              <a:t>/6 0:00 </a:t>
            </a:r>
            <a:r>
              <a:rPr lang="en-US" dirty="0" err="1" smtClean="0"/>
              <a:t>first_one</a:t>
            </a:r>
            <a:endParaRPr lang="en-US" dirty="0" smtClean="0"/>
          </a:p>
          <a:p>
            <a:pPr>
              <a:lnSpc>
                <a:spcPct val="100000"/>
              </a:lnSpc>
            </a:pPr>
            <a:r>
              <a:rPr lang="en-US" dirty="0" err="1" smtClean="0"/>
              <a:t>amrood</a:t>
            </a:r>
            <a:r>
              <a:rPr lang="en-US" dirty="0" smtClean="0"/>
              <a:t>   6739 3662 0 10:22:54 </a:t>
            </a:r>
            <a:r>
              <a:rPr lang="en-US" dirty="0" err="1" smtClean="0"/>
              <a:t>pts</a:t>
            </a:r>
            <a:r>
              <a:rPr lang="en-US" dirty="0" smtClean="0"/>
              <a:t>/6 0:00 </a:t>
            </a:r>
            <a:r>
              <a:rPr lang="en-US" dirty="0" err="1" smtClean="0"/>
              <a:t>second_one</a:t>
            </a:r>
            <a:endParaRPr lang="en-US" dirty="0" smtClean="0"/>
          </a:p>
          <a:p>
            <a:pPr>
              <a:lnSpc>
                <a:spcPct val="100000"/>
              </a:lnSpc>
            </a:pPr>
            <a:r>
              <a:rPr lang="en-US" dirty="0" err="1" smtClean="0"/>
              <a:t>amrood</a:t>
            </a:r>
            <a:r>
              <a:rPr lang="en-US" dirty="0" smtClean="0"/>
              <a:t>   3662 3657 0 08:10:53 </a:t>
            </a:r>
            <a:r>
              <a:rPr lang="en-US" dirty="0" err="1" smtClean="0"/>
              <a:t>pts</a:t>
            </a:r>
            <a:r>
              <a:rPr lang="en-US" dirty="0" smtClean="0"/>
              <a:t>/6 0:00 -</a:t>
            </a:r>
            <a:r>
              <a:rPr lang="en-US" dirty="0" err="1" smtClean="0"/>
              <a:t>ksh</a:t>
            </a:r>
            <a:endParaRPr lang="en-US" dirty="0" smtClean="0"/>
          </a:p>
          <a:p>
            <a:pPr>
              <a:lnSpc>
                <a:spcPct val="100000"/>
              </a:lnSpc>
            </a:pPr>
            <a:r>
              <a:rPr lang="en-US" dirty="0" err="1" smtClean="0"/>
              <a:t>amrood</a:t>
            </a:r>
            <a:r>
              <a:rPr lang="en-US" dirty="0" smtClean="0"/>
              <a:t>   6892 3662 4 10:51:50 </a:t>
            </a:r>
            <a:r>
              <a:rPr lang="en-US" dirty="0" err="1" smtClean="0"/>
              <a:t>pts</a:t>
            </a:r>
            <a:r>
              <a:rPr lang="en-US" dirty="0" smtClean="0"/>
              <a:t>/6 0:00 </a:t>
            </a:r>
            <a:r>
              <a:rPr lang="en-US" dirty="0" err="1" smtClean="0"/>
              <a:t>ps</a:t>
            </a:r>
            <a:r>
              <a:rPr lang="en-US" dirty="0" smtClean="0"/>
              <a:t> -f</a:t>
            </a:r>
          </a:p>
          <a:p>
            <a:pPr>
              <a:lnSpc>
                <a:spcPct val="100000"/>
              </a:lnSpc>
            </a:pPr>
            <a:r>
              <a:rPr lang="en-US" dirty="0" smtClean="0"/>
              <a:t>$kill 6738</a:t>
            </a:r>
          </a:p>
          <a:p>
            <a:pPr>
              <a:lnSpc>
                <a:spcPct val="100000"/>
              </a:lnSpc>
            </a:pPr>
            <a:r>
              <a:rPr lang="en-US" dirty="0" smtClean="0"/>
              <a:t>Terminated</a:t>
            </a:r>
          </a:p>
          <a:p>
            <a:pPr>
              <a:lnSpc>
                <a:spcPct val="100000"/>
              </a:lnSpc>
            </a:pPr>
            <a:r>
              <a:rPr lang="en-US" dirty="0" smtClean="0"/>
              <a:t>Here, the kill command terminates the </a:t>
            </a:r>
            <a:r>
              <a:rPr lang="en-US" dirty="0" err="1" smtClean="0"/>
              <a:t>first_one</a:t>
            </a:r>
            <a:r>
              <a:rPr lang="en-US" dirty="0" smtClean="0"/>
              <a:t> process. If a process ignores a regular kill command, you can use kill -9 followed by the process ID as follows −</a:t>
            </a:r>
          </a:p>
          <a:p>
            <a:pPr>
              <a:lnSpc>
                <a:spcPct val="100000"/>
              </a:lnSpc>
            </a:pPr>
            <a:endParaRPr lang="en-US" dirty="0" smtClean="0"/>
          </a:p>
          <a:p>
            <a:pPr>
              <a:lnSpc>
                <a:spcPct val="100000"/>
              </a:lnSpc>
            </a:pPr>
            <a:r>
              <a:rPr lang="en-US" dirty="0" smtClean="0"/>
              <a:t>$kill -9 6738</a:t>
            </a:r>
          </a:p>
          <a:p>
            <a:pPr>
              <a:lnSpc>
                <a:spcPct val="100000"/>
              </a:lnSpc>
            </a:pPr>
            <a:r>
              <a:rPr lang="en-US" dirty="0" smtClean="0"/>
              <a:t>Terminated</a:t>
            </a:r>
          </a:p>
          <a:p>
            <a:pPr>
              <a:lnSpc>
                <a:spcPct val="100000"/>
              </a:lnSpc>
            </a:pPr>
            <a:r>
              <a:rPr lang="en-US" dirty="0" smtClean="0"/>
              <a:t>Parent and Child Processes</a:t>
            </a:r>
          </a:p>
          <a:p>
            <a:pPr>
              <a:lnSpc>
                <a:spcPct val="100000"/>
              </a:lnSpc>
            </a:pPr>
            <a:r>
              <a:rPr lang="en-US" dirty="0" smtClean="0"/>
              <a:t>Each </a:t>
            </a:r>
            <a:r>
              <a:rPr lang="en-US" dirty="0" err="1" smtClean="0"/>
              <a:t>unix</a:t>
            </a:r>
            <a:r>
              <a:rPr lang="en-US" dirty="0" smtClean="0"/>
              <a:t> process has two ID numbers assigned to it: The Process ID (</a:t>
            </a:r>
            <a:r>
              <a:rPr lang="en-US" dirty="0" err="1" smtClean="0"/>
              <a:t>pid</a:t>
            </a:r>
            <a:r>
              <a:rPr lang="en-US" dirty="0" smtClean="0"/>
              <a:t>) and the Parent process ID (</a:t>
            </a:r>
            <a:r>
              <a:rPr lang="en-US" dirty="0" err="1" smtClean="0"/>
              <a:t>ppid</a:t>
            </a:r>
            <a:r>
              <a:rPr lang="en-US" dirty="0" smtClean="0"/>
              <a:t>). Each user process in the system has a parent process.</a:t>
            </a:r>
          </a:p>
          <a:p>
            <a:pPr>
              <a:lnSpc>
                <a:spcPct val="100000"/>
              </a:lnSpc>
            </a:pPr>
            <a:endParaRPr lang="en-US" dirty="0" smtClean="0"/>
          </a:p>
          <a:p>
            <a:pPr>
              <a:lnSpc>
                <a:spcPct val="100000"/>
              </a:lnSpc>
            </a:pPr>
            <a:r>
              <a:rPr lang="en-US" dirty="0" smtClean="0"/>
              <a:t>Most of the commands that you run have the shell as their parent. Check the </a:t>
            </a:r>
            <a:r>
              <a:rPr lang="en-US" dirty="0" err="1" smtClean="0"/>
              <a:t>ps</a:t>
            </a:r>
            <a:r>
              <a:rPr lang="en-US" dirty="0" smtClean="0"/>
              <a:t> -f example where this command listed both the process ID and the parent process ID.</a:t>
            </a:r>
          </a:p>
          <a:p>
            <a:pPr>
              <a:lnSpc>
                <a:spcPct val="100000"/>
              </a:lnSpc>
            </a:pPr>
            <a:endParaRPr lang="en-US" dirty="0" smtClean="0"/>
          </a:p>
          <a:p>
            <a:pPr>
              <a:lnSpc>
                <a:spcPct val="100000"/>
              </a:lnSpc>
            </a:pPr>
            <a:r>
              <a:rPr lang="en-US" dirty="0" smtClean="0"/>
              <a:t>Zombie and Orphan Processes</a:t>
            </a:r>
          </a:p>
          <a:p>
            <a:pPr>
              <a:lnSpc>
                <a:spcPct val="100000"/>
              </a:lnSpc>
            </a:pPr>
            <a:r>
              <a:rPr lang="en-US" dirty="0" smtClean="0"/>
              <a:t>Normally, when a child process is killed, the parent process is updated via a SIGCHLD signal. Then the parent can do some other task or restart a new child as needed. However, sometimes the parent process is killed before its child is killed. In this case, the "parent of all processes," the </a:t>
            </a:r>
            <a:r>
              <a:rPr lang="en-US" dirty="0" err="1" smtClean="0"/>
              <a:t>init</a:t>
            </a:r>
            <a:r>
              <a:rPr lang="en-US" dirty="0" smtClean="0"/>
              <a:t> process, becomes the new PPID (parent process ID). In some cases, these processes are called orphan processes.</a:t>
            </a:r>
          </a:p>
          <a:p>
            <a:pPr>
              <a:lnSpc>
                <a:spcPct val="100000"/>
              </a:lnSpc>
            </a:pPr>
            <a:endParaRPr lang="en-US" dirty="0" smtClean="0"/>
          </a:p>
          <a:p>
            <a:pPr>
              <a:lnSpc>
                <a:spcPct val="100000"/>
              </a:lnSpc>
            </a:pPr>
            <a:r>
              <a:rPr lang="en-US" dirty="0" smtClean="0"/>
              <a:t>When a process is killed, a </a:t>
            </a:r>
            <a:r>
              <a:rPr lang="en-US" dirty="0" err="1" smtClean="0"/>
              <a:t>ps</a:t>
            </a:r>
            <a:r>
              <a:rPr lang="en-US" dirty="0" smtClean="0"/>
              <a:t> listing may still show the process with a Z state. This is a zombie or defunct process. The process is dead and not being used. These processes are different from the orphan processes. They have completed execution but still find an entry in the process table.</a:t>
            </a:r>
          </a:p>
          <a:p>
            <a:pPr>
              <a:lnSpc>
                <a:spcPct val="100000"/>
              </a:lnSpc>
            </a:pPr>
            <a:endParaRPr lang="en-US" dirty="0" smtClean="0"/>
          </a:p>
          <a:p>
            <a:pPr>
              <a:lnSpc>
                <a:spcPct val="100000"/>
              </a:lnSpc>
            </a:pPr>
            <a:r>
              <a:rPr lang="en-US" dirty="0" smtClean="0"/>
              <a:t>Daemon Processes</a:t>
            </a:r>
          </a:p>
          <a:p>
            <a:pPr>
              <a:lnSpc>
                <a:spcPct val="100000"/>
              </a:lnSpc>
            </a:pPr>
            <a:r>
              <a:rPr lang="en-US" dirty="0" smtClean="0"/>
              <a:t>Daemons are system-related background processes that often run with the permissions of root and services requests from other processes.</a:t>
            </a:r>
          </a:p>
          <a:p>
            <a:pPr>
              <a:lnSpc>
                <a:spcPct val="100000"/>
              </a:lnSpc>
            </a:pPr>
            <a:endParaRPr lang="en-US" dirty="0" smtClean="0"/>
          </a:p>
          <a:p>
            <a:pPr>
              <a:lnSpc>
                <a:spcPct val="100000"/>
              </a:lnSpc>
            </a:pPr>
            <a:r>
              <a:rPr lang="en-US" dirty="0" smtClean="0"/>
              <a:t>A daemon has no controlling terminal. It cannot open /</a:t>
            </a:r>
            <a:r>
              <a:rPr lang="en-US" dirty="0" err="1" smtClean="0"/>
              <a:t>dev</a:t>
            </a:r>
            <a:r>
              <a:rPr lang="en-US" dirty="0" smtClean="0"/>
              <a:t>/</a:t>
            </a:r>
            <a:r>
              <a:rPr lang="en-US" dirty="0" err="1" smtClean="0"/>
              <a:t>tty</a:t>
            </a:r>
            <a:r>
              <a:rPr lang="en-US" dirty="0" smtClean="0"/>
              <a:t>. If you do a "</a:t>
            </a:r>
            <a:r>
              <a:rPr lang="en-US" dirty="0" err="1" smtClean="0"/>
              <a:t>ps</a:t>
            </a:r>
            <a:r>
              <a:rPr lang="en-US" dirty="0" smtClean="0"/>
              <a:t> -</a:t>
            </a:r>
            <a:r>
              <a:rPr lang="en-US" dirty="0" err="1" smtClean="0"/>
              <a:t>ef</a:t>
            </a:r>
            <a:r>
              <a:rPr lang="en-US" dirty="0" smtClean="0"/>
              <a:t>" and look at the </a:t>
            </a:r>
            <a:r>
              <a:rPr lang="en-US" dirty="0" err="1" smtClean="0"/>
              <a:t>tty</a:t>
            </a:r>
            <a:r>
              <a:rPr lang="en-US" dirty="0" smtClean="0"/>
              <a:t> field, all daemons will have a ? for the </a:t>
            </a:r>
            <a:r>
              <a:rPr lang="en-US" dirty="0" err="1" smtClean="0"/>
              <a:t>tty</a:t>
            </a:r>
            <a:r>
              <a:rPr lang="en-US" dirty="0" smtClean="0"/>
              <a:t>.</a:t>
            </a:r>
          </a:p>
          <a:p>
            <a:pPr>
              <a:lnSpc>
                <a:spcPct val="100000"/>
              </a:lnSpc>
            </a:pPr>
            <a:endParaRPr lang="en-US" dirty="0" smtClean="0"/>
          </a:p>
          <a:p>
            <a:pPr>
              <a:lnSpc>
                <a:spcPct val="100000"/>
              </a:lnSpc>
            </a:pPr>
            <a:r>
              <a:rPr lang="en-US" dirty="0" smtClean="0"/>
              <a:t>To be precise, a daemon is a process that runs in the background, usually waiting for something to happen that it is capable of working with. For example, a printer daemon waiting for print commands.</a:t>
            </a:r>
          </a:p>
          <a:p>
            <a:pPr>
              <a:lnSpc>
                <a:spcPct val="100000"/>
              </a:lnSpc>
            </a:pPr>
            <a:endParaRPr lang="en-US" dirty="0" smtClean="0"/>
          </a:p>
          <a:p>
            <a:pPr>
              <a:lnSpc>
                <a:spcPct val="100000"/>
              </a:lnSpc>
            </a:pPr>
            <a:r>
              <a:rPr lang="en-US" dirty="0" smtClean="0"/>
              <a:t>If you have a program that calls for lengthy processing, then it’s worth to make it a daemon and run it in the background.</a:t>
            </a:r>
          </a:p>
          <a:p>
            <a:pPr>
              <a:lnSpc>
                <a:spcPct val="100000"/>
              </a:lnSpc>
            </a:pPr>
            <a:endParaRPr lang="en-US" dirty="0" smtClean="0"/>
          </a:p>
          <a:p>
            <a:pPr>
              <a:lnSpc>
                <a:spcPct val="100000"/>
              </a:lnSpc>
            </a:pPr>
            <a:r>
              <a:rPr lang="en-US" dirty="0" smtClean="0"/>
              <a:t>The top Command</a:t>
            </a:r>
          </a:p>
          <a:p>
            <a:pPr>
              <a:lnSpc>
                <a:spcPct val="100000"/>
              </a:lnSpc>
            </a:pPr>
            <a:r>
              <a:rPr lang="en-US" dirty="0" smtClean="0"/>
              <a:t>The top command is a very useful tool for quickly showing processes sorted by various criteria.</a:t>
            </a:r>
          </a:p>
          <a:p>
            <a:pPr>
              <a:lnSpc>
                <a:spcPct val="100000"/>
              </a:lnSpc>
            </a:pPr>
            <a:endParaRPr lang="en-US" dirty="0" smtClean="0"/>
          </a:p>
          <a:p>
            <a:pPr>
              <a:lnSpc>
                <a:spcPct val="100000"/>
              </a:lnSpc>
            </a:pPr>
            <a:r>
              <a:rPr lang="en-US" dirty="0" smtClean="0"/>
              <a:t>It is an interactive diagnostic tool that updates frequently and shows information about physical and virtual memory, CPU usage, load averages, and your busy processes.</a:t>
            </a:r>
          </a:p>
          <a:p>
            <a:pPr>
              <a:lnSpc>
                <a:spcPct val="100000"/>
              </a:lnSpc>
            </a:pPr>
            <a:endParaRPr lang="en-US" dirty="0" smtClean="0"/>
          </a:p>
          <a:p>
            <a:pPr>
              <a:lnSpc>
                <a:spcPct val="100000"/>
              </a:lnSpc>
            </a:pPr>
            <a:r>
              <a:rPr lang="en-US" dirty="0" smtClean="0"/>
              <a:t>Here is the simple syntax to run top command and to see the statistics of CPU utilization by different processes −</a:t>
            </a:r>
          </a:p>
          <a:p>
            <a:pPr>
              <a:lnSpc>
                <a:spcPct val="100000"/>
              </a:lnSpc>
            </a:pPr>
            <a:endParaRPr lang="en-US" dirty="0" smtClean="0"/>
          </a:p>
          <a:p>
            <a:pPr>
              <a:lnSpc>
                <a:spcPct val="100000"/>
              </a:lnSpc>
            </a:pPr>
            <a:r>
              <a:rPr lang="en-US" dirty="0" smtClean="0"/>
              <a:t>$top</a:t>
            </a:r>
          </a:p>
          <a:p>
            <a:pPr>
              <a:lnSpc>
                <a:spcPct val="100000"/>
              </a:lnSpc>
            </a:pPr>
            <a:r>
              <a:rPr lang="en-US" dirty="0" smtClean="0"/>
              <a:t>Job ID Versus Process ID</a:t>
            </a:r>
          </a:p>
          <a:p>
            <a:pPr>
              <a:lnSpc>
                <a:spcPct val="100000"/>
              </a:lnSpc>
            </a:pPr>
            <a:r>
              <a:rPr lang="en-US" dirty="0" smtClean="0"/>
              <a:t>Background and suspended processes are usually manipulated via job number (job ID). This number is different from the process ID and is used because it is shorter.</a:t>
            </a:r>
          </a:p>
          <a:p>
            <a:pPr>
              <a:lnSpc>
                <a:spcPct val="100000"/>
              </a:lnSpc>
            </a:pPr>
            <a:endParaRPr lang="en-US" dirty="0" smtClean="0"/>
          </a:p>
          <a:p>
            <a:pPr>
              <a:lnSpc>
                <a:spcPct val="100000"/>
              </a:lnSpc>
            </a:pPr>
            <a:r>
              <a:rPr lang="en-US" dirty="0" smtClean="0"/>
              <a:t>In addition, a job can consist of multiple processes running in a series or at the same time, in parallel. Using the job ID is easier than tracking individual processes.</a:t>
            </a:r>
            <a:endParaRPr dirty="0"/>
          </a:p>
        </p:txBody>
      </p:sp>
      <p:sp>
        <p:nvSpPr>
          <p:cNvPr id="21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92861109-17C4-4521-ADA4-7378E6EAFB7B}" type="slidenum">
              <a:rPr lang="en-IN" sz="1000">
                <a:solidFill>
                  <a:srgbClr val="000000"/>
                </a:solidFill>
                <a:latin typeface="Georgia"/>
                <a:ea typeface="+mn-ea"/>
              </a:rPr>
              <a:t>20</a:t>
            </a:fld>
            <a:endParaRPr/>
          </a:p>
        </p:txBody>
      </p:sp>
      <p:sp>
        <p:nvSpPr>
          <p:cNvPr id="219" name="CustomShape 4"/>
          <p:cNvSpPr/>
          <p:nvPr/>
        </p:nvSpPr>
        <p:spPr>
          <a:xfrm>
            <a:off x="837000" y="6490080"/>
            <a:ext cx="5551200" cy="9993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originalList=[2,4,,8,10,12,14,16,18,20]</a:t>
            </a:r>
            <a:endParaRPr/>
          </a:p>
          <a:p>
            <a:pPr>
              <a:lnSpc>
                <a:spcPct val="100000"/>
              </a:lnSpc>
            </a:pPr>
            <a:r>
              <a:rPr lang="en-IN" sz="1200">
                <a:solidFill>
                  <a:srgbClr val="000000"/>
                </a:solidFill>
                <a:latin typeface="Courier New"/>
                <a:ea typeface="+mn-ea"/>
              </a:rPr>
              <a:t>newList = []</a:t>
            </a:r>
            <a:endParaRPr/>
          </a:p>
          <a:p>
            <a:pPr>
              <a:lnSpc>
                <a:spcPct val="100000"/>
              </a:lnSpc>
            </a:pPr>
            <a:r>
              <a:rPr lang="en-IN" sz="1200">
                <a:solidFill>
                  <a:srgbClr val="000000"/>
                </a:solidFill>
                <a:latin typeface="Courier New"/>
                <a:ea typeface="+mn-ea"/>
              </a:rPr>
              <a:t>for number in originalList:</a:t>
            </a:r>
            <a:endParaRPr/>
          </a:p>
          <a:p>
            <a:pPr>
              <a:lnSpc>
                <a:spcPct val="100000"/>
              </a:lnSpc>
            </a:pPr>
            <a:r>
              <a:rPr lang="en-IN" sz="1200">
                <a:solidFill>
                  <a:srgbClr val="000000"/>
                </a:solidFill>
                <a:latin typeface="Courier New"/>
                <a:ea typeface="+mn-ea"/>
              </a:rPr>
              <a:t>newlist.append(number * number)</a:t>
            </a:r>
            <a:endParaRPr/>
          </a:p>
          <a:p>
            <a:pPr algn="ctr">
              <a:lnSpc>
                <a:spcPct val="100000"/>
              </a:lnSpc>
            </a:pPr>
            <a:endParaRPr/>
          </a:p>
        </p:txBody>
      </p:sp>
      <p:sp>
        <p:nvSpPr>
          <p:cNvPr id="220" name="CustomShape 5"/>
          <p:cNvSpPr/>
          <p:nvPr/>
        </p:nvSpPr>
        <p:spPr>
          <a:xfrm>
            <a:off x="837000" y="8062560"/>
            <a:ext cx="5551200" cy="745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originalList = [2,4,6,8,10,12,14,16,18,20]</a:t>
            </a:r>
            <a:endParaRPr/>
          </a:p>
          <a:p>
            <a:pPr>
              <a:lnSpc>
                <a:spcPct val="100000"/>
              </a:lnSpc>
            </a:pPr>
            <a:r>
              <a:rPr lang="en-IN" sz="1200">
                <a:solidFill>
                  <a:srgbClr val="000000"/>
                </a:solidFill>
                <a:latin typeface="Courier New"/>
                <a:ea typeface="+mn-ea"/>
              </a:rPr>
              <a:t>newList = [number * number for number in OriginalList]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US" dirty="0" smtClean="0"/>
              <a:t>In this chapter, we will discuss in detail about Signals and Traps in Unix.</a:t>
            </a:r>
          </a:p>
          <a:p>
            <a:pPr>
              <a:lnSpc>
                <a:spcPct val="100000"/>
              </a:lnSpc>
            </a:pPr>
            <a:endParaRPr lang="en-US" dirty="0" smtClean="0"/>
          </a:p>
          <a:p>
            <a:pPr>
              <a:lnSpc>
                <a:spcPct val="100000"/>
              </a:lnSpc>
            </a:pPr>
            <a:r>
              <a:rPr lang="en-US" dirty="0" smtClean="0"/>
              <a:t>Signals are software interrupts sent to a program to indicate that an important event has occurred. The events can vary from user requests to illegal memory access errors. Some signals, such as the interrupt signal, indicate that a user has asked the program to do something that is not in the usual flow of control.</a:t>
            </a:r>
          </a:p>
          <a:p>
            <a:pPr>
              <a:lnSpc>
                <a:spcPct val="100000"/>
              </a:lnSpc>
            </a:pPr>
            <a:endParaRPr lang="en-US" dirty="0" smtClean="0"/>
          </a:p>
          <a:p>
            <a:pPr>
              <a:lnSpc>
                <a:spcPct val="100000"/>
              </a:lnSpc>
            </a:pPr>
            <a:r>
              <a:rPr lang="en-US" dirty="0" smtClean="0"/>
              <a:t>The following table lists out common signals you might encounter and want to use in your programs −</a:t>
            </a:r>
          </a:p>
          <a:p>
            <a:pPr>
              <a:lnSpc>
                <a:spcPct val="100000"/>
              </a:lnSpc>
            </a:pPr>
            <a:endParaRPr lang="en-US" dirty="0" smtClean="0"/>
          </a:p>
          <a:p>
            <a:pPr>
              <a:lnSpc>
                <a:spcPct val="100000"/>
              </a:lnSpc>
            </a:pPr>
            <a:r>
              <a:rPr lang="en-US" dirty="0" smtClean="0"/>
              <a:t>Signal Name	Signal Number	Description</a:t>
            </a:r>
          </a:p>
          <a:p>
            <a:pPr>
              <a:lnSpc>
                <a:spcPct val="100000"/>
              </a:lnSpc>
            </a:pPr>
            <a:r>
              <a:rPr lang="en-US" dirty="0" smtClean="0"/>
              <a:t>SIGHUP	1	Hang up detected on controlling terminal or death of controlling process</a:t>
            </a:r>
          </a:p>
          <a:p>
            <a:pPr>
              <a:lnSpc>
                <a:spcPct val="100000"/>
              </a:lnSpc>
            </a:pPr>
            <a:r>
              <a:rPr lang="en-US" dirty="0" smtClean="0"/>
              <a:t>SIGINT	2	Issued if the user sends an interrupt signal (Ctrl + C)</a:t>
            </a:r>
          </a:p>
          <a:p>
            <a:pPr>
              <a:lnSpc>
                <a:spcPct val="100000"/>
              </a:lnSpc>
            </a:pPr>
            <a:r>
              <a:rPr lang="en-US" dirty="0" smtClean="0"/>
              <a:t>SIGQUIT	3	Issued if the user sends a quit signal (Ctrl + D)</a:t>
            </a:r>
          </a:p>
          <a:p>
            <a:pPr>
              <a:lnSpc>
                <a:spcPct val="100000"/>
              </a:lnSpc>
            </a:pPr>
            <a:r>
              <a:rPr lang="en-US" dirty="0" smtClean="0"/>
              <a:t>SIGFPE	8	Issued if an illegal mathematical operation is attempted</a:t>
            </a:r>
          </a:p>
          <a:p>
            <a:pPr>
              <a:lnSpc>
                <a:spcPct val="100000"/>
              </a:lnSpc>
            </a:pPr>
            <a:r>
              <a:rPr lang="en-US" dirty="0" smtClean="0"/>
              <a:t>SIGKILL	9	If a process gets this signal it must quit immediately and will not perform any clean-up operations</a:t>
            </a:r>
          </a:p>
          <a:p>
            <a:pPr>
              <a:lnSpc>
                <a:spcPct val="100000"/>
              </a:lnSpc>
            </a:pPr>
            <a:r>
              <a:rPr lang="en-US" dirty="0" smtClean="0"/>
              <a:t>SIGALRM	14	Alarm clock signal (used for timers)</a:t>
            </a:r>
          </a:p>
          <a:p>
            <a:pPr>
              <a:lnSpc>
                <a:spcPct val="100000"/>
              </a:lnSpc>
            </a:pPr>
            <a:r>
              <a:rPr lang="en-US" dirty="0" smtClean="0"/>
              <a:t>SIGTERM	15	Software termination signal (sent by kill by default)</a:t>
            </a:r>
          </a:p>
          <a:p>
            <a:pPr>
              <a:lnSpc>
                <a:spcPct val="100000"/>
              </a:lnSpc>
            </a:pPr>
            <a:r>
              <a:rPr lang="en-US" dirty="0" smtClean="0"/>
              <a:t>List of Signals</a:t>
            </a:r>
          </a:p>
          <a:p>
            <a:pPr>
              <a:lnSpc>
                <a:spcPct val="100000"/>
              </a:lnSpc>
            </a:pPr>
            <a:r>
              <a:rPr lang="en-US" dirty="0" smtClean="0"/>
              <a:t>There is an easy way to list down all the signals supported by your system. Just issue the kill -l command and it would display all the supported signals −</a:t>
            </a:r>
          </a:p>
          <a:p>
            <a:pPr>
              <a:lnSpc>
                <a:spcPct val="100000"/>
              </a:lnSpc>
            </a:pPr>
            <a:endParaRPr lang="en-US" dirty="0" smtClean="0"/>
          </a:p>
          <a:p>
            <a:pPr>
              <a:lnSpc>
                <a:spcPct val="100000"/>
              </a:lnSpc>
            </a:pPr>
            <a:r>
              <a:rPr lang="en-US" dirty="0" smtClean="0"/>
              <a:t>$ kill -l</a:t>
            </a:r>
          </a:p>
          <a:p>
            <a:pPr>
              <a:lnSpc>
                <a:spcPct val="100000"/>
              </a:lnSpc>
            </a:pPr>
            <a:r>
              <a:rPr lang="en-US" dirty="0" smtClean="0"/>
              <a:t> 1) SIGHUP       2) SIGINT       3) SIGQUIT      4) SIGILL</a:t>
            </a:r>
          </a:p>
          <a:p>
            <a:pPr>
              <a:lnSpc>
                <a:spcPct val="100000"/>
              </a:lnSpc>
            </a:pPr>
            <a:r>
              <a:rPr lang="en-US" dirty="0" smtClean="0"/>
              <a:t> 5) SIGTRAP      6) SIGABRT      7) SIGBUS       8) SIGFPE</a:t>
            </a:r>
          </a:p>
          <a:p>
            <a:pPr>
              <a:lnSpc>
                <a:spcPct val="100000"/>
              </a:lnSpc>
            </a:pPr>
            <a:r>
              <a:rPr lang="en-US" dirty="0" smtClean="0"/>
              <a:t> 9) SIGKILL     10) SIGUSR1     11) SIGSEGV     12) SIGUSR2</a:t>
            </a:r>
          </a:p>
          <a:p>
            <a:pPr>
              <a:lnSpc>
                <a:spcPct val="100000"/>
              </a:lnSpc>
            </a:pPr>
            <a:r>
              <a:rPr lang="en-US" dirty="0" smtClean="0"/>
              <a:t>13) SIGPIPE     14) SIGALRM     15) SIGTERM     16) SIGSTKFLT</a:t>
            </a:r>
          </a:p>
          <a:p>
            <a:pPr>
              <a:lnSpc>
                <a:spcPct val="100000"/>
              </a:lnSpc>
            </a:pPr>
            <a:r>
              <a:rPr lang="en-US" dirty="0" smtClean="0"/>
              <a:t>17) SIGCHLD     18) SIGCONT     19) SIGSTOP     20) SIGTSTP</a:t>
            </a:r>
          </a:p>
          <a:p>
            <a:pPr>
              <a:lnSpc>
                <a:spcPct val="100000"/>
              </a:lnSpc>
            </a:pPr>
            <a:r>
              <a:rPr lang="en-US" dirty="0" smtClean="0"/>
              <a:t>21) SIGTTIN     22) SIGTTOU     23) SIGURG      24) SIGXCPU</a:t>
            </a:r>
          </a:p>
          <a:p>
            <a:pPr>
              <a:lnSpc>
                <a:spcPct val="100000"/>
              </a:lnSpc>
            </a:pPr>
            <a:r>
              <a:rPr lang="en-US" dirty="0" smtClean="0"/>
              <a:t>25) SIGXFSZ     26) SIGVTALRM   27) SIGPROF     28) SIGWINCH</a:t>
            </a:r>
          </a:p>
          <a:p>
            <a:pPr>
              <a:lnSpc>
                <a:spcPct val="100000"/>
              </a:lnSpc>
            </a:pPr>
            <a:r>
              <a:rPr lang="en-US" dirty="0" smtClean="0"/>
              <a:t>29) SIGIO       30) SIGPWR      31) SIGSYS      34) SIGRTMIN</a:t>
            </a:r>
          </a:p>
          <a:p>
            <a:pPr>
              <a:lnSpc>
                <a:spcPct val="100000"/>
              </a:lnSpc>
            </a:pPr>
            <a:r>
              <a:rPr lang="en-US" dirty="0" smtClean="0"/>
              <a:t>35) SIGRTMIN+1  36) SIGRTMIN+2  37) SIGRTMIN+3  38) SIGRTMIN+4</a:t>
            </a:r>
          </a:p>
          <a:p>
            <a:pPr>
              <a:lnSpc>
                <a:spcPct val="100000"/>
              </a:lnSpc>
            </a:pPr>
            <a:r>
              <a:rPr lang="en-US" dirty="0" smtClean="0"/>
              <a:t>39) SIGRTMIN+5  40) SIGRTMIN+6  41) SIGRTMIN+7  42) SIGRTMIN+8</a:t>
            </a:r>
          </a:p>
          <a:p>
            <a:pPr>
              <a:lnSpc>
                <a:spcPct val="100000"/>
              </a:lnSpc>
            </a:pPr>
            <a:r>
              <a:rPr lang="en-US" dirty="0" smtClean="0"/>
              <a:t>43) SIGRTMIN+9  44) SIGRTMIN+10 45) SIGRTMIN+11 46) SIGRTMIN+12</a:t>
            </a:r>
          </a:p>
          <a:p>
            <a:pPr>
              <a:lnSpc>
                <a:spcPct val="100000"/>
              </a:lnSpc>
            </a:pPr>
            <a:r>
              <a:rPr lang="en-US" dirty="0" smtClean="0"/>
              <a:t>47) SIGRTMIN+13 48) SIGRTMIN+14 49) SIGRTMIN+15 50) SIGRTMAX-14</a:t>
            </a:r>
          </a:p>
          <a:p>
            <a:pPr>
              <a:lnSpc>
                <a:spcPct val="100000"/>
              </a:lnSpc>
            </a:pPr>
            <a:r>
              <a:rPr lang="en-US" dirty="0" smtClean="0"/>
              <a:t>51) SIGRTMAX-13 52) SIGRTMAX-12 53) SIGRTMAX-11 54) SIGRTMAX-10</a:t>
            </a:r>
          </a:p>
          <a:p>
            <a:pPr>
              <a:lnSpc>
                <a:spcPct val="100000"/>
              </a:lnSpc>
            </a:pPr>
            <a:r>
              <a:rPr lang="en-US" dirty="0" smtClean="0"/>
              <a:t>55) SIGRTMAX-9  56) SIGRTMAX-8  57) SIGRTMAX-7  58) SIGRTMAX-6</a:t>
            </a:r>
          </a:p>
          <a:p>
            <a:pPr>
              <a:lnSpc>
                <a:spcPct val="100000"/>
              </a:lnSpc>
            </a:pPr>
            <a:r>
              <a:rPr lang="en-US" dirty="0" smtClean="0"/>
              <a:t>59) SIGRTMAX-5  60) SIGRTMAX-4  61) SIGRTMAX-3  62) SIGRTMAX-2</a:t>
            </a:r>
          </a:p>
          <a:p>
            <a:pPr>
              <a:lnSpc>
                <a:spcPct val="100000"/>
              </a:lnSpc>
            </a:pPr>
            <a:r>
              <a:rPr lang="en-US" dirty="0" smtClean="0"/>
              <a:t>63) SIGRTMAX-1  64) SIGRTMAX</a:t>
            </a:r>
          </a:p>
          <a:p>
            <a:pPr>
              <a:lnSpc>
                <a:spcPct val="100000"/>
              </a:lnSpc>
            </a:pPr>
            <a:r>
              <a:rPr lang="en-US" dirty="0" smtClean="0"/>
              <a:t>The actual list of signals varies between Solaris, HP-UX, and Linux.</a:t>
            </a:r>
          </a:p>
          <a:p>
            <a:pPr>
              <a:lnSpc>
                <a:spcPct val="100000"/>
              </a:lnSpc>
            </a:pPr>
            <a:endParaRPr lang="en-US" dirty="0" smtClean="0"/>
          </a:p>
          <a:p>
            <a:pPr>
              <a:lnSpc>
                <a:spcPct val="100000"/>
              </a:lnSpc>
            </a:pPr>
            <a:r>
              <a:rPr lang="en-US" dirty="0" smtClean="0"/>
              <a:t>Default Actions</a:t>
            </a:r>
          </a:p>
          <a:p>
            <a:pPr>
              <a:lnSpc>
                <a:spcPct val="100000"/>
              </a:lnSpc>
            </a:pPr>
            <a:r>
              <a:rPr lang="en-US" dirty="0" smtClean="0"/>
              <a:t>Every signal has a default action associated with it. The default action for a signal is the action that a script or program performs when it receives a signal.</a:t>
            </a:r>
          </a:p>
          <a:p>
            <a:pPr>
              <a:lnSpc>
                <a:spcPct val="100000"/>
              </a:lnSpc>
            </a:pPr>
            <a:endParaRPr lang="en-US" dirty="0" smtClean="0"/>
          </a:p>
          <a:p>
            <a:pPr>
              <a:lnSpc>
                <a:spcPct val="100000"/>
              </a:lnSpc>
            </a:pPr>
            <a:r>
              <a:rPr lang="en-US" dirty="0" smtClean="0"/>
              <a:t>Some of the possible default actions are −</a:t>
            </a:r>
          </a:p>
          <a:p>
            <a:pPr>
              <a:lnSpc>
                <a:spcPct val="100000"/>
              </a:lnSpc>
            </a:pPr>
            <a:endParaRPr lang="en-US" dirty="0" smtClean="0"/>
          </a:p>
          <a:p>
            <a:pPr>
              <a:lnSpc>
                <a:spcPct val="100000"/>
              </a:lnSpc>
            </a:pPr>
            <a:r>
              <a:rPr lang="en-US" dirty="0" smtClean="0"/>
              <a:t>Terminate the process.</a:t>
            </a:r>
          </a:p>
          <a:p>
            <a:pPr>
              <a:lnSpc>
                <a:spcPct val="100000"/>
              </a:lnSpc>
            </a:pPr>
            <a:endParaRPr lang="en-US" dirty="0" smtClean="0"/>
          </a:p>
          <a:p>
            <a:pPr>
              <a:lnSpc>
                <a:spcPct val="100000"/>
              </a:lnSpc>
            </a:pPr>
            <a:r>
              <a:rPr lang="en-US" dirty="0" smtClean="0"/>
              <a:t>Ignore the signal.</a:t>
            </a:r>
          </a:p>
          <a:p>
            <a:pPr>
              <a:lnSpc>
                <a:spcPct val="100000"/>
              </a:lnSpc>
            </a:pPr>
            <a:endParaRPr lang="en-US" dirty="0" smtClean="0"/>
          </a:p>
          <a:p>
            <a:pPr>
              <a:lnSpc>
                <a:spcPct val="100000"/>
              </a:lnSpc>
            </a:pPr>
            <a:r>
              <a:rPr lang="en-US" dirty="0" smtClean="0"/>
              <a:t>Dump core. This creates a file called core containing the memory image of the process when it received the signal.</a:t>
            </a:r>
          </a:p>
          <a:p>
            <a:pPr>
              <a:lnSpc>
                <a:spcPct val="100000"/>
              </a:lnSpc>
            </a:pPr>
            <a:endParaRPr lang="en-US" dirty="0" smtClean="0"/>
          </a:p>
          <a:p>
            <a:pPr>
              <a:lnSpc>
                <a:spcPct val="100000"/>
              </a:lnSpc>
            </a:pPr>
            <a:r>
              <a:rPr lang="en-US" dirty="0" smtClean="0"/>
              <a:t>Stop the process.</a:t>
            </a:r>
          </a:p>
          <a:p>
            <a:pPr>
              <a:lnSpc>
                <a:spcPct val="100000"/>
              </a:lnSpc>
            </a:pPr>
            <a:endParaRPr lang="en-US" dirty="0" smtClean="0"/>
          </a:p>
          <a:p>
            <a:pPr>
              <a:lnSpc>
                <a:spcPct val="100000"/>
              </a:lnSpc>
            </a:pPr>
            <a:r>
              <a:rPr lang="en-US" dirty="0" smtClean="0"/>
              <a:t>Continue a stopped process.</a:t>
            </a:r>
          </a:p>
          <a:p>
            <a:pPr>
              <a:lnSpc>
                <a:spcPct val="100000"/>
              </a:lnSpc>
            </a:pPr>
            <a:endParaRPr lang="en-US" dirty="0" smtClean="0"/>
          </a:p>
          <a:p>
            <a:pPr>
              <a:lnSpc>
                <a:spcPct val="100000"/>
              </a:lnSpc>
            </a:pPr>
            <a:r>
              <a:rPr lang="en-US" dirty="0" smtClean="0"/>
              <a:t>Sending Signals</a:t>
            </a:r>
          </a:p>
          <a:p>
            <a:pPr>
              <a:lnSpc>
                <a:spcPct val="100000"/>
              </a:lnSpc>
            </a:pPr>
            <a:r>
              <a:rPr lang="en-US" dirty="0" smtClean="0"/>
              <a:t>There are several methods of delivering signals to a program or script. One of the most common is for a user to type CONTROL-C or the INTERRUPT key while a script is executing.</a:t>
            </a:r>
          </a:p>
          <a:p>
            <a:pPr>
              <a:lnSpc>
                <a:spcPct val="100000"/>
              </a:lnSpc>
            </a:pPr>
            <a:endParaRPr lang="en-US" dirty="0" smtClean="0"/>
          </a:p>
          <a:p>
            <a:pPr>
              <a:lnSpc>
                <a:spcPct val="100000"/>
              </a:lnSpc>
            </a:pPr>
            <a:r>
              <a:rPr lang="en-US" dirty="0" smtClean="0"/>
              <a:t>When you press the </a:t>
            </a:r>
            <a:r>
              <a:rPr lang="en-US" dirty="0" err="1" smtClean="0"/>
              <a:t>Ctrl+C</a:t>
            </a:r>
            <a:r>
              <a:rPr lang="en-US" dirty="0" smtClean="0"/>
              <a:t> key, a SIGINT is sent to the script and as per defined default action script terminates.</a:t>
            </a:r>
          </a:p>
          <a:p>
            <a:pPr>
              <a:lnSpc>
                <a:spcPct val="100000"/>
              </a:lnSpc>
            </a:pPr>
            <a:endParaRPr lang="en-US" dirty="0" smtClean="0"/>
          </a:p>
          <a:p>
            <a:pPr>
              <a:lnSpc>
                <a:spcPct val="100000"/>
              </a:lnSpc>
            </a:pPr>
            <a:r>
              <a:rPr lang="en-US" dirty="0" smtClean="0"/>
              <a:t>The other common method for delivering signals is to use the kill command, the syntax of which is as follows −</a:t>
            </a:r>
          </a:p>
          <a:p>
            <a:pPr>
              <a:lnSpc>
                <a:spcPct val="100000"/>
              </a:lnSpc>
            </a:pPr>
            <a:endParaRPr lang="en-US" dirty="0" smtClean="0"/>
          </a:p>
          <a:p>
            <a:pPr>
              <a:lnSpc>
                <a:spcPct val="100000"/>
              </a:lnSpc>
            </a:pPr>
            <a:r>
              <a:rPr lang="en-US" dirty="0" smtClean="0"/>
              <a:t>$ kill -signal </a:t>
            </a:r>
            <a:r>
              <a:rPr lang="en-US" dirty="0" err="1" smtClean="0"/>
              <a:t>pid</a:t>
            </a:r>
            <a:endParaRPr lang="en-US" dirty="0" smtClean="0"/>
          </a:p>
          <a:p>
            <a:pPr>
              <a:lnSpc>
                <a:spcPct val="100000"/>
              </a:lnSpc>
            </a:pPr>
            <a:r>
              <a:rPr lang="en-US" dirty="0" smtClean="0"/>
              <a:t>Here signal is either the number or name of the signal to deliver and </a:t>
            </a:r>
            <a:r>
              <a:rPr lang="en-US" dirty="0" err="1" smtClean="0"/>
              <a:t>pid</a:t>
            </a:r>
            <a:r>
              <a:rPr lang="en-US" dirty="0" smtClean="0"/>
              <a:t> is the process ID that the signal should be sent to. For Example −</a:t>
            </a:r>
          </a:p>
          <a:p>
            <a:pPr>
              <a:lnSpc>
                <a:spcPct val="100000"/>
              </a:lnSpc>
            </a:pPr>
            <a:endParaRPr lang="en-US" dirty="0" smtClean="0"/>
          </a:p>
          <a:p>
            <a:pPr>
              <a:lnSpc>
                <a:spcPct val="100000"/>
              </a:lnSpc>
            </a:pPr>
            <a:r>
              <a:rPr lang="en-US" dirty="0" smtClean="0"/>
              <a:t>$ kill -1 1001</a:t>
            </a:r>
          </a:p>
          <a:p>
            <a:pPr>
              <a:lnSpc>
                <a:spcPct val="100000"/>
              </a:lnSpc>
            </a:pPr>
            <a:r>
              <a:rPr lang="en-US" dirty="0" smtClean="0"/>
              <a:t>The above command sends the HUP or hang-up signal to the program that is running with process ID 1001. To send a kill signal to the same process, use the following command −</a:t>
            </a:r>
          </a:p>
          <a:p>
            <a:pPr>
              <a:lnSpc>
                <a:spcPct val="100000"/>
              </a:lnSpc>
            </a:pPr>
            <a:endParaRPr lang="en-US" dirty="0" smtClean="0"/>
          </a:p>
          <a:p>
            <a:pPr>
              <a:lnSpc>
                <a:spcPct val="100000"/>
              </a:lnSpc>
            </a:pPr>
            <a:r>
              <a:rPr lang="en-US" dirty="0" smtClean="0"/>
              <a:t>$ kill -9 1001</a:t>
            </a:r>
          </a:p>
          <a:p>
            <a:pPr>
              <a:lnSpc>
                <a:spcPct val="100000"/>
              </a:lnSpc>
            </a:pPr>
            <a:r>
              <a:rPr lang="en-US" dirty="0" smtClean="0"/>
              <a:t>This kills the process running with process ID 1001.</a:t>
            </a:r>
            <a:endParaRPr dirty="0"/>
          </a:p>
        </p:txBody>
      </p:sp>
      <p:sp>
        <p:nvSpPr>
          <p:cNvPr id="21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92861109-17C4-4521-ADA4-7378E6EAFB7B}" type="slidenum">
              <a:rPr lang="en-IN" sz="1000">
                <a:solidFill>
                  <a:srgbClr val="000000"/>
                </a:solidFill>
                <a:latin typeface="Georgia"/>
                <a:ea typeface="+mn-ea"/>
              </a:rPr>
              <a:t>21</a:t>
            </a:fld>
            <a:endParaRPr/>
          </a:p>
        </p:txBody>
      </p:sp>
      <p:sp>
        <p:nvSpPr>
          <p:cNvPr id="219" name="CustomShape 4"/>
          <p:cNvSpPr/>
          <p:nvPr/>
        </p:nvSpPr>
        <p:spPr>
          <a:xfrm>
            <a:off x="837000" y="6490080"/>
            <a:ext cx="5551200" cy="9993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originalList=[2,4,,8,10,12,14,16,18,20]</a:t>
            </a:r>
            <a:endParaRPr/>
          </a:p>
          <a:p>
            <a:pPr>
              <a:lnSpc>
                <a:spcPct val="100000"/>
              </a:lnSpc>
            </a:pPr>
            <a:r>
              <a:rPr lang="en-IN" sz="1200">
                <a:solidFill>
                  <a:srgbClr val="000000"/>
                </a:solidFill>
                <a:latin typeface="Courier New"/>
                <a:ea typeface="+mn-ea"/>
              </a:rPr>
              <a:t>newList = []</a:t>
            </a:r>
            <a:endParaRPr/>
          </a:p>
          <a:p>
            <a:pPr>
              <a:lnSpc>
                <a:spcPct val="100000"/>
              </a:lnSpc>
            </a:pPr>
            <a:r>
              <a:rPr lang="en-IN" sz="1200">
                <a:solidFill>
                  <a:srgbClr val="000000"/>
                </a:solidFill>
                <a:latin typeface="Courier New"/>
                <a:ea typeface="+mn-ea"/>
              </a:rPr>
              <a:t>for number in originalList:</a:t>
            </a:r>
            <a:endParaRPr/>
          </a:p>
          <a:p>
            <a:pPr>
              <a:lnSpc>
                <a:spcPct val="100000"/>
              </a:lnSpc>
            </a:pPr>
            <a:r>
              <a:rPr lang="en-IN" sz="1200">
                <a:solidFill>
                  <a:srgbClr val="000000"/>
                </a:solidFill>
                <a:latin typeface="Courier New"/>
                <a:ea typeface="+mn-ea"/>
              </a:rPr>
              <a:t>newlist.append(number * number)</a:t>
            </a:r>
            <a:endParaRPr/>
          </a:p>
          <a:p>
            <a:pPr algn="ctr">
              <a:lnSpc>
                <a:spcPct val="100000"/>
              </a:lnSpc>
            </a:pPr>
            <a:endParaRPr/>
          </a:p>
        </p:txBody>
      </p:sp>
      <p:sp>
        <p:nvSpPr>
          <p:cNvPr id="220" name="CustomShape 5"/>
          <p:cNvSpPr/>
          <p:nvPr/>
        </p:nvSpPr>
        <p:spPr>
          <a:xfrm>
            <a:off x="837000" y="8062560"/>
            <a:ext cx="5551200" cy="745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originalList = [2,4,6,8,10,12,14,16,18,20]</a:t>
            </a:r>
            <a:endParaRPr/>
          </a:p>
          <a:p>
            <a:pPr>
              <a:lnSpc>
                <a:spcPct val="100000"/>
              </a:lnSpc>
            </a:pPr>
            <a:r>
              <a:rPr lang="en-IN" sz="1200">
                <a:solidFill>
                  <a:srgbClr val="000000"/>
                </a:solidFill>
                <a:latin typeface="Courier New"/>
                <a:ea typeface="+mn-ea"/>
              </a:rPr>
              <a:t>newList = [number * number for number in OriginalList]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US" dirty="0" smtClean="0"/>
              <a:t>A regular expression is a string that can be used to describe several sequences of characters. Regular expressions are used by several different Unix commands, including </a:t>
            </a:r>
            <a:r>
              <a:rPr lang="en-US" dirty="0" err="1" smtClean="0"/>
              <a:t>ed</a:t>
            </a:r>
            <a:r>
              <a:rPr lang="en-US" dirty="0" smtClean="0"/>
              <a:t>, </a:t>
            </a:r>
            <a:r>
              <a:rPr lang="en-US" dirty="0" err="1" smtClean="0"/>
              <a:t>sed</a:t>
            </a:r>
            <a:r>
              <a:rPr lang="en-US" dirty="0" smtClean="0"/>
              <a:t>, </a:t>
            </a:r>
            <a:r>
              <a:rPr lang="en-US" dirty="0" err="1" smtClean="0"/>
              <a:t>awk</a:t>
            </a:r>
            <a:r>
              <a:rPr lang="en-US" dirty="0" smtClean="0"/>
              <a:t>, </a:t>
            </a:r>
            <a:r>
              <a:rPr lang="en-US" dirty="0" err="1" smtClean="0"/>
              <a:t>grep</a:t>
            </a:r>
            <a:r>
              <a:rPr lang="en-US" dirty="0" smtClean="0"/>
              <a:t>, and to a more limited extent, vi.</a:t>
            </a:r>
          </a:p>
          <a:p>
            <a:pPr>
              <a:lnSpc>
                <a:spcPct val="100000"/>
              </a:lnSpc>
            </a:pPr>
            <a:endParaRPr lang="en-US" dirty="0" smtClean="0"/>
          </a:p>
          <a:p>
            <a:pPr>
              <a:lnSpc>
                <a:spcPct val="100000"/>
              </a:lnSpc>
            </a:pPr>
            <a:r>
              <a:rPr lang="en-US" dirty="0" smtClean="0"/>
              <a:t>Here SED stands for stream editor. This stream-oriented editor was created exclusively for executing scripts. Thus, all the input you feed into it passes through and goes to STDOUT and it does not change the input file.</a:t>
            </a:r>
          </a:p>
          <a:p>
            <a:pPr>
              <a:lnSpc>
                <a:spcPct val="100000"/>
              </a:lnSpc>
            </a:pPr>
            <a:endParaRPr lang="en-US" dirty="0" smtClean="0"/>
          </a:p>
          <a:p>
            <a:pPr>
              <a:lnSpc>
                <a:spcPct val="100000"/>
              </a:lnSpc>
            </a:pPr>
            <a:r>
              <a:rPr lang="en-US" dirty="0" smtClean="0"/>
              <a:t>Invoking </a:t>
            </a:r>
            <a:r>
              <a:rPr lang="en-US" dirty="0" err="1" smtClean="0"/>
              <a:t>sed</a:t>
            </a:r>
            <a:endParaRPr lang="en-US" dirty="0" smtClean="0"/>
          </a:p>
          <a:p>
            <a:pPr>
              <a:lnSpc>
                <a:spcPct val="100000"/>
              </a:lnSpc>
            </a:pPr>
            <a:r>
              <a:rPr lang="en-US" dirty="0" smtClean="0"/>
              <a:t>Before we start, let us ensure we have a local copy of /</a:t>
            </a:r>
            <a:r>
              <a:rPr lang="en-US" dirty="0" err="1" smtClean="0"/>
              <a:t>etc</a:t>
            </a:r>
            <a:r>
              <a:rPr lang="en-US" dirty="0" smtClean="0"/>
              <a:t>/</a:t>
            </a:r>
            <a:r>
              <a:rPr lang="en-US" dirty="0" err="1" smtClean="0"/>
              <a:t>passwd</a:t>
            </a:r>
            <a:r>
              <a:rPr lang="en-US" dirty="0" smtClean="0"/>
              <a:t> text file to work with sed.</a:t>
            </a:r>
          </a:p>
          <a:p>
            <a:pPr>
              <a:lnSpc>
                <a:spcPct val="100000"/>
              </a:lnSpc>
            </a:pPr>
            <a:endParaRPr lang="en-US" dirty="0" smtClean="0"/>
          </a:p>
          <a:p>
            <a:pPr>
              <a:lnSpc>
                <a:spcPct val="100000"/>
              </a:lnSpc>
            </a:pPr>
            <a:r>
              <a:rPr lang="en-US" dirty="0" smtClean="0"/>
              <a:t>As mentioned previously, </a:t>
            </a:r>
            <a:r>
              <a:rPr lang="en-US" dirty="0" err="1" smtClean="0"/>
              <a:t>sed</a:t>
            </a:r>
            <a:r>
              <a:rPr lang="en-US" dirty="0" smtClean="0"/>
              <a:t> can be invoked by sending data through a pipe to it as follows −</a:t>
            </a:r>
          </a:p>
          <a:p>
            <a:pPr>
              <a:lnSpc>
                <a:spcPct val="100000"/>
              </a:lnSpc>
            </a:pPr>
            <a:endParaRPr lang="en-US" dirty="0" smtClean="0"/>
          </a:p>
          <a:p>
            <a:pPr>
              <a:lnSpc>
                <a:spcPct val="100000"/>
              </a:lnSpc>
            </a:pPr>
            <a:r>
              <a:rPr lang="en-US" dirty="0" smtClean="0"/>
              <a:t>$ cat /</a:t>
            </a:r>
            <a:r>
              <a:rPr lang="en-US" dirty="0" err="1" smtClean="0"/>
              <a:t>etc</a:t>
            </a:r>
            <a:r>
              <a:rPr lang="en-US" dirty="0" smtClean="0"/>
              <a:t>/</a:t>
            </a:r>
            <a:r>
              <a:rPr lang="en-US" dirty="0" err="1" smtClean="0"/>
              <a:t>passwd</a:t>
            </a:r>
            <a:r>
              <a:rPr lang="en-US" dirty="0" smtClean="0"/>
              <a:t> | </a:t>
            </a:r>
            <a:r>
              <a:rPr lang="en-US" dirty="0" err="1" smtClean="0"/>
              <a:t>sed</a:t>
            </a:r>
            <a:endParaRPr lang="en-US" dirty="0" smtClean="0"/>
          </a:p>
          <a:p>
            <a:pPr>
              <a:lnSpc>
                <a:spcPct val="100000"/>
              </a:lnSpc>
            </a:pPr>
            <a:r>
              <a:rPr lang="en-US" dirty="0" smtClean="0"/>
              <a:t>Usage: </a:t>
            </a:r>
            <a:r>
              <a:rPr lang="en-US" dirty="0" err="1" smtClean="0"/>
              <a:t>sed</a:t>
            </a:r>
            <a:r>
              <a:rPr lang="en-US" dirty="0" smtClean="0"/>
              <a:t> [OPTION]... {script-other-script} [input-file]...</a:t>
            </a:r>
          </a:p>
          <a:p>
            <a:pPr>
              <a:lnSpc>
                <a:spcPct val="100000"/>
              </a:lnSpc>
            </a:pPr>
            <a:endParaRPr lang="en-US" dirty="0" smtClean="0"/>
          </a:p>
          <a:p>
            <a:pPr>
              <a:lnSpc>
                <a:spcPct val="100000"/>
              </a:lnSpc>
            </a:pPr>
            <a:r>
              <a:rPr lang="en-US" dirty="0" smtClean="0"/>
              <a:t>  -n, --quiet, --silent</a:t>
            </a:r>
          </a:p>
          <a:p>
            <a:pPr>
              <a:lnSpc>
                <a:spcPct val="100000"/>
              </a:lnSpc>
            </a:pPr>
            <a:r>
              <a:rPr lang="en-US" dirty="0" smtClean="0"/>
              <a:t>                 suppress automatic printing of pattern space</a:t>
            </a:r>
          </a:p>
          <a:p>
            <a:pPr>
              <a:lnSpc>
                <a:spcPct val="100000"/>
              </a:lnSpc>
            </a:pPr>
            <a:r>
              <a:rPr lang="en-US" dirty="0" smtClean="0"/>
              <a:t>  -e script, --expression = script</a:t>
            </a:r>
          </a:p>
          <a:p>
            <a:pPr>
              <a:lnSpc>
                <a:spcPct val="100000"/>
              </a:lnSpc>
            </a:pPr>
            <a:r>
              <a:rPr lang="en-US" dirty="0" smtClean="0"/>
              <a:t>...............................</a:t>
            </a:r>
          </a:p>
          <a:p>
            <a:pPr>
              <a:lnSpc>
                <a:spcPct val="100000"/>
              </a:lnSpc>
            </a:pPr>
            <a:r>
              <a:rPr lang="en-US" dirty="0" smtClean="0"/>
              <a:t>The cat command dumps the contents of /</a:t>
            </a:r>
            <a:r>
              <a:rPr lang="en-US" dirty="0" err="1" smtClean="0"/>
              <a:t>etc</a:t>
            </a:r>
            <a:r>
              <a:rPr lang="en-US" dirty="0" smtClean="0"/>
              <a:t>/</a:t>
            </a:r>
            <a:r>
              <a:rPr lang="en-US" dirty="0" err="1" smtClean="0"/>
              <a:t>passwd</a:t>
            </a:r>
            <a:r>
              <a:rPr lang="en-US" dirty="0" smtClean="0"/>
              <a:t> to </a:t>
            </a:r>
            <a:r>
              <a:rPr lang="en-US" dirty="0" err="1" smtClean="0"/>
              <a:t>sed</a:t>
            </a:r>
            <a:r>
              <a:rPr lang="en-US" dirty="0" smtClean="0"/>
              <a:t> through the pipe into </a:t>
            </a:r>
            <a:r>
              <a:rPr lang="en-US" dirty="0" err="1" smtClean="0"/>
              <a:t>sed's</a:t>
            </a:r>
            <a:r>
              <a:rPr lang="en-US" dirty="0" smtClean="0"/>
              <a:t> pattern space. The pattern space is the internal work buffer that </a:t>
            </a:r>
            <a:r>
              <a:rPr lang="en-US" dirty="0" err="1" smtClean="0"/>
              <a:t>sed</a:t>
            </a:r>
            <a:r>
              <a:rPr lang="en-US" dirty="0" smtClean="0"/>
              <a:t> uses for its operations.</a:t>
            </a:r>
          </a:p>
          <a:p>
            <a:pPr>
              <a:lnSpc>
                <a:spcPct val="100000"/>
              </a:lnSpc>
            </a:pPr>
            <a:endParaRPr lang="en-US" dirty="0" smtClean="0"/>
          </a:p>
          <a:p>
            <a:pPr>
              <a:lnSpc>
                <a:spcPct val="100000"/>
              </a:lnSpc>
            </a:pPr>
            <a:r>
              <a:rPr lang="en-US" dirty="0" smtClean="0"/>
              <a:t>The </a:t>
            </a:r>
            <a:r>
              <a:rPr lang="en-US" dirty="0" err="1" smtClean="0"/>
              <a:t>sed</a:t>
            </a:r>
            <a:r>
              <a:rPr lang="en-US" dirty="0" smtClean="0"/>
              <a:t> General Syntax</a:t>
            </a:r>
          </a:p>
          <a:p>
            <a:pPr>
              <a:lnSpc>
                <a:spcPct val="100000"/>
              </a:lnSpc>
            </a:pPr>
            <a:r>
              <a:rPr lang="en-US" dirty="0" smtClean="0"/>
              <a:t>Following is the general syntax for </a:t>
            </a:r>
            <a:r>
              <a:rPr lang="en-US" dirty="0" err="1" smtClean="0"/>
              <a:t>sed</a:t>
            </a:r>
            <a:r>
              <a:rPr lang="en-US" dirty="0" smtClean="0"/>
              <a:t> −</a:t>
            </a:r>
          </a:p>
          <a:p>
            <a:pPr>
              <a:lnSpc>
                <a:spcPct val="100000"/>
              </a:lnSpc>
            </a:pPr>
            <a:endParaRPr lang="en-US" dirty="0" smtClean="0"/>
          </a:p>
          <a:p>
            <a:pPr>
              <a:lnSpc>
                <a:spcPct val="100000"/>
              </a:lnSpc>
            </a:pPr>
            <a:r>
              <a:rPr lang="en-US" dirty="0" smtClean="0"/>
              <a:t>/pattern/action</a:t>
            </a:r>
          </a:p>
          <a:p>
            <a:pPr>
              <a:lnSpc>
                <a:spcPct val="100000"/>
              </a:lnSpc>
            </a:pPr>
            <a:r>
              <a:rPr lang="en-US" dirty="0" smtClean="0"/>
              <a:t>Here, pattern is a regular expression, and action is one of the commands given in the following table. If pattern is omitted, action is performed for every line as we have seen above.</a:t>
            </a:r>
          </a:p>
          <a:p>
            <a:pPr>
              <a:lnSpc>
                <a:spcPct val="100000"/>
              </a:lnSpc>
            </a:pPr>
            <a:endParaRPr lang="en-US" dirty="0" smtClean="0"/>
          </a:p>
          <a:p>
            <a:pPr>
              <a:lnSpc>
                <a:spcPct val="100000"/>
              </a:lnSpc>
            </a:pPr>
            <a:r>
              <a:rPr lang="en-US" dirty="0" smtClean="0"/>
              <a:t>The slash character (/) that surrounds the pattern are required because they are used as delimiters.</a:t>
            </a:r>
          </a:p>
          <a:p>
            <a:pPr>
              <a:lnSpc>
                <a:spcPct val="100000"/>
              </a:lnSpc>
            </a:pPr>
            <a:endParaRPr lang="en-US" dirty="0" smtClean="0"/>
          </a:p>
          <a:p>
            <a:pPr>
              <a:lnSpc>
                <a:spcPct val="100000"/>
              </a:lnSpc>
            </a:pPr>
            <a:r>
              <a:rPr lang="en-US" dirty="0" err="1" smtClean="0"/>
              <a:t>S.No</a:t>
            </a:r>
            <a:r>
              <a:rPr lang="en-US" dirty="0" smtClean="0"/>
              <a:t>.	Range &amp; Description</a:t>
            </a:r>
          </a:p>
          <a:p>
            <a:pPr>
              <a:lnSpc>
                <a:spcPct val="100000"/>
              </a:lnSpc>
            </a:pPr>
            <a:r>
              <a:rPr lang="en-US" dirty="0" smtClean="0"/>
              <a:t>1	</a:t>
            </a:r>
          </a:p>
          <a:p>
            <a:pPr>
              <a:lnSpc>
                <a:spcPct val="100000"/>
              </a:lnSpc>
            </a:pPr>
            <a:r>
              <a:rPr lang="en-US" dirty="0" smtClean="0"/>
              <a:t>p</a:t>
            </a:r>
          </a:p>
          <a:p>
            <a:pPr>
              <a:lnSpc>
                <a:spcPct val="100000"/>
              </a:lnSpc>
            </a:pPr>
            <a:endParaRPr lang="en-US" dirty="0" smtClean="0"/>
          </a:p>
          <a:p>
            <a:pPr>
              <a:lnSpc>
                <a:spcPct val="100000"/>
              </a:lnSpc>
            </a:pPr>
            <a:r>
              <a:rPr lang="en-US" dirty="0" smtClean="0"/>
              <a:t>Prints the line</a:t>
            </a:r>
          </a:p>
          <a:p>
            <a:pPr>
              <a:lnSpc>
                <a:spcPct val="100000"/>
              </a:lnSpc>
            </a:pPr>
            <a:endParaRPr lang="en-US" dirty="0" smtClean="0"/>
          </a:p>
          <a:p>
            <a:pPr>
              <a:lnSpc>
                <a:spcPct val="100000"/>
              </a:lnSpc>
            </a:pPr>
            <a:r>
              <a:rPr lang="en-US" dirty="0" smtClean="0"/>
              <a:t>2	</a:t>
            </a:r>
          </a:p>
          <a:p>
            <a:pPr>
              <a:lnSpc>
                <a:spcPct val="100000"/>
              </a:lnSpc>
            </a:pPr>
            <a:r>
              <a:rPr lang="en-US" dirty="0" smtClean="0"/>
              <a:t>d</a:t>
            </a:r>
          </a:p>
          <a:p>
            <a:pPr>
              <a:lnSpc>
                <a:spcPct val="100000"/>
              </a:lnSpc>
            </a:pPr>
            <a:endParaRPr lang="en-US" dirty="0" smtClean="0"/>
          </a:p>
          <a:p>
            <a:pPr>
              <a:lnSpc>
                <a:spcPct val="100000"/>
              </a:lnSpc>
            </a:pPr>
            <a:r>
              <a:rPr lang="en-US" dirty="0" smtClean="0"/>
              <a:t>Deletes the line</a:t>
            </a:r>
          </a:p>
          <a:p>
            <a:pPr>
              <a:lnSpc>
                <a:spcPct val="100000"/>
              </a:lnSpc>
            </a:pPr>
            <a:endParaRPr lang="en-US" dirty="0" smtClean="0"/>
          </a:p>
          <a:p>
            <a:pPr>
              <a:lnSpc>
                <a:spcPct val="100000"/>
              </a:lnSpc>
            </a:pPr>
            <a:r>
              <a:rPr lang="en-US" dirty="0" smtClean="0"/>
              <a:t>3	</a:t>
            </a:r>
          </a:p>
          <a:p>
            <a:pPr>
              <a:lnSpc>
                <a:spcPct val="100000"/>
              </a:lnSpc>
            </a:pPr>
            <a:r>
              <a:rPr lang="en-US" dirty="0" smtClean="0"/>
              <a:t>s/pattern1/pattern2/</a:t>
            </a:r>
          </a:p>
          <a:p>
            <a:pPr>
              <a:lnSpc>
                <a:spcPct val="100000"/>
              </a:lnSpc>
            </a:pPr>
            <a:endParaRPr lang="en-US" dirty="0" smtClean="0"/>
          </a:p>
          <a:p>
            <a:pPr>
              <a:lnSpc>
                <a:spcPct val="100000"/>
              </a:lnSpc>
            </a:pPr>
            <a:r>
              <a:rPr lang="en-US" dirty="0" smtClean="0"/>
              <a:t>Substitutes the first occurrence of pattern1 with pattern2</a:t>
            </a:r>
          </a:p>
          <a:p>
            <a:pPr>
              <a:lnSpc>
                <a:spcPct val="100000"/>
              </a:lnSpc>
            </a:pPr>
            <a:endParaRPr lang="en-US" dirty="0" smtClean="0"/>
          </a:p>
          <a:p>
            <a:pPr>
              <a:lnSpc>
                <a:spcPct val="100000"/>
              </a:lnSpc>
            </a:pPr>
            <a:r>
              <a:rPr lang="en-US" dirty="0" smtClean="0"/>
              <a:t>Deleting All Lines with </a:t>
            </a:r>
            <a:r>
              <a:rPr lang="en-US" dirty="0" err="1" smtClean="0"/>
              <a:t>sed</a:t>
            </a:r>
            <a:endParaRPr lang="en-US" dirty="0" smtClean="0"/>
          </a:p>
          <a:p>
            <a:pPr>
              <a:lnSpc>
                <a:spcPct val="100000"/>
              </a:lnSpc>
            </a:pPr>
            <a:r>
              <a:rPr lang="en-US" dirty="0" smtClean="0"/>
              <a:t>We will now understand how to delete all lines with sed. Invoke </a:t>
            </a:r>
            <a:r>
              <a:rPr lang="en-US" dirty="0" err="1" smtClean="0"/>
              <a:t>sed</a:t>
            </a:r>
            <a:r>
              <a:rPr lang="en-US" dirty="0" smtClean="0"/>
              <a:t> again; but the </a:t>
            </a:r>
            <a:r>
              <a:rPr lang="en-US" dirty="0" err="1" smtClean="0"/>
              <a:t>sed</a:t>
            </a:r>
            <a:r>
              <a:rPr lang="en-US" dirty="0" smtClean="0"/>
              <a:t> is now supposed to use the editing command delete line, denoted by the single letter d −</a:t>
            </a:r>
          </a:p>
          <a:p>
            <a:pPr>
              <a:lnSpc>
                <a:spcPct val="100000"/>
              </a:lnSpc>
            </a:pPr>
            <a:endParaRPr lang="en-US" dirty="0" smtClean="0"/>
          </a:p>
          <a:p>
            <a:pPr>
              <a:lnSpc>
                <a:spcPct val="100000"/>
              </a:lnSpc>
            </a:pPr>
            <a:r>
              <a:rPr lang="en-US" dirty="0" smtClean="0"/>
              <a:t>$ cat /</a:t>
            </a:r>
            <a:r>
              <a:rPr lang="en-US" dirty="0" err="1" smtClean="0"/>
              <a:t>etc</a:t>
            </a:r>
            <a:r>
              <a:rPr lang="en-US" dirty="0" smtClean="0"/>
              <a:t>/</a:t>
            </a:r>
            <a:r>
              <a:rPr lang="en-US" dirty="0" err="1" smtClean="0"/>
              <a:t>passwd</a:t>
            </a:r>
            <a:r>
              <a:rPr lang="en-US" dirty="0" smtClean="0"/>
              <a:t> | </a:t>
            </a:r>
            <a:r>
              <a:rPr lang="en-US" dirty="0" err="1" smtClean="0"/>
              <a:t>sed</a:t>
            </a:r>
            <a:r>
              <a:rPr lang="en-US" dirty="0" smtClean="0"/>
              <a:t> 'd'</a:t>
            </a:r>
          </a:p>
          <a:p>
            <a:pPr>
              <a:lnSpc>
                <a:spcPct val="100000"/>
              </a:lnSpc>
            </a:pPr>
            <a:r>
              <a:rPr lang="en-US" dirty="0" smtClean="0"/>
              <a:t>$</a:t>
            </a:r>
          </a:p>
          <a:p>
            <a:pPr>
              <a:lnSpc>
                <a:spcPct val="100000"/>
              </a:lnSpc>
            </a:pPr>
            <a:r>
              <a:rPr lang="en-US" dirty="0" smtClean="0"/>
              <a:t>Instead of invoking </a:t>
            </a:r>
            <a:r>
              <a:rPr lang="en-US" dirty="0" err="1" smtClean="0"/>
              <a:t>sed</a:t>
            </a:r>
            <a:r>
              <a:rPr lang="en-US" dirty="0" smtClean="0"/>
              <a:t> by sending a file to it through a pipe, the </a:t>
            </a:r>
            <a:r>
              <a:rPr lang="en-US" dirty="0" err="1" smtClean="0"/>
              <a:t>sed</a:t>
            </a:r>
            <a:r>
              <a:rPr lang="en-US" dirty="0" smtClean="0"/>
              <a:t> can be instructed to read the data from a file, as in the following example.</a:t>
            </a:r>
          </a:p>
          <a:p>
            <a:pPr>
              <a:lnSpc>
                <a:spcPct val="100000"/>
              </a:lnSpc>
            </a:pPr>
            <a:endParaRPr lang="en-US" dirty="0" smtClean="0"/>
          </a:p>
          <a:p>
            <a:pPr>
              <a:lnSpc>
                <a:spcPct val="100000"/>
              </a:lnSpc>
            </a:pPr>
            <a:r>
              <a:rPr lang="en-US" dirty="0" smtClean="0"/>
              <a:t>The following command does exactly the same as in the previous example, without the cat command −</a:t>
            </a:r>
          </a:p>
          <a:p>
            <a:pPr>
              <a:lnSpc>
                <a:spcPct val="100000"/>
              </a:lnSpc>
            </a:pPr>
            <a:endParaRPr lang="en-US" dirty="0" smtClean="0"/>
          </a:p>
          <a:p>
            <a:pPr>
              <a:lnSpc>
                <a:spcPct val="100000"/>
              </a:lnSpc>
            </a:pPr>
            <a:r>
              <a:rPr lang="en-US" dirty="0" smtClean="0"/>
              <a:t>$ </a:t>
            </a:r>
            <a:r>
              <a:rPr lang="en-US" dirty="0" err="1" smtClean="0"/>
              <a:t>sed</a:t>
            </a:r>
            <a:r>
              <a:rPr lang="en-US" dirty="0" smtClean="0"/>
              <a:t> -e 'd' /</a:t>
            </a:r>
            <a:r>
              <a:rPr lang="en-US" dirty="0" err="1" smtClean="0"/>
              <a:t>etc</a:t>
            </a:r>
            <a:r>
              <a:rPr lang="en-US" dirty="0" smtClean="0"/>
              <a:t>/</a:t>
            </a:r>
            <a:r>
              <a:rPr lang="en-US" dirty="0" err="1" smtClean="0"/>
              <a:t>passwd</a:t>
            </a:r>
            <a:endParaRPr lang="en-US" dirty="0" smtClean="0"/>
          </a:p>
          <a:p>
            <a:pPr>
              <a:lnSpc>
                <a:spcPct val="100000"/>
              </a:lnSpc>
            </a:pPr>
            <a:r>
              <a:rPr lang="en-US" dirty="0" smtClean="0"/>
              <a:t>$</a:t>
            </a:r>
          </a:p>
          <a:p>
            <a:pPr>
              <a:lnSpc>
                <a:spcPct val="100000"/>
              </a:lnSpc>
            </a:pPr>
            <a:r>
              <a:rPr lang="en-US" dirty="0" smtClean="0"/>
              <a:t>The </a:t>
            </a:r>
            <a:r>
              <a:rPr lang="en-US" dirty="0" err="1" smtClean="0"/>
              <a:t>sed</a:t>
            </a:r>
            <a:r>
              <a:rPr lang="en-US" dirty="0" smtClean="0"/>
              <a:t> Addresses</a:t>
            </a:r>
          </a:p>
          <a:p>
            <a:pPr>
              <a:lnSpc>
                <a:spcPct val="100000"/>
              </a:lnSpc>
            </a:pPr>
            <a:r>
              <a:rPr lang="en-US" dirty="0" smtClean="0"/>
              <a:t>The </a:t>
            </a:r>
            <a:r>
              <a:rPr lang="en-US" dirty="0" err="1" smtClean="0"/>
              <a:t>sed</a:t>
            </a:r>
            <a:r>
              <a:rPr lang="en-US" dirty="0" smtClean="0"/>
              <a:t> also supports addresses. Addresses are either particular locations in a file or a range where a particular editing command should be applied. When the </a:t>
            </a:r>
            <a:r>
              <a:rPr lang="en-US" dirty="0" err="1" smtClean="0"/>
              <a:t>sed</a:t>
            </a:r>
            <a:r>
              <a:rPr lang="en-US" dirty="0" smtClean="0"/>
              <a:t> encounters no addresses, it performs its operations on every line in the file.</a:t>
            </a:r>
          </a:p>
          <a:p>
            <a:pPr>
              <a:lnSpc>
                <a:spcPct val="100000"/>
              </a:lnSpc>
            </a:pPr>
            <a:endParaRPr lang="en-US" dirty="0" smtClean="0"/>
          </a:p>
          <a:p>
            <a:pPr>
              <a:lnSpc>
                <a:spcPct val="100000"/>
              </a:lnSpc>
            </a:pPr>
            <a:r>
              <a:rPr lang="en-US" dirty="0" smtClean="0"/>
              <a:t>The following command adds a basic address to the </a:t>
            </a:r>
            <a:r>
              <a:rPr lang="en-US" dirty="0" err="1" smtClean="0"/>
              <a:t>sed</a:t>
            </a:r>
            <a:r>
              <a:rPr lang="en-US" dirty="0" smtClean="0"/>
              <a:t> command you've been using −</a:t>
            </a:r>
          </a:p>
          <a:p>
            <a:pPr>
              <a:lnSpc>
                <a:spcPct val="100000"/>
              </a:lnSpc>
            </a:pPr>
            <a:endParaRPr lang="en-US" dirty="0" smtClean="0"/>
          </a:p>
          <a:p>
            <a:pPr>
              <a:lnSpc>
                <a:spcPct val="100000"/>
              </a:lnSpc>
            </a:pPr>
            <a:r>
              <a:rPr lang="en-US" dirty="0" smtClean="0"/>
              <a:t>$ cat /</a:t>
            </a:r>
            <a:r>
              <a:rPr lang="en-US" dirty="0" err="1" smtClean="0"/>
              <a:t>etc</a:t>
            </a:r>
            <a:r>
              <a:rPr lang="en-US" dirty="0" smtClean="0"/>
              <a:t>/</a:t>
            </a:r>
            <a:r>
              <a:rPr lang="en-US" dirty="0" err="1" smtClean="0"/>
              <a:t>passwd</a:t>
            </a:r>
            <a:r>
              <a:rPr lang="en-US" dirty="0" smtClean="0"/>
              <a:t> | </a:t>
            </a:r>
            <a:r>
              <a:rPr lang="en-US" dirty="0" err="1" smtClean="0"/>
              <a:t>sed</a:t>
            </a:r>
            <a:r>
              <a:rPr lang="en-US" dirty="0" smtClean="0"/>
              <a:t> '1d' |more</a:t>
            </a:r>
          </a:p>
          <a:p>
            <a:pPr>
              <a:lnSpc>
                <a:spcPct val="100000"/>
              </a:lnSpc>
            </a:pPr>
            <a:r>
              <a:rPr lang="en-US" dirty="0" smtClean="0"/>
              <a:t>daemon:x:1:1:daemon:/</a:t>
            </a:r>
            <a:r>
              <a:rPr lang="en-US" dirty="0" err="1" smtClean="0"/>
              <a:t>usr</a:t>
            </a:r>
            <a:r>
              <a:rPr lang="en-US" dirty="0" smtClean="0"/>
              <a:t>/</a:t>
            </a:r>
            <a:r>
              <a:rPr lang="en-US" dirty="0" err="1" smtClean="0"/>
              <a:t>sbin</a:t>
            </a:r>
            <a:r>
              <a:rPr lang="en-US" dirty="0" smtClean="0"/>
              <a:t>:/bin/</a:t>
            </a:r>
            <a:r>
              <a:rPr lang="en-US" dirty="0" err="1" smtClean="0"/>
              <a:t>sh</a:t>
            </a:r>
            <a:endParaRPr lang="en-US" dirty="0" smtClean="0"/>
          </a:p>
          <a:p>
            <a:pPr>
              <a:lnSpc>
                <a:spcPct val="100000"/>
              </a:lnSpc>
            </a:pPr>
            <a:r>
              <a:rPr lang="en-US" dirty="0" smtClean="0"/>
              <a:t>bin:x:2:2:bin:/bin:/bin/</a:t>
            </a:r>
            <a:r>
              <a:rPr lang="en-US" dirty="0" err="1" smtClean="0"/>
              <a:t>sh</a:t>
            </a:r>
            <a:endParaRPr lang="en-US" dirty="0" smtClean="0"/>
          </a:p>
          <a:p>
            <a:pPr>
              <a:lnSpc>
                <a:spcPct val="100000"/>
              </a:lnSpc>
            </a:pPr>
            <a:r>
              <a:rPr lang="en-US" dirty="0" smtClean="0"/>
              <a:t>sys:x:3:3:sys:/</a:t>
            </a:r>
            <a:r>
              <a:rPr lang="en-US" dirty="0" err="1" smtClean="0"/>
              <a:t>dev</a:t>
            </a:r>
            <a:r>
              <a:rPr lang="en-US" dirty="0" smtClean="0"/>
              <a:t>:/bin/</a:t>
            </a:r>
            <a:r>
              <a:rPr lang="en-US" dirty="0" err="1" smtClean="0"/>
              <a:t>sh</a:t>
            </a:r>
            <a:endParaRPr lang="en-US" dirty="0" smtClean="0"/>
          </a:p>
          <a:p>
            <a:pPr>
              <a:lnSpc>
                <a:spcPct val="100000"/>
              </a:lnSpc>
            </a:pPr>
            <a:r>
              <a:rPr lang="en-US" dirty="0" smtClean="0"/>
              <a:t>sync:x:4:65534:sync:/bin:/bin/sync</a:t>
            </a:r>
          </a:p>
          <a:p>
            <a:pPr>
              <a:lnSpc>
                <a:spcPct val="100000"/>
              </a:lnSpc>
            </a:pPr>
            <a:r>
              <a:rPr lang="en-US" dirty="0" smtClean="0"/>
              <a:t>games:x:5:60:games:/</a:t>
            </a:r>
            <a:r>
              <a:rPr lang="en-US" dirty="0" err="1" smtClean="0"/>
              <a:t>usr</a:t>
            </a:r>
            <a:r>
              <a:rPr lang="en-US" dirty="0" smtClean="0"/>
              <a:t>/games:/bin/</a:t>
            </a:r>
            <a:r>
              <a:rPr lang="en-US" dirty="0" err="1" smtClean="0"/>
              <a:t>sh</a:t>
            </a:r>
            <a:endParaRPr lang="en-US" dirty="0" smtClean="0"/>
          </a:p>
          <a:p>
            <a:pPr>
              <a:lnSpc>
                <a:spcPct val="100000"/>
              </a:lnSpc>
            </a:pPr>
            <a:r>
              <a:rPr lang="en-US" dirty="0" smtClean="0"/>
              <a:t>man:x:6:12:man:/</a:t>
            </a:r>
            <a:r>
              <a:rPr lang="en-US" dirty="0" err="1" smtClean="0"/>
              <a:t>var</a:t>
            </a:r>
            <a:r>
              <a:rPr lang="en-US" dirty="0" smtClean="0"/>
              <a:t>/cache/man:/bin/</a:t>
            </a:r>
            <a:r>
              <a:rPr lang="en-US" dirty="0" err="1" smtClean="0"/>
              <a:t>sh</a:t>
            </a:r>
            <a:endParaRPr lang="en-US" dirty="0" smtClean="0"/>
          </a:p>
          <a:p>
            <a:pPr>
              <a:lnSpc>
                <a:spcPct val="100000"/>
              </a:lnSpc>
            </a:pPr>
            <a:r>
              <a:rPr lang="en-US" dirty="0" smtClean="0"/>
              <a:t>mail:x:8:8:mail:/</a:t>
            </a:r>
            <a:r>
              <a:rPr lang="en-US" dirty="0" err="1" smtClean="0"/>
              <a:t>var</a:t>
            </a:r>
            <a:r>
              <a:rPr lang="en-US" dirty="0" smtClean="0"/>
              <a:t>/mail:/bin/</a:t>
            </a:r>
            <a:r>
              <a:rPr lang="en-US" dirty="0" err="1" smtClean="0"/>
              <a:t>sh</a:t>
            </a:r>
            <a:endParaRPr lang="en-US" dirty="0" smtClean="0"/>
          </a:p>
          <a:p>
            <a:pPr>
              <a:lnSpc>
                <a:spcPct val="100000"/>
              </a:lnSpc>
            </a:pPr>
            <a:r>
              <a:rPr lang="en-US" dirty="0" smtClean="0"/>
              <a:t>news:x:9:9:news:/</a:t>
            </a:r>
            <a:r>
              <a:rPr lang="en-US" dirty="0" err="1" smtClean="0"/>
              <a:t>var</a:t>
            </a:r>
            <a:r>
              <a:rPr lang="en-US" dirty="0" smtClean="0"/>
              <a:t>/spool/news:/bin/</a:t>
            </a:r>
            <a:r>
              <a:rPr lang="en-US" dirty="0" err="1" smtClean="0"/>
              <a:t>sh</a:t>
            </a:r>
            <a:endParaRPr lang="en-US" dirty="0" smtClean="0"/>
          </a:p>
          <a:p>
            <a:pPr>
              <a:lnSpc>
                <a:spcPct val="100000"/>
              </a:lnSpc>
            </a:pPr>
            <a:r>
              <a:rPr lang="en-US" dirty="0" smtClean="0"/>
              <a:t>backup:x:34:34:backup:/</a:t>
            </a:r>
            <a:r>
              <a:rPr lang="en-US" dirty="0" err="1" smtClean="0"/>
              <a:t>var</a:t>
            </a:r>
            <a:r>
              <a:rPr lang="en-US" dirty="0" smtClean="0"/>
              <a:t>/backups:/bin/</a:t>
            </a:r>
            <a:r>
              <a:rPr lang="en-US" dirty="0" err="1" smtClean="0"/>
              <a:t>sh</a:t>
            </a:r>
            <a:endParaRPr lang="en-US" dirty="0" smtClean="0"/>
          </a:p>
          <a:p>
            <a:pPr>
              <a:lnSpc>
                <a:spcPct val="100000"/>
              </a:lnSpc>
            </a:pPr>
            <a:r>
              <a:rPr lang="en-US" dirty="0" smtClean="0"/>
              <a:t>$</a:t>
            </a:r>
          </a:p>
          <a:p>
            <a:pPr>
              <a:lnSpc>
                <a:spcPct val="100000"/>
              </a:lnSpc>
            </a:pPr>
            <a:r>
              <a:rPr lang="en-US" dirty="0" smtClean="0"/>
              <a:t>Notice that the number 1 is added before the delete edit command. This instructs the </a:t>
            </a:r>
            <a:r>
              <a:rPr lang="en-US" dirty="0" err="1" smtClean="0"/>
              <a:t>sed</a:t>
            </a:r>
            <a:r>
              <a:rPr lang="en-US" dirty="0" smtClean="0"/>
              <a:t> to perform the editing command on the first line of the file. In this example, the </a:t>
            </a:r>
            <a:r>
              <a:rPr lang="en-US" dirty="0" err="1" smtClean="0"/>
              <a:t>sed</a:t>
            </a:r>
            <a:r>
              <a:rPr lang="en-US" dirty="0" smtClean="0"/>
              <a:t> will delete the first line of /</a:t>
            </a:r>
            <a:r>
              <a:rPr lang="en-US" dirty="0" err="1" smtClean="0"/>
              <a:t>etc</a:t>
            </a:r>
            <a:r>
              <a:rPr lang="en-US" dirty="0" smtClean="0"/>
              <a:t>/password and print the rest of the file.</a:t>
            </a:r>
          </a:p>
          <a:p>
            <a:pPr>
              <a:lnSpc>
                <a:spcPct val="100000"/>
              </a:lnSpc>
            </a:pPr>
            <a:endParaRPr lang="en-US" dirty="0" smtClean="0"/>
          </a:p>
          <a:p>
            <a:pPr>
              <a:lnSpc>
                <a:spcPct val="100000"/>
              </a:lnSpc>
            </a:pPr>
            <a:r>
              <a:rPr lang="en-US" dirty="0" smtClean="0"/>
              <a:t>The </a:t>
            </a:r>
            <a:r>
              <a:rPr lang="en-US" dirty="0" err="1" smtClean="0"/>
              <a:t>sed</a:t>
            </a:r>
            <a:r>
              <a:rPr lang="en-US" dirty="0" smtClean="0"/>
              <a:t> Address Ranges</a:t>
            </a:r>
          </a:p>
          <a:p>
            <a:pPr>
              <a:lnSpc>
                <a:spcPct val="100000"/>
              </a:lnSpc>
            </a:pPr>
            <a:r>
              <a:rPr lang="en-US" dirty="0" smtClean="0"/>
              <a:t>We will now understand how to work with the </a:t>
            </a:r>
            <a:r>
              <a:rPr lang="en-US" dirty="0" err="1" smtClean="0"/>
              <a:t>sed</a:t>
            </a:r>
            <a:r>
              <a:rPr lang="en-US" dirty="0" smtClean="0"/>
              <a:t> address ranges. So what if you want to remove more than one line from a file? You can specify an address range with </a:t>
            </a:r>
            <a:r>
              <a:rPr lang="en-US" dirty="0" err="1" smtClean="0"/>
              <a:t>sed</a:t>
            </a:r>
            <a:r>
              <a:rPr lang="en-US" dirty="0" smtClean="0"/>
              <a:t> as follows −</a:t>
            </a:r>
          </a:p>
          <a:p>
            <a:pPr>
              <a:lnSpc>
                <a:spcPct val="100000"/>
              </a:lnSpc>
            </a:pPr>
            <a:endParaRPr lang="en-US" dirty="0" smtClean="0"/>
          </a:p>
          <a:p>
            <a:pPr>
              <a:lnSpc>
                <a:spcPct val="100000"/>
              </a:lnSpc>
            </a:pPr>
            <a:r>
              <a:rPr lang="en-US" dirty="0" smtClean="0"/>
              <a:t>$ cat /</a:t>
            </a:r>
            <a:r>
              <a:rPr lang="en-US" dirty="0" err="1" smtClean="0"/>
              <a:t>etc</a:t>
            </a:r>
            <a:r>
              <a:rPr lang="en-US" dirty="0" smtClean="0"/>
              <a:t>/</a:t>
            </a:r>
            <a:r>
              <a:rPr lang="en-US" dirty="0" err="1" smtClean="0"/>
              <a:t>passwd</a:t>
            </a:r>
            <a:r>
              <a:rPr lang="en-US" dirty="0" smtClean="0"/>
              <a:t> | </a:t>
            </a:r>
            <a:r>
              <a:rPr lang="en-US" dirty="0" err="1" smtClean="0"/>
              <a:t>sed</a:t>
            </a:r>
            <a:r>
              <a:rPr lang="en-US" dirty="0" smtClean="0"/>
              <a:t> '1, 5d' |more</a:t>
            </a:r>
          </a:p>
          <a:p>
            <a:pPr>
              <a:lnSpc>
                <a:spcPct val="100000"/>
              </a:lnSpc>
            </a:pPr>
            <a:r>
              <a:rPr lang="en-US" dirty="0" smtClean="0"/>
              <a:t>games:x:5:60:games:/</a:t>
            </a:r>
            <a:r>
              <a:rPr lang="en-US" dirty="0" err="1" smtClean="0"/>
              <a:t>usr</a:t>
            </a:r>
            <a:r>
              <a:rPr lang="en-US" dirty="0" smtClean="0"/>
              <a:t>/games:/bin/</a:t>
            </a:r>
            <a:r>
              <a:rPr lang="en-US" dirty="0" err="1" smtClean="0"/>
              <a:t>sh</a:t>
            </a:r>
            <a:endParaRPr lang="en-US" dirty="0" smtClean="0"/>
          </a:p>
          <a:p>
            <a:pPr>
              <a:lnSpc>
                <a:spcPct val="100000"/>
              </a:lnSpc>
            </a:pPr>
            <a:r>
              <a:rPr lang="en-US" dirty="0" smtClean="0"/>
              <a:t>man:x:6:12:man:/</a:t>
            </a:r>
            <a:r>
              <a:rPr lang="en-US" dirty="0" err="1" smtClean="0"/>
              <a:t>var</a:t>
            </a:r>
            <a:r>
              <a:rPr lang="en-US" dirty="0" smtClean="0"/>
              <a:t>/cache/man:/bin/</a:t>
            </a:r>
            <a:r>
              <a:rPr lang="en-US" dirty="0" err="1" smtClean="0"/>
              <a:t>sh</a:t>
            </a:r>
            <a:endParaRPr lang="en-US" dirty="0" smtClean="0"/>
          </a:p>
          <a:p>
            <a:pPr>
              <a:lnSpc>
                <a:spcPct val="100000"/>
              </a:lnSpc>
            </a:pPr>
            <a:r>
              <a:rPr lang="en-US" dirty="0" smtClean="0"/>
              <a:t>mail:x:8:8:mail:/</a:t>
            </a:r>
            <a:r>
              <a:rPr lang="en-US" dirty="0" err="1" smtClean="0"/>
              <a:t>var</a:t>
            </a:r>
            <a:r>
              <a:rPr lang="en-US" dirty="0" smtClean="0"/>
              <a:t>/mail:/bin/</a:t>
            </a:r>
            <a:r>
              <a:rPr lang="en-US" dirty="0" err="1" smtClean="0"/>
              <a:t>sh</a:t>
            </a:r>
            <a:endParaRPr lang="en-US" dirty="0" smtClean="0"/>
          </a:p>
          <a:p>
            <a:pPr>
              <a:lnSpc>
                <a:spcPct val="100000"/>
              </a:lnSpc>
            </a:pPr>
            <a:r>
              <a:rPr lang="en-US" dirty="0" smtClean="0"/>
              <a:t>news:x:9:9:news:/</a:t>
            </a:r>
            <a:r>
              <a:rPr lang="en-US" dirty="0" err="1" smtClean="0"/>
              <a:t>var</a:t>
            </a:r>
            <a:r>
              <a:rPr lang="en-US" dirty="0" smtClean="0"/>
              <a:t>/spool/news:/bin/</a:t>
            </a:r>
            <a:r>
              <a:rPr lang="en-US" dirty="0" err="1" smtClean="0"/>
              <a:t>sh</a:t>
            </a:r>
            <a:endParaRPr lang="en-US" dirty="0" smtClean="0"/>
          </a:p>
          <a:p>
            <a:pPr>
              <a:lnSpc>
                <a:spcPct val="100000"/>
              </a:lnSpc>
            </a:pPr>
            <a:r>
              <a:rPr lang="en-US" dirty="0" smtClean="0"/>
              <a:t>backup:x:34:34:backup:/</a:t>
            </a:r>
            <a:r>
              <a:rPr lang="en-US" dirty="0" err="1" smtClean="0"/>
              <a:t>var</a:t>
            </a:r>
            <a:r>
              <a:rPr lang="en-US" dirty="0" smtClean="0"/>
              <a:t>/backups:/bin/</a:t>
            </a:r>
            <a:r>
              <a:rPr lang="en-US" dirty="0" err="1" smtClean="0"/>
              <a:t>sh</a:t>
            </a:r>
            <a:endParaRPr lang="en-US" dirty="0" smtClean="0"/>
          </a:p>
          <a:p>
            <a:pPr>
              <a:lnSpc>
                <a:spcPct val="100000"/>
              </a:lnSpc>
            </a:pPr>
            <a:r>
              <a:rPr lang="en-US" dirty="0" smtClean="0"/>
              <a:t>$</a:t>
            </a:r>
          </a:p>
          <a:p>
            <a:pPr>
              <a:lnSpc>
                <a:spcPct val="100000"/>
              </a:lnSpc>
            </a:pPr>
            <a:r>
              <a:rPr lang="en-US" dirty="0" smtClean="0"/>
              <a:t>The above command will be applied on all the lines starting from 1 through 5. This deletes the first five lines.</a:t>
            </a:r>
          </a:p>
          <a:p>
            <a:pPr>
              <a:lnSpc>
                <a:spcPct val="100000"/>
              </a:lnSpc>
            </a:pPr>
            <a:endParaRPr lang="en-US" dirty="0" smtClean="0"/>
          </a:p>
          <a:p>
            <a:pPr>
              <a:lnSpc>
                <a:spcPct val="100000"/>
              </a:lnSpc>
            </a:pPr>
            <a:r>
              <a:rPr lang="en-US" dirty="0" smtClean="0"/>
              <a:t>Try out the following address ranges −</a:t>
            </a:r>
          </a:p>
          <a:p>
            <a:pPr>
              <a:lnSpc>
                <a:spcPct val="100000"/>
              </a:lnSpc>
            </a:pPr>
            <a:endParaRPr lang="en-US" dirty="0" smtClean="0"/>
          </a:p>
          <a:p>
            <a:pPr>
              <a:lnSpc>
                <a:spcPct val="100000"/>
              </a:lnSpc>
            </a:pPr>
            <a:r>
              <a:rPr lang="en-US" dirty="0" err="1" smtClean="0"/>
              <a:t>S.No</a:t>
            </a:r>
            <a:r>
              <a:rPr lang="en-US" dirty="0" smtClean="0"/>
              <a:t>.	Range &amp; Description</a:t>
            </a:r>
          </a:p>
          <a:p>
            <a:pPr>
              <a:lnSpc>
                <a:spcPct val="100000"/>
              </a:lnSpc>
            </a:pPr>
            <a:r>
              <a:rPr lang="en-US" dirty="0" smtClean="0"/>
              <a:t>1	</a:t>
            </a:r>
          </a:p>
          <a:p>
            <a:pPr>
              <a:lnSpc>
                <a:spcPct val="100000"/>
              </a:lnSpc>
            </a:pPr>
            <a:r>
              <a:rPr lang="en-US" dirty="0" smtClean="0"/>
              <a:t>'4,10d'</a:t>
            </a:r>
          </a:p>
          <a:p>
            <a:pPr>
              <a:lnSpc>
                <a:spcPct val="100000"/>
              </a:lnSpc>
            </a:pPr>
            <a:endParaRPr lang="en-US" dirty="0" smtClean="0"/>
          </a:p>
          <a:p>
            <a:pPr>
              <a:lnSpc>
                <a:spcPct val="100000"/>
              </a:lnSpc>
            </a:pPr>
            <a:r>
              <a:rPr lang="en-US" dirty="0" smtClean="0"/>
              <a:t>Lines starting from the 4th till the 10th are deleted</a:t>
            </a:r>
          </a:p>
          <a:p>
            <a:pPr>
              <a:lnSpc>
                <a:spcPct val="100000"/>
              </a:lnSpc>
            </a:pPr>
            <a:endParaRPr lang="en-US" dirty="0" smtClean="0"/>
          </a:p>
          <a:p>
            <a:pPr>
              <a:lnSpc>
                <a:spcPct val="100000"/>
              </a:lnSpc>
            </a:pPr>
            <a:r>
              <a:rPr lang="en-US" dirty="0" smtClean="0"/>
              <a:t>2	</a:t>
            </a:r>
          </a:p>
          <a:p>
            <a:pPr>
              <a:lnSpc>
                <a:spcPct val="100000"/>
              </a:lnSpc>
            </a:pPr>
            <a:r>
              <a:rPr lang="en-US" dirty="0" smtClean="0"/>
              <a:t>'10,4d'</a:t>
            </a:r>
          </a:p>
          <a:p>
            <a:pPr>
              <a:lnSpc>
                <a:spcPct val="100000"/>
              </a:lnSpc>
            </a:pPr>
            <a:endParaRPr lang="en-US" dirty="0" smtClean="0"/>
          </a:p>
          <a:p>
            <a:pPr>
              <a:lnSpc>
                <a:spcPct val="100000"/>
              </a:lnSpc>
            </a:pPr>
            <a:r>
              <a:rPr lang="en-US" dirty="0" smtClean="0"/>
              <a:t>Only 10th line is deleted, because the </a:t>
            </a:r>
            <a:r>
              <a:rPr lang="en-US" dirty="0" err="1" smtClean="0"/>
              <a:t>sed</a:t>
            </a:r>
            <a:r>
              <a:rPr lang="en-US" dirty="0" smtClean="0"/>
              <a:t> does not work in reverse direction</a:t>
            </a:r>
          </a:p>
          <a:p>
            <a:pPr>
              <a:lnSpc>
                <a:spcPct val="100000"/>
              </a:lnSpc>
            </a:pPr>
            <a:endParaRPr lang="en-US" dirty="0" smtClean="0"/>
          </a:p>
          <a:p>
            <a:pPr>
              <a:lnSpc>
                <a:spcPct val="100000"/>
              </a:lnSpc>
            </a:pPr>
            <a:r>
              <a:rPr lang="en-US" dirty="0" smtClean="0"/>
              <a:t>3	</a:t>
            </a:r>
          </a:p>
          <a:p>
            <a:pPr>
              <a:lnSpc>
                <a:spcPct val="100000"/>
              </a:lnSpc>
            </a:pPr>
            <a:r>
              <a:rPr lang="en-US" dirty="0" smtClean="0"/>
              <a:t>'4,+5d'</a:t>
            </a:r>
          </a:p>
          <a:p>
            <a:pPr>
              <a:lnSpc>
                <a:spcPct val="100000"/>
              </a:lnSpc>
            </a:pPr>
            <a:endParaRPr lang="en-US" dirty="0" smtClean="0"/>
          </a:p>
          <a:p>
            <a:pPr>
              <a:lnSpc>
                <a:spcPct val="100000"/>
              </a:lnSpc>
            </a:pPr>
            <a:r>
              <a:rPr lang="en-US" dirty="0" smtClean="0"/>
              <a:t>This matches line 4 in the file, deletes that line, continues to delete the next five lines, and then ceases its deletion and prints the rest</a:t>
            </a:r>
          </a:p>
          <a:p>
            <a:pPr>
              <a:lnSpc>
                <a:spcPct val="100000"/>
              </a:lnSpc>
            </a:pPr>
            <a:endParaRPr lang="en-US" dirty="0" smtClean="0"/>
          </a:p>
          <a:p>
            <a:pPr>
              <a:lnSpc>
                <a:spcPct val="100000"/>
              </a:lnSpc>
            </a:pPr>
            <a:r>
              <a:rPr lang="en-US" dirty="0" smtClean="0"/>
              <a:t>4	</a:t>
            </a:r>
          </a:p>
          <a:p>
            <a:pPr>
              <a:lnSpc>
                <a:spcPct val="100000"/>
              </a:lnSpc>
            </a:pPr>
            <a:r>
              <a:rPr lang="en-US" dirty="0" smtClean="0"/>
              <a:t>'2,5!d'</a:t>
            </a:r>
          </a:p>
          <a:p>
            <a:pPr>
              <a:lnSpc>
                <a:spcPct val="100000"/>
              </a:lnSpc>
            </a:pPr>
            <a:endParaRPr lang="en-US" dirty="0" smtClean="0"/>
          </a:p>
          <a:p>
            <a:pPr>
              <a:lnSpc>
                <a:spcPct val="100000"/>
              </a:lnSpc>
            </a:pPr>
            <a:r>
              <a:rPr lang="en-US" dirty="0" smtClean="0"/>
              <a:t>This deletes everything except starting from 2nd till 5th line</a:t>
            </a:r>
          </a:p>
          <a:p>
            <a:pPr>
              <a:lnSpc>
                <a:spcPct val="100000"/>
              </a:lnSpc>
            </a:pPr>
            <a:endParaRPr lang="en-US" dirty="0" smtClean="0"/>
          </a:p>
          <a:p>
            <a:pPr>
              <a:lnSpc>
                <a:spcPct val="100000"/>
              </a:lnSpc>
            </a:pPr>
            <a:r>
              <a:rPr lang="en-US" dirty="0" smtClean="0"/>
              <a:t>5	</a:t>
            </a:r>
          </a:p>
          <a:p>
            <a:pPr>
              <a:lnSpc>
                <a:spcPct val="100000"/>
              </a:lnSpc>
            </a:pPr>
            <a:r>
              <a:rPr lang="en-US" dirty="0" smtClean="0"/>
              <a:t>'1~3d'</a:t>
            </a:r>
          </a:p>
          <a:p>
            <a:pPr>
              <a:lnSpc>
                <a:spcPct val="100000"/>
              </a:lnSpc>
            </a:pPr>
            <a:endParaRPr lang="en-US" dirty="0" smtClean="0"/>
          </a:p>
          <a:p>
            <a:pPr>
              <a:lnSpc>
                <a:spcPct val="100000"/>
              </a:lnSpc>
            </a:pPr>
            <a:r>
              <a:rPr lang="en-US" dirty="0" smtClean="0"/>
              <a:t>This deletes the first line, steps over the next three lines, and then deletes the fourth line. </a:t>
            </a:r>
            <a:r>
              <a:rPr lang="en-US" dirty="0" err="1" smtClean="0"/>
              <a:t>Sed</a:t>
            </a:r>
            <a:r>
              <a:rPr lang="en-US" dirty="0" smtClean="0"/>
              <a:t> continues to apply this pattern until the end of the file.</a:t>
            </a:r>
          </a:p>
          <a:p>
            <a:pPr>
              <a:lnSpc>
                <a:spcPct val="100000"/>
              </a:lnSpc>
            </a:pPr>
            <a:endParaRPr lang="en-US" dirty="0" smtClean="0"/>
          </a:p>
          <a:p>
            <a:pPr>
              <a:lnSpc>
                <a:spcPct val="100000"/>
              </a:lnSpc>
            </a:pPr>
            <a:r>
              <a:rPr lang="en-US" dirty="0" smtClean="0"/>
              <a:t>6	</a:t>
            </a:r>
          </a:p>
          <a:p>
            <a:pPr>
              <a:lnSpc>
                <a:spcPct val="100000"/>
              </a:lnSpc>
            </a:pPr>
            <a:r>
              <a:rPr lang="en-US" dirty="0" smtClean="0"/>
              <a:t>'2~2d'</a:t>
            </a:r>
          </a:p>
          <a:p>
            <a:pPr>
              <a:lnSpc>
                <a:spcPct val="100000"/>
              </a:lnSpc>
            </a:pPr>
            <a:endParaRPr lang="en-US" dirty="0" smtClean="0"/>
          </a:p>
          <a:p>
            <a:pPr>
              <a:lnSpc>
                <a:spcPct val="100000"/>
              </a:lnSpc>
            </a:pPr>
            <a:r>
              <a:rPr lang="en-US" dirty="0" smtClean="0"/>
              <a:t>This tells </a:t>
            </a:r>
            <a:r>
              <a:rPr lang="en-US" dirty="0" err="1" smtClean="0"/>
              <a:t>sed</a:t>
            </a:r>
            <a:r>
              <a:rPr lang="en-US" dirty="0" smtClean="0"/>
              <a:t> to delete the second line, step over the next line, delete the next line, and repeat until the end of the file is reached</a:t>
            </a:r>
          </a:p>
          <a:p>
            <a:pPr>
              <a:lnSpc>
                <a:spcPct val="100000"/>
              </a:lnSpc>
            </a:pPr>
            <a:endParaRPr lang="en-US" dirty="0" smtClean="0"/>
          </a:p>
          <a:p>
            <a:pPr>
              <a:lnSpc>
                <a:spcPct val="100000"/>
              </a:lnSpc>
            </a:pPr>
            <a:r>
              <a:rPr lang="en-US" dirty="0" smtClean="0"/>
              <a:t>7	</a:t>
            </a:r>
          </a:p>
          <a:p>
            <a:pPr>
              <a:lnSpc>
                <a:spcPct val="100000"/>
              </a:lnSpc>
            </a:pPr>
            <a:r>
              <a:rPr lang="en-US" dirty="0" smtClean="0"/>
              <a:t>'4,10p'</a:t>
            </a:r>
          </a:p>
          <a:p>
            <a:pPr>
              <a:lnSpc>
                <a:spcPct val="100000"/>
              </a:lnSpc>
            </a:pPr>
            <a:endParaRPr lang="en-US" dirty="0" smtClean="0"/>
          </a:p>
          <a:p>
            <a:pPr>
              <a:lnSpc>
                <a:spcPct val="100000"/>
              </a:lnSpc>
            </a:pPr>
            <a:r>
              <a:rPr lang="en-US" dirty="0" smtClean="0"/>
              <a:t>Lines starting from 4th till 10th are printed</a:t>
            </a:r>
          </a:p>
          <a:p>
            <a:pPr>
              <a:lnSpc>
                <a:spcPct val="100000"/>
              </a:lnSpc>
            </a:pPr>
            <a:endParaRPr lang="en-US" dirty="0" smtClean="0"/>
          </a:p>
          <a:p>
            <a:pPr>
              <a:lnSpc>
                <a:spcPct val="100000"/>
              </a:lnSpc>
            </a:pPr>
            <a:r>
              <a:rPr lang="en-US" dirty="0" smtClean="0"/>
              <a:t>8	</a:t>
            </a:r>
          </a:p>
          <a:p>
            <a:pPr>
              <a:lnSpc>
                <a:spcPct val="100000"/>
              </a:lnSpc>
            </a:pPr>
            <a:r>
              <a:rPr lang="en-US" dirty="0" smtClean="0"/>
              <a:t>'4,d'</a:t>
            </a:r>
          </a:p>
          <a:p>
            <a:pPr>
              <a:lnSpc>
                <a:spcPct val="100000"/>
              </a:lnSpc>
            </a:pPr>
            <a:endParaRPr lang="en-US" dirty="0" smtClean="0"/>
          </a:p>
          <a:p>
            <a:pPr>
              <a:lnSpc>
                <a:spcPct val="100000"/>
              </a:lnSpc>
            </a:pPr>
            <a:r>
              <a:rPr lang="en-US" dirty="0" smtClean="0"/>
              <a:t>This generates the syntax error</a:t>
            </a:r>
          </a:p>
          <a:p>
            <a:pPr>
              <a:lnSpc>
                <a:spcPct val="100000"/>
              </a:lnSpc>
            </a:pPr>
            <a:endParaRPr lang="en-US" dirty="0" smtClean="0"/>
          </a:p>
          <a:p>
            <a:pPr>
              <a:lnSpc>
                <a:spcPct val="100000"/>
              </a:lnSpc>
            </a:pPr>
            <a:r>
              <a:rPr lang="en-US" dirty="0" smtClean="0"/>
              <a:t>9	</a:t>
            </a:r>
          </a:p>
          <a:p>
            <a:pPr>
              <a:lnSpc>
                <a:spcPct val="100000"/>
              </a:lnSpc>
            </a:pPr>
            <a:r>
              <a:rPr lang="en-US" dirty="0" smtClean="0"/>
              <a:t>',10d'</a:t>
            </a:r>
          </a:p>
          <a:p>
            <a:pPr>
              <a:lnSpc>
                <a:spcPct val="100000"/>
              </a:lnSpc>
            </a:pPr>
            <a:endParaRPr lang="en-US" dirty="0" smtClean="0"/>
          </a:p>
          <a:p>
            <a:pPr>
              <a:lnSpc>
                <a:spcPct val="100000"/>
              </a:lnSpc>
            </a:pPr>
            <a:r>
              <a:rPr lang="en-US" dirty="0" smtClean="0"/>
              <a:t>This would also generate syntax error</a:t>
            </a:r>
          </a:p>
          <a:p>
            <a:pPr>
              <a:lnSpc>
                <a:spcPct val="100000"/>
              </a:lnSpc>
            </a:pPr>
            <a:endParaRPr lang="en-US" dirty="0" smtClean="0"/>
          </a:p>
          <a:p>
            <a:pPr>
              <a:lnSpc>
                <a:spcPct val="100000"/>
              </a:lnSpc>
            </a:pPr>
            <a:r>
              <a:rPr lang="en-US" dirty="0" smtClean="0"/>
              <a:t>Note − While using the p action, you should use the -n option to avoid repetition of line printing. Check the difference in between the following two commands −</a:t>
            </a:r>
          </a:p>
          <a:p>
            <a:pPr>
              <a:lnSpc>
                <a:spcPct val="100000"/>
              </a:lnSpc>
            </a:pPr>
            <a:endParaRPr lang="en-US" dirty="0" smtClean="0"/>
          </a:p>
          <a:p>
            <a:pPr>
              <a:lnSpc>
                <a:spcPct val="100000"/>
              </a:lnSpc>
            </a:pPr>
            <a:r>
              <a:rPr lang="en-US" dirty="0" smtClean="0"/>
              <a:t>$ cat /</a:t>
            </a:r>
            <a:r>
              <a:rPr lang="en-US" dirty="0" err="1" smtClean="0"/>
              <a:t>etc</a:t>
            </a:r>
            <a:r>
              <a:rPr lang="en-US" dirty="0" smtClean="0"/>
              <a:t>/</a:t>
            </a:r>
            <a:r>
              <a:rPr lang="en-US" dirty="0" err="1" smtClean="0"/>
              <a:t>passwd</a:t>
            </a:r>
            <a:r>
              <a:rPr lang="en-US" dirty="0" smtClean="0"/>
              <a:t> | </a:t>
            </a:r>
            <a:r>
              <a:rPr lang="en-US" dirty="0" err="1" smtClean="0"/>
              <a:t>sed</a:t>
            </a:r>
            <a:r>
              <a:rPr lang="en-US" dirty="0" smtClean="0"/>
              <a:t> -n '1,3p'</a:t>
            </a:r>
          </a:p>
          <a:p>
            <a:pPr>
              <a:lnSpc>
                <a:spcPct val="100000"/>
              </a:lnSpc>
            </a:pPr>
            <a:r>
              <a:rPr lang="en-US" dirty="0" smtClean="0"/>
              <a:t>Check the above command without -n as follows −</a:t>
            </a:r>
          </a:p>
          <a:p>
            <a:pPr>
              <a:lnSpc>
                <a:spcPct val="100000"/>
              </a:lnSpc>
            </a:pPr>
            <a:endParaRPr lang="en-US" dirty="0" smtClean="0"/>
          </a:p>
          <a:p>
            <a:pPr>
              <a:lnSpc>
                <a:spcPct val="100000"/>
              </a:lnSpc>
            </a:pPr>
            <a:r>
              <a:rPr lang="en-US" dirty="0" smtClean="0"/>
              <a:t>$ cat /</a:t>
            </a:r>
            <a:r>
              <a:rPr lang="en-US" dirty="0" err="1" smtClean="0"/>
              <a:t>etc</a:t>
            </a:r>
            <a:r>
              <a:rPr lang="en-US" dirty="0" smtClean="0"/>
              <a:t>/</a:t>
            </a:r>
            <a:r>
              <a:rPr lang="en-US" dirty="0" err="1" smtClean="0"/>
              <a:t>passwd</a:t>
            </a:r>
            <a:r>
              <a:rPr lang="en-US" dirty="0" smtClean="0"/>
              <a:t> | </a:t>
            </a:r>
            <a:r>
              <a:rPr lang="en-US" dirty="0" err="1" smtClean="0"/>
              <a:t>sed</a:t>
            </a:r>
            <a:r>
              <a:rPr lang="en-US" dirty="0" smtClean="0"/>
              <a:t> '1,3p'</a:t>
            </a:r>
          </a:p>
          <a:p>
            <a:pPr>
              <a:lnSpc>
                <a:spcPct val="100000"/>
              </a:lnSpc>
            </a:pPr>
            <a:r>
              <a:rPr lang="en-US" dirty="0" smtClean="0"/>
              <a:t>The Substitution Command</a:t>
            </a:r>
          </a:p>
          <a:p>
            <a:pPr>
              <a:lnSpc>
                <a:spcPct val="100000"/>
              </a:lnSpc>
            </a:pPr>
            <a:r>
              <a:rPr lang="en-US" dirty="0" smtClean="0"/>
              <a:t>The substitution command, denoted by s, will substitute any string that you specify with any other string that you specify.</a:t>
            </a:r>
          </a:p>
          <a:p>
            <a:pPr>
              <a:lnSpc>
                <a:spcPct val="100000"/>
              </a:lnSpc>
            </a:pPr>
            <a:endParaRPr lang="en-US" dirty="0" smtClean="0"/>
          </a:p>
          <a:p>
            <a:pPr>
              <a:lnSpc>
                <a:spcPct val="100000"/>
              </a:lnSpc>
            </a:pPr>
            <a:r>
              <a:rPr lang="en-US" dirty="0" smtClean="0"/>
              <a:t>To substitute one string with another, the </a:t>
            </a:r>
            <a:r>
              <a:rPr lang="en-US" dirty="0" err="1" smtClean="0"/>
              <a:t>sed</a:t>
            </a:r>
            <a:r>
              <a:rPr lang="en-US" dirty="0" smtClean="0"/>
              <a:t> needs to have the information on where the first string ends and the substitution string begins. For this, we proceed with bookending the two strings with the forward slash (/) character.</a:t>
            </a:r>
          </a:p>
          <a:p>
            <a:pPr>
              <a:lnSpc>
                <a:spcPct val="100000"/>
              </a:lnSpc>
            </a:pPr>
            <a:endParaRPr lang="en-US" dirty="0" smtClean="0"/>
          </a:p>
          <a:p>
            <a:pPr>
              <a:lnSpc>
                <a:spcPct val="100000"/>
              </a:lnSpc>
            </a:pPr>
            <a:r>
              <a:rPr lang="en-US" dirty="0" smtClean="0"/>
              <a:t>The following command substitutes the first occurrence on a line of the string root with the string </a:t>
            </a:r>
            <a:r>
              <a:rPr lang="en-US" dirty="0" err="1" smtClean="0"/>
              <a:t>amrood</a:t>
            </a:r>
            <a:r>
              <a:rPr lang="en-US" dirty="0" smtClean="0"/>
              <a:t>.</a:t>
            </a:r>
          </a:p>
          <a:p>
            <a:pPr>
              <a:lnSpc>
                <a:spcPct val="100000"/>
              </a:lnSpc>
            </a:pPr>
            <a:endParaRPr lang="en-US" dirty="0" smtClean="0"/>
          </a:p>
          <a:p>
            <a:pPr>
              <a:lnSpc>
                <a:spcPct val="100000"/>
              </a:lnSpc>
            </a:pPr>
            <a:r>
              <a:rPr lang="en-US" dirty="0" smtClean="0"/>
              <a:t>$ cat /</a:t>
            </a:r>
            <a:r>
              <a:rPr lang="en-US" dirty="0" err="1" smtClean="0"/>
              <a:t>etc</a:t>
            </a:r>
            <a:r>
              <a:rPr lang="en-US" dirty="0" smtClean="0"/>
              <a:t>/</a:t>
            </a:r>
            <a:r>
              <a:rPr lang="en-US" dirty="0" err="1" smtClean="0"/>
              <a:t>passwd</a:t>
            </a:r>
            <a:r>
              <a:rPr lang="en-US" dirty="0" smtClean="0"/>
              <a:t> | </a:t>
            </a:r>
            <a:r>
              <a:rPr lang="en-US" dirty="0" err="1" smtClean="0"/>
              <a:t>sed</a:t>
            </a:r>
            <a:r>
              <a:rPr lang="en-US" dirty="0" smtClean="0"/>
              <a:t> 's/root/</a:t>
            </a:r>
            <a:r>
              <a:rPr lang="en-US" dirty="0" err="1" smtClean="0"/>
              <a:t>amrood</a:t>
            </a:r>
            <a:r>
              <a:rPr lang="en-US" dirty="0" smtClean="0"/>
              <a:t>/'</a:t>
            </a:r>
          </a:p>
          <a:p>
            <a:pPr>
              <a:lnSpc>
                <a:spcPct val="100000"/>
              </a:lnSpc>
            </a:pPr>
            <a:r>
              <a:rPr lang="en-US" dirty="0" smtClean="0"/>
              <a:t>amrood:x:0:0:root user:/root:/bin/</a:t>
            </a:r>
            <a:r>
              <a:rPr lang="en-US" dirty="0" err="1" smtClean="0"/>
              <a:t>sh</a:t>
            </a:r>
            <a:endParaRPr lang="en-US" dirty="0" smtClean="0"/>
          </a:p>
          <a:p>
            <a:pPr>
              <a:lnSpc>
                <a:spcPct val="100000"/>
              </a:lnSpc>
            </a:pPr>
            <a:r>
              <a:rPr lang="en-US" dirty="0" smtClean="0"/>
              <a:t>daemon:x:1:1:daemon:/</a:t>
            </a:r>
            <a:r>
              <a:rPr lang="en-US" dirty="0" err="1" smtClean="0"/>
              <a:t>usr</a:t>
            </a:r>
            <a:r>
              <a:rPr lang="en-US" dirty="0" smtClean="0"/>
              <a:t>/</a:t>
            </a:r>
            <a:r>
              <a:rPr lang="en-US" dirty="0" err="1" smtClean="0"/>
              <a:t>sbin</a:t>
            </a:r>
            <a:r>
              <a:rPr lang="en-US" dirty="0" smtClean="0"/>
              <a:t>:/bin/</a:t>
            </a:r>
            <a:r>
              <a:rPr lang="en-US" dirty="0" err="1" smtClean="0"/>
              <a:t>sh</a:t>
            </a:r>
            <a:endParaRPr lang="en-US" dirty="0" smtClean="0"/>
          </a:p>
          <a:p>
            <a:pPr>
              <a:lnSpc>
                <a:spcPct val="100000"/>
              </a:lnSpc>
            </a:pPr>
            <a:r>
              <a:rPr lang="en-US" dirty="0" smtClean="0"/>
              <a:t>..........................</a:t>
            </a:r>
          </a:p>
          <a:p>
            <a:pPr>
              <a:lnSpc>
                <a:spcPct val="100000"/>
              </a:lnSpc>
            </a:pPr>
            <a:r>
              <a:rPr lang="en-US" dirty="0" smtClean="0"/>
              <a:t>It is very important to note that </a:t>
            </a:r>
            <a:r>
              <a:rPr lang="en-US" dirty="0" err="1" smtClean="0"/>
              <a:t>sed</a:t>
            </a:r>
            <a:r>
              <a:rPr lang="en-US" dirty="0" smtClean="0"/>
              <a:t> substitutes only the first occurrence on a line. If the string root occurs more than once on a line only the first match will be replaced.</a:t>
            </a:r>
          </a:p>
          <a:p>
            <a:pPr>
              <a:lnSpc>
                <a:spcPct val="100000"/>
              </a:lnSpc>
            </a:pPr>
            <a:endParaRPr lang="en-US" dirty="0" smtClean="0"/>
          </a:p>
          <a:p>
            <a:pPr>
              <a:lnSpc>
                <a:spcPct val="100000"/>
              </a:lnSpc>
            </a:pPr>
            <a:r>
              <a:rPr lang="en-US" dirty="0" smtClean="0"/>
              <a:t>For the </a:t>
            </a:r>
            <a:r>
              <a:rPr lang="en-US" dirty="0" err="1" smtClean="0"/>
              <a:t>sed</a:t>
            </a:r>
            <a:r>
              <a:rPr lang="en-US" dirty="0" smtClean="0"/>
              <a:t> to perform a global substitution, add the letter g to the end of the command as follows −</a:t>
            </a:r>
          </a:p>
          <a:p>
            <a:pPr>
              <a:lnSpc>
                <a:spcPct val="100000"/>
              </a:lnSpc>
            </a:pPr>
            <a:endParaRPr lang="en-US" dirty="0" smtClean="0"/>
          </a:p>
          <a:p>
            <a:pPr>
              <a:lnSpc>
                <a:spcPct val="100000"/>
              </a:lnSpc>
            </a:pPr>
            <a:r>
              <a:rPr lang="en-US" dirty="0" smtClean="0"/>
              <a:t>$ cat /</a:t>
            </a:r>
            <a:r>
              <a:rPr lang="en-US" dirty="0" err="1" smtClean="0"/>
              <a:t>etc</a:t>
            </a:r>
            <a:r>
              <a:rPr lang="en-US" dirty="0" smtClean="0"/>
              <a:t>/</a:t>
            </a:r>
            <a:r>
              <a:rPr lang="en-US" dirty="0" err="1" smtClean="0"/>
              <a:t>passwd</a:t>
            </a:r>
            <a:r>
              <a:rPr lang="en-US" dirty="0" smtClean="0"/>
              <a:t> | </a:t>
            </a:r>
            <a:r>
              <a:rPr lang="en-US" dirty="0" err="1" smtClean="0"/>
              <a:t>sed</a:t>
            </a:r>
            <a:r>
              <a:rPr lang="en-US" dirty="0" smtClean="0"/>
              <a:t> 's/root/</a:t>
            </a:r>
            <a:r>
              <a:rPr lang="en-US" dirty="0" err="1" smtClean="0"/>
              <a:t>amrood</a:t>
            </a:r>
            <a:r>
              <a:rPr lang="en-US" dirty="0" smtClean="0"/>
              <a:t>/g'</a:t>
            </a:r>
          </a:p>
          <a:p>
            <a:pPr>
              <a:lnSpc>
                <a:spcPct val="100000"/>
              </a:lnSpc>
            </a:pPr>
            <a:r>
              <a:rPr lang="en-US" dirty="0" smtClean="0"/>
              <a:t>amrood:x:0:0:amrood user:/</a:t>
            </a:r>
            <a:r>
              <a:rPr lang="en-US" dirty="0" err="1" smtClean="0"/>
              <a:t>amrood</a:t>
            </a:r>
            <a:r>
              <a:rPr lang="en-US" dirty="0" smtClean="0"/>
              <a:t>:/bin/</a:t>
            </a:r>
            <a:r>
              <a:rPr lang="en-US" dirty="0" err="1" smtClean="0"/>
              <a:t>sh</a:t>
            </a:r>
            <a:endParaRPr lang="en-US" dirty="0" smtClean="0"/>
          </a:p>
          <a:p>
            <a:pPr>
              <a:lnSpc>
                <a:spcPct val="100000"/>
              </a:lnSpc>
            </a:pPr>
            <a:r>
              <a:rPr lang="en-US" dirty="0" smtClean="0"/>
              <a:t>daemon:x:1:1:daemon:/</a:t>
            </a:r>
            <a:r>
              <a:rPr lang="en-US" dirty="0" err="1" smtClean="0"/>
              <a:t>usr</a:t>
            </a:r>
            <a:r>
              <a:rPr lang="en-US" dirty="0" smtClean="0"/>
              <a:t>/</a:t>
            </a:r>
            <a:r>
              <a:rPr lang="en-US" dirty="0" err="1" smtClean="0"/>
              <a:t>sbin</a:t>
            </a:r>
            <a:r>
              <a:rPr lang="en-US" dirty="0" smtClean="0"/>
              <a:t>:/bin/</a:t>
            </a:r>
            <a:r>
              <a:rPr lang="en-US" dirty="0" err="1" smtClean="0"/>
              <a:t>sh</a:t>
            </a:r>
            <a:endParaRPr lang="en-US" dirty="0" smtClean="0"/>
          </a:p>
          <a:p>
            <a:pPr>
              <a:lnSpc>
                <a:spcPct val="100000"/>
              </a:lnSpc>
            </a:pPr>
            <a:r>
              <a:rPr lang="en-US" dirty="0" smtClean="0"/>
              <a:t>bin:x:2:2:bin:/bin:/bin/</a:t>
            </a:r>
            <a:r>
              <a:rPr lang="en-US" dirty="0" err="1" smtClean="0"/>
              <a:t>sh</a:t>
            </a:r>
            <a:endParaRPr lang="en-US" dirty="0" smtClean="0"/>
          </a:p>
          <a:p>
            <a:pPr>
              <a:lnSpc>
                <a:spcPct val="100000"/>
              </a:lnSpc>
            </a:pPr>
            <a:r>
              <a:rPr lang="en-US" dirty="0" smtClean="0"/>
              <a:t>sys:x:3:3:sys:/</a:t>
            </a:r>
            <a:r>
              <a:rPr lang="en-US" dirty="0" err="1" smtClean="0"/>
              <a:t>dev</a:t>
            </a:r>
            <a:r>
              <a:rPr lang="en-US" dirty="0" smtClean="0"/>
              <a:t>:/bin/</a:t>
            </a:r>
            <a:r>
              <a:rPr lang="en-US" dirty="0" err="1" smtClean="0"/>
              <a:t>sh</a:t>
            </a:r>
            <a:endParaRPr lang="en-US" dirty="0" smtClean="0"/>
          </a:p>
          <a:p>
            <a:pPr>
              <a:lnSpc>
                <a:spcPct val="100000"/>
              </a:lnSpc>
            </a:pPr>
            <a:r>
              <a:rPr lang="en-US" dirty="0" smtClean="0"/>
              <a:t>...........................</a:t>
            </a:r>
          </a:p>
          <a:p>
            <a:pPr>
              <a:lnSpc>
                <a:spcPct val="100000"/>
              </a:lnSpc>
            </a:pPr>
            <a:r>
              <a:rPr lang="en-US" dirty="0" smtClean="0"/>
              <a:t>Substitution Flags</a:t>
            </a:r>
          </a:p>
          <a:p>
            <a:pPr>
              <a:lnSpc>
                <a:spcPct val="100000"/>
              </a:lnSpc>
            </a:pPr>
            <a:r>
              <a:rPr lang="en-US" dirty="0" smtClean="0"/>
              <a:t>There are a number of other useful flags that can be passed in addition to the g flag, and you can specify more than one at a time.</a:t>
            </a:r>
          </a:p>
          <a:p>
            <a:pPr>
              <a:lnSpc>
                <a:spcPct val="100000"/>
              </a:lnSpc>
            </a:pPr>
            <a:endParaRPr lang="en-US" dirty="0" smtClean="0"/>
          </a:p>
          <a:p>
            <a:pPr>
              <a:lnSpc>
                <a:spcPct val="100000"/>
              </a:lnSpc>
            </a:pPr>
            <a:r>
              <a:rPr lang="en-US" dirty="0" err="1" smtClean="0"/>
              <a:t>S.No</a:t>
            </a:r>
            <a:r>
              <a:rPr lang="en-US" dirty="0" smtClean="0"/>
              <a:t>.	Flag &amp; Description</a:t>
            </a:r>
          </a:p>
          <a:p>
            <a:pPr>
              <a:lnSpc>
                <a:spcPct val="100000"/>
              </a:lnSpc>
            </a:pPr>
            <a:r>
              <a:rPr lang="en-US" dirty="0" smtClean="0"/>
              <a:t>1	</a:t>
            </a:r>
          </a:p>
          <a:p>
            <a:pPr>
              <a:lnSpc>
                <a:spcPct val="100000"/>
              </a:lnSpc>
            </a:pPr>
            <a:r>
              <a:rPr lang="en-US" dirty="0" smtClean="0"/>
              <a:t>g</a:t>
            </a:r>
          </a:p>
          <a:p>
            <a:pPr>
              <a:lnSpc>
                <a:spcPct val="100000"/>
              </a:lnSpc>
            </a:pPr>
            <a:endParaRPr lang="en-US" dirty="0" smtClean="0"/>
          </a:p>
          <a:p>
            <a:pPr>
              <a:lnSpc>
                <a:spcPct val="100000"/>
              </a:lnSpc>
            </a:pPr>
            <a:r>
              <a:rPr lang="en-US" dirty="0" smtClean="0"/>
              <a:t>Replaces all matches, not just the first match</a:t>
            </a:r>
          </a:p>
          <a:p>
            <a:pPr>
              <a:lnSpc>
                <a:spcPct val="100000"/>
              </a:lnSpc>
            </a:pPr>
            <a:endParaRPr lang="en-US" dirty="0" smtClean="0"/>
          </a:p>
          <a:p>
            <a:pPr>
              <a:lnSpc>
                <a:spcPct val="100000"/>
              </a:lnSpc>
            </a:pPr>
            <a:r>
              <a:rPr lang="en-US" dirty="0" smtClean="0"/>
              <a:t>2	</a:t>
            </a:r>
          </a:p>
          <a:p>
            <a:pPr>
              <a:lnSpc>
                <a:spcPct val="100000"/>
              </a:lnSpc>
            </a:pPr>
            <a:r>
              <a:rPr lang="en-US" dirty="0" smtClean="0"/>
              <a:t>NUMBER</a:t>
            </a:r>
          </a:p>
          <a:p>
            <a:pPr>
              <a:lnSpc>
                <a:spcPct val="100000"/>
              </a:lnSpc>
            </a:pPr>
            <a:endParaRPr lang="en-US" dirty="0" smtClean="0"/>
          </a:p>
          <a:p>
            <a:pPr>
              <a:lnSpc>
                <a:spcPct val="100000"/>
              </a:lnSpc>
            </a:pPr>
            <a:r>
              <a:rPr lang="en-US" dirty="0" smtClean="0"/>
              <a:t>Replaces only </a:t>
            </a:r>
            <a:r>
              <a:rPr lang="en-US" dirty="0" err="1" smtClean="0"/>
              <a:t>NUMBERth</a:t>
            </a:r>
            <a:r>
              <a:rPr lang="en-US" dirty="0" smtClean="0"/>
              <a:t> match</a:t>
            </a:r>
          </a:p>
          <a:p>
            <a:pPr>
              <a:lnSpc>
                <a:spcPct val="100000"/>
              </a:lnSpc>
            </a:pPr>
            <a:endParaRPr lang="en-US" dirty="0" smtClean="0"/>
          </a:p>
          <a:p>
            <a:pPr>
              <a:lnSpc>
                <a:spcPct val="100000"/>
              </a:lnSpc>
            </a:pPr>
            <a:r>
              <a:rPr lang="en-US" dirty="0" smtClean="0"/>
              <a:t>3	</a:t>
            </a:r>
          </a:p>
          <a:p>
            <a:pPr>
              <a:lnSpc>
                <a:spcPct val="100000"/>
              </a:lnSpc>
            </a:pPr>
            <a:r>
              <a:rPr lang="en-US" dirty="0" smtClean="0"/>
              <a:t>p</a:t>
            </a:r>
          </a:p>
          <a:p>
            <a:pPr>
              <a:lnSpc>
                <a:spcPct val="100000"/>
              </a:lnSpc>
            </a:pPr>
            <a:endParaRPr lang="en-US" dirty="0" smtClean="0"/>
          </a:p>
          <a:p>
            <a:pPr>
              <a:lnSpc>
                <a:spcPct val="100000"/>
              </a:lnSpc>
            </a:pPr>
            <a:r>
              <a:rPr lang="en-US" dirty="0" smtClean="0"/>
              <a:t>If substitution was made, then prints the pattern space</a:t>
            </a:r>
          </a:p>
          <a:p>
            <a:pPr>
              <a:lnSpc>
                <a:spcPct val="100000"/>
              </a:lnSpc>
            </a:pPr>
            <a:endParaRPr lang="en-US" dirty="0" smtClean="0"/>
          </a:p>
          <a:p>
            <a:pPr>
              <a:lnSpc>
                <a:spcPct val="100000"/>
              </a:lnSpc>
            </a:pPr>
            <a:r>
              <a:rPr lang="en-US" dirty="0" smtClean="0"/>
              <a:t>4	</a:t>
            </a:r>
          </a:p>
          <a:p>
            <a:pPr>
              <a:lnSpc>
                <a:spcPct val="100000"/>
              </a:lnSpc>
            </a:pPr>
            <a:r>
              <a:rPr lang="en-US" dirty="0" smtClean="0"/>
              <a:t>w FILENAME</a:t>
            </a:r>
          </a:p>
          <a:p>
            <a:pPr>
              <a:lnSpc>
                <a:spcPct val="100000"/>
              </a:lnSpc>
            </a:pPr>
            <a:endParaRPr lang="en-US" dirty="0" smtClean="0"/>
          </a:p>
          <a:p>
            <a:pPr>
              <a:lnSpc>
                <a:spcPct val="100000"/>
              </a:lnSpc>
            </a:pPr>
            <a:r>
              <a:rPr lang="en-US" dirty="0" smtClean="0"/>
              <a:t>If substitution was made, then writes result to FILENAME</a:t>
            </a:r>
          </a:p>
          <a:p>
            <a:pPr>
              <a:lnSpc>
                <a:spcPct val="100000"/>
              </a:lnSpc>
            </a:pPr>
            <a:endParaRPr lang="en-US" dirty="0" smtClean="0"/>
          </a:p>
          <a:p>
            <a:pPr>
              <a:lnSpc>
                <a:spcPct val="100000"/>
              </a:lnSpc>
            </a:pPr>
            <a:r>
              <a:rPr lang="en-US" dirty="0" smtClean="0"/>
              <a:t>5	</a:t>
            </a:r>
          </a:p>
          <a:p>
            <a:pPr>
              <a:lnSpc>
                <a:spcPct val="100000"/>
              </a:lnSpc>
            </a:pPr>
            <a:r>
              <a:rPr lang="en-US" dirty="0" smtClean="0"/>
              <a:t>I or i</a:t>
            </a:r>
          </a:p>
          <a:p>
            <a:pPr>
              <a:lnSpc>
                <a:spcPct val="100000"/>
              </a:lnSpc>
            </a:pPr>
            <a:endParaRPr lang="en-US" dirty="0" smtClean="0"/>
          </a:p>
          <a:p>
            <a:pPr>
              <a:lnSpc>
                <a:spcPct val="100000"/>
              </a:lnSpc>
            </a:pPr>
            <a:r>
              <a:rPr lang="en-US" dirty="0" smtClean="0"/>
              <a:t>Matches in a case-insensitive manner</a:t>
            </a:r>
          </a:p>
          <a:p>
            <a:pPr>
              <a:lnSpc>
                <a:spcPct val="100000"/>
              </a:lnSpc>
            </a:pPr>
            <a:endParaRPr lang="en-US" dirty="0" smtClean="0"/>
          </a:p>
          <a:p>
            <a:pPr>
              <a:lnSpc>
                <a:spcPct val="100000"/>
              </a:lnSpc>
            </a:pPr>
            <a:r>
              <a:rPr lang="en-US" dirty="0" smtClean="0"/>
              <a:t>6	</a:t>
            </a:r>
          </a:p>
          <a:p>
            <a:pPr>
              <a:lnSpc>
                <a:spcPct val="100000"/>
              </a:lnSpc>
            </a:pPr>
            <a:r>
              <a:rPr lang="en-US" dirty="0" smtClean="0"/>
              <a:t>M or m</a:t>
            </a:r>
          </a:p>
          <a:p>
            <a:pPr>
              <a:lnSpc>
                <a:spcPct val="100000"/>
              </a:lnSpc>
            </a:pPr>
            <a:endParaRPr lang="en-US" dirty="0" smtClean="0"/>
          </a:p>
          <a:p>
            <a:pPr>
              <a:lnSpc>
                <a:spcPct val="100000"/>
              </a:lnSpc>
            </a:pPr>
            <a:r>
              <a:rPr lang="en-US" dirty="0" smtClean="0"/>
              <a:t>In addition to the normal behavior of the special regular expression characters ^ and $, this flag causes ^ to match the empty string after a newline and $ to match the empty string before a newline</a:t>
            </a:r>
          </a:p>
          <a:p>
            <a:pPr>
              <a:lnSpc>
                <a:spcPct val="100000"/>
              </a:lnSpc>
            </a:pPr>
            <a:endParaRPr lang="en-US" dirty="0" smtClean="0"/>
          </a:p>
          <a:p>
            <a:pPr>
              <a:lnSpc>
                <a:spcPct val="100000"/>
              </a:lnSpc>
            </a:pPr>
            <a:r>
              <a:rPr lang="en-US" dirty="0" smtClean="0"/>
              <a:t>Using an Alternative String Separator</a:t>
            </a:r>
          </a:p>
          <a:p>
            <a:pPr>
              <a:lnSpc>
                <a:spcPct val="100000"/>
              </a:lnSpc>
            </a:pPr>
            <a:r>
              <a:rPr lang="en-US" dirty="0" smtClean="0"/>
              <a:t>Suppose you have to do a substitution on a string that includes the forward slash character. In this case, you can specify a different separator by providing the designated character after the s.</a:t>
            </a:r>
          </a:p>
          <a:p>
            <a:pPr>
              <a:lnSpc>
                <a:spcPct val="100000"/>
              </a:lnSpc>
            </a:pPr>
            <a:endParaRPr lang="en-US" dirty="0" smtClean="0"/>
          </a:p>
          <a:p>
            <a:pPr>
              <a:lnSpc>
                <a:spcPct val="100000"/>
              </a:lnSpc>
            </a:pPr>
            <a:r>
              <a:rPr lang="en-US" dirty="0" smtClean="0"/>
              <a:t>$ cat /</a:t>
            </a:r>
            <a:r>
              <a:rPr lang="en-US" dirty="0" err="1" smtClean="0"/>
              <a:t>etc</a:t>
            </a:r>
            <a:r>
              <a:rPr lang="en-US" dirty="0" smtClean="0"/>
              <a:t>/</a:t>
            </a:r>
            <a:r>
              <a:rPr lang="en-US" dirty="0" err="1" smtClean="0"/>
              <a:t>passwd</a:t>
            </a:r>
            <a:r>
              <a:rPr lang="en-US" dirty="0" smtClean="0"/>
              <a:t> | </a:t>
            </a:r>
            <a:r>
              <a:rPr lang="en-US" dirty="0" err="1" smtClean="0"/>
              <a:t>sed</a:t>
            </a:r>
            <a:r>
              <a:rPr lang="en-US" dirty="0" smtClean="0"/>
              <a:t> 's:/root:/</a:t>
            </a:r>
            <a:r>
              <a:rPr lang="en-US" dirty="0" err="1" smtClean="0"/>
              <a:t>amrood:g</a:t>
            </a:r>
            <a:r>
              <a:rPr lang="en-US" dirty="0" smtClean="0"/>
              <a:t>'</a:t>
            </a:r>
          </a:p>
          <a:p>
            <a:pPr>
              <a:lnSpc>
                <a:spcPct val="100000"/>
              </a:lnSpc>
            </a:pPr>
            <a:r>
              <a:rPr lang="en-US" dirty="0" smtClean="0"/>
              <a:t>amrood:x:0:0:amrood user:/</a:t>
            </a:r>
            <a:r>
              <a:rPr lang="en-US" dirty="0" err="1" smtClean="0"/>
              <a:t>amrood</a:t>
            </a:r>
            <a:r>
              <a:rPr lang="en-US" dirty="0" smtClean="0"/>
              <a:t>:/bin/</a:t>
            </a:r>
            <a:r>
              <a:rPr lang="en-US" dirty="0" err="1" smtClean="0"/>
              <a:t>sh</a:t>
            </a:r>
            <a:endParaRPr lang="en-US" dirty="0" smtClean="0"/>
          </a:p>
          <a:p>
            <a:pPr>
              <a:lnSpc>
                <a:spcPct val="100000"/>
              </a:lnSpc>
            </a:pPr>
            <a:r>
              <a:rPr lang="en-US" dirty="0" smtClean="0"/>
              <a:t>daemon:x:1:1:daemon:/</a:t>
            </a:r>
            <a:r>
              <a:rPr lang="en-US" dirty="0" err="1" smtClean="0"/>
              <a:t>usr</a:t>
            </a:r>
            <a:r>
              <a:rPr lang="en-US" dirty="0" smtClean="0"/>
              <a:t>/</a:t>
            </a:r>
            <a:r>
              <a:rPr lang="en-US" dirty="0" err="1" smtClean="0"/>
              <a:t>sbin</a:t>
            </a:r>
            <a:r>
              <a:rPr lang="en-US" dirty="0" smtClean="0"/>
              <a:t>:/bin/</a:t>
            </a:r>
            <a:r>
              <a:rPr lang="en-US" dirty="0" err="1" smtClean="0"/>
              <a:t>sh</a:t>
            </a:r>
            <a:endParaRPr lang="en-US" dirty="0" smtClean="0"/>
          </a:p>
          <a:p>
            <a:pPr>
              <a:lnSpc>
                <a:spcPct val="100000"/>
              </a:lnSpc>
            </a:pPr>
            <a:r>
              <a:rPr lang="en-US" dirty="0" smtClean="0"/>
              <a:t>In the above example, we have used : as the delimiter instead of slash / because we were trying to search /root instead of the simple root.</a:t>
            </a:r>
          </a:p>
          <a:p>
            <a:pPr>
              <a:lnSpc>
                <a:spcPct val="100000"/>
              </a:lnSpc>
            </a:pPr>
            <a:endParaRPr lang="en-US" dirty="0" smtClean="0"/>
          </a:p>
          <a:p>
            <a:pPr>
              <a:lnSpc>
                <a:spcPct val="100000"/>
              </a:lnSpc>
            </a:pPr>
            <a:r>
              <a:rPr lang="en-US" dirty="0" smtClean="0"/>
              <a:t>Replacing with Empty Space</a:t>
            </a:r>
          </a:p>
          <a:p>
            <a:pPr>
              <a:lnSpc>
                <a:spcPct val="100000"/>
              </a:lnSpc>
            </a:pPr>
            <a:r>
              <a:rPr lang="en-US" dirty="0" smtClean="0"/>
              <a:t>Use an empty substitution string to delete the root string from the /</a:t>
            </a:r>
            <a:r>
              <a:rPr lang="en-US" dirty="0" err="1" smtClean="0"/>
              <a:t>etc</a:t>
            </a:r>
            <a:r>
              <a:rPr lang="en-US" dirty="0" smtClean="0"/>
              <a:t>/</a:t>
            </a:r>
            <a:r>
              <a:rPr lang="en-US" dirty="0" err="1" smtClean="0"/>
              <a:t>passwd</a:t>
            </a:r>
            <a:r>
              <a:rPr lang="en-US" dirty="0" smtClean="0"/>
              <a:t> file entirely −</a:t>
            </a:r>
          </a:p>
          <a:p>
            <a:pPr>
              <a:lnSpc>
                <a:spcPct val="100000"/>
              </a:lnSpc>
            </a:pPr>
            <a:endParaRPr lang="en-US" dirty="0" smtClean="0"/>
          </a:p>
          <a:p>
            <a:pPr>
              <a:lnSpc>
                <a:spcPct val="100000"/>
              </a:lnSpc>
            </a:pPr>
            <a:r>
              <a:rPr lang="en-US" dirty="0" smtClean="0"/>
              <a:t>$ cat /</a:t>
            </a:r>
            <a:r>
              <a:rPr lang="en-US" dirty="0" err="1" smtClean="0"/>
              <a:t>etc</a:t>
            </a:r>
            <a:r>
              <a:rPr lang="en-US" dirty="0" smtClean="0"/>
              <a:t>/</a:t>
            </a:r>
            <a:r>
              <a:rPr lang="en-US" dirty="0" err="1" smtClean="0"/>
              <a:t>passwd</a:t>
            </a:r>
            <a:r>
              <a:rPr lang="en-US" dirty="0" smtClean="0"/>
              <a:t> | </a:t>
            </a:r>
            <a:r>
              <a:rPr lang="en-US" dirty="0" err="1" smtClean="0"/>
              <a:t>sed</a:t>
            </a:r>
            <a:r>
              <a:rPr lang="en-US" dirty="0" smtClean="0"/>
              <a:t> 's/root//g'</a:t>
            </a:r>
          </a:p>
          <a:p>
            <a:pPr>
              <a:lnSpc>
                <a:spcPct val="100000"/>
              </a:lnSpc>
            </a:pPr>
            <a:r>
              <a:rPr lang="en-US" dirty="0" smtClean="0"/>
              <a:t>:x:0:0::/:/bin/</a:t>
            </a:r>
            <a:r>
              <a:rPr lang="en-US" dirty="0" err="1" smtClean="0"/>
              <a:t>sh</a:t>
            </a:r>
            <a:endParaRPr lang="en-US" dirty="0" smtClean="0"/>
          </a:p>
          <a:p>
            <a:pPr>
              <a:lnSpc>
                <a:spcPct val="100000"/>
              </a:lnSpc>
            </a:pPr>
            <a:r>
              <a:rPr lang="en-US" dirty="0" smtClean="0"/>
              <a:t>daemon:x:1:1:daemon:/</a:t>
            </a:r>
            <a:r>
              <a:rPr lang="en-US" dirty="0" err="1" smtClean="0"/>
              <a:t>usr</a:t>
            </a:r>
            <a:r>
              <a:rPr lang="en-US" dirty="0" smtClean="0"/>
              <a:t>/</a:t>
            </a:r>
            <a:r>
              <a:rPr lang="en-US" dirty="0" err="1" smtClean="0"/>
              <a:t>sbin</a:t>
            </a:r>
            <a:r>
              <a:rPr lang="en-US" dirty="0" smtClean="0"/>
              <a:t>:/bin/</a:t>
            </a:r>
            <a:r>
              <a:rPr lang="en-US" dirty="0" err="1" smtClean="0"/>
              <a:t>sh</a:t>
            </a:r>
            <a:endParaRPr lang="en-US" dirty="0" smtClean="0"/>
          </a:p>
          <a:p>
            <a:pPr>
              <a:lnSpc>
                <a:spcPct val="100000"/>
              </a:lnSpc>
            </a:pPr>
            <a:r>
              <a:rPr lang="en-US" dirty="0" smtClean="0"/>
              <a:t>Address Substitution</a:t>
            </a:r>
          </a:p>
          <a:p>
            <a:pPr>
              <a:lnSpc>
                <a:spcPct val="100000"/>
              </a:lnSpc>
            </a:pPr>
            <a:r>
              <a:rPr lang="en-US" dirty="0" smtClean="0"/>
              <a:t>If you want to substitute the string </a:t>
            </a:r>
            <a:r>
              <a:rPr lang="en-US" dirty="0" err="1" smtClean="0"/>
              <a:t>sh</a:t>
            </a:r>
            <a:r>
              <a:rPr lang="en-US" dirty="0" smtClean="0"/>
              <a:t> with the string quiet only on line 10, you can specify it as follows −</a:t>
            </a:r>
          </a:p>
          <a:p>
            <a:pPr>
              <a:lnSpc>
                <a:spcPct val="100000"/>
              </a:lnSpc>
            </a:pPr>
            <a:endParaRPr lang="en-US" dirty="0" smtClean="0"/>
          </a:p>
          <a:p>
            <a:pPr>
              <a:lnSpc>
                <a:spcPct val="100000"/>
              </a:lnSpc>
            </a:pPr>
            <a:r>
              <a:rPr lang="en-US" dirty="0" smtClean="0"/>
              <a:t>$ cat /</a:t>
            </a:r>
            <a:r>
              <a:rPr lang="en-US" dirty="0" err="1" smtClean="0"/>
              <a:t>etc</a:t>
            </a:r>
            <a:r>
              <a:rPr lang="en-US" dirty="0" smtClean="0"/>
              <a:t>/</a:t>
            </a:r>
            <a:r>
              <a:rPr lang="en-US" dirty="0" err="1" smtClean="0"/>
              <a:t>passwd</a:t>
            </a:r>
            <a:r>
              <a:rPr lang="en-US" dirty="0" smtClean="0"/>
              <a:t> | </a:t>
            </a:r>
            <a:r>
              <a:rPr lang="en-US" dirty="0" err="1" smtClean="0"/>
              <a:t>sed</a:t>
            </a:r>
            <a:r>
              <a:rPr lang="en-US" dirty="0" smtClean="0"/>
              <a:t> '10s/</a:t>
            </a:r>
            <a:r>
              <a:rPr lang="en-US" dirty="0" err="1" smtClean="0"/>
              <a:t>sh</a:t>
            </a:r>
            <a:r>
              <a:rPr lang="en-US" dirty="0" smtClean="0"/>
              <a:t>/quiet/g'</a:t>
            </a:r>
          </a:p>
          <a:p>
            <a:pPr>
              <a:lnSpc>
                <a:spcPct val="100000"/>
              </a:lnSpc>
            </a:pPr>
            <a:r>
              <a:rPr lang="en-US" dirty="0" smtClean="0"/>
              <a:t>root:x:0:0:root user:/root:/bin/</a:t>
            </a:r>
            <a:r>
              <a:rPr lang="en-US" dirty="0" err="1" smtClean="0"/>
              <a:t>sh</a:t>
            </a:r>
            <a:endParaRPr lang="en-US" dirty="0" smtClean="0"/>
          </a:p>
          <a:p>
            <a:pPr>
              <a:lnSpc>
                <a:spcPct val="100000"/>
              </a:lnSpc>
            </a:pPr>
            <a:r>
              <a:rPr lang="en-US" dirty="0" smtClean="0"/>
              <a:t>daemon:x:1:1:daemon:/</a:t>
            </a:r>
            <a:r>
              <a:rPr lang="en-US" dirty="0" err="1" smtClean="0"/>
              <a:t>usr</a:t>
            </a:r>
            <a:r>
              <a:rPr lang="en-US" dirty="0" smtClean="0"/>
              <a:t>/</a:t>
            </a:r>
            <a:r>
              <a:rPr lang="en-US" dirty="0" err="1" smtClean="0"/>
              <a:t>sbin</a:t>
            </a:r>
            <a:r>
              <a:rPr lang="en-US" dirty="0" smtClean="0"/>
              <a:t>:/bin/</a:t>
            </a:r>
            <a:r>
              <a:rPr lang="en-US" dirty="0" err="1" smtClean="0"/>
              <a:t>sh</a:t>
            </a:r>
            <a:endParaRPr lang="en-US" dirty="0" smtClean="0"/>
          </a:p>
          <a:p>
            <a:pPr>
              <a:lnSpc>
                <a:spcPct val="100000"/>
              </a:lnSpc>
            </a:pPr>
            <a:r>
              <a:rPr lang="en-US" dirty="0" smtClean="0"/>
              <a:t>bin:x:2:2:bin:/bin:/bin/</a:t>
            </a:r>
            <a:r>
              <a:rPr lang="en-US" dirty="0" err="1" smtClean="0"/>
              <a:t>sh</a:t>
            </a:r>
            <a:endParaRPr lang="en-US" dirty="0" smtClean="0"/>
          </a:p>
          <a:p>
            <a:pPr>
              <a:lnSpc>
                <a:spcPct val="100000"/>
              </a:lnSpc>
            </a:pPr>
            <a:r>
              <a:rPr lang="en-US" dirty="0" smtClean="0"/>
              <a:t>sys:x:3:3:sys:/</a:t>
            </a:r>
            <a:r>
              <a:rPr lang="en-US" dirty="0" err="1" smtClean="0"/>
              <a:t>dev</a:t>
            </a:r>
            <a:r>
              <a:rPr lang="en-US" dirty="0" smtClean="0"/>
              <a:t>:/bin/</a:t>
            </a:r>
            <a:r>
              <a:rPr lang="en-US" dirty="0" err="1" smtClean="0"/>
              <a:t>sh</a:t>
            </a:r>
            <a:endParaRPr lang="en-US" dirty="0" smtClean="0"/>
          </a:p>
          <a:p>
            <a:pPr>
              <a:lnSpc>
                <a:spcPct val="100000"/>
              </a:lnSpc>
            </a:pPr>
            <a:r>
              <a:rPr lang="en-US" dirty="0" smtClean="0"/>
              <a:t>sync:x:4:65534:sync:/bin:/bin/sync</a:t>
            </a:r>
          </a:p>
          <a:p>
            <a:pPr>
              <a:lnSpc>
                <a:spcPct val="100000"/>
              </a:lnSpc>
            </a:pPr>
            <a:r>
              <a:rPr lang="en-US" dirty="0" smtClean="0"/>
              <a:t>games:x:5:60:games:/</a:t>
            </a:r>
            <a:r>
              <a:rPr lang="en-US" dirty="0" err="1" smtClean="0"/>
              <a:t>usr</a:t>
            </a:r>
            <a:r>
              <a:rPr lang="en-US" dirty="0" smtClean="0"/>
              <a:t>/games:/bin/</a:t>
            </a:r>
            <a:r>
              <a:rPr lang="en-US" dirty="0" err="1" smtClean="0"/>
              <a:t>sh</a:t>
            </a:r>
            <a:endParaRPr lang="en-US" dirty="0" smtClean="0"/>
          </a:p>
          <a:p>
            <a:pPr>
              <a:lnSpc>
                <a:spcPct val="100000"/>
              </a:lnSpc>
            </a:pPr>
            <a:r>
              <a:rPr lang="en-US" dirty="0" smtClean="0"/>
              <a:t>man:x:6:12:man:/</a:t>
            </a:r>
            <a:r>
              <a:rPr lang="en-US" dirty="0" err="1" smtClean="0"/>
              <a:t>var</a:t>
            </a:r>
            <a:r>
              <a:rPr lang="en-US" dirty="0" smtClean="0"/>
              <a:t>/cache/man:/bin/</a:t>
            </a:r>
            <a:r>
              <a:rPr lang="en-US" dirty="0" err="1" smtClean="0"/>
              <a:t>sh</a:t>
            </a:r>
            <a:endParaRPr lang="en-US" dirty="0" smtClean="0"/>
          </a:p>
          <a:p>
            <a:pPr>
              <a:lnSpc>
                <a:spcPct val="100000"/>
              </a:lnSpc>
            </a:pPr>
            <a:r>
              <a:rPr lang="en-US" dirty="0" smtClean="0"/>
              <a:t>mail:x:8:8:mail:/</a:t>
            </a:r>
            <a:r>
              <a:rPr lang="en-US" dirty="0" err="1" smtClean="0"/>
              <a:t>var</a:t>
            </a:r>
            <a:r>
              <a:rPr lang="en-US" dirty="0" smtClean="0"/>
              <a:t>/mail:/bin/</a:t>
            </a:r>
            <a:r>
              <a:rPr lang="en-US" dirty="0" err="1" smtClean="0"/>
              <a:t>sh</a:t>
            </a:r>
            <a:endParaRPr lang="en-US" dirty="0" smtClean="0"/>
          </a:p>
          <a:p>
            <a:pPr>
              <a:lnSpc>
                <a:spcPct val="100000"/>
              </a:lnSpc>
            </a:pPr>
            <a:r>
              <a:rPr lang="en-US" dirty="0" smtClean="0"/>
              <a:t>news:x:9:9:news:/</a:t>
            </a:r>
            <a:r>
              <a:rPr lang="en-US" dirty="0" err="1" smtClean="0"/>
              <a:t>var</a:t>
            </a:r>
            <a:r>
              <a:rPr lang="en-US" dirty="0" smtClean="0"/>
              <a:t>/spool/news:/bin/</a:t>
            </a:r>
            <a:r>
              <a:rPr lang="en-US" dirty="0" err="1" smtClean="0"/>
              <a:t>sh</a:t>
            </a:r>
            <a:endParaRPr lang="en-US" dirty="0" smtClean="0"/>
          </a:p>
          <a:p>
            <a:pPr>
              <a:lnSpc>
                <a:spcPct val="100000"/>
              </a:lnSpc>
            </a:pPr>
            <a:r>
              <a:rPr lang="en-US" dirty="0" smtClean="0"/>
              <a:t>backup:x:34:34:backup:/</a:t>
            </a:r>
            <a:r>
              <a:rPr lang="en-US" dirty="0" err="1" smtClean="0"/>
              <a:t>var</a:t>
            </a:r>
            <a:r>
              <a:rPr lang="en-US" dirty="0" smtClean="0"/>
              <a:t>/backups:/bin/quiet</a:t>
            </a:r>
          </a:p>
          <a:p>
            <a:pPr>
              <a:lnSpc>
                <a:spcPct val="100000"/>
              </a:lnSpc>
            </a:pPr>
            <a:r>
              <a:rPr lang="en-US" dirty="0" smtClean="0"/>
              <a:t>Similarly, to do an address range substitution, you could do something like the following −</a:t>
            </a:r>
          </a:p>
          <a:p>
            <a:pPr>
              <a:lnSpc>
                <a:spcPct val="100000"/>
              </a:lnSpc>
            </a:pPr>
            <a:endParaRPr lang="en-US" dirty="0" smtClean="0"/>
          </a:p>
          <a:p>
            <a:pPr>
              <a:lnSpc>
                <a:spcPct val="100000"/>
              </a:lnSpc>
            </a:pPr>
            <a:r>
              <a:rPr lang="en-US" dirty="0" smtClean="0"/>
              <a:t>$ cat /</a:t>
            </a:r>
            <a:r>
              <a:rPr lang="en-US" dirty="0" err="1" smtClean="0"/>
              <a:t>etc</a:t>
            </a:r>
            <a:r>
              <a:rPr lang="en-US" dirty="0" smtClean="0"/>
              <a:t>/</a:t>
            </a:r>
            <a:r>
              <a:rPr lang="en-US" dirty="0" err="1" smtClean="0"/>
              <a:t>passwd</a:t>
            </a:r>
            <a:r>
              <a:rPr lang="en-US" dirty="0" smtClean="0"/>
              <a:t> | </a:t>
            </a:r>
            <a:r>
              <a:rPr lang="en-US" dirty="0" err="1" smtClean="0"/>
              <a:t>sed</a:t>
            </a:r>
            <a:r>
              <a:rPr lang="en-US" dirty="0" smtClean="0"/>
              <a:t> '1,5s/</a:t>
            </a:r>
            <a:r>
              <a:rPr lang="en-US" dirty="0" err="1" smtClean="0"/>
              <a:t>sh</a:t>
            </a:r>
            <a:r>
              <a:rPr lang="en-US" dirty="0" smtClean="0"/>
              <a:t>/quiet/g'</a:t>
            </a:r>
          </a:p>
          <a:p>
            <a:pPr>
              <a:lnSpc>
                <a:spcPct val="100000"/>
              </a:lnSpc>
            </a:pPr>
            <a:r>
              <a:rPr lang="en-US" dirty="0" smtClean="0"/>
              <a:t>root:x:0:0:root user:/root:/bin/quiet</a:t>
            </a:r>
          </a:p>
          <a:p>
            <a:pPr>
              <a:lnSpc>
                <a:spcPct val="100000"/>
              </a:lnSpc>
            </a:pPr>
            <a:r>
              <a:rPr lang="en-US" dirty="0" smtClean="0"/>
              <a:t>daemon:x:1:1:daemon:/</a:t>
            </a:r>
            <a:r>
              <a:rPr lang="en-US" dirty="0" err="1" smtClean="0"/>
              <a:t>usr</a:t>
            </a:r>
            <a:r>
              <a:rPr lang="en-US" dirty="0" smtClean="0"/>
              <a:t>/</a:t>
            </a:r>
            <a:r>
              <a:rPr lang="en-US" dirty="0" err="1" smtClean="0"/>
              <a:t>sbin</a:t>
            </a:r>
            <a:r>
              <a:rPr lang="en-US" dirty="0" smtClean="0"/>
              <a:t>:/bin/quiet</a:t>
            </a:r>
          </a:p>
          <a:p>
            <a:pPr>
              <a:lnSpc>
                <a:spcPct val="100000"/>
              </a:lnSpc>
            </a:pPr>
            <a:r>
              <a:rPr lang="en-US" dirty="0" smtClean="0"/>
              <a:t>bin:x:2:2:bin:/bin:/bin/quiet</a:t>
            </a:r>
          </a:p>
          <a:p>
            <a:pPr>
              <a:lnSpc>
                <a:spcPct val="100000"/>
              </a:lnSpc>
            </a:pPr>
            <a:r>
              <a:rPr lang="en-US" dirty="0" smtClean="0"/>
              <a:t>sys:x:3:3:sys:/</a:t>
            </a:r>
            <a:r>
              <a:rPr lang="en-US" dirty="0" err="1" smtClean="0"/>
              <a:t>dev</a:t>
            </a:r>
            <a:r>
              <a:rPr lang="en-US" dirty="0" smtClean="0"/>
              <a:t>:/bin/quiet</a:t>
            </a:r>
          </a:p>
          <a:p>
            <a:pPr>
              <a:lnSpc>
                <a:spcPct val="100000"/>
              </a:lnSpc>
            </a:pPr>
            <a:r>
              <a:rPr lang="en-US" dirty="0" smtClean="0"/>
              <a:t>sync:x:4:65534:sync:/bin:/bin/sync</a:t>
            </a:r>
          </a:p>
          <a:p>
            <a:pPr>
              <a:lnSpc>
                <a:spcPct val="100000"/>
              </a:lnSpc>
            </a:pPr>
            <a:r>
              <a:rPr lang="en-US" dirty="0" smtClean="0"/>
              <a:t>games:x:5:60:games:/</a:t>
            </a:r>
            <a:r>
              <a:rPr lang="en-US" dirty="0" err="1" smtClean="0"/>
              <a:t>usr</a:t>
            </a:r>
            <a:r>
              <a:rPr lang="en-US" dirty="0" smtClean="0"/>
              <a:t>/games:/bin/</a:t>
            </a:r>
            <a:r>
              <a:rPr lang="en-US" dirty="0" err="1" smtClean="0"/>
              <a:t>sh</a:t>
            </a:r>
            <a:endParaRPr lang="en-US" dirty="0" smtClean="0"/>
          </a:p>
          <a:p>
            <a:pPr>
              <a:lnSpc>
                <a:spcPct val="100000"/>
              </a:lnSpc>
            </a:pPr>
            <a:r>
              <a:rPr lang="en-US" dirty="0" smtClean="0"/>
              <a:t>man:x:6:12:man:/</a:t>
            </a:r>
            <a:r>
              <a:rPr lang="en-US" dirty="0" err="1" smtClean="0"/>
              <a:t>var</a:t>
            </a:r>
            <a:r>
              <a:rPr lang="en-US" dirty="0" smtClean="0"/>
              <a:t>/cache/man:/bin/</a:t>
            </a:r>
            <a:r>
              <a:rPr lang="en-US" dirty="0" err="1" smtClean="0"/>
              <a:t>sh</a:t>
            </a:r>
            <a:endParaRPr lang="en-US" dirty="0" smtClean="0"/>
          </a:p>
          <a:p>
            <a:pPr>
              <a:lnSpc>
                <a:spcPct val="100000"/>
              </a:lnSpc>
            </a:pPr>
            <a:r>
              <a:rPr lang="en-US" dirty="0" smtClean="0"/>
              <a:t>mail:x:8:8:mail:/</a:t>
            </a:r>
            <a:r>
              <a:rPr lang="en-US" dirty="0" err="1" smtClean="0"/>
              <a:t>var</a:t>
            </a:r>
            <a:r>
              <a:rPr lang="en-US" dirty="0" smtClean="0"/>
              <a:t>/mail:/bin/</a:t>
            </a:r>
            <a:r>
              <a:rPr lang="en-US" dirty="0" err="1" smtClean="0"/>
              <a:t>sh</a:t>
            </a:r>
            <a:endParaRPr lang="en-US" dirty="0" smtClean="0"/>
          </a:p>
          <a:p>
            <a:pPr>
              <a:lnSpc>
                <a:spcPct val="100000"/>
              </a:lnSpc>
            </a:pPr>
            <a:r>
              <a:rPr lang="en-US" dirty="0" smtClean="0"/>
              <a:t>news:x:9:9:news:/</a:t>
            </a:r>
            <a:r>
              <a:rPr lang="en-US" dirty="0" err="1" smtClean="0"/>
              <a:t>var</a:t>
            </a:r>
            <a:r>
              <a:rPr lang="en-US" dirty="0" smtClean="0"/>
              <a:t>/spool/news:/bin/</a:t>
            </a:r>
            <a:r>
              <a:rPr lang="en-US" dirty="0" err="1" smtClean="0"/>
              <a:t>sh</a:t>
            </a:r>
            <a:endParaRPr lang="en-US" dirty="0" smtClean="0"/>
          </a:p>
          <a:p>
            <a:pPr>
              <a:lnSpc>
                <a:spcPct val="100000"/>
              </a:lnSpc>
            </a:pPr>
            <a:r>
              <a:rPr lang="en-US" dirty="0" smtClean="0"/>
              <a:t>backup:x:34:34:backup:/</a:t>
            </a:r>
            <a:r>
              <a:rPr lang="en-US" dirty="0" err="1" smtClean="0"/>
              <a:t>var</a:t>
            </a:r>
            <a:r>
              <a:rPr lang="en-US" dirty="0" smtClean="0"/>
              <a:t>/backups:/bin/</a:t>
            </a:r>
            <a:r>
              <a:rPr lang="en-US" dirty="0" err="1" smtClean="0"/>
              <a:t>sh</a:t>
            </a:r>
            <a:endParaRPr lang="en-US" dirty="0" smtClean="0"/>
          </a:p>
          <a:p>
            <a:pPr>
              <a:lnSpc>
                <a:spcPct val="100000"/>
              </a:lnSpc>
            </a:pPr>
            <a:r>
              <a:rPr lang="en-US" dirty="0" smtClean="0"/>
              <a:t>As you can see from the output, the first five lines had the string </a:t>
            </a:r>
            <a:r>
              <a:rPr lang="en-US" dirty="0" err="1" smtClean="0"/>
              <a:t>sh</a:t>
            </a:r>
            <a:r>
              <a:rPr lang="en-US" dirty="0" smtClean="0"/>
              <a:t> changed to quiet, but the rest of the lines were left untouched.</a:t>
            </a:r>
          </a:p>
          <a:p>
            <a:pPr>
              <a:lnSpc>
                <a:spcPct val="100000"/>
              </a:lnSpc>
            </a:pPr>
            <a:endParaRPr lang="en-US" dirty="0" smtClean="0"/>
          </a:p>
          <a:p>
            <a:pPr>
              <a:lnSpc>
                <a:spcPct val="100000"/>
              </a:lnSpc>
            </a:pPr>
            <a:r>
              <a:rPr lang="en-US" dirty="0" smtClean="0"/>
              <a:t>The Matching Command</a:t>
            </a:r>
          </a:p>
          <a:p>
            <a:pPr>
              <a:lnSpc>
                <a:spcPct val="100000"/>
              </a:lnSpc>
            </a:pPr>
            <a:r>
              <a:rPr lang="en-US" dirty="0" smtClean="0"/>
              <a:t>You would use the p option along with the -n option to print all the matching lines as follows −</a:t>
            </a:r>
          </a:p>
          <a:p>
            <a:pPr>
              <a:lnSpc>
                <a:spcPct val="100000"/>
              </a:lnSpc>
            </a:pPr>
            <a:endParaRPr lang="en-US" dirty="0" smtClean="0"/>
          </a:p>
          <a:p>
            <a:pPr>
              <a:lnSpc>
                <a:spcPct val="100000"/>
              </a:lnSpc>
            </a:pPr>
            <a:r>
              <a:rPr lang="en-US" dirty="0" smtClean="0"/>
              <a:t>$ cat testing | </a:t>
            </a:r>
            <a:r>
              <a:rPr lang="en-US" dirty="0" err="1" smtClean="0"/>
              <a:t>sed</a:t>
            </a:r>
            <a:r>
              <a:rPr lang="en-US" dirty="0" smtClean="0"/>
              <a:t> -n '/root/p'</a:t>
            </a:r>
          </a:p>
          <a:p>
            <a:pPr>
              <a:lnSpc>
                <a:spcPct val="100000"/>
              </a:lnSpc>
            </a:pPr>
            <a:r>
              <a:rPr lang="en-US" dirty="0" smtClean="0"/>
              <a:t>root:x:0:0:root user:/root:/bin/</a:t>
            </a:r>
            <a:r>
              <a:rPr lang="en-US" dirty="0" err="1" smtClean="0"/>
              <a:t>sh</a:t>
            </a:r>
            <a:endParaRPr lang="en-US" dirty="0" smtClean="0"/>
          </a:p>
          <a:p>
            <a:pPr>
              <a:lnSpc>
                <a:spcPct val="100000"/>
              </a:lnSpc>
            </a:pPr>
            <a:r>
              <a:rPr lang="en-US" dirty="0" smtClean="0"/>
              <a:t>[root@ip-72-167-112-17 </a:t>
            </a:r>
            <a:r>
              <a:rPr lang="en-US" dirty="0" err="1" smtClean="0"/>
              <a:t>amrood</a:t>
            </a:r>
            <a:r>
              <a:rPr lang="en-US" dirty="0" smtClean="0"/>
              <a:t>]# vi testing</a:t>
            </a:r>
          </a:p>
          <a:p>
            <a:pPr>
              <a:lnSpc>
                <a:spcPct val="100000"/>
              </a:lnSpc>
            </a:pPr>
            <a:r>
              <a:rPr lang="en-US" dirty="0" smtClean="0"/>
              <a:t>root:x:0:0:root user:/root:/bin/</a:t>
            </a:r>
            <a:r>
              <a:rPr lang="en-US" dirty="0" err="1" smtClean="0"/>
              <a:t>sh</a:t>
            </a:r>
            <a:endParaRPr lang="en-US" dirty="0" smtClean="0"/>
          </a:p>
          <a:p>
            <a:pPr>
              <a:lnSpc>
                <a:spcPct val="100000"/>
              </a:lnSpc>
            </a:pPr>
            <a:r>
              <a:rPr lang="en-US" dirty="0" smtClean="0"/>
              <a:t>daemon:x:1:1:daemon:/</a:t>
            </a:r>
            <a:r>
              <a:rPr lang="en-US" dirty="0" err="1" smtClean="0"/>
              <a:t>usr</a:t>
            </a:r>
            <a:r>
              <a:rPr lang="en-US" dirty="0" smtClean="0"/>
              <a:t>/</a:t>
            </a:r>
            <a:r>
              <a:rPr lang="en-US" dirty="0" err="1" smtClean="0"/>
              <a:t>sbin</a:t>
            </a:r>
            <a:r>
              <a:rPr lang="en-US" dirty="0" smtClean="0"/>
              <a:t>:/bin/</a:t>
            </a:r>
            <a:r>
              <a:rPr lang="en-US" dirty="0" err="1" smtClean="0"/>
              <a:t>sh</a:t>
            </a:r>
            <a:endParaRPr lang="en-US" dirty="0" smtClean="0"/>
          </a:p>
          <a:p>
            <a:pPr>
              <a:lnSpc>
                <a:spcPct val="100000"/>
              </a:lnSpc>
            </a:pPr>
            <a:r>
              <a:rPr lang="en-US" dirty="0" smtClean="0"/>
              <a:t>bin:x:2:2:bin:/bin:/bin/</a:t>
            </a:r>
            <a:r>
              <a:rPr lang="en-US" dirty="0" err="1" smtClean="0"/>
              <a:t>sh</a:t>
            </a:r>
            <a:endParaRPr lang="en-US" dirty="0" smtClean="0"/>
          </a:p>
          <a:p>
            <a:pPr>
              <a:lnSpc>
                <a:spcPct val="100000"/>
              </a:lnSpc>
            </a:pPr>
            <a:r>
              <a:rPr lang="en-US" dirty="0" smtClean="0"/>
              <a:t>sys:x:3:3:sys:/</a:t>
            </a:r>
            <a:r>
              <a:rPr lang="en-US" dirty="0" err="1" smtClean="0"/>
              <a:t>dev</a:t>
            </a:r>
            <a:r>
              <a:rPr lang="en-US" dirty="0" smtClean="0"/>
              <a:t>:/bin/</a:t>
            </a:r>
            <a:r>
              <a:rPr lang="en-US" dirty="0" err="1" smtClean="0"/>
              <a:t>sh</a:t>
            </a:r>
            <a:endParaRPr lang="en-US" dirty="0" smtClean="0"/>
          </a:p>
          <a:p>
            <a:pPr>
              <a:lnSpc>
                <a:spcPct val="100000"/>
              </a:lnSpc>
            </a:pPr>
            <a:r>
              <a:rPr lang="en-US" dirty="0" smtClean="0"/>
              <a:t>sync:x:4:65534:sync:/bin:/bin/sync</a:t>
            </a:r>
          </a:p>
          <a:p>
            <a:pPr>
              <a:lnSpc>
                <a:spcPct val="100000"/>
              </a:lnSpc>
            </a:pPr>
            <a:r>
              <a:rPr lang="en-US" dirty="0" smtClean="0"/>
              <a:t>games:x:5:60:games:/</a:t>
            </a:r>
            <a:r>
              <a:rPr lang="en-US" dirty="0" err="1" smtClean="0"/>
              <a:t>usr</a:t>
            </a:r>
            <a:r>
              <a:rPr lang="en-US" dirty="0" smtClean="0"/>
              <a:t>/games:/bin/</a:t>
            </a:r>
            <a:r>
              <a:rPr lang="en-US" dirty="0" err="1" smtClean="0"/>
              <a:t>sh</a:t>
            </a:r>
            <a:endParaRPr lang="en-US" dirty="0" smtClean="0"/>
          </a:p>
          <a:p>
            <a:pPr>
              <a:lnSpc>
                <a:spcPct val="100000"/>
              </a:lnSpc>
            </a:pPr>
            <a:r>
              <a:rPr lang="en-US" dirty="0" smtClean="0"/>
              <a:t>man:x:6:12:man:/</a:t>
            </a:r>
            <a:r>
              <a:rPr lang="en-US" dirty="0" err="1" smtClean="0"/>
              <a:t>var</a:t>
            </a:r>
            <a:r>
              <a:rPr lang="en-US" dirty="0" smtClean="0"/>
              <a:t>/cache/man:/bin/</a:t>
            </a:r>
            <a:r>
              <a:rPr lang="en-US" dirty="0" err="1" smtClean="0"/>
              <a:t>sh</a:t>
            </a:r>
            <a:endParaRPr lang="en-US" dirty="0" smtClean="0"/>
          </a:p>
          <a:p>
            <a:pPr>
              <a:lnSpc>
                <a:spcPct val="100000"/>
              </a:lnSpc>
            </a:pPr>
            <a:r>
              <a:rPr lang="en-US" dirty="0" smtClean="0"/>
              <a:t>mail:x:8:8:mail:/</a:t>
            </a:r>
            <a:r>
              <a:rPr lang="en-US" dirty="0" err="1" smtClean="0"/>
              <a:t>var</a:t>
            </a:r>
            <a:r>
              <a:rPr lang="en-US" dirty="0" smtClean="0"/>
              <a:t>/mail:/bin/</a:t>
            </a:r>
            <a:r>
              <a:rPr lang="en-US" dirty="0" err="1" smtClean="0"/>
              <a:t>sh</a:t>
            </a:r>
            <a:endParaRPr lang="en-US" dirty="0" smtClean="0"/>
          </a:p>
          <a:p>
            <a:pPr>
              <a:lnSpc>
                <a:spcPct val="100000"/>
              </a:lnSpc>
            </a:pPr>
            <a:r>
              <a:rPr lang="en-US" dirty="0" smtClean="0"/>
              <a:t>news:x:9:9:news:/</a:t>
            </a:r>
            <a:r>
              <a:rPr lang="en-US" dirty="0" err="1" smtClean="0"/>
              <a:t>var</a:t>
            </a:r>
            <a:r>
              <a:rPr lang="en-US" dirty="0" smtClean="0"/>
              <a:t>/spool/news:/bin/</a:t>
            </a:r>
            <a:r>
              <a:rPr lang="en-US" dirty="0" err="1" smtClean="0"/>
              <a:t>sh</a:t>
            </a:r>
            <a:endParaRPr lang="en-US" dirty="0" smtClean="0"/>
          </a:p>
          <a:p>
            <a:pPr>
              <a:lnSpc>
                <a:spcPct val="100000"/>
              </a:lnSpc>
            </a:pPr>
            <a:r>
              <a:rPr lang="en-US" dirty="0" smtClean="0"/>
              <a:t>backup:x:34:34:backup:/</a:t>
            </a:r>
            <a:r>
              <a:rPr lang="en-US" dirty="0" err="1" smtClean="0"/>
              <a:t>var</a:t>
            </a:r>
            <a:r>
              <a:rPr lang="en-US" dirty="0" smtClean="0"/>
              <a:t>/backups:/bin/</a:t>
            </a:r>
            <a:r>
              <a:rPr lang="en-US" dirty="0" err="1" smtClean="0"/>
              <a:t>sh</a:t>
            </a:r>
            <a:endParaRPr lang="en-US" dirty="0" smtClean="0"/>
          </a:p>
          <a:p>
            <a:pPr>
              <a:lnSpc>
                <a:spcPct val="100000"/>
              </a:lnSpc>
            </a:pPr>
            <a:r>
              <a:rPr lang="en-US" dirty="0" smtClean="0"/>
              <a:t>Using Regular Expression</a:t>
            </a:r>
          </a:p>
          <a:p>
            <a:pPr>
              <a:lnSpc>
                <a:spcPct val="100000"/>
              </a:lnSpc>
            </a:pPr>
            <a:r>
              <a:rPr lang="en-US" dirty="0" smtClean="0"/>
              <a:t>While matching patterns, you can use the regular expression which provides more flexibility.</a:t>
            </a:r>
          </a:p>
          <a:p>
            <a:pPr>
              <a:lnSpc>
                <a:spcPct val="100000"/>
              </a:lnSpc>
            </a:pPr>
            <a:endParaRPr lang="en-US" dirty="0" smtClean="0"/>
          </a:p>
          <a:p>
            <a:pPr>
              <a:lnSpc>
                <a:spcPct val="100000"/>
              </a:lnSpc>
            </a:pPr>
            <a:r>
              <a:rPr lang="en-US" dirty="0" smtClean="0"/>
              <a:t>Check the following example which matches all the lines starting with daemon and then deletes them −</a:t>
            </a:r>
          </a:p>
          <a:p>
            <a:pPr>
              <a:lnSpc>
                <a:spcPct val="100000"/>
              </a:lnSpc>
            </a:pPr>
            <a:endParaRPr lang="en-US" dirty="0" smtClean="0"/>
          </a:p>
          <a:p>
            <a:pPr>
              <a:lnSpc>
                <a:spcPct val="100000"/>
              </a:lnSpc>
            </a:pPr>
            <a:r>
              <a:rPr lang="en-US" dirty="0" smtClean="0"/>
              <a:t>$ cat testing | </a:t>
            </a:r>
            <a:r>
              <a:rPr lang="en-US" dirty="0" err="1" smtClean="0"/>
              <a:t>sed</a:t>
            </a:r>
            <a:r>
              <a:rPr lang="en-US" dirty="0" smtClean="0"/>
              <a:t> '/^daemon/d'</a:t>
            </a:r>
          </a:p>
          <a:p>
            <a:pPr>
              <a:lnSpc>
                <a:spcPct val="100000"/>
              </a:lnSpc>
            </a:pPr>
            <a:r>
              <a:rPr lang="en-US" dirty="0" smtClean="0"/>
              <a:t>root:x:0:0:root user:/root:/bin/</a:t>
            </a:r>
            <a:r>
              <a:rPr lang="en-US" dirty="0" err="1" smtClean="0"/>
              <a:t>sh</a:t>
            </a:r>
            <a:endParaRPr lang="en-US" dirty="0" smtClean="0"/>
          </a:p>
          <a:p>
            <a:pPr>
              <a:lnSpc>
                <a:spcPct val="100000"/>
              </a:lnSpc>
            </a:pPr>
            <a:r>
              <a:rPr lang="en-US" dirty="0" smtClean="0"/>
              <a:t>bin:x:2:2:bin:/bin:/bin/</a:t>
            </a:r>
            <a:r>
              <a:rPr lang="en-US" dirty="0" err="1" smtClean="0"/>
              <a:t>sh</a:t>
            </a:r>
            <a:endParaRPr lang="en-US" dirty="0" smtClean="0"/>
          </a:p>
          <a:p>
            <a:pPr>
              <a:lnSpc>
                <a:spcPct val="100000"/>
              </a:lnSpc>
            </a:pPr>
            <a:r>
              <a:rPr lang="en-US" dirty="0" smtClean="0"/>
              <a:t>sys:x:3:3:sys:/</a:t>
            </a:r>
            <a:r>
              <a:rPr lang="en-US" dirty="0" err="1" smtClean="0"/>
              <a:t>dev</a:t>
            </a:r>
            <a:r>
              <a:rPr lang="en-US" dirty="0" smtClean="0"/>
              <a:t>:/bin/</a:t>
            </a:r>
            <a:r>
              <a:rPr lang="en-US" dirty="0" err="1" smtClean="0"/>
              <a:t>sh</a:t>
            </a:r>
            <a:endParaRPr lang="en-US" dirty="0" smtClean="0"/>
          </a:p>
          <a:p>
            <a:pPr>
              <a:lnSpc>
                <a:spcPct val="100000"/>
              </a:lnSpc>
            </a:pPr>
            <a:r>
              <a:rPr lang="en-US" dirty="0" smtClean="0"/>
              <a:t>sync:x:4:65534:sync:/bin:/bin/sync</a:t>
            </a:r>
          </a:p>
          <a:p>
            <a:pPr>
              <a:lnSpc>
                <a:spcPct val="100000"/>
              </a:lnSpc>
            </a:pPr>
            <a:r>
              <a:rPr lang="en-US" dirty="0" smtClean="0"/>
              <a:t>games:x:5:60:games:/</a:t>
            </a:r>
            <a:r>
              <a:rPr lang="en-US" dirty="0" err="1" smtClean="0"/>
              <a:t>usr</a:t>
            </a:r>
            <a:r>
              <a:rPr lang="en-US" dirty="0" smtClean="0"/>
              <a:t>/games:/bin/</a:t>
            </a:r>
            <a:r>
              <a:rPr lang="en-US" dirty="0" err="1" smtClean="0"/>
              <a:t>sh</a:t>
            </a:r>
            <a:endParaRPr lang="en-US" dirty="0" smtClean="0"/>
          </a:p>
          <a:p>
            <a:pPr>
              <a:lnSpc>
                <a:spcPct val="100000"/>
              </a:lnSpc>
            </a:pPr>
            <a:r>
              <a:rPr lang="en-US" dirty="0" smtClean="0"/>
              <a:t>man:x:6:12:man:/</a:t>
            </a:r>
            <a:r>
              <a:rPr lang="en-US" dirty="0" err="1" smtClean="0"/>
              <a:t>var</a:t>
            </a:r>
            <a:r>
              <a:rPr lang="en-US" dirty="0" smtClean="0"/>
              <a:t>/cache/man:/bin/</a:t>
            </a:r>
            <a:r>
              <a:rPr lang="en-US" dirty="0" err="1" smtClean="0"/>
              <a:t>sh</a:t>
            </a:r>
            <a:endParaRPr lang="en-US" dirty="0" smtClean="0"/>
          </a:p>
          <a:p>
            <a:pPr>
              <a:lnSpc>
                <a:spcPct val="100000"/>
              </a:lnSpc>
            </a:pPr>
            <a:r>
              <a:rPr lang="en-US" dirty="0" smtClean="0"/>
              <a:t>mail:x:8:8:mail:/</a:t>
            </a:r>
            <a:r>
              <a:rPr lang="en-US" dirty="0" err="1" smtClean="0"/>
              <a:t>var</a:t>
            </a:r>
            <a:r>
              <a:rPr lang="en-US" dirty="0" smtClean="0"/>
              <a:t>/mail:/bin/</a:t>
            </a:r>
            <a:r>
              <a:rPr lang="en-US" dirty="0" err="1" smtClean="0"/>
              <a:t>sh</a:t>
            </a:r>
            <a:endParaRPr lang="en-US" dirty="0" smtClean="0"/>
          </a:p>
          <a:p>
            <a:pPr>
              <a:lnSpc>
                <a:spcPct val="100000"/>
              </a:lnSpc>
            </a:pPr>
            <a:r>
              <a:rPr lang="en-US" dirty="0" smtClean="0"/>
              <a:t>news:x:9:9:news:/</a:t>
            </a:r>
            <a:r>
              <a:rPr lang="en-US" dirty="0" err="1" smtClean="0"/>
              <a:t>var</a:t>
            </a:r>
            <a:r>
              <a:rPr lang="en-US" dirty="0" smtClean="0"/>
              <a:t>/spool/news:/bin/</a:t>
            </a:r>
            <a:r>
              <a:rPr lang="en-US" dirty="0" err="1" smtClean="0"/>
              <a:t>sh</a:t>
            </a:r>
            <a:endParaRPr lang="en-US" dirty="0" smtClean="0"/>
          </a:p>
          <a:p>
            <a:pPr>
              <a:lnSpc>
                <a:spcPct val="100000"/>
              </a:lnSpc>
            </a:pPr>
            <a:r>
              <a:rPr lang="en-US" dirty="0" smtClean="0"/>
              <a:t>backup:x:34:34:backup:/</a:t>
            </a:r>
            <a:r>
              <a:rPr lang="en-US" dirty="0" err="1" smtClean="0"/>
              <a:t>var</a:t>
            </a:r>
            <a:r>
              <a:rPr lang="en-US" dirty="0" smtClean="0"/>
              <a:t>/backups:/bin/</a:t>
            </a:r>
            <a:r>
              <a:rPr lang="en-US" dirty="0" err="1" smtClean="0"/>
              <a:t>sh</a:t>
            </a:r>
            <a:endParaRPr lang="en-US" dirty="0" smtClean="0"/>
          </a:p>
          <a:p>
            <a:pPr>
              <a:lnSpc>
                <a:spcPct val="100000"/>
              </a:lnSpc>
            </a:pPr>
            <a:r>
              <a:rPr lang="en-US" dirty="0" smtClean="0"/>
              <a:t>Following is the example which deletes all the lines ending with </a:t>
            </a:r>
            <a:r>
              <a:rPr lang="en-US" dirty="0" err="1" smtClean="0"/>
              <a:t>sh</a:t>
            </a:r>
            <a:r>
              <a:rPr lang="en-US" dirty="0" smtClean="0"/>
              <a:t> −</a:t>
            </a:r>
          </a:p>
          <a:p>
            <a:pPr>
              <a:lnSpc>
                <a:spcPct val="100000"/>
              </a:lnSpc>
            </a:pPr>
            <a:endParaRPr lang="en-US" dirty="0" smtClean="0"/>
          </a:p>
          <a:p>
            <a:pPr>
              <a:lnSpc>
                <a:spcPct val="100000"/>
              </a:lnSpc>
            </a:pPr>
            <a:r>
              <a:rPr lang="en-US" dirty="0" smtClean="0"/>
              <a:t>$ cat testing | </a:t>
            </a:r>
            <a:r>
              <a:rPr lang="en-US" dirty="0" err="1" smtClean="0"/>
              <a:t>sed</a:t>
            </a:r>
            <a:r>
              <a:rPr lang="en-US" dirty="0" smtClean="0"/>
              <a:t> '/</a:t>
            </a:r>
            <a:r>
              <a:rPr lang="en-US" dirty="0" err="1" smtClean="0"/>
              <a:t>sh</a:t>
            </a:r>
            <a:r>
              <a:rPr lang="en-US" dirty="0" smtClean="0"/>
              <a:t>$/d'</a:t>
            </a:r>
          </a:p>
          <a:p>
            <a:pPr>
              <a:lnSpc>
                <a:spcPct val="100000"/>
              </a:lnSpc>
            </a:pPr>
            <a:r>
              <a:rPr lang="en-US" dirty="0" smtClean="0"/>
              <a:t>sync:x:4:65534:sync:/bin:/bin/sync</a:t>
            </a:r>
          </a:p>
          <a:p>
            <a:pPr>
              <a:lnSpc>
                <a:spcPct val="100000"/>
              </a:lnSpc>
            </a:pPr>
            <a:r>
              <a:rPr lang="en-US" dirty="0" smtClean="0"/>
              <a:t>The following table lists four special characters that are very useful in regular expressions.</a:t>
            </a:r>
          </a:p>
          <a:p>
            <a:pPr>
              <a:lnSpc>
                <a:spcPct val="100000"/>
              </a:lnSpc>
            </a:pPr>
            <a:endParaRPr lang="en-US" dirty="0" smtClean="0"/>
          </a:p>
          <a:p>
            <a:pPr>
              <a:lnSpc>
                <a:spcPct val="100000"/>
              </a:lnSpc>
            </a:pPr>
            <a:r>
              <a:rPr lang="en-US" dirty="0" err="1" smtClean="0"/>
              <a:t>S.No</a:t>
            </a:r>
            <a:r>
              <a:rPr lang="en-US" dirty="0" smtClean="0"/>
              <a:t>.	Character &amp; Description</a:t>
            </a:r>
          </a:p>
          <a:p>
            <a:pPr>
              <a:lnSpc>
                <a:spcPct val="100000"/>
              </a:lnSpc>
            </a:pPr>
            <a:r>
              <a:rPr lang="en-US" dirty="0" smtClean="0"/>
              <a:t>1	</a:t>
            </a:r>
          </a:p>
          <a:p>
            <a:pPr>
              <a:lnSpc>
                <a:spcPct val="100000"/>
              </a:lnSpc>
            </a:pPr>
            <a:r>
              <a:rPr lang="en-US" dirty="0" smtClean="0"/>
              <a:t>^</a:t>
            </a:r>
          </a:p>
          <a:p>
            <a:pPr>
              <a:lnSpc>
                <a:spcPct val="100000"/>
              </a:lnSpc>
            </a:pPr>
            <a:endParaRPr lang="en-US" dirty="0" smtClean="0"/>
          </a:p>
          <a:p>
            <a:pPr>
              <a:lnSpc>
                <a:spcPct val="100000"/>
              </a:lnSpc>
            </a:pPr>
            <a:r>
              <a:rPr lang="en-US" dirty="0" smtClean="0"/>
              <a:t>Matches the beginning of lines</a:t>
            </a:r>
          </a:p>
          <a:p>
            <a:pPr>
              <a:lnSpc>
                <a:spcPct val="100000"/>
              </a:lnSpc>
            </a:pPr>
            <a:endParaRPr lang="en-US" dirty="0" smtClean="0"/>
          </a:p>
          <a:p>
            <a:pPr>
              <a:lnSpc>
                <a:spcPct val="100000"/>
              </a:lnSpc>
            </a:pPr>
            <a:r>
              <a:rPr lang="en-US" dirty="0" smtClean="0"/>
              <a:t>2	</a:t>
            </a:r>
          </a:p>
          <a:p>
            <a:pPr>
              <a:lnSpc>
                <a:spcPct val="100000"/>
              </a:lnSpc>
            </a:pPr>
            <a:r>
              <a:rPr lang="en-US" dirty="0" smtClean="0"/>
              <a:t>$</a:t>
            </a:r>
          </a:p>
          <a:p>
            <a:pPr>
              <a:lnSpc>
                <a:spcPct val="100000"/>
              </a:lnSpc>
            </a:pPr>
            <a:endParaRPr lang="en-US" dirty="0" smtClean="0"/>
          </a:p>
          <a:p>
            <a:pPr>
              <a:lnSpc>
                <a:spcPct val="100000"/>
              </a:lnSpc>
            </a:pPr>
            <a:r>
              <a:rPr lang="en-US" dirty="0" smtClean="0"/>
              <a:t>Matches the end of lines</a:t>
            </a:r>
          </a:p>
          <a:p>
            <a:pPr>
              <a:lnSpc>
                <a:spcPct val="100000"/>
              </a:lnSpc>
            </a:pPr>
            <a:endParaRPr lang="en-US" dirty="0" smtClean="0"/>
          </a:p>
          <a:p>
            <a:pPr>
              <a:lnSpc>
                <a:spcPct val="100000"/>
              </a:lnSpc>
            </a:pPr>
            <a:r>
              <a:rPr lang="en-US" dirty="0" smtClean="0"/>
              <a:t>3	</a:t>
            </a:r>
          </a:p>
          <a:p>
            <a:pPr>
              <a:lnSpc>
                <a:spcPct val="100000"/>
              </a:lnSpc>
            </a:pPr>
            <a:r>
              <a:rPr lang="en-US" dirty="0" smtClean="0"/>
              <a:t>.</a:t>
            </a:r>
          </a:p>
          <a:p>
            <a:pPr>
              <a:lnSpc>
                <a:spcPct val="100000"/>
              </a:lnSpc>
            </a:pPr>
            <a:endParaRPr lang="en-US" dirty="0" smtClean="0"/>
          </a:p>
          <a:p>
            <a:pPr>
              <a:lnSpc>
                <a:spcPct val="100000"/>
              </a:lnSpc>
            </a:pPr>
            <a:r>
              <a:rPr lang="en-US" dirty="0" smtClean="0"/>
              <a:t>Matches any single character</a:t>
            </a:r>
          </a:p>
          <a:p>
            <a:pPr>
              <a:lnSpc>
                <a:spcPct val="100000"/>
              </a:lnSpc>
            </a:pPr>
            <a:endParaRPr lang="en-US" dirty="0" smtClean="0"/>
          </a:p>
          <a:p>
            <a:pPr>
              <a:lnSpc>
                <a:spcPct val="100000"/>
              </a:lnSpc>
            </a:pPr>
            <a:r>
              <a:rPr lang="en-US" dirty="0" smtClean="0"/>
              <a:t>4	</a:t>
            </a:r>
          </a:p>
          <a:p>
            <a:pPr>
              <a:lnSpc>
                <a:spcPct val="100000"/>
              </a:lnSpc>
            </a:pPr>
            <a:r>
              <a:rPr lang="en-US" dirty="0" smtClean="0"/>
              <a:t>*</a:t>
            </a:r>
          </a:p>
          <a:p>
            <a:pPr>
              <a:lnSpc>
                <a:spcPct val="100000"/>
              </a:lnSpc>
            </a:pPr>
            <a:endParaRPr lang="en-US" dirty="0" smtClean="0"/>
          </a:p>
          <a:p>
            <a:pPr>
              <a:lnSpc>
                <a:spcPct val="100000"/>
              </a:lnSpc>
            </a:pPr>
            <a:r>
              <a:rPr lang="en-US" dirty="0" smtClean="0"/>
              <a:t>Matches zero or more occurrences of the previous character</a:t>
            </a:r>
          </a:p>
          <a:p>
            <a:pPr>
              <a:lnSpc>
                <a:spcPct val="100000"/>
              </a:lnSpc>
            </a:pPr>
            <a:endParaRPr lang="en-US" dirty="0" smtClean="0"/>
          </a:p>
          <a:p>
            <a:pPr>
              <a:lnSpc>
                <a:spcPct val="100000"/>
              </a:lnSpc>
            </a:pPr>
            <a:r>
              <a:rPr lang="en-US" dirty="0" smtClean="0"/>
              <a:t>5	</a:t>
            </a:r>
          </a:p>
          <a:p>
            <a:pPr>
              <a:lnSpc>
                <a:spcPct val="100000"/>
              </a:lnSpc>
            </a:pPr>
            <a:r>
              <a:rPr lang="en-US" dirty="0" smtClean="0"/>
              <a:t>[chars]</a:t>
            </a:r>
          </a:p>
          <a:p>
            <a:pPr>
              <a:lnSpc>
                <a:spcPct val="100000"/>
              </a:lnSpc>
            </a:pPr>
            <a:endParaRPr lang="en-US" dirty="0" smtClean="0"/>
          </a:p>
          <a:p>
            <a:pPr>
              <a:lnSpc>
                <a:spcPct val="100000"/>
              </a:lnSpc>
            </a:pPr>
            <a:r>
              <a:rPr lang="en-US" dirty="0" smtClean="0"/>
              <a:t>Matches any one of the characters given in chars, where chars is a sequence of characters. You can use the - character to indicate a range of characters.</a:t>
            </a:r>
          </a:p>
          <a:p>
            <a:pPr>
              <a:lnSpc>
                <a:spcPct val="100000"/>
              </a:lnSpc>
            </a:pPr>
            <a:endParaRPr lang="en-US" dirty="0" smtClean="0"/>
          </a:p>
          <a:p>
            <a:pPr>
              <a:lnSpc>
                <a:spcPct val="100000"/>
              </a:lnSpc>
            </a:pPr>
            <a:r>
              <a:rPr lang="en-US" dirty="0" smtClean="0"/>
              <a:t>Matching Characters</a:t>
            </a:r>
          </a:p>
          <a:p>
            <a:pPr>
              <a:lnSpc>
                <a:spcPct val="100000"/>
              </a:lnSpc>
            </a:pPr>
            <a:r>
              <a:rPr lang="en-US" dirty="0" smtClean="0"/>
              <a:t>Look at a few more expressions to demonstrate the use of </a:t>
            </a:r>
            <a:r>
              <a:rPr lang="en-US" dirty="0" err="1" smtClean="0"/>
              <a:t>metacharacters</a:t>
            </a:r>
            <a:r>
              <a:rPr lang="en-US" dirty="0" smtClean="0"/>
              <a:t>. For example, the following pattern −</a:t>
            </a:r>
          </a:p>
          <a:p>
            <a:pPr>
              <a:lnSpc>
                <a:spcPct val="100000"/>
              </a:lnSpc>
            </a:pPr>
            <a:endParaRPr lang="en-US" dirty="0" smtClean="0"/>
          </a:p>
          <a:p>
            <a:pPr>
              <a:lnSpc>
                <a:spcPct val="100000"/>
              </a:lnSpc>
            </a:pPr>
            <a:r>
              <a:rPr lang="en-US" dirty="0" err="1" smtClean="0"/>
              <a:t>S.No</a:t>
            </a:r>
            <a:r>
              <a:rPr lang="en-US" dirty="0" smtClean="0"/>
              <a:t>.	Expression &amp; Description</a:t>
            </a:r>
          </a:p>
          <a:p>
            <a:pPr>
              <a:lnSpc>
                <a:spcPct val="100000"/>
              </a:lnSpc>
            </a:pPr>
            <a:r>
              <a:rPr lang="en-US" dirty="0" smtClean="0"/>
              <a:t>1	</a:t>
            </a:r>
          </a:p>
          <a:p>
            <a:pPr>
              <a:lnSpc>
                <a:spcPct val="100000"/>
              </a:lnSpc>
            </a:pPr>
            <a:r>
              <a:rPr lang="en-US" dirty="0" smtClean="0"/>
              <a:t>/</a:t>
            </a:r>
            <a:r>
              <a:rPr lang="en-US" dirty="0" err="1" smtClean="0"/>
              <a:t>a.c</a:t>
            </a:r>
            <a:r>
              <a:rPr lang="en-US" dirty="0" smtClean="0"/>
              <a:t>/</a:t>
            </a:r>
          </a:p>
          <a:p>
            <a:pPr>
              <a:lnSpc>
                <a:spcPct val="100000"/>
              </a:lnSpc>
            </a:pPr>
            <a:endParaRPr lang="en-US" dirty="0" smtClean="0"/>
          </a:p>
          <a:p>
            <a:pPr>
              <a:lnSpc>
                <a:spcPct val="100000"/>
              </a:lnSpc>
            </a:pPr>
            <a:r>
              <a:rPr lang="en-US" dirty="0" smtClean="0"/>
              <a:t>Matches lines that contain strings such as </a:t>
            </a:r>
            <a:r>
              <a:rPr lang="en-US" dirty="0" err="1" smtClean="0"/>
              <a:t>a+c</a:t>
            </a:r>
            <a:r>
              <a:rPr lang="en-US" dirty="0" smtClean="0"/>
              <a:t>, a-c, </a:t>
            </a:r>
            <a:r>
              <a:rPr lang="en-US" dirty="0" err="1" smtClean="0"/>
              <a:t>abc</a:t>
            </a:r>
            <a:r>
              <a:rPr lang="en-US" dirty="0" smtClean="0"/>
              <a:t>, match, and a3c</a:t>
            </a:r>
          </a:p>
          <a:p>
            <a:pPr>
              <a:lnSpc>
                <a:spcPct val="100000"/>
              </a:lnSpc>
            </a:pPr>
            <a:endParaRPr lang="en-US" dirty="0" smtClean="0"/>
          </a:p>
          <a:p>
            <a:pPr>
              <a:lnSpc>
                <a:spcPct val="100000"/>
              </a:lnSpc>
            </a:pPr>
            <a:r>
              <a:rPr lang="en-US" dirty="0" smtClean="0"/>
              <a:t>2	</a:t>
            </a:r>
          </a:p>
          <a:p>
            <a:pPr>
              <a:lnSpc>
                <a:spcPct val="100000"/>
              </a:lnSpc>
            </a:pPr>
            <a:r>
              <a:rPr lang="en-US" dirty="0" smtClean="0"/>
              <a:t>/a*c/</a:t>
            </a:r>
          </a:p>
          <a:p>
            <a:pPr>
              <a:lnSpc>
                <a:spcPct val="100000"/>
              </a:lnSpc>
            </a:pPr>
            <a:endParaRPr lang="en-US" dirty="0" smtClean="0"/>
          </a:p>
          <a:p>
            <a:pPr>
              <a:lnSpc>
                <a:spcPct val="100000"/>
              </a:lnSpc>
            </a:pPr>
            <a:r>
              <a:rPr lang="en-US" dirty="0" smtClean="0"/>
              <a:t>Matches the same strings along with strings such as ace, </a:t>
            </a:r>
            <a:r>
              <a:rPr lang="en-US" dirty="0" err="1" smtClean="0"/>
              <a:t>yacc</a:t>
            </a:r>
            <a:r>
              <a:rPr lang="en-US" dirty="0" smtClean="0"/>
              <a:t>, and arctic</a:t>
            </a:r>
          </a:p>
          <a:p>
            <a:pPr>
              <a:lnSpc>
                <a:spcPct val="100000"/>
              </a:lnSpc>
            </a:pPr>
            <a:endParaRPr lang="en-US" dirty="0" smtClean="0"/>
          </a:p>
          <a:p>
            <a:pPr>
              <a:lnSpc>
                <a:spcPct val="100000"/>
              </a:lnSpc>
            </a:pPr>
            <a:r>
              <a:rPr lang="en-US" dirty="0" smtClean="0"/>
              <a:t>3	</a:t>
            </a:r>
          </a:p>
          <a:p>
            <a:pPr>
              <a:lnSpc>
                <a:spcPct val="100000"/>
              </a:lnSpc>
            </a:pPr>
            <a:r>
              <a:rPr lang="en-US" dirty="0" smtClean="0"/>
              <a:t>/[</a:t>
            </a:r>
            <a:r>
              <a:rPr lang="en-US" dirty="0" err="1" smtClean="0"/>
              <a:t>tT</a:t>
            </a:r>
            <a:r>
              <a:rPr lang="en-US" dirty="0" smtClean="0"/>
              <a:t>]he/</a:t>
            </a:r>
          </a:p>
          <a:p>
            <a:pPr>
              <a:lnSpc>
                <a:spcPct val="100000"/>
              </a:lnSpc>
            </a:pPr>
            <a:endParaRPr lang="en-US" dirty="0" smtClean="0"/>
          </a:p>
          <a:p>
            <a:pPr>
              <a:lnSpc>
                <a:spcPct val="100000"/>
              </a:lnSpc>
            </a:pPr>
            <a:r>
              <a:rPr lang="en-US" dirty="0" smtClean="0"/>
              <a:t>Matches the string The and the</a:t>
            </a:r>
          </a:p>
          <a:p>
            <a:pPr>
              <a:lnSpc>
                <a:spcPct val="100000"/>
              </a:lnSpc>
            </a:pPr>
            <a:endParaRPr lang="en-US" dirty="0" smtClean="0"/>
          </a:p>
          <a:p>
            <a:pPr>
              <a:lnSpc>
                <a:spcPct val="100000"/>
              </a:lnSpc>
            </a:pPr>
            <a:r>
              <a:rPr lang="en-US" dirty="0" smtClean="0"/>
              <a:t>4	</a:t>
            </a:r>
          </a:p>
          <a:p>
            <a:pPr>
              <a:lnSpc>
                <a:spcPct val="100000"/>
              </a:lnSpc>
            </a:pPr>
            <a:r>
              <a:rPr lang="en-US" dirty="0" smtClean="0"/>
              <a:t>/^$/</a:t>
            </a:r>
          </a:p>
          <a:p>
            <a:pPr>
              <a:lnSpc>
                <a:spcPct val="100000"/>
              </a:lnSpc>
            </a:pPr>
            <a:endParaRPr lang="en-US" dirty="0" smtClean="0"/>
          </a:p>
          <a:p>
            <a:pPr>
              <a:lnSpc>
                <a:spcPct val="100000"/>
              </a:lnSpc>
            </a:pPr>
            <a:r>
              <a:rPr lang="en-US" dirty="0" smtClean="0"/>
              <a:t>Matches blank lines</a:t>
            </a:r>
          </a:p>
          <a:p>
            <a:pPr>
              <a:lnSpc>
                <a:spcPct val="100000"/>
              </a:lnSpc>
            </a:pPr>
            <a:endParaRPr lang="en-US" dirty="0" smtClean="0"/>
          </a:p>
          <a:p>
            <a:pPr>
              <a:lnSpc>
                <a:spcPct val="100000"/>
              </a:lnSpc>
            </a:pPr>
            <a:r>
              <a:rPr lang="en-US" dirty="0" smtClean="0"/>
              <a:t>5	</a:t>
            </a:r>
          </a:p>
          <a:p>
            <a:pPr>
              <a:lnSpc>
                <a:spcPct val="100000"/>
              </a:lnSpc>
            </a:pPr>
            <a:r>
              <a:rPr lang="en-US" dirty="0" smtClean="0"/>
              <a:t>/^.*$/</a:t>
            </a:r>
          </a:p>
          <a:p>
            <a:pPr>
              <a:lnSpc>
                <a:spcPct val="100000"/>
              </a:lnSpc>
            </a:pPr>
            <a:endParaRPr lang="en-US" dirty="0" smtClean="0"/>
          </a:p>
          <a:p>
            <a:pPr>
              <a:lnSpc>
                <a:spcPct val="100000"/>
              </a:lnSpc>
            </a:pPr>
            <a:r>
              <a:rPr lang="en-US" dirty="0" smtClean="0"/>
              <a:t>Matches an entire line whatever it is</a:t>
            </a:r>
          </a:p>
          <a:p>
            <a:pPr>
              <a:lnSpc>
                <a:spcPct val="100000"/>
              </a:lnSpc>
            </a:pPr>
            <a:endParaRPr lang="en-US" dirty="0" smtClean="0"/>
          </a:p>
          <a:p>
            <a:pPr>
              <a:lnSpc>
                <a:spcPct val="100000"/>
              </a:lnSpc>
            </a:pPr>
            <a:r>
              <a:rPr lang="en-US" dirty="0" smtClean="0"/>
              <a:t>6	</a:t>
            </a:r>
          </a:p>
          <a:p>
            <a:pPr>
              <a:lnSpc>
                <a:spcPct val="100000"/>
              </a:lnSpc>
            </a:pPr>
            <a:r>
              <a:rPr lang="en-US" dirty="0" smtClean="0"/>
              <a:t>/ */</a:t>
            </a:r>
          </a:p>
          <a:p>
            <a:pPr>
              <a:lnSpc>
                <a:spcPct val="100000"/>
              </a:lnSpc>
            </a:pPr>
            <a:endParaRPr lang="en-US" dirty="0" smtClean="0"/>
          </a:p>
          <a:p>
            <a:pPr>
              <a:lnSpc>
                <a:spcPct val="100000"/>
              </a:lnSpc>
            </a:pPr>
            <a:r>
              <a:rPr lang="en-US" dirty="0" smtClean="0"/>
              <a:t>Matches one or more spaces</a:t>
            </a:r>
          </a:p>
          <a:p>
            <a:pPr>
              <a:lnSpc>
                <a:spcPct val="100000"/>
              </a:lnSpc>
            </a:pPr>
            <a:endParaRPr lang="en-US" dirty="0" smtClean="0"/>
          </a:p>
          <a:p>
            <a:pPr>
              <a:lnSpc>
                <a:spcPct val="100000"/>
              </a:lnSpc>
            </a:pPr>
            <a:r>
              <a:rPr lang="en-US" dirty="0" smtClean="0"/>
              <a:t>7	</a:t>
            </a:r>
          </a:p>
          <a:p>
            <a:pPr>
              <a:lnSpc>
                <a:spcPct val="100000"/>
              </a:lnSpc>
            </a:pPr>
            <a:r>
              <a:rPr lang="en-US" dirty="0" smtClean="0"/>
              <a:t>/^$/</a:t>
            </a:r>
          </a:p>
          <a:p>
            <a:pPr>
              <a:lnSpc>
                <a:spcPct val="100000"/>
              </a:lnSpc>
            </a:pPr>
            <a:endParaRPr lang="en-US" dirty="0" smtClean="0"/>
          </a:p>
          <a:p>
            <a:pPr>
              <a:lnSpc>
                <a:spcPct val="100000"/>
              </a:lnSpc>
            </a:pPr>
            <a:r>
              <a:rPr lang="en-US" dirty="0" smtClean="0"/>
              <a:t>Matches blank lines</a:t>
            </a:r>
          </a:p>
          <a:p>
            <a:pPr>
              <a:lnSpc>
                <a:spcPct val="100000"/>
              </a:lnSpc>
            </a:pPr>
            <a:endParaRPr lang="en-US" dirty="0" smtClean="0"/>
          </a:p>
          <a:p>
            <a:pPr>
              <a:lnSpc>
                <a:spcPct val="100000"/>
              </a:lnSpc>
            </a:pPr>
            <a:r>
              <a:rPr lang="en-US" dirty="0" smtClean="0"/>
              <a:t>Following table shows some frequently used sets of characters −</a:t>
            </a:r>
          </a:p>
          <a:p>
            <a:pPr>
              <a:lnSpc>
                <a:spcPct val="100000"/>
              </a:lnSpc>
            </a:pPr>
            <a:endParaRPr lang="en-US" dirty="0" smtClean="0"/>
          </a:p>
          <a:p>
            <a:pPr>
              <a:lnSpc>
                <a:spcPct val="100000"/>
              </a:lnSpc>
            </a:pPr>
            <a:r>
              <a:rPr lang="en-US" dirty="0" err="1" smtClean="0"/>
              <a:t>S.No</a:t>
            </a:r>
            <a:r>
              <a:rPr lang="en-US" dirty="0" smtClean="0"/>
              <a:t>.	Set &amp; Description</a:t>
            </a:r>
          </a:p>
          <a:p>
            <a:pPr>
              <a:lnSpc>
                <a:spcPct val="100000"/>
              </a:lnSpc>
            </a:pPr>
            <a:r>
              <a:rPr lang="en-US" dirty="0" smtClean="0"/>
              <a:t>1	</a:t>
            </a:r>
          </a:p>
          <a:p>
            <a:pPr>
              <a:lnSpc>
                <a:spcPct val="100000"/>
              </a:lnSpc>
            </a:pPr>
            <a:r>
              <a:rPr lang="en-US" dirty="0" smtClean="0"/>
              <a:t>[a-z]</a:t>
            </a:r>
          </a:p>
          <a:p>
            <a:pPr>
              <a:lnSpc>
                <a:spcPct val="100000"/>
              </a:lnSpc>
            </a:pPr>
            <a:endParaRPr lang="en-US" dirty="0" smtClean="0"/>
          </a:p>
          <a:p>
            <a:pPr>
              <a:lnSpc>
                <a:spcPct val="100000"/>
              </a:lnSpc>
            </a:pPr>
            <a:r>
              <a:rPr lang="en-US" dirty="0" smtClean="0"/>
              <a:t>Matches a single lowercase letter</a:t>
            </a:r>
          </a:p>
          <a:p>
            <a:pPr>
              <a:lnSpc>
                <a:spcPct val="100000"/>
              </a:lnSpc>
            </a:pPr>
            <a:endParaRPr lang="en-US" dirty="0" smtClean="0"/>
          </a:p>
          <a:p>
            <a:pPr>
              <a:lnSpc>
                <a:spcPct val="100000"/>
              </a:lnSpc>
            </a:pPr>
            <a:r>
              <a:rPr lang="en-US" dirty="0" smtClean="0"/>
              <a:t>2	</a:t>
            </a:r>
          </a:p>
          <a:p>
            <a:pPr>
              <a:lnSpc>
                <a:spcPct val="100000"/>
              </a:lnSpc>
            </a:pPr>
            <a:r>
              <a:rPr lang="en-US" dirty="0" smtClean="0"/>
              <a:t>[A-Z]</a:t>
            </a:r>
          </a:p>
          <a:p>
            <a:pPr>
              <a:lnSpc>
                <a:spcPct val="100000"/>
              </a:lnSpc>
            </a:pPr>
            <a:endParaRPr lang="en-US" dirty="0" smtClean="0"/>
          </a:p>
          <a:p>
            <a:pPr>
              <a:lnSpc>
                <a:spcPct val="100000"/>
              </a:lnSpc>
            </a:pPr>
            <a:r>
              <a:rPr lang="en-US" dirty="0" smtClean="0"/>
              <a:t>Matches a single uppercase letter</a:t>
            </a:r>
          </a:p>
          <a:p>
            <a:pPr>
              <a:lnSpc>
                <a:spcPct val="100000"/>
              </a:lnSpc>
            </a:pPr>
            <a:endParaRPr lang="en-US" dirty="0" smtClean="0"/>
          </a:p>
          <a:p>
            <a:pPr>
              <a:lnSpc>
                <a:spcPct val="100000"/>
              </a:lnSpc>
            </a:pPr>
            <a:r>
              <a:rPr lang="en-US" dirty="0" smtClean="0"/>
              <a:t>3	</a:t>
            </a:r>
          </a:p>
          <a:p>
            <a:pPr>
              <a:lnSpc>
                <a:spcPct val="100000"/>
              </a:lnSpc>
            </a:pPr>
            <a:r>
              <a:rPr lang="en-US" dirty="0" smtClean="0"/>
              <a:t>[a-</a:t>
            </a:r>
            <a:r>
              <a:rPr lang="en-US" dirty="0" err="1" smtClean="0"/>
              <a:t>zA</a:t>
            </a:r>
            <a:r>
              <a:rPr lang="en-US" dirty="0" smtClean="0"/>
              <a:t>-Z]</a:t>
            </a:r>
          </a:p>
          <a:p>
            <a:pPr>
              <a:lnSpc>
                <a:spcPct val="100000"/>
              </a:lnSpc>
            </a:pPr>
            <a:endParaRPr lang="en-US" dirty="0" smtClean="0"/>
          </a:p>
          <a:p>
            <a:pPr>
              <a:lnSpc>
                <a:spcPct val="100000"/>
              </a:lnSpc>
            </a:pPr>
            <a:r>
              <a:rPr lang="en-US" dirty="0" smtClean="0"/>
              <a:t>Matches a single letter</a:t>
            </a:r>
          </a:p>
          <a:p>
            <a:pPr>
              <a:lnSpc>
                <a:spcPct val="100000"/>
              </a:lnSpc>
            </a:pPr>
            <a:endParaRPr lang="en-US" dirty="0" smtClean="0"/>
          </a:p>
          <a:p>
            <a:pPr>
              <a:lnSpc>
                <a:spcPct val="100000"/>
              </a:lnSpc>
            </a:pPr>
            <a:r>
              <a:rPr lang="en-US" dirty="0" smtClean="0"/>
              <a:t>4	</a:t>
            </a:r>
          </a:p>
          <a:p>
            <a:pPr>
              <a:lnSpc>
                <a:spcPct val="100000"/>
              </a:lnSpc>
            </a:pPr>
            <a:r>
              <a:rPr lang="en-US" dirty="0" smtClean="0"/>
              <a:t>[0-9]</a:t>
            </a:r>
          </a:p>
          <a:p>
            <a:pPr>
              <a:lnSpc>
                <a:spcPct val="100000"/>
              </a:lnSpc>
            </a:pPr>
            <a:endParaRPr lang="en-US" dirty="0" smtClean="0"/>
          </a:p>
          <a:p>
            <a:pPr>
              <a:lnSpc>
                <a:spcPct val="100000"/>
              </a:lnSpc>
            </a:pPr>
            <a:r>
              <a:rPr lang="en-US" dirty="0" smtClean="0"/>
              <a:t>Matches a single number</a:t>
            </a:r>
          </a:p>
          <a:p>
            <a:pPr>
              <a:lnSpc>
                <a:spcPct val="100000"/>
              </a:lnSpc>
            </a:pPr>
            <a:endParaRPr lang="en-US" dirty="0" smtClean="0"/>
          </a:p>
          <a:p>
            <a:pPr>
              <a:lnSpc>
                <a:spcPct val="100000"/>
              </a:lnSpc>
            </a:pPr>
            <a:r>
              <a:rPr lang="en-US" dirty="0" smtClean="0"/>
              <a:t>5	</a:t>
            </a:r>
          </a:p>
          <a:p>
            <a:pPr>
              <a:lnSpc>
                <a:spcPct val="100000"/>
              </a:lnSpc>
            </a:pPr>
            <a:r>
              <a:rPr lang="en-US" dirty="0" smtClean="0"/>
              <a:t>[a-zA-Z0-9]</a:t>
            </a:r>
          </a:p>
          <a:p>
            <a:pPr>
              <a:lnSpc>
                <a:spcPct val="100000"/>
              </a:lnSpc>
            </a:pPr>
            <a:endParaRPr lang="en-US" dirty="0" smtClean="0"/>
          </a:p>
          <a:p>
            <a:pPr>
              <a:lnSpc>
                <a:spcPct val="100000"/>
              </a:lnSpc>
            </a:pPr>
            <a:r>
              <a:rPr lang="en-US" dirty="0" smtClean="0"/>
              <a:t>Matches a single letter or number</a:t>
            </a:r>
          </a:p>
          <a:p>
            <a:pPr>
              <a:lnSpc>
                <a:spcPct val="100000"/>
              </a:lnSpc>
            </a:pPr>
            <a:endParaRPr lang="en-US" dirty="0" smtClean="0"/>
          </a:p>
          <a:p>
            <a:pPr>
              <a:lnSpc>
                <a:spcPct val="100000"/>
              </a:lnSpc>
            </a:pPr>
            <a:r>
              <a:rPr lang="en-US" dirty="0" smtClean="0"/>
              <a:t>Character Class Keywords</a:t>
            </a:r>
          </a:p>
          <a:p>
            <a:pPr>
              <a:lnSpc>
                <a:spcPct val="100000"/>
              </a:lnSpc>
            </a:pPr>
            <a:r>
              <a:rPr lang="en-US" dirty="0" smtClean="0"/>
              <a:t>Some special keywords are commonly available to </a:t>
            </a:r>
            <a:r>
              <a:rPr lang="en-US" dirty="0" err="1" smtClean="0"/>
              <a:t>regexps</a:t>
            </a:r>
            <a:r>
              <a:rPr lang="en-US" dirty="0" smtClean="0"/>
              <a:t>, especially GNU utilities that employ </a:t>
            </a:r>
            <a:r>
              <a:rPr lang="en-US" dirty="0" err="1" smtClean="0"/>
              <a:t>regexps</a:t>
            </a:r>
            <a:r>
              <a:rPr lang="en-US" dirty="0" smtClean="0"/>
              <a:t>. These are very useful for </a:t>
            </a:r>
            <a:r>
              <a:rPr lang="en-US" dirty="0" err="1" smtClean="0"/>
              <a:t>sed</a:t>
            </a:r>
            <a:r>
              <a:rPr lang="en-US" dirty="0" smtClean="0"/>
              <a:t> regular expressions as they simplify things and enhance readability.</a:t>
            </a:r>
          </a:p>
          <a:p>
            <a:pPr>
              <a:lnSpc>
                <a:spcPct val="100000"/>
              </a:lnSpc>
            </a:pPr>
            <a:endParaRPr lang="en-US" dirty="0" smtClean="0"/>
          </a:p>
          <a:p>
            <a:pPr>
              <a:lnSpc>
                <a:spcPct val="100000"/>
              </a:lnSpc>
            </a:pPr>
            <a:r>
              <a:rPr lang="en-US" dirty="0" smtClean="0"/>
              <a:t>For example, the characters a through z and the characters A through Z, constitute one such class of characters that has the keyword [[:alpha:]]</a:t>
            </a:r>
          </a:p>
          <a:p>
            <a:pPr>
              <a:lnSpc>
                <a:spcPct val="100000"/>
              </a:lnSpc>
            </a:pPr>
            <a:endParaRPr lang="en-US" dirty="0" smtClean="0"/>
          </a:p>
          <a:p>
            <a:pPr>
              <a:lnSpc>
                <a:spcPct val="100000"/>
              </a:lnSpc>
            </a:pPr>
            <a:r>
              <a:rPr lang="en-US" dirty="0" smtClean="0"/>
              <a:t>Using the alphabet character class keyword, this command prints only those lines in the /</a:t>
            </a:r>
            <a:r>
              <a:rPr lang="en-US" dirty="0" err="1" smtClean="0"/>
              <a:t>etc</a:t>
            </a:r>
            <a:r>
              <a:rPr lang="en-US" dirty="0" smtClean="0"/>
              <a:t>/</a:t>
            </a:r>
            <a:r>
              <a:rPr lang="en-US" dirty="0" err="1" smtClean="0"/>
              <a:t>syslog.conf</a:t>
            </a:r>
            <a:r>
              <a:rPr lang="en-US" dirty="0" smtClean="0"/>
              <a:t> file that start with a letter of the alphabet −</a:t>
            </a:r>
          </a:p>
          <a:p>
            <a:pPr>
              <a:lnSpc>
                <a:spcPct val="100000"/>
              </a:lnSpc>
            </a:pPr>
            <a:endParaRPr lang="en-US" dirty="0" smtClean="0"/>
          </a:p>
          <a:p>
            <a:pPr>
              <a:lnSpc>
                <a:spcPct val="100000"/>
              </a:lnSpc>
            </a:pPr>
            <a:r>
              <a:rPr lang="en-US" dirty="0" smtClean="0"/>
              <a:t>$ cat /</a:t>
            </a:r>
            <a:r>
              <a:rPr lang="en-US" dirty="0" err="1" smtClean="0"/>
              <a:t>etc</a:t>
            </a:r>
            <a:r>
              <a:rPr lang="en-US" dirty="0" smtClean="0"/>
              <a:t>/</a:t>
            </a:r>
            <a:r>
              <a:rPr lang="en-US" dirty="0" err="1" smtClean="0"/>
              <a:t>syslog.conf</a:t>
            </a:r>
            <a:r>
              <a:rPr lang="en-US" dirty="0" smtClean="0"/>
              <a:t> | </a:t>
            </a:r>
            <a:r>
              <a:rPr lang="en-US" dirty="0" err="1" smtClean="0"/>
              <a:t>sed</a:t>
            </a:r>
            <a:r>
              <a:rPr lang="en-US" dirty="0" smtClean="0"/>
              <a:t> -n '/^[[:alpha:]]/p'</a:t>
            </a:r>
          </a:p>
          <a:p>
            <a:pPr>
              <a:lnSpc>
                <a:spcPct val="100000"/>
              </a:lnSpc>
            </a:pPr>
            <a:r>
              <a:rPr lang="en-US" dirty="0" smtClean="0"/>
              <a:t>authpriv.*                         /</a:t>
            </a:r>
            <a:r>
              <a:rPr lang="en-US" dirty="0" err="1" smtClean="0"/>
              <a:t>var</a:t>
            </a:r>
            <a:r>
              <a:rPr lang="en-US" dirty="0" smtClean="0"/>
              <a:t>/log/secure</a:t>
            </a:r>
          </a:p>
          <a:p>
            <a:pPr>
              <a:lnSpc>
                <a:spcPct val="100000"/>
              </a:lnSpc>
            </a:pPr>
            <a:r>
              <a:rPr lang="en-US" dirty="0" smtClean="0"/>
              <a:t>mail.*                             -/</a:t>
            </a:r>
            <a:r>
              <a:rPr lang="en-US" dirty="0" err="1" smtClean="0"/>
              <a:t>var</a:t>
            </a:r>
            <a:r>
              <a:rPr lang="en-US" dirty="0" smtClean="0"/>
              <a:t>/log/</a:t>
            </a:r>
            <a:r>
              <a:rPr lang="en-US" dirty="0" err="1" smtClean="0"/>
              <a:t>maillog</a:t>
            </a:r>
            <a:endParaRPr lang="en-US" dirty="0" smtClean="0"/>
          </a:p>
          <a:p>
            <a:pPr>
              <a:lnSpc>
                <a:spcPct val="100000"/>
              </a:lnSpc>
            </a:pPr>
            <a:r>
              <a:rPr lang="en-US" dirty="0" smtClean="0"/>
              <a:t>cron.*                             /</a:t>
            </a:r>
            <a:r>
              <a:rPr lang="en-US" dirty="0" err="1" smtClean="0"/>
              <a:t>var</a:t>
            </a:r>
            <a:r>
              <a:rPr lang="en-US" dirty="0" smtClean="0"/>
              <a:t>/log/</a:t>
            </a:r>
            <a:r>
              <a:rPr lang="en-US" dirty="0" err="1" smtClean="0"/>
              <a:t>cron</a:t>
            </a:r>
            <a:endParaRPr lang="en-US" dirty="0" smtClean="0"/>
          </a:p>
          <a:p>
            <a:pPr>
              <a:lnSpc>
                <a:spcPct val="100000"/>
              </a:lnSpc>
            </a:pPr>
            <a:r>
              <a:rPr lang="en-US" dirty="0" err="1" smtClean="0"/>
              <a:t>uucp,news.crit</a:t>
            </a:r>
            <a:r>
              <a:rPr lang="en-US" dirty="0" smtClean="0"/>
              <a:t>                     /</a:t>
            </a:r>
            <a:r>
              <a:rPr lang="en-US" dirty="0" err="1" smtClean="0"/>
              <a:t>var</a:t>
            </a:r>
            <a:r>
              <a:rPr lang="en-US" dirty="0" smtClean="0"/>
              <a:t>/log/spooler</a:t>
            </a:r>
          </a:p>
          <a:p>
            <a:pPr>
              <a:lnSpc>
                <a:spcPct val="100000"/>
              </a:lnSpc>
            </a:pPr>
            <a:r>
              <a:rPr lang="en-US" dirty="0" smtClean="0"/>
              <a:t>local7.*                           /</a:t>
            </a:r>
            <a:r>
              <a:rPr lang="en-US" dirty="0" err="1" smtClean="0"/>
              <a:t>var</a:t>
            </a:r>
            <a:r>
              <a:rPr lang="en-US" dirty="0" smtClean="0"/>
              <a:t>/log/boot.log</a:t>
            </a:r>
          </a:p>
          <a:p>
            <a:pPr>
              <a:lnSpc>
                <a:spcPct val="100000"/>
              </a:lnSpc>
            </a:pPr>
            <a:r>
              <a:rPr lang="en-US" dirty="0" smtClean="0"/>
              <a:t>The following table is a complete list of the available character class keywords in GNU sed.</a:t>
            </a:r>
          </a:p>
          <a:p>
            <a:pPr>
              <a:lnSpc>
                <a:spcPct val="100000"/>
              </a:lnSpc>
            </a:pPr>
            <a:endParaRPr lang="en-US" dirty="0" smtClean="0"/>
          </a:p>
          <a:p>
            <a:pPr>
              <a:lnSpc>
                <a:spcPct val="100000"/>
              </a:lnSpc>
            </a:pPr>
            <a:r>
              <a:rPr lang="en-US" dirty="0" err="1" smtClean="0"/>
              <a:t>S.No</a:t>
            </a:r>
            <a:r>
              <a:rPr lang="en-US" dirty="0" smtClean="0"/>
              <a:t>.	Character Class &amp; Description</a:t>
            </a:r>
          </a:p>
          <a:p>
            <a:pPr>
              <a:lnSpc>
                <a:spcPct val="100000"/>
              </a:lnSpc>
            </a:pPr>
            <a:r>
              <a:rPr lang="en-US" dirty="0" smtClean="0"/>
              <a:t>1	</a:t>
            </a:r>
          </a:p>
          <a:p>
            <a:pPr>
              <a:lnSpc>
                <a:spcPct val="100000"/>
              </a:lnSpc>
            </a:pPr>
            <a:r>
              <a:rPr lang="en-US" dirty="0" smtClean="0"/>
              <a:t>[[:</a:t>
            </a:r>
            <a:r>
              <a:rPr lang="en-US" dirty="0" err="1" smtClean="0"/>
              <a:t>alnum</a:t>
            </a:r>
            <a:r>
              <a:rPr lang="en-US" dirty="0" smtClean="0"/>
              <a:t>:]]</a:t>
            </a:r>
          </a:p>
          <a:p>
            <a:pPr>
              <a:lnSpc>
                <a:spcPct val="100000"/>
              </a:lnSpc>
            </a:pPr>
            <a:endParaRPr lang="en-US" dirty="0" smtClean="0"/>
          </a:p>
          <a:p>
            <a:pPr>
              <a:lnSpc>
                <a:spcPct val="100000"/>
              </a:lnSpc>
            </a:pPr>
            <a:r>
              <a:rPr lang="en-US" dirty="0" smtClean="0"/>
              <a:t>Alphanumeric [a-z </a:t>
            </a:r>
            <a:r>
              <a:rPr lang="en-US" dirty="0" err="1" smtClean="0"/>
              <a:t>A-Z</a:t>
            </a:r>
            <a:r>
              <a:rPr lang="en-US" dirty="0" smtClean="0"/>
              <a:t> 0-9]</a:t>
            </a:r>
          </a:p>
          <a:p>
            <a:pPr>
              <a:lnSpc>
                <a:spcPct val="100000"/>
              </a:lnSpc>
            </a:pPr>
            <a:endParaRPr lang="en-US" dirty="0" smtClean="0"/>
          </a:p>
          <a:p>
            <a:pPr>
              <a:lnSpc>
                <a:spcPct val="100000"/>
              </a:lnSpc>
            </a:pPr>
            <a:r>
              <a:rPr lang="en-US" dirty="0" smtClean="0"/>
              <a:t>2	</a:t>
            </a:r>
          </a:p>
          <a:p>
            <a:pPr>
              <a:lnSpc>
                <a:spcPct val="100000"/>
              </a:lnSpc>
            </a:pPr>
            <a:r>
              <a:rPr lang="en-US" dirty="0" smtClean="0"/>
              <a:t>[[:alpha:]]</a:t>
            </a:r>
          </a:p>
          <a:p>
            <a:pPr>
              <a:lnSpc>
                <a:spcPct val="100000"/>
              </a:lnSpc>
            </a:pPr>
            <a:endParaRPr lang="en-US" dirty="0" smtClean="0"/>
          </a:p>
          <a:p>
            <a:pPr>
              <a:lnSpc>
                <a:spcPct val="100000"/>
              </a:lnSpc>
            </a:pPr>
            <a:r>
              <a:rPr lang="en-US" dirty="0" smtClean="0"/>
              <a:t>Alphabetic [a-z A-Z]</a:t>
            </a:r>
          </a:p>
          <a:p>
            <a:pPr>
              <a:lnSpc>
                <a:spcPct val="100000"/>
              </a:lnSpc>
            </a:pPr>
            <a:endParaRPr lang="en-US" dirty="0" smtClean="0"/>
          </a:p>
          <a:p>
            <a:pPr>
              <a:lnSpc>
                <a:spcPct val="100000"/>
              </a:lnSpc>
            </a:pPr>
            <a:r>
              <a:rPr lang="en-US" dirty="0" smtClean="0"/>
              <a:t>3	</a:t>
            </a:r>
          </a:p>
          <a:p>
            <a:pPr>
              <a:lnSpc>
                <a:spcPct val="100000"/>
              </a:lnSpc>
            </a:pPr>
            <a:r>
              <a:rPr lang="en-US" dirty="0" smtClean="0"/>
              <a:t>[[:blank:]]</a:t>
            </a:r>
          </a:p>
          <a:p>
            <a:pPr>
              <a:lnSpc>
                <a:spcPct val="100000"/>
              </a:lnSpc>
            </a:pPr>
            <a:endParaRPr lang="en-US" dirty="0" smtClean="0"/>
          </a:p>
          <a:p>
            <a:pPr>
              <a:lnSpc>
                <a:spcPct val="100000"/>
              </a:lnSpc>
            </a:pPr>
            <a:r>
              <a:rPr lang="en-US" dirty="0" smtClean="0"/>
              <a:t>Blank characters (spaces or tabs)</a:t>
            </a:r>
          </a:p>
          <a:p>
            <a:pPr>
              <a:lnSpc>
                <a:spcPct val="100000"/>
              </a:lnSpc>
            </a:pPr>
            <a:endParaRPr lang="en-US" dirty="0" smtClean="0"/>
          </a:p>
          <a:p>
            <a:pPr>
              <a:lnSpc>
                <a:spcPct val="100000"/>
              </a:lnSpc>
            </a:pPr>
            <a:r>
              <a:rPr lang="en-US" dirty="0" smtClean="0"/>
              <a:t>4	</a:t>
            </a:r>
          </a:p>
          <a:p>
            <a:pPr>
              <a:lnSpc>
                <a:spcPct val="100000"/>
              </a:lnSpc>
            </a:pPr>
            <a:r>
              <a:rPr lang="en-US" dirty="0" smtClean="0"/>
              <a:t>[[:</a:t>
            </a:r>
            <a:r>
              <a:rPr lang="en-US" dirty="0" err="1" smtClean="0"/>
              <a:t>cntrl</a:t>
            </a:r>
            <a:r>
              <a:rPr lang="en-US" dirty="0" smtClean="0"/>
              <a:t>:]]</a:t>
            </a:r>
          </a:p>
          <a:p>
            <a:pPr>
              <a:lnSpc>
                <a:spcPct val="100000"/>
              </a:lnSpc>
            </a:pPr>
            <a:endParaRPr lang="en-US" dirty="0" smtClean="0"/>
          </a:p>
          <a:p>
            <a:pPr>
              <a:lnSpc>
                <a:spcPct val="100000"/>
              </a:lnSpc>
            </a:pPr>
            <a:r>
              <a:rPr lang="en-US" dirty="0" smtClean="0"/>
              <a:t>Control characters</a:t>
            </a:r>
          </a:p>
          <a:p>
            <a:pPr>
              <a:lnSpc>
                <a:spcPct val="100000"/>
              </a:lnSpc>
            </a:pPr>
            <a:endParaRPr lang="en-US" dirty="0" smtClean="0"/>
          </a:p>
          <a:p>
            <a:pPr>
              <a:lnSpc>
                <a:spcPct val="100000"/>
              </a:lnSpc>
            </a:pPr>
            <a:r>
              <a:rPr lang="en-US" dirty="0" smtClean="0"/>
              <a:t>5	</a:t>
            </a:r>
          </a:p>
          <a:p>
            <a:pPr>
              <a:lnSpc>
                <a:spcPct val="100000"/>
              </a:lnSpc>
            </a:pPr>
            <a:r>
              <a:rPr lang="en-US" dirty="0" smtClean="0"/>
              <a:t>[[:digit:]]</a:t>
            </a:r>
          </a:p>
          <a:p>
            <a:pPr>
              <a:lnSpc>
                <a:spcPct val="100000"/>
              </a:lnSpc>
            </a:pPr>
            <a:endParaRPr lang="en-US" dirty="0" smtClean="0"/>
          </a:p>
          <a:p>
            <a:pPr>
              <a:lnSpc>
                <a:spcPct val="100000"/>
              </a:lnSpc>
            </a:pPr>
            <a:r>
              <a:rPr lang="en-US" dirty="0" smtClean="0"/>
              <a:t>Numbers [0-9]</a:t>
            </a:r>
          </a:p>
          <a:p>
            <a:pPr>
              <a:lnSpc>
                <a:spcPct val="100000"/>
              </a:lnSpc>
            </a:pPr>
            <a:endParaRPr lang="en-US" dirty="0" smtClean="0"/>
          </a:p>
          <a:p>
            <a:pPr>
              <a:lnSpc>
                <a:spcPct val="100000"/>
              </a:lnSpc>
            </a:pPr>
            <a:r>
              <a:rPr lang="en-US" dirty="0" smtClean="0"/>
              <a:t>6	</a:t>
            </a:r>
          </a:p>
          <a:p>
            <a:pPr>
              <a:lnSpc>
                <a:spcPct val="100000"/>
              </a:lnSpc>
            </a:pPr>
            <a:r>
              <a:rPr lang="en-US" dirty="0" smtClean="0"/>
              <a:t>[[:graph:]]</a:t>
            </a:r>
          </a:p>
          <a:p>
            <a:pPr>
              <a:lnSpc>
                <a:spcPct val="100000"/>
              </a:lnSpc>
            </a:pPr>
            <a:endParaRPr lang="en-US" dirty="0" smtClean="0"/>
          </a:p>
          <a:p>
            <a:pPr>
              <a:lnSpc>
                <a:spcPct val="100000"/>
              </a:lnSpc>
            </a:pPr>
            <a:r>
              <a:rPr lang="en-US" dirty="0" smtClean="0"/>
              <a:t>Any visible characters (excludes whitespace)</a:t>
            </a:r>
          </a:p>
          <a:p>
            <a:pPr>
              <a:lnSpc>
                <a:spcPct val="100000"/>
              </a:lnSpc>
            </a:pPr>
            <a:endParaRPr lang="en-US" dirty="0" smtClean="0"/>
          </a:p>
          <a:p>
            <a:pPr>
              <a:lnSpc>
                <a:spcPct val="100000"/>
              </a:lnSpc>
            </a:pPr>
            <a:r>
              <a:rPr lang="en-US" dirty="0" smtClean="0"/>
              <a:t>7	</a:t>
            </a:r>
          </a:p>
          <a:p>
            <a:pPr>
              <a:lnSpc>
                <a:spcPct val="100000"/>
              </a:lnSpc>
            </a:pPr>
            <a:r>
              <a:rPr lang="en-US" dirty="0" smtClean="0"/>
              <a:t>[[:lower:]]</a:t>
            </a:r>
          </a:p>
          <a:p>
            <a:pPr>
              <a:lnSpc>
                <a:spcPct val="100000"/>
              </a:lnSpc>
            </a:pPr>
            <a:endParaRPr lang="en-US" dirty="0" smtClean="0"/>
          </a:p>
          <a:p>
            <a:pPr>
              <a:lnSpc>
                <a:spcPct val="100000"/>
              </a:lnSpc>
            </a:pPr>
            <a:r>
              <a:rPr lang="en-US" dirty="0" smtClean="0"/>
              <a:t>Lowercase letters [a-z]</a:t>
            </a:r>
          </a:p>
          <a:p>
            <a:pPr>
              <a:lnSpc>
                <a:spcPct val="100000"/>
              </a:lnSpc>
            </a:pPr>
            <a:endParaRPr lang="en-US" dirty="0" smtClean="0"/>
          </a:p>
          <a:p>
            <a:pPr>
              <a:lnSpc>
                <a:spcPct val="100000"/>
              </a:lnSpc>
            </a:pPr>
            <a:r>
              <a:rPr lang="en-US" dirty="0" smtClean="0"/>
              <a:t>8	</a:t>
            </a:r>
          </a:p>
          <a:p>
            <a:pPr>
              <a:lnSpc>
                <a:spcPct val="100000"/>
              </a:lnSpc>
            </a:pPr>
            <a:r>
              <a:rPr lang="en-US" dirty="0" smtClean="0"/>
              <a:t>[[:print:]]</a:t>
            </a:r>
          </a:p>
          <a:p>
            <a:pPr>
              <a:lnSpc>
                <a:spcPct val="100000"/>
              </a:lnSpc>
            </a:pPr>
            <a:endParaRPr lang="en-US" dirty="0" smtClean="0"/>
          </a:p>
          <a:p>
            <a:pPr>
              <a:lnSpc>
                <a:spcPct val="100000"/>
              </a:lnSpc>
            </a:pPr>
            <a:r>
              <a:rPr lang="en-US" dirty="0" smtClean="0"/>
              <a:t>Printable characters (non-control characters)</a:t>
            </a:r>
          </a:p>
          <a:p>
            <a:pPr>
              <a:lnSpc>
                <a:spcPct val="100000"/>
              </a:lnSpc>
            </a:pPr>
            <a:endParaRPr lang="en-US" dirty="0" smtClean="0"/>
          </a:p>
          <a:p>
            <a:pPr>
              <a:lnSpc>
                <a:spcPct val="100000"/>
              </a:lnSpc>
            </a:pPr>
            <a:r>
              <a:rPr lang="en-US" dirty="0" smtClean="0"/>
              <a:t>9	</a:t>
            </a:r>
          </a:p>
          <a:p>
            <a:pPr>
              <a:lnSpc>
                <a:spcPct val="100000"/>
              </a:lnSpc>
            </a:pPr>
            <a:r>
              <a:rPr lang="en-US" dirty="0" smtClean="0"/>
              <a:t>[[:</a:t>
            </a:r>
            <a:r>
              <a:rPr lang="en-US" dirty="0" err="1" smtClean="0"/>
              <a:t>punct</a:t>
            </a:r>
            <a:r>
              <a:rPr lang="en-US" dirty="0" smtClean="0"/>
              <a:t>:]]</a:t>
            </a:r>
          </a:p>
          <a:p>
            <a:pPr>
              <a:lnSpc>
                <a:spcPct val="100000"/>
              </a:lnSpc>
            </a:pPr>
            <a:endParaRPr lang="en-US" dirty="0" smtClean="0"/>
          </a:p>
          <a:p>
            <a:pPr>
              <a:lnSpc>
                <a:spcPct val="100000"/>
              </a:lnSpc>
            </a:pPr>
            <a:r>
              <a:rPr lang="en-US" dirty="0" smtClean="0"/>
              <a:t>Punctuation characters</a:t>
            </a:r>
          </a:p>
          <a:p>
            <a:pPr>
              <a:lnSpc>
                <a:spcPct val="100000"/>
              </a:lnSpc>
            </a:pPr>
            <a:endParaRPr lang="en-US" dirty="0" smtClean="0"/>
          </a:p>
          <a:p>
            <a:pPr>
              <a:lnSpc>
                <a:spcPct val="100000"/>
              </a:lnSpc>
            </a:pPr>
            <a:r>
              <a:rPr lang="en-US" dirty="0" smtClean="0"/>
              <a:t>10	</a:t>
            </a:r>
          </a:p>
          <a:p>
            <a:pPr>
              <a:lnSpc>
                <a:spcPct val="100000"/>
              </a:lnSpc>
            </a:pPr>
            <a:r>
              <a:rPr lang="en-US" dirty="0" smtClean="0"/>
              <a:t>[[:space:]]</a:t>
            </a:r>
          </a:p>
          <a:p>
            <a:pPr>
              <a:lnSpc>
                <a:spcPct val="100000"/>
              </a:lnSpc>
            </a:pPr>
            <a:endParaRPr lang="en-US" dirty="0" smtClean="0"/>
          </a:p>
          <a:p>
            <a:pPr>
              <a:lnSpc>
                <a:spcPct val="100000"/>
              </a:lnSpc>
            </a:pPr>
            <a:r>
              <a:rPr lang="en-US" dirty="0" smtClean="0"/>
              <a:t>Whitespace</a:t>
            </a:r>
          </a:p>
          <a:p>
            <a:pPr>
              <a:lnSpc>
                <a:spcPct val="100000"/>
              </a:lnSpc>
            </a:pPr>
            <a:endParaRPr lang="en-US" dirty="0" smtClean="0"/>
          </a:p>
          <a:p>
            <a:pPr>
              <a:lnSpc>
                <a:spcPct val="100000"/>
              </a:lnSpc>
            </a:pPr>
            <a:r>
              <a:rPr lang="en-US" dirty="0" smtClean="0"/>
              <a:t>11	</a:t>
            </a:r>
          </a:p>
          <a:p>
            <a:pPr>
              <a:lnSpc>
                <a:spcPct val="100000"/>
              </a:lnSpc>
            </a:pPr>
            <a:r>
              <a:rPr lang="en-US" dirty="0" smtClean="0"/>
              <a:t>[[:upper:]]</a:t>
            </a:r>
          </a:p>
          <a:p>
            <a:pPr>
              <a:lnSpc>
                <a:spcPct val="100000"/>
              </a:lnSpc>
            </a:pPr>
            <a:endParaRPr lang="en-US" dirty="0" smtClean="0"/>
          </a:p>
          <a:p>
            <a:pPr>
              <a:lnSpc>
                <a:spcPct val="100000"/>
              </a:lnSpc>
            </a:pPr>
            <a:r>
              <a:rPr lang="en-US" dirty="0" smtClean="0"/>
              <a:t>Uppercase letters [A-Z]</a:t>
            </a:r>
          </a:p>
          <a:p>
            <a:pPr>
              <a:lnSpc>
                <a:spcPct val="100000"/>
              </a:lnSpc>
            </a:pPr>
            <a:endParaRPr lang="en-US" dirty="0" smtClean="0"/>
          </a:p>
          <a:p>
            <a:pPr>
              <a:lnSpc>
                <a:spcPct val="100000"/>
              </a:lnSpc>
            </a:pPr>
            <a:r>
              <a:rPr lang="en-US" dirty="0" smtClean="0"/>
              <a:t>12	</a:t>
            </a:r>
          </a:p>
          <a:p>
            <a:pPr>
              <a:lnSpc>
                <a:spcPct val="100000"/>
              </a:lnSpc>
            </a:pPr>
            <a:r>
              <a:rPr lang="en-US" dirty="0" smtClean="0"/>
              <a:t>[[:</a:t>
            </a:r>
            <a:r>
              <a:rPr lang="en-US" dirty="0" err="1" smtClean="0"/>
              <a:t>xdigit</a:t>
            </a:r>
            <a:r>
              <a:rPr lang="en-US" dirty="0" smtClean="0"/>
              <a:t>:]]</a:t>
            </a:r>
          </a:p>
          <a:p>
            <a:pPr>
              <a:lnSpc>
                <a:spcPct val="100000"/>
              </a:lnSpc>
            </a:pPr>
            <a:endParaRPr lang="en-US" dirty="0" smtClean="0"/>
          </a:p>
          <a:p>
            <a:pPr>
              <a:lnSpc>
                <a:spcPct val="100000"/>
              </a:lnSpc>
            </a:pPr>
            <a:r>
              <a:rPr lang="en-US" dirty="0" smtClean="0"/>
              <a:t>Hex digits [0-9 a-f A-F]</a:t>
            </a:r>
          </a:p>
          <a:p>
            <a:pPr>
              <a:lnSpc>
                <a:spcPct val="100000"/>
              </a:lnSpc>
            </a:pPr>
            <a:endParaRPr lang="en-US" dirty="0" smtClean="0"/>
          </a:p>
          <a:p>
            <a:pPr>
              <a:lnSpc>
                <a:spcPct val="100000"/>
              </a:lnSpc>
            </a:pPr>
            <a:r>
              <a:rPr lang="en-US" dirty="0" err="1" smtClean="0"/>
              <a:t>Aampersand</a:t>
            </a:r>
            <a:r>
              <a:rPr lang="en-US" dirty="0" smtClean="0"/>
              <a:t> Referencing</a:t>
            </a:r>
          </a:p>
          <a:p>
            <a:pPr>
              <a:lnSpc>
                <a:spcPct val="100000"/>
              </a:lnSpc>
            </a:pPr>
            <a:r>
              <a:rPr lang="en-US" dirty="0" smtClean="0"/>
              <a:t>The </a:t>
            </a:r>
            <a:r>
              <a:rPr lang="en-US" dirty="0" err="1" smtClean="0"/>
              <a:t>sed</a:t>
            </a:r>
            <a:r>
              <a:rPr lang="en-US" dirty="0" smtClean="0"/>
              <a:t> </a:t>
            </a:r>
            <a:r>
              <a:rPr lang="en-US" dirty="0" err="1" smtClean="0"/>
              <a:t>metacharacter</a:t>
            </a:r>
            <a:r>
              <a:rPr lang="en-US" dirty="0" smtClean="0"/>
              <a:t> &amp; represents the contents of the pattern that was matched. For instance, say you have a file called phone.txt full of phone numbers, such as the following −</a:t>
            </a:r>
          </a:p>
          <a:p>
            <a:pPr>
              <a:lnSpc>
                <a:spcPct val="100000"/>
              </a:lnSpc>
            </a:pPr>
            <a:endParaRPr lang="en-US" dirty="0" smtClean="0"/>
          </a:p>
          <a:p>
            <a:pPr>
              <a:lnSpc>
                <a:spcPct val="100000"/>
              </a:lnSpc>
            </a:pPr>
            <a:r>
              <a:rPr lang="en-US" dirty="0" smtClean="0"/>
              <a:t>5555551212</a:t>
            </a:r>
          </a:p>
          <a:p>
            <a:pPr>
              <a:lnSpc>
                <a:spcPct val="100000"/>
              </a:lnSpc>
            </a:pPr>
            <a:r>
              <a:rPr lang="en-US" dirty="0" smtClean="0"/>
              <a:t>5555551213</a:t>
            </a:r>
          </a:p>
          <a:p>
            <a:pPr>
              <a:lnSpc>
                <a:spcPct val="100000"/>
              </a:lnSpc>
            </a:pPr>
            <a:r>
              <a:rPr lang="en-US" dirty="0" smtClean="0"/>
              <a:t>5555551214</a:t>
            </a:r>
          </a:p>
          <a:p>
            <a:pPr>
              <a:lnSpc>
                <a:spcPct val="100000"/>
              </a:lnSpc>
            </a:pPr>
            <a:r>
              <a:rPr lang="en-US" dirty="0" smtClean="0"/>
              <a:t>6665551215</a:t>
            </a:r>
          </a:p>
          <a:p>
            <a:pPr>
              <a:lnSpc>
                <a:spcPct val="100000"/>
              </a:lnSpc>
            </a:pPr>
            <a:r>
              <a:rPr lang="en-US" dirty="0" smtClean="0"/>
              <a:t>6665551216</a:t>
            </a:r>
          </a:p>
          <a:p>
            <a:pPr>
              <a:lnSpc>
                <a:spcPct val="100000"/>
              </a:lnSpc>
            </a:pPr>
            <a:r>
              <a:rPr lang="en-US" dirty="0" smtClean="0"/>
              <a:t>7775551217</a:t>
            </a:r>
          </a:p>
          <a:p>
            <a:pPr>
              <a:lnSpc>
                <a:spcPct val="100000"/>
              </a:lnSpc>
            </a:pPr>
            <a:r>
              <a:rPr lang="en-US" dirty="0" smtClean="0"/>
              <a:t>You want to make the area code (the first three digits) surrounded by parentheses for easier reading. To do this, you can use the ampersand replacement character −</a:t>
            </a:r>
          </a:p>
          <a:p>
            <a:pPr>
              <a:lnSpc>
                <a:spcPct val="100000"/>
              </a:lnSpc>
            </a:pPr>
            <a:endParaRPr lang="en-US" dirty="0" smtClean="0"/>
          </a:p>
          <a:p>
            <a:pPr>
              <a:lnSpc>
                <a:spcPct val="100000"/>
              </a:lnSpc>
            </a:pPr>
            <a:r>
              <a:rPr lang="en-US" dirty="0" smtClean="0"/>
              <a:t>$ </a:t>
            </a:r>
            <a:r>
              <a:rPr lang="en-US" dirty="0" err="1" smtClean="0"/>
              <a:t>sed</a:t>
            </a:r>
            <a:r>
              <a:rPr lang="en-US" dirty="0" smtClean="0"/>
              <a:t> -e 's/^[[:digit:]][[:digit:]][[:digit:]]/(&amp;)/g' phone.txt</a:t>
            </a:r>
          </a:p>
          <a:p>
            <a:pPr>
              <a:lnSpc>
                <a:spcPct val="100000"/>
              </a:lnSpc>
            </a:pPr>
            <a:r>
              <a:rPr lang="en-US" dirty="0" smtClean="0"/>
              <a:t>(555)5551212</a:t>
            </a:r>
          </a:p>
          <a:p>
            <a:pPr>
              <a:lnSpc>
                <a:spcPct val="100000"/>
              </a:lnSpc>
            </a:pPr>
            <a:r>
              <a:rPr lang="en-US" dirty="0" smtClean="0"/>
              <a:t>(555)5551213</a:t>
            </a:r>
          </a:p>
          <a:p>
            <a:pPr>
              <a:lnSpc>
                <a:spcPct val="100000"/>
              </a:lnSpc>
            </a:pPr>
            <a:r>
              <a:rPr lang="en-US" dirty="0" smtClean="0"/>
              <a:t>(555)5551214</a:t>
            </a:r>
          </a:p>
          <a:p>
            <a:pPr>
              <a:lnSpc>
                <a:spcPct val="100000"/>
              </a:lnSpc>
            </a:pPr>
            <a:r>
              <a:rPr lang="en-US" dirty="0" smtClean="0"/>
              <a:t>(666)5551215</a:t>
            </a:r>
          </a:p>
          <a:p>
            <a:pPr>
              <a:lnSpc>
                <a:spcPct val="100000"/>
              </a:lnSpc>
            </a:pPr>
            <a:endParaRPr lang="en-US" dirty="0" smtClean="0"/>
          </a:p>
          <a:p>
            <a:pPr>
              <a:lnSpc>
                <a:spcPct val="100000"/>
              </a:lnSpc>
            </a:pPr>
            <a:r>
              <a:rPr lang="en-US" dirty="0" smtClean="0"/>
              <a:t>(666)5551216</a:t>
            </a:r>
          </a:p>
          <a:p>
            <a:pPr>
              <a:lnSpc>
                <a:spcPct val="100000"/>
              </a:lnSpc>
            </a:pPr>
            <a:r>
              <a:rPr lang="en-US" dirty="0" smtClean="0"/>
              <a:t>(777)5551217</a:t>
            </a:r>
          </a:p>
          <a:p>
            <a:pPr>
              <a:lnSpc>
                <a:spcPct val="100000"/>
              </a:lnSpc>
            </a:pPr>
            <a:r>
              <a:rPr lang="en-US" dirty="0" smtClean="0"/>
              <a:t>Here in the pattern part you are matching the first 3 digits and then using &amp; you are replacing those 3 digits with the surrounding parentheses.</a:t>
            </a:r>
          </a:p>
          <a:p>
            <a:pPr>
              <a:lnSpc>
                <a:spcPct val="100000"/>
              </a:lnSpc>
            </a:pPr>
            <a:endParaRPr lang="en-US" dirty="0" smtClean="0"/>
          </a:p>
          <a:p>
            <a:pPr>
              <a:lnSpc>
                <a:spcPct val="100000"/>
              </a:lnSpc>
            </a:pPr>
            <a:r>
              <a:rPr lang="en-US" dirty="0" smtClean="0"/>
              <a:t>Using Multiple </a:t>
            </a:r>
            <a:r>
              <a:rPr lang="en-US" dirty="0" err="1" smtClean="0"/>
              <a:t>sed</a:t>
            </a:r>
            <a:r>
              <a:rPr lang="en-US" dirty="0" smtClean="0"/>
              <a:t> Commands</a:t>
            </a:r>
          </a:p>
          <a:p>
            <a:pPr>
              <a:lnSpc>
                <a:spcPct val="100000"/>
              </a:lnSpc>
            </a:pPr>
            <a:r>
              <a:rPr lang="en-US" dirty="0" smtClean="0"/>
              <a:t>You can use multiple </a:t>
            </a:r>
            <a:r>
              <a:rPr lang="en-US" dirty="0" err="1" smtClean="0"/>
              <a:t>sed</a:t>
            </a:r>
            <a:r>
              <a:rPr lang="en-US" dirty="0" smtClean="0"/>
              <a:t> commands in a single </a:t>
            </a:r>
            <a:r>
              <a:rPr lang="en-US" dirty="0" err="1" smtClean="0"/>
              <a:t>sed</a:t>
            </a:r>
            <a:r>
              <a:rPr lang="en-US" dirty="0" smtClean="0"/>
              <a:t> command as follows −</a:t>
            </a:r>
          </a:p>
          <a:p>
            <a:pPr>
              <a:lnSpc>
                <a:spcPct val="100000"/>
              </a:lnSpc>
            </a:pPr>
            <a:endParaRPr lang="en-US" dirty="0" smtClean="0"/>
          </a:p>
          <a:p>
            <a:pPr>
              <a:lnSpc>
                <a:spcPct val="100000"/>
              </a:lnSpc>
            </a:pPr>
            <a:r>
              <a:rPr lang="en-US" dirty="0" smtClean="0"/>
              <a:t>$ </a:t>
            </a:r>
            <a:r>
              <a:rPr lang="en-US" dirty="0" err="1" smtClean="0"/>
              <a:t>sed</a:t>
            </a:r>
            <a:r>
              <a:rPr lang="en-US" dirty="0" smtClean="0"/>
              <a:t> -e 'command1' -e 'command2' ... -e '</a:t>
            </a:r>
            <a:r>
              <a:rPr lang="en-US" dirty="0" err="1" smtClean="0"/>
              <a:t>commandN</a:t>
            </a:r>
            <a:r>
              <a:rPr lang="en-US" dirty="0" smtClean="0"/>
              <a:t>' files</a:t>
            </a:r>
          </a:p>
          <a:p>
            <a:pPr>
              <a:lnSpc>
                <a:spcPct val="100000"/>
              </a:lnSpc>
            </a:pPr>
            <a:r>
              <a:rPr lang="en-US" dirty="0" smtClean="0"/>
              <a:t>Here command1 through </a:t>
            </a:r>
            <a:r>
              <a:rPr lang="en-US" dirty="0" err="1" smtClean="0"/>
              <a:t>commandN</a:t>
            </a:r>
            <a:r>
              <a:rPr lang="en-US" dirty="0" smtClean="0"/>
              <a:t> are </a:t>
            </a:r>
            <a:r>
              <a:rPr lang="en-US" dirty="0" err="1" smtClean="0"/>
              <a:t>sed</a:t>
            </a:r>
            <a:r>
              <a:rPr lang="en-US" dirty="0" smtClean="0"/>
              <a:t> commands of the type discussed previously. These commands are applied to each of the lines in the list of files given by files.</a:t>
            </a:r>
          </a:p>
          <a:p>
            <a:pPr>
              <a:lnSpc>
                <a:spcPct val="100000"/>
              </a:lnSpc>
            </a:pPr>
            <a:endParaRPr lang="en-US" dirty="0" smtClean="0"/>
          </a:p>
          <a:p>
            <a:pPr>
              <a:lnSpc>
                <a:spcPct val="100000"/>
              </a:lnSpc>
            </a:pPr>
            <a:r>
              <a:rPr lang="en-US" dirty="0" smtClean="0"/>
              <a:t>Using the same mechanism, we can write the above phone number example as follows −</a:t>
            </a:r>
          </a:p>
          <a:p>
            <a:pPr>
              <a:lnSpc>
                <a:spcPct val="100000"/>
              </a:lnSpc>
            </a:pPr>
            <a:endParaRPr lang="en-US" dirty="0" smtClean="0"/>
          </a:p>
          <a:p>
            <a:pPr>
              <a:lnSpc>
                <a:spcPct val="100000"/>
              </a:lnSpc>
            </a:pPr>
            <a:r>
              <a:rPr lang="en-US" dirty="0" smtClean="0"/>
              <a:t>$ </a:t>
            </a:r>
            <a:r>
              <a:rPr lang="en-US" dirty="0" err="1" smtClean="0"/>
              <a:t>sed</a:t>
            </a:r>
            <a:r>
              <a:rPr lang="en-US" dirty="0" smtClean="0"/>
              <a:t> -e 's/^[[:digit:]]\{3\}/(&amp;)/g'  \ </a:t>
            </a:r>
          </a:p>
          <a:p>
            <a:pPr>
              <a:lnSpc>
                <a:spcPct val="100000"/>
              </a:lnSpc>
            </a:pPr>
            <a:r>
              <a:rPr lang="en-US" dirty="0" smtClean="0"/>
              <a:t>   -e 's/)[[:digit:]]\{3\}/&amp;-/g' phone.txt </a:t>
            </a:r>
          </a:p>
          <a:p>
            <a:pPr>
              <a:lnSpc>
                <a:spcPct val="100000"/>
              </a:lnSpc>
            </a:pPr>
            <a:r>
              <a:rPr lang="en-US" dirty="0" smtClean="0"/>
              <a:t>(555)555-1212 </a:t>
            </a:r>
          </a:p>
          <a:p>
            <a:pPr>
              <a:lnSpc>
                <a:spcPct val="100000"/>
              </a:lnSpc>
            </a:pPr>
            <a:r>
              <a:rPr lang="en-US" dirty="0" smtClean="0"/>
              <a:t>(555)555-1213 </a:t>
            </a:r>
          </a:p>
          <a:p>
            <a:pPr>
              <a:lnSpc>
                <a:spcPct val="100000"/>
              </a:lnSpc>
            </a:pPr>
            <a:r>
              <a:rPr lang="en-US" dirty="0" smtClean="0"/>
              <a:t>(555)555-1214 </a:t>
            </a:r>
          </a:p>
          <a:p>
            <a:pPr>
              <a:lnSpc>
                <a:spcPct val="100000"/>
              </a:lnSpc>
            </a:pPr>
            <a:r>
              <a:rPr lang="en-US" dirty="0" smtClean="0"/>
              <a:t>(666)555-1215 </a:t>
            </a:r>
          </a:p>
          <a:p>
            <a:pPr>
              <a:lnSpc>
                <a:spcPct val="100000"/>
              </a:lnSpc>
            </a:pPr>
            <a:r>
              <a:rPr lang="en-US" dirty="0" smtClean="0"/>
              <a:t>(666)555-1216 </a:t>
            </a:r>
          </a:p>
          <a:p>
            <a:pPr>
              <a:lnSpc>
                <a:spcPct val="100000"/>
              </a:lnSpc>
            </a:pPr>
            <a:r>
              <a:rPr lang="en-US" dirty="0" smtClean="0"/>
              <a:t>(777)555-1217</a:t>
            </a:r>
          </a:p>
          <a:p>
            <a:pPr>
              <a:lnSpc>
                <a:spcPct val="100000"/>
              </a:lnSpc>
            </a:pPr>
            <a:r>
              <a:rPr lang="en-US" dirty="0" smtClean="0"/>
              <a:t>Note − In the above example, instead of repeating the character class keyword [[:digit:]] three times, we replaced it with \{3\}, which means the preceding regular expression is matched three times. We have also used \ to give line break and this has to be removed before the command is run.</a:t>
            </a:r>
          </a:p>
          <a:p>
            <a:pPr>
              <a:lnSpc>
                <a:spcPct val="100000"/>
              </a:lnSpc>
            </a:pPr>
            <a:endParaRPr lang="en-US" dirty="0" smtClean="0"/>
          </a:p>
          <a:p>
            <a:pPr>
              <a:lnSpc>
                <a:spcPct val="100000"/>
              </a:lnSpc>
            </a:pPr>
            <a:r>
              <a:rPr lang="en-US" dirty="0" smtClean="0"/>
              <a:t>Back References</a:t>
            </a:r>
          </a:p>
          <a:p>
            <a:pPr>
              <a:lnSpc>
                <a:spcPct val="100000"/>
              </a:lnSpc>
            </a:pPr>
            <a:r>
              <a:rPr lang="en-US" dirty="0" smtClean="0"/>
              <a:t>The ampersand </a:t>
            </a:r>
            <a:r>
              <a:rPr lang="en-US" dirty="0" err="1" smtClean="0"/>
              <a:t>metacharacter</a:t>
            </a:r>
            <a:r>
              <a:rPr lang="en-US" dirty="0" smtClean="0"/>
              <a:t> is useful, but even more useful is the ability to define specific regions in regular expressions. These special regions can be used as reference in your replacement strings. By defining specific parts of a regular expression, you can then refer back to those parts with a special reference character.</a:t>
            </a:r>
          </a:p>
          <a:p>
            <a:pPr>
              <a:lnSpc>
                <a:spcPct val="100000"/>
              </a:lnSpc>
            </a:pPr>
            <a:endParaRPr lang="en-US" dirty="0" smtClean="0"/>
          </a:p>
          <a:p>
            <a:pPr>
              <a:lnSpc>
                <a:spcPct val="100000"/>
              </a:lnSpc>
            </a:pPr>
            <a:r>
              <a:rPr lang="en-US" dirty="0" smtClean="0"/>
              <a:t>To do back references, you have to first define a region and then refer back to that region. To define a region, you insert </a:t>
            </a:r>
            <a:r>
              <a:rPr lang="en-US" dirty="0" err="1" smtClean="0"/>
              <a:t>backslashed</a:t>
            </a:r>
            <a:r>
              <a:rPr lang="en-US" dirty="0" smtClean="0"/>
              <a:t> parentheses around each region of interest. The first region that you surround with backslashes is then referenced by \1, the second region by \2, and so on.</a:t>
            </a:r>
          </a:p>
          <a:p>
            <a:pPr>
              <a:lnSpc>
                <a:spcPct val="100000"/>
              </a:lnSpc>
            </a:pPr>
            <a:endParaRPr lang="en-US" dirty="0" smtClean="0"/>
          </a:p>
          <a:p>
            <a:pPr>
              <a:lnSpc>
                <a:spcPct val="100000"/>
              </a:lnSpc>
            </a:pPr>
            <a:r>
              <a:rPr lang="en-US" dirty="0" smtClean="0"/>
              <a:t>Assuming phone.txt has the following text −</a:t>
            </a:r>
          </a:p>
          <a:p>
            <a:pPr>
              <a:lnSpc>
                <a:spcPct val="100000"/>
              </a:lnSpc>
            </a:pPr>
            <a:endParaRPr lang="en-US" dirty="0" smtClean="0"/>
          </a:p>
          <a:p>
            <a:pPr>
              <a:lnSpc>
                <a:spcPct val="100000"/>
              </a:lnSpc>
            </a:pPr>
            <a:r>
              <a:rPr lang="en-US" dirty="0" smtClean="0"/>
              <a:t>(555)555-1212</a:t>
            </a:r>
          </a:p>
          <a:p>
            <a:pPr>
              <a:lnSpc>
                <a:spcPct val="100000"/>
              </a:lnSpc>
            </a:pPr>
            <a:r>
              <a:rPr lang="en-US" dirty="0" smtClean="0"/>
              <a:t>(555)555-1213</a:t>
            </a:r>
          </a:p>
          <a:p>
            <a:pPr>
              <a:lnSpc>
                <a:spcPct val="100000"/>
              </a:lnSpc>
            </a:pPr>
            <a:r>
              <a:rPr lang="en-US" dirty="0" smtClean="0"/>
              <a:t>(555)555-1214</a:t>
            </a:r>
          </a:p>
          <a:p>
            <a:pPr>
              <a:lnSpc>
                <a:spcPct val="100000"/>
              </a:lnSpc>
            </a:pPr>
            <a:r>
              <a:rPr lang="en-US" dirty="0" smtClean="0"/>
              <a:t>(666)555-1215</a:t>
            </a:r>
          </a:p>
          <a:p>
            <a:pPr>
              <a:lnSpc>
                <a:spcPct val="100000"/>
              </a:lnSpc>
            </a:pPr>
            <a:r>
              <a:rPr lang="en-US" dirty="0" smtClean="0"/>
              <a:t>(666)555-1216</a:t>
            </a:r>
          </a:p>
          <a:p>
            <a:pPr>
              <a:lnSpc>
                <a:spcPct val="100000"/>
              </a:lnSpc>
            </a:pPr>
            <a:r>
              <a:rPr lang="en-US" dirty="0" smtClean="0"/>
              <a:t>(777)555-1217</a:t>
            </a:r>
          </a:p>
          <a:p>
            <a:pPr>
              <a:lnSpc>
                <a:spcPct val="100000"/>
              </a:lnSpc>
            </a:pPr>
            <a:r>
              <a:rPr lang="en-US" dirty="0" smtClean="0"/>
              <a:t>Try the following command −</a:t>
            </a:r>
          </a:p>
          <a:p>
            <a:pPr>
              <a:lnSpc>
                <a:spcPct val="100000"/>
              </a:lnSpc>
            </a:pPr>
            <a:endParaRPr lang="en-US" dirty="0" smtClean="0"/>
          </a:p>
          <a:p>
            <a:pPr>
              <a:lnSpc>
                <a:spcPct val="100000"/>
              </a:lnSpc>
            </a:pPr>
            <a:r>
              <a:rPr lang="en-US" dirty="0" smtClean="0"/>
              <a:t>$ cat phone.txt | </a:t>
            </a:r>
            <a:r>
              <a:rPr lang="en-US" dirty="0" err="1" smtClean="0"/>
              <a:t>sed</a:t>
            </a:r>
            <a:r>
              <a:rPr lang="en-US" dirty="0" smtClean="0"/>
              <a:t> 's/\(.*)\)\(.*-\)\(.*$\)/Area \ </a:t>
            </a:r>
          </a:p>
          <a:p>
            <a:pPr>
              <a:lnSpc>
                <a:spcPct val="100000"/>
              </a:lnSpc>
            </a:pPr>
            <a:r>
              <a:rPr lang="en-US" dirty="0" smtClean="0"/>
              <a:t>   code: \1 Second: \2 Third: \3/' </a:t>
            </a:r>
          </a:p>
          <a:p>
            <a:pPr>
              <a:lnSpc>
                <a:spcPct val="100000"/>
              </a:lnSpc>
            </a:pPr>
            <a:r>
              <a:rPr lang="en-US" dirty="0" smtClean="0"/>
              <a:t>Area code: (555) Second: 555- Third: 1212 </a:t>
            </a:r>
          </a:p>
          <a:p>
            <a:pPr>
              <a:lnSpc>
                <a:spcPct val="100000"/>
              </a:lnSpc>
            </a:pPr>
            <a:r>
              <a:rPr lang="en-US" dirty="0" smtClean="0"/>
              <a:t>Area code: (555) Second: 555- Third: 1213 </a:t>
            </a:r>
          </a:p>
          <a:p>
            <a:pPr>
              <a:lnSpc>
                <a:spcPct val="100000"/>
              </a:lnSpc>
            </a:pPr>
            <a:r>
              <a:rPr lang="en-US" dirty="0" smtClean="0"/>
              <a:t>Area code: (555) Second: 555- Third: 1214 </a:t>
            </a:r>
          </a:p>
          <a:p>
            <a:pPr>
              <a:lnSpc>
                <a:spcPct val="100000"/>
              </a:lnSpc>
            </a:pPr>
            <a:r>
              <a:rPr lang="en-US" dirty="0" smtClean="0"/>
              <a:t>Area code: (666) Second: 555- Third: 1215 </a:t>
            </a:r>
          </a:p>
          <a:p>
            <a:pPr>
              <a:lnSpc>
                <a:spcPct val="100000"/>
              </a:lnSpc>
            </a:pPr>
            <a:r>
              <a:rPr lang="en-US" dirty="0" smtClean="0"/>
              <a:t>Area code: (666) Second: 555- Third: 1216 </a:t>
            </a:r>
          </a:p>
          <a:p>
            <a:pPr>
              <a:lnSpc>
                <a:spcPct val="100000"/>
              </a:lnSpc>
            </a:pPr>
            <a:r>
              <a:rPr lang="en-US" dirty="0" smtClean="0"/>
              <a:t>Area code: (777) Second: 555- Third: 1217</a:t>
            </a:r>
          </a:p>
          <a:p>
            <a:pPr>
              <a:lnSpc>
                <a:spcPct val="100000"/>
              </a:lnSpc>
            </a:pPr>
            <a:r>
              <a:rPr lang="en-US" dirty="0" smtClean="0"/>
              <a:t>Note − In the above example, each regular expression inside the parenthesis would be back referenced by \1, \2 and so on. We have used \ to give line break here. This should be removed before running the command.</a:t>
            </a:r>
            <a:endParaRPr dirty="0"/>
          </a:p>
        </p:txBody>
      </p:sp>
      <p:sp>
        <p:nvSpPr>
          <p:cNvPr id="21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92861109-17C4-4521-ADA4-7378E6EAFB7B}" type="slidenum">
              <a:rPr lang="en-IN" sz="1000">
                <a:solidFill>
                  <a:srgbClr val="000000"/>
                </a:solidFill>
                <a:latin typeface="Georgia"/>
                <a:ea typeface="+mn-ea"/>
              </a:rPr>
              <a:t>22</a:t>
            </a:fld>
            <a:endParaRPr/>
          </a:p>
        </p:txBody>
      </p:sp>
      <p:sp>
        <p:nvSpPr>
          <p:cNvPr id="219" name="CustomShape 4"/>
          <p:cNvSpPr/>
          <p:nvPr/>
        </p:nvSpPr>
        <p:spPr>
          <a:xfrm>
            <a:off x="837000" y="6490080"/>
            <a:ext cx="5551200" cy="9993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originalList=[2,4,,8,10,12,14,16,18,20]</a:t>
            </a:r>
            <a:endParaRPr/>
          </a:p>
          <a:p>
            <a:pPr>
              <a:lnSpc>
                <a:spcPct val="100000"/>
              </a:lnSpc>
            </a:pPr>
            <a:r>
              <a:rPr lang="en-IN" sz="1200">
                <a:solidFill>
                  <a:srgbClr val="000000"/>
                </a:solidFill>
                <a:latin typeface="Courier New"/>
                <a:ea typeface="+mn-ea"/>
              </a:rPr>
              <a:t>newList = []</a:t>
            </a:r>
            <a:endParaRPr/>
          </a:p>
          <a:p>
            <a:pPr>
              <a:lnSpc>
                <a:spcPct val="100000"/>
              </a:lnSpc>
            </a:pPr>
            <a:r>
              <a:rPr lang="en-IN" sz="1200">
                <a:solidFill>
                  <a:srgbClr val="000000"/>
                </a:solidFill>
                <a:latin typeface="Courier New"/>
                <a:ea typeface="+mn-ea"/>
              </a:rPr>
              <a:t>for number in originalList:</a:t>
            </a:r>
            <a:endParaRPr/>
          </a:p>
          <a:p>
            <a:pPr>
              <a:lnSpc>
                <a:spcPct val="100000"/>
              </a:lnSpc>
            </a:pPr>
            <a:r>
              <a:rPr lang="en-IN" sz="1200">
                <a:solidFill>
                  <a:srgbClr val="000000"/>
                </a:solidFill>
                <a:latin typeface="Courier New"/>
                <a:ea typeface="+mn-ea"/>
              </a:rPr>
              <a:t>newlist.append(number * number)</a:t>
            </a:r>
            <a:endParaRPr/>
          </a:p>
          <a:p>
            <a:pPr algn="ctr">
              <a:lnSpc>
                <a:spcPct val="100000"/>
              </a:lnSpc>
            </a:pPr>
            <a:endParaRPr/>
          </a:p>
        </p:txBody>
      </p:sp>
      <p:sp>
        <p:nvSpPr>
          <p:cNvPr id="220" name="CustomShape 5"/>
          <p:cNvSpPr/>
          <p:nvPr/>
        </p:nvSpPr>
        <p:spPr>
          <a:xfrm>
            <a:off x="837000" y="8062560"/>
            <a:ext cx="5551200" cy="745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originalList = [2,4,6,8,10,12,14,16,18,20]</a:t>
            </a:r>
            <a:endParaRPr/>
          </a:p>
          <a:p>
            <a:pPr>
              <a:lnSpc>
                <a:spcPct val="100000"/>
              </a:lnSpc>
            </a:pPr>
            <a:r>
              <a:rPr lang="en-IN" sz="1200">
                <a:solidFill>
                  <a:srgbClr val="000000"/>
                </a:solidFill>
                <a:latin typeface="Courier New"/>
                <a:ea typeface="+mn-ea"/>
              </a:rPr>
              <a:t>newList = [number * number for number in OriginalList]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US" dirty="0" smtClean="0"/>
              <a:t>AWK is an interpreted programming language. It is very powerful and specially designed for text processing. Its name is derived from the family names of its authors − Alfred </a:t>
            </a:r>
            <a:r>
              <a:rPr lang="en-US" dirty="0" err="1" smtClean="0"/>
              <a:t>Aho</a:t>
            </a:r>
            <a:r>
              <a:rPr lang="en-US" dirty="0" smtClean="0"/>
              <a:t>, Peter Weinberger, and Brian Kernighan.</a:t>
            </a:r>
          </a:p>
          <a:p>
            <a:pPr>
              <a:lnSpc>
                <a:spcPct val="100000"/>
              </a:lnSpc>
            </a:pPr>
            <a:endParaRPr lang="en-US" dirty="0" smtClean="0"/>
          </a:p>
          <a:p>
            <a:pPr>
              <a:lnSpc>
                <a:spcPct val="100000"/>
              </a:lnSpc>
            </a:pPr>
            <a:r>
              <a:rPr lang="en-US" dirty="0" smtClean="0"/>
              <a:t>The version of AWK that GNU/Linux distributes is written and maintained by the Free Software Foundation (FSF); it is often referred to as GNU AWK.</a:t>
            </a:r>
          </a:p>
          <a:p>
            <a:pPr>
              <a:lnSpc>
                <a:spcPct val="100000"/>
              </a:lnSpc>
            </a:pPr>
            <a:endParaRPr lang="en-US" dirty="0" smtClean="0"/>
          </a:p>
          <a:p>
            <a:pPr>
              <a:lnSpc>
                <a:spcPct val="100000"/>
              </a:lnSpc>
            </a:pPr>
            <a:r>
              <a:rPr lang="en-US" dirty="0" smtClean="0"/>
              <a:t>Types of AWK</a:t>
            </a:r>
          </a:p>
          <a:p>
            <a:pPr>
              <a:lnSpc>
                <a:spcPct val="100000"/>
              </a:lnSpc>
            </a:pPr>
            <a:r>
              <a:rPr lang="en-US" dirty="0" smtClean="0"/>
              <a:t>Following are the variants of AWK −</a:t>
            </a:r>
          </a:p>
          <a:p>
            <a:pPr>
              <a:lnSpc>
                <a:spcPct val="100000"/>
              </a:lnSpc>
            </a:pPr>
            <a:endParaRPr lang="en-US" dirty="0" smtClean="0"/>
          </a:p>
          <a:p>
            <a:pPr>
              <a:lnSpc>
                <a:spcPct val="100000"/>
              </a:lnSpc>
            </a:pPr>
            <a:r>
              <a:rPr lang="en-US" dirty="0" smtClean="0"/>
              <a:t>AWK − Original AWK from AT &amp; T Laboratory.</a:t>
            </a:r>
          </a:p>
          <a:p>
            <a:pPr>
              <a:lnSpc>
                <a:spcPct val="100000"/>
              </a:lnSpc>
            </a:pPr>
            <a:endParaRPr lang="en-US" dirty="0" smtClean="0"/>
          </a:p>
          <a:p>
            <a:pPr>
              <a:lnSpc>
                <a:spcPct val="100000"/>
              </a:lnSpc>
            </a:pPr>
            <a:r>
              <a:rPr lang="en-US" dirty="0" smtClean="0"/>
              <a:t>NAWK − Newer and improved version of AWK from AT &amp; T Laboratory.</a:t>
            </a:r>
          </a:p>
          <a:p>
            <a:pPr>
              <a:lnSpc>
                <a:spcPct val="100000"/>
              </a:lnSpc>
            </a:pPr>
            <a:endParaRPr lang="en-US" dirty="0" smtClean="0"/>
          </a:p>
          <a:p>
            <a:pPr>
              <a:lnSpc>
                <a:spcPct val="100000"/>
              </a:lnSpc>
            </a:pPr>
            <a:r>
              <a:rPr lang="en-US" dirty="0" smtClean="0"/>
              <a:t>GAWK − It is GNU AWK. All GNU/Linux distributions ship GAWK. It is fully compatible with AWK and NAWK.</a:t>
            </a:r>
          </a:p>
          <a:p>
            <a:pPr>
              <a:lnSpc>
                <a:spcPct val="100000"/>
              </a:lnSpc>
            </a:pPr>
            <a:endParaRPr lang="en-US" dirty="0" smtClean="0"/>
          </a:p>
          <a:p>
            <a:pPr>
              <a:lnSpc>
                <a:spcPct val="100000"/>
              </a:lnSpc>
            </a:pPr>
            <a:r>
              <a:rPr lang="en-US" dirty="0" smtClean="0"/>
              <a:t>Typical Uses of AWK</a:t>
            </a:r>
          </a:p>
          <a:p>
            <a:pPr>
              <a:lnSpc>
                <a:spcPct val="100000"/>
              </a:lnSpc>
            </a:pPr>
            <a:r>
              <a:rPr lang="en-US" dirty="0" smtClean="0"/>
              <a:t>Myriad of tasks can be done with AWK. Listed below are just a few of them −</a:t>
            </a:r>
          </a:p>
          <a:p>
            <a:pPr>
              <a:lnSpc>
                <a:spcPct val="100000"/>
              </a:lnSpc>
            </a:pPr>
            <a:endParaRPr lang="en-US" dirty="0" smtClean="0"/>
          </a:p>
          <a:p>
            <a:pPr>
              <a:lnSpc>
                <a:spcPct val="100000"/>
              </a:lnSpc>
            </a:pPr>
            <a:r>
              <a:rPr lang="en-US" dirty="0" smtClean="0"/>
              <a:t>Text processing,</a:t>
            </a:r>
          </a:p>
          <a:p>
            <a:pPr>
              <a:lnSpc>
                <a:spcPct val="100000"/>
              </a:lnSpc>
            </a:pPr>
            <a:r>
              <a:rPr lang="en-US" dirty="0" smtClean="0"/>
              <a:t>Producing formatted text reports,</a:t>
            </a:r>
          </a:p>
          <a:p>
            <a:pPr>
              <a:lnSpc>
                <a:spcPct val="100000"/>
              </a:lnSpc>
            </a:pPr>
            <a:r>
              <a:rPr lang="en-US" dirty="0" smtClean="0"/>
              <a:t>Performing arithmetic operations,</a:t>
            </a:r>
          </a:p>
          <a:p>
            <a:pPr>
              <a:lnSpc>
                <a:spcPct val="100000"/>
              </a:lnSpc>
            </a:pPr>
            <a:r>
              <a:rPr lang="en-US" dirty="0" smtClean="0"/>
              <a:t>Performing string operations, and many more.</a:t>
            </a:r>
          </a:p>
          <a:p>
            <a:pPr>
              <a:lnSpc>
                <a:spcPct val="100000"/>
              </a:lnSpc>
            </a:pPr>
            <a:endParaRPr lang="en-US" dirty="0" smtClean="0"/>
          </a:p>
          <a:p>
            <a:pPr>
              <a:lnSpc>
                <a:spcPct val="100000"/>
              </a:lnSpc>
            </a:pPr>
            <a:r>
              <a:rPr lang="en-US" dirty="0" smtClean="0"/>
              <a:t>To become an expert AWK programmer, you need to know its internals. AWK follows a simple workflow − Read, Execute, and Repeat.</a:t>
            </a:r>
          </a:p>
          <a:p>
            <a:pPr>
              <a:lnSpc>
                <a:spcPct val="100000"/>
              </a:lnSpc>
            </a:pPr>
            <a:endParaRPr lang="en-US" dirty="0" smtClean="0"/>
          </a:p>
          <a:p>
            <a:pPr>
              <a:lnSpc>
                <a:spcPct val="100000"/>
              </a:lnSpc>
            </a:pPr>
            <a:r>
              <a:rPr lang="en-US" dirty="0" smtClean="0"/>
              <a:t>Read</a:t>
            </a:r>
          </a:p>
          <a:p>
            <a:pPr>
              <a:lnSpc>
                <a:spcPct val="100000"/>
              </a:lnSpc>
            </a:pPr>
            <a:r>
              <a:rPr lang="en-US" dirty="0" smtClean="0"/>
              <a:t>AWK reads a line from the input stream (file, pipe, or </a:t>
            </a:r>
            <a:r>
              <a:rPr lang="en-US" dirty="0" err="1" smtClean="0"/>
              <a:t>stdin</a:t>
            </a:r>
            <a:r>
              <a:rPr lang="en-US" dirty="0" smtClean="0"/>
              <a:t>) and stores it in memory.</a:t>
            </a:r>
          </a:p>
          <a:p>
            <a:pPr>
              <a:lnSpc>
                <a:spcPct val="100000"/>
              </a:lnSpc>
            </a:pPr>
            <a:endParaRPr lang="en-US" dirty="0" smtClean="0"/>
          </a:p>
          <a:p>
            <a:pPr>
              <a:lnSpc>
                <a:spcPct val="100000"/>
              </a:lnSpc>
            </a:pPr>
            <a:r>
              <a:rPr lang="en-US" dirty="0" smtClean="0"/>
              <a:t>Execute</a:t>
            </a:r>
          </a:p>
          <a:p>
            <a:pPr>
              <a:lnSpc>
                <a:spcPct val="100000"/>
              </a:lnSpc>
            </a:pPr>
            <a:r>
              <a:rPr lang="en-US" dirty="0" smtClean="0"/>
              <a:t>All AWK commands are applied sequentially on the input. By default AWK execute commands on every line. We can restrict this by providing patterns.</a:t>
            </a:r>
          </a:p>
          <a:p>
            <a:pPr>
              <a:lnSpc>
                <a:spcPct val="100000"/>
              </a:lnSpc>
            </a:pPr>
            <a:endParaRPr lang="en-US" dirty="0" smtClean="0"/>
          </a:p>
          <a:p>
            <a:pPr>
              <a:lnSpc>
                <a:spcPct val="100000"/>
              </a:lnSpc>
            </a:pPr>
            <a:r>
              <a:rPr lang="en-US" dirty="0" smtClean="0"/>
              <a:t>Repeat</a:t>
            </a:r>
          </a:p>
          <a:p>
            <a:pPr>
              <a:lnSpc>
                <a:spcPct val="100000"/>
              </a:lnSpc>
            </a:pPr>
            <a:r>
              <a:rPr lang="en-US" dirty="0" smtClean="0"/>
              <a:t>This process repeats until the file reaches its end.</a:t>
            </a:r>
          </a:p>
          <a:p>
            <a:pPr>
              <a:lnSpc>
                <a:spcPct val="100000"/>
              </a:lnSpc>
            </a:pPr>
            <a:endParaRPr lang="en-US" dirty="0" smtClean="0"/>
          </a:p>
          <a:p>
            <a:pPr>
              <a:lnSpc>
                <a:spcPct val="100000"/>
              </a:lnSpc>
            </a:pPr>
            <a:r>
              <a:rPr lang="en-US" dirty="0" smtClean="0"/>
              <a:t>Program Structure</a:t>
            </a:r>
          </a:p>
          <a:p>
            <a:pPr>
              <a:lnSpc>
                <a:spcPct val="100000"/>
              </a:lnSpc>
            </a:pPr>
            <a:r>
              <a:rPr lang="en-US" dirty="0" smtClean="0"/>
              <a:t>Let us now understand the program structure of AWK.</a:t>
            </a:r>
          </a:p>
          <a:p>
            <a:pPr>
              <a:lnSpc>
                <a:spcPct val="100000"/>
              </a:lnSpc>
            </a:pPr>
            <a:endParaRPr lang="en-US" dirty="0" smtClean="0"/>
          </a:p>
          <a:p>
            <a:pPr>
              <a:lnSpc>
                <a:spcPct val="100000"/>
              </a:lnSpc>
            </a:pPr>
            <a:r>
              <a:rPr lang="en-US" dirty="0" smtClean="0"/>
              <a:t>BEGIN block</a:t>
            </a:r>
          </a:p>
          <a:p>
            <a:pPr>
              <a:lnSpc>
                <a:spcPct val="100000"/>
              </a:lnSpc>
            </a:pPr>
            <a:r>
              <a:rPr lang="en-US" dirty="0" smtClean="0"/>
              <a:t>The syntax of the BEGIN block is as follows −</a:t>
            </a:r>
          </a:p>
          <a:p>
            <a:pPr>
              <a:lnSpc>
                <a:spcPct val="100000"/>
              </a:lnSpc>
            </a:pPr>
            <a:endParaRPr lang="en-US" dirty="0" smtClean="0"/>
          </a:p>
          <a:p>
            <a:pPr>
              <a:lnSpc>
                <a:spcPct val="100000"/>
              </a:lnSpc>
            </a:pPr>
            <a:r>
              <a:rPr lang="en-US" dirty="0" smtClean="0"/>
              <a:t>Syntax</a:t>
            </a:r>
          </a:p>
          <a:p>
            <a:pPr>
              <a:lnSpc>
                <a:spcPct val="100000"/>
              </a:lnSpc>
            </a:pPr>
            <a:endParaRPr lang="en-US" dirty="0" smtClean="0"/>
          </a:p>
          <a:p>
            <a:pPr>
              <a:lnSpc>
                <a:spcPct val="100000"/>
              </a:lnSpc>
            </a:pPr>
            <a:r>
              <a:rPr lang="en-US" dirty="0" smtClean="0"/>
              <a:t>BEGIN {</a:t>
            </a:r>
            <a:r>
              <a:rPr lang="en-US" dirty="0" err="1" smtClean="0"/>
              <a:t>awk</a:t>
            </a:r>
            <a:r>
              <a:rPr lang="en-US" dirty="0" smtClean="0"/>
              <a:t>-commands}</a:t>
            </a:r>
          </a:p>
          <a:p>
            <a:pPr>
              <a:lnSpc>
                <a:spcPct val="100000"/>
              </a:lnSpc>
            </a:pPr>
            <a:r>
              <a:rPr lang="en-US" dirty="0" smtClean="0"/>
              <a:t>The BEGIN block gets executed at program start-up. It executes only once. This is good place to initialize variables. BEGIN is an AWK keyword and hence it must be in upper-case. Please note that this block is optional.</a:t>
            </a:r>
          </a:p>
          <a:p>
            <a:pPr>
              <a:lnSpc>
                <a:spcPct val="100000"/>
              </a:lnSpc>
            </a:pPr>
            <a:endParaRPr lang="en-US" dirty="0" smtClean="0"/>
          </a:p>
          <a:p>
            <a:pPr>
              <a:lnSpc>
                <a:spcPct val="100000"/>
              </a:lnSpc>
            </a:pPr>
            <a:r>
              <a:rPr lang="en-US" dirty="0" smtClean="0"/>
              <a:t>Body Block</a:t>
            </a:r>
          </a:p>
          <a:p>
            <a:pPr>
              <a:lnSpc>
                <a:spcPct val="100000"/>
              </a:lnSpc>
            </a:pPr>
            <a:r>
              <a:rPr lang="en-US" dirty="0" smtClean="0"/>
              <a:t>The syntax of the body block is as follows −</a:t>
            </a:r>
          </a:p>
          <a:p>
            <a:pPr>
              <a:lnSpc>
                <a:spcPct val="100000"/>
              </a:lnSpc>
            </a:pPr>
            <a:endParaRPr lang="en-US" dirty="0" smtClean="0"/>
          </a:p>
          <a:p>
            <a:pPr>
              <a:lnSpc>
                <a:spcPct val="100000"/>
              </a:lnSpc>
            </a:pPr>
            <a:r>
              <a:rPr lang="en-US" dirty="0" smtClean="0"/>
              <a:t>Syntax</a:t>
            </a:r>
          </a:p>
          <a:p>
            <a:pPr>
              <a:lnSpc>
                <a:spcPct val="100000"/>
              </a:lnSpc>
            </a:pPr>
            <a:endParaRPr lang="en-US" dirty="0" smtClean="0"/>
          </a:p>
          <a:p>
            <a:pPr>
              <a:lnSpc>
                <a:spcPct val="100000"/>
              </a:lnSpc>
            </a:pPr>
            <a:r>
              <a:rPr lang="en-US" dirty="0" smtClean="0"/>
              <a:t>/pattern/ {</a:t>
            </a:r>
            <a:r>
              <a:rPr lang="en-US" dirty="0" err="1" smtClean="0"/>
              <a:t>awk</a:t>
            </a:r>
            <a:r>
              <a:rPr lang="en-US" dirty="0" smtClean="0"/>
              <a:t>-commands}</a:t>
            </a:r>
          </a:p>
          <a:p>
            <a:pPr>
              <a:lnSpc>
                <a:spcPct val="100000"/>
              </a:lnSpc>
            </a:pPr>
            <a:r>
              <a:rPr lang="en-US" dirty="0" smtClean="0"/>
              <a:t>The body block applies AWK commands on every input line. By default, AWK executes commands on every line. We can restrict this by providing patterns. Note that there are no keywords for the Body block.</a:t>
            </a:r>
          </a:p>
          <a:p>
            <a:pPr>
              <a:lnSpc>
                <a:spcPct val="100000"/>
              </a:lnSpc>
            </a:pPr>
            <a:endParaRPr lang="en-US" dirty="0" smtClean="0"/>
          </a:p>
          <a:p>
            <a:pPr>
              <a:lnSpc>
                <a:spcPct val="100000"/>
              </a:lnSpc>
            </a:pPr>
            <a:r>
              <a:rPr lang="en-US" dirty="0" smtClean="0"/>
              <a:t>END Block</a:t>
            </a:r>
          </a:p>
          <a:p>
            <a:pPr>
              <a:lnSpc>
                <a:spcPct val="100000"/>
              </a:lnSpc>
            </a:pPr>
            <a:r>
              <a:rPr lang="en-US" dirty="0" smtClean="0"/>
              <a:t>The syntax of the END block is as follows −</a:t>
            </a:r>
          </a:p>
          <a:p>
            <a:pPr>
              <a:lnSpc>
                <a:spcPct val="100000"/>
              </a:lnSpc>
            </a:pPr>
            <a:endParaRPr lang="en-US" dirty="0" smtClean="0"/>
          </a:p>
          <a:p>
            <a:pPr>
              <a:lnSpc>
                <a:spcPct val="100000"/>
              </a:lnSpc>
            </a:pPr>
            <a:r>
              <a:rPr lang="en-US" dirty="0" smtClean="0"/>
              <a:t>Syntax</a:t>
            </a:r>
          </a:p>
          <a:p>
            <a:pPr>
              <a:lnSpc>
                <a:spcPct val="100000"/>
              </a:lnSpc>
            </a:pPr>
            <a:endParaRPr lang="en-US" dirty="0" smtClean="0"/>
          </a:p>
          <a:p>
            <a:pPr>
              <a:lnSpc>
                <a:spcPct val="100000"/>
              </a:lnSpc>
            </a:pPr>
            <a:r>
              <a:rPr lang="en-US" dirty="0" smtClean="0"/>
              <a:t>END {</a:t>
            </a:r>
            <a:r>
              <a:rPr lang="en-US" dirty="0" err="1" smtClean="0"/>
              <a:t>awk</a:t>
            </a:r>
            <a:r>
              <a:rPr lang="en-US" dirty="0" smtClean="0"/>
              <a:t>-commands}</a:t>
            </a:r>
          </a:p>
          <a:p>
            <a:pPr>
              <a:lnSpc>
                <a:spcPct val="100000"/>
              </a:lnSpc>
            </a:pPr>
            <a:r>
              <a:rPr lang="en-US" dirty="0" smtClean="0"/>
              <a:t>The END block executes at the end of the program. END is an AWK keyword and hence it must be in upper-case. Please note that this block is optional.</a:t>
            </a:r>
          </a:p>
          <a:p>
            <a:pPr>
              <a:lnSpc>
                <a:spcPct val="100000"/>
              </a:lnSpc>
            </a:pPr>
            <a:endParaRPr lang="en-US" dirty="0" smtClean="0"/>
          </a:p>
          <a:p>
            <a:pPr>
              <a:lnSpc>
                <a:spcPct val="100000"/>
              </a:lnSpc>
            </a:pPr>
            <a:r>
              <a:rPr lang="en-US" dirty="0" smtClean="0"/>
              <a:t>Let us create a file marks.txt which contains the serial number, name of the student, subject name, and number of marks obtained.</a:t>
            </a:r>
          </a:p>
          <a:p>
            <a:pPr>
              <a:lnSpc>
                <a:spcPct val="100000"/>
              </a:lnSpc>
            </a:pPr>
            <a:endParaRPr lang="en-US" dirty="0" smtClean="0"/>
          </a:p>
          <a:p>
            <a:pPr>
              <a:lnSpc>
                <a:spcPct val="100000"/>
              </a:lnSpc>
            </a:pPr>
            <a:r>
              <a:rPr lang="en-US" dirty="0" smtClean="0"/>
              <a:t>1)  </a:t>
            </a:r>
            <a:r>
              <a:rPr lang="en-US" dirty="0" err="1" smtClean="0"/>
              <a:t>Amit</a:t>
            </a:r>
            <a:r>
              <a:rPr lang="en-US" dirty="0" smtClean="0"/>
              <a:t>    Physics  80</a:t>
            </a:r>
          </a:p>
          <a:p>
            <a:pPr>
              <a:lnSpc>
                <a:spcPct val="100000"/>
              </a:lnSpc>
            </a:pPr>
            <a:r>
              <a:rPr lang="en-US" dirty="0" smtClean="0"/>
              <a:t>2)  Rahul   </a:t>
            </a:r>
            <a:r>
              <a:rPr lang="en-US" dirty="0" err="1" smtClean="0"/>
              <a:t>Maths</a:t>
            </a:r>
            <a:r>
              <a:rPr lang="en-US" dirty="0" smtClean="0"/>
              <a:t>    90</a:t>
            </a:r>
          </a:p>
          <a:p>
            <a:pPr>
              <a:lnSpc>
                <a:spcPct val="100000"/>
              </a:lnSpc>
            </a:pPr>
            <a:r>
              <a:rPr lang="en-US" dirty="0" smtClean="0"/>
              <a:t>3)  </a:t>
            </a:r>
            <a:r>
              <a:rPr lang="en-US" dirty="0" err="1" smtClean="0"/>
              <a:t>Shyam</a:t>
            </a:r>
            <a:r>
              <a:rPr lang="en-US" dirty="0" smtClean="0"/>
              <a:t>   Biology  87</a:t>
            </a:r>
          </a:p>
          <a:p>
            <a:pPr>
              <a:lnSpc>
                <a:spcPct val="100000"/>
              </a:lnSpc>
            </a:pPr>
            <a:r>
              <a:rPr lang="en-US" dirty="0" smtClean="0"/>
              <a:t>4)  </a:t>
            </a:r>
            <a:r>
              <a:rPr lang="en-US" dirty="0" err="1" smtClean="0"/>
              <a:t>Kedar</a:t>
            </a:r>
            <a:r>
              <a:rPr lang="en-US" dirty="0" smtClean="0"/>
              <a:t>   English  85</a:t>
            </a:r>
          </a:p>
          <a:p>
            <a:pPr>
              <a:lnSpc>
                <a:spcPct val="100000"/>
              </a:lnSpc>
            </a:pPr>
            <a:r>
              <a:rPr lang="en-US" dirty="0" smtClean="0"/>
              <a:t>5)  </a:t>
            </a:r>
            <a:r>
              <a:rPr lang="en-US" dirty="0" err="1" smtClean="0"/>
              <a:t>Hari</a:t>
            </a:r>
            <a:r>
              <a:rPr lang="en-US" dirty="0" smtClean="0"/>
              <a:t>    History  89</a:t>
            </a:r>
          </a:p>
          <a:p>
            <a:pPr>
              <a:lnSpc>
                <a:spcPct val="100000"/>
              </a:lnSpc>
            </a:pPr>
            <a:r>
              <a:rPr lang="en-US" dirty="0" smtClean="0"/>
              <a:t>Let us now display the file contents with header by using AWK script.</a:t>
            </a:r>
          </a:p>
          <a:p>
            <a:pPr>
              <a:lnSpc>
                <a:spcPct val="100000"/>
              </a:lnSpc>
            </a:pPr>
            <a:endParaRPr lang="en-US" dirty="0" smtClean="0"/>
          </a:p>
          <a:p>
            <a:pPr>
              <a:lnSpc>
                <a:spcPct val="100000"/>
              </a:lnSpc>
            </a:pPr>
            <a:r>
              <a:rPr lang="en-US" dirty="0" smtClean="0"/>
              <a:t>Example</a:t>
            </a:r>
          </a:p>
          <a:p>
            <a:pPr>
              <a:lnSpc>
                <a:spcPct val="100000"/>
              </a:lnSpc>
            </a:pPr>
            <a:endParaRPr lang="en-US" dirty="0" smtClean="0"/>
          </a:p>
          <a:p>
            <a:pPr>
              <a:lnSpc>
                <a:spcPct val="100000"/>
              </a:lnSpc>
            </a:pPr>
            <a:r>
              <a:rPr lang="en-US" dirty="0" smtClean="0"/>
              <a:t>[jerry]$ </a:t>
            </a:r>
            <a:r>
              <a:rPr lang="en-US" dirty="0" err="1" smtClean="0"/>
              <a:t>awk</a:t>
            </a:r>
            <a:r>
              <a:rPr lang="en-US" dirty="0" smtClean="0"/>
              <a:t> 'BEGIN{</a:t>
            </a:r>
            <a:r>
              <a:rPr lang="en-US" dirty="0" err="1" smtClean="0"/>
              <a:t>printf</a:t>
            </a:r>
            <a:r>
              <a:rPr lang="en-US" dirty="0" smtClean="0"/>
              <a:t> "</a:t>
            </a:r>
            <a:r>
              <a:rPr lang="en-US" dirty="0" err="1" smtClean="0"/>
              <a:t>Sr</a:t>
            </a:r>
            <a:r>
              <a:rPr lang="en-US" dirty="0" smtClean="0"/>
              <a:t> No\</a:t>
            </a:r>
            <a:r>
              <a:rPr lang="en-US" dirty="0" err="1" smtClean="0"/>
              <a:t>tName</a:t>
            </a:r>
            <a:r>
              <a:rPr lang="en-US" dirty="0" smtClean="0"/>
              <a:t>\</a:t>
            </a:r>
            <a:r>
              <a:rPr lang="en-US" dirty="0" err="1" smtClean="0"/>
              <a:t>tSub</a:t>
            </a:r>
            <a:r>
              <a:rPr lang="en-US" dirty="0" smtClean="0"/>
              <a:t>\</a:t>
            </a:r>
            <a:r>
              <a:rPr lang="en-US" dirty="0" err="1" smtClean="0"/>
              <a:t>tMarks</a:t>
            </a:r>
            <a:r>
              <a:rPr lang="en-US" dirty="0" smtClean="0"/>
              <a:t>\n"} {print}' marks.txt</a:t>
            </a:r>
          </a:p>
          <a:p>
            <a:pPr>
              <a:lnSpc>
                <a:spcPct val="100000"/>
              </a:lnSpc>
            </a:pPr>
            <a:r>
              <a:rPr lang="en-US" dirty="0" smtClean="0"/>
              <a:t>When this code is executed, it produces the following result −</a:t>
            </a:r>
          </a:p>
          <a:p>
            <a:pPr>
              <a:lnSpc>
                <a:spcPct val="100000"/>
              </a:lnSpc>
            </a:pPr>
            <a:endParaRPr lang="en-US" dirty="0" smtClean="0"/>
          </a:p>
          <a:p>
            <a:pPr>
              <a:lnSpc>
                <a:spcPct val="100000"/>
              </a:lnSpc>
            </a:pPr>
            <a:r>
              <a:rPr lang="en-US" dirty="0" smtClean="0"/>
              <a:t>Output</a:t>
            </a:r>
          </a:p>
          <a:p>
            <a:pPr>
              <a:lnSpc>
                <a:spcPct val="100000"/>
              </a:lnSpc>
            </a:pPr>
            <a:endParaRPr lang="en-US" dirty="0" smtClean="0"/>
          </a:p>
          <a:p>
            <a:pPr>
              <a:lnSpc>
                <a:spcPct val="100000"/>
              </a:lnSpc>
            </a:pPr>
            <a:r>
              <a:rPr lang="en-US" dirty="0" err="1" smtClean="0"/>
              <a:t>Sr</a:t>
            </a:r>
            <a:r>
              <a:rPr lang="en-US" dirty="0" smtClean="0"/>
              <a:t> No Name Sub Marks</a:t>
            </a:r>
          </a:p>
          <a:p>
            <a:pPr>
              <a:lnSpc>
                <a:spcPct val="100000"/>
              </a:lnSpc>
            </a:pPr>
            <a:r>
              <a:rPr lang="en-US" dirty="0" smtClean="0"/>
              <a:t>1) </a:t>
            </a:r>
            <a:r>
              <a:rPr lang="en-US" dirty="0" err="1" smtClean="0"/>
              <a:t>Amit</a:t>
            </a:r>
            <a:r>
              <a:rPr lang="en-US" dirty="0" smtClean="0"/>
              <a:t> Physics 80</a:t>
            </a:r>
          </a:p>
          <a:p>
            <a:pPr>
              <a:lnSpc>
                <a:spcPct val="100000"/>
              </a:lnSpc>
            </a:pPr>
            <a:r>
              <a:rPr lang="en-US" dirty="0" smtClean="0"/>
              <a:t>2) Rahul </a:t>
            </a:r>
            <a:r>
              <a:rPr lang="en-US" dirty="0" err="1" smtClean="0"/>
              <a:t>Maths</a:t>
            </a:r>
            <a:r>
              <a:rPr lang="en-US" dirty="0" smtClean="0"/>
              <a:t> 90</a:t>
            </a:r>
          </a:p>
          <a:p>
            <a:pPr>
              <a:lnSpc>
                <a:spcPct val="100000"/>
              </a:lnSpc>
            </a:pPr>
            <a:r>
              <a:rPr lang="en-US" dirty="0" smtClean="0"/>
              <a:t>3) </a:t>
            </a:r>
            <a:r>
              <a:rPr lang="en-US" dirty="0" err="1" smtClean="0"/>
              <a:t>Shyam</a:t>
            </a:r>
            <a:r>
              <a:rPr lang="en-US" dirty="0" smtClean="0"/>
              <a:t> Biology 87</a:t>
            </a:r>
          </a:p>
          <a:p>
            <a:pPr>
              <a:lnSpc>
                <a:spcPct val="100000"/>
              </a:lnSpc>
            </a:pPr>
            <a:r>
              <a:rPr lang="en-US" dirty="0" smtClean="0"/>
              <a:t>4) </a:t>
            </a:r>
            <a:r>
              <a:rPr lang="en-US" dirty="0" err="1" smtClean="0"/>
              <a:t>Kedar</a:t>
            </a:r>
            <a:r>
              <a:rPr lang="en-US" dirty="0" smtClean="0"/>
              <a:t> English 85</a:t>
            </a:r>
          </a:p>
          <a:p>
            <a:pPr>
              <a:lnSpc>
                <a:spcPct val="100000"/>
              </a:lnSpc>
            </a:pPr>
            <a:r>
              <a:rPr lang="en-US" dirty="0" smtClean="0"/>
              <a:t>5) </a:t>
            </a:r>
            <a:r>
              <a:rPr lang="en-US" dirty="0" err="1" smtClean="0"/>
              <a:t>Hari</a:t>
            </a:r>
            <a:r>
              <a:rPr lang="en-US" dirty="0" smtClean="0"/>
              <a:t> History 89</a:t>
            </a:r>
          </a:p>
          <a:p>
            <a:pPr>
              <a:lnSpc>
                <a:spcPct val="100000"/>
              </a:lnSpc>
            </a:pPr>
            <a:r>
              <a:rPr lang="en-US" dirty="0" smtClean="0"/>
              <a:t>At the start, AWK prints the header from the BEGIN block. Then in the body block, it reads a line from a file and executes AWK's print command which just prints the contents on the standard output stream. This process repeats until file reaches the end.</a:t>
            </a:r>
          </a:p>
          <a:p>
            <a:pPr>
              <a:lnSpc>
                <a:spcPct val="100000"/>
              </a:lnSpc>
            </a:pPr>
            <a:r>
              <a:rPr lang="en-US" dirty="0" smtClean="0"/>
              <a:t>We can specify an AWK command within single quotes at command line as shown −</a:t>
            </a:r>
          </a:p>
          <a:p>
            <a:pPr>
              <a:lnSpc>
                <a:spcPct val="100000"/>
              </a:lnSpc>
            </a:pPr>
            <a:endParaRPr lang="en-US" dirty="0" smtClean="0"/>
          </a:p>
          <a:p>
            <a:pPr>
              <a:lnSpc>
                <a:spcPct val="100000"/>
              </a:lnSpc>
            </a:pPr>
            <a:r>
              <a:rPr lang="en-US" dirty="0" err="1" smtClean="0"/>
              <a:t>awk</a:t>
            </a:r>
            <a:r>
              <a:rPr lang="en-US" dirty="0" smtClean="0"/>
              <a:t> [options] file ...</a:t>
            </a:r>
          </a:p>
          <a:p>
            <a:pPr>
              <a:lnSpc>
                <a:spcPct val="100000"/>
              </a:lnSpc>
            </a:pPr>
            <a:r>
              <a:rPr lang="en-US" dirty="0" smtClean="0"/>
              <a:t>Example</a:t>
            </a:r>
          </a:p>
          <a:p>
            <a:pPr>
              <a:lnSpc>
                <a:spcPct val="100000"/>
              </a:lnSpc>
            </a:pPr>
            <a:r>
              <a:rPr lang="en-US" dirty="0" smtClean="0"/>
              <a:t>Consider a text file marks.txt with the following content −</a:t>
            </a:r>
          </a:p>
          <a:p>
            <a:pPr>
              <a:lnSpc>
                <a:spcPct val="100000"/>
              </a:lnSpc>
            </a:pPr>
            <a:endParaRPr lang="en-US" dirty="0" smtClean="0"/>
          </a:p>
          <a:p>
            <a:pPr>
              <a:lnSpc>
                <a:spcPct val="100000"/>
              </a:lnSpc>
            </a:pPr>
            <a:r>
              <a:rPr lang="en-US" dirty="0" smtClean="0"/>
              <a:t>1) </a:t>
            </a:r>
            <a:r>
              <a:rPr lang="en-US" dirty="0" err="1" smtClean="0"/>
              <a:t>Amit</a:t>
            </a:r>
            <a:r>
              <a:rPr lang="en-US" dirty="0" smtClean="0"/>
              <a:t>     Physics    80</a:t>
            </a:r>
          </a:p>
          <a:p>
            <a:pPr>
              <a:lnSpc>
                <a:spcPct val="100000"/>
              </a:lnSpc>
            </a:pPr>
            <a:r>
              <a:rPr lang="en-US" dirty="0" smtClean="0"/>
              <a:t>2) Rahul    </a:t>
            </a:r>
            <a:r>
              <a:rPr lang="en-US" dirty="0" err="1" smtClean="0"/>
              <a:t>Maths</a:t>
            </a:r>
            <a:r>
              <a:rPr lang="en-US" dirty="0" smtClean="0"/>
              <a:t>      90</a:t>
            </a:r>
          </a:p>
          <a:p>
            <a:pPr>
              <a:lnSpc>
                <a:spcPct val="100000"/>
              </a:lnSpc>
            </a:pPr>
            <a:r>
              <a:rPr lang="en-US" dirty="0" smtClean="0"/>
              <a:t>3) </a:t>
            </a:r>
            <a:r>
              <a:rPr lang="en-US" dirty="0" err="1" smtClean="0"/>
              <a:t>Shyam</a:t>
            </a:r>
            <a:r>
              <a:rPr lang="en-US" dirty="0" smtClean="0"/>
              <a:t>    Biology    87</a:t>
            </a:r>
          </a:p>
          <a:p>
            <a:pPr>
              <a:lnSpc>
                <a:spcPct val="100000"/>
              </a:lnSpc>
            </a:pPr>
            <a:r>
              <a:rPr lang="en-US" dirty="0" smtClean="0"/>
              <a:t>4) </a:t>
            </a:r>
            <a:r>
              <a:rPr lang="en-US" dirty="0" err="1" smtClean="0"/>
              <a:t>Kedar</a:t>
            </a:r>
            <a:r>
              <a:rPr lang="en-US" dirty="0" smtClean="0"/>
              <a:t>    English    85</a:t>
            </a:r>
          </a:p>
          <a:p>
            <a:pPr>
              <a:lnSpc>
                <a:spcPct val="100000"/>
              </a:lnSpc>
            </a:pPr>
            <a:r>
              <a:rPr lang="en-US" dirty="0" smtClean="0"/>
              <a:t>5) </a:t>
            </a:r>
            <a:r>
              <a:rPr lang="en-US" dirty="0" err="1" smtClean="0"/>
              <a:t>Hari</a:t>
            </a:r>
            <a:r>
              <a:rPr lang="en-US" dirty="0" smtClean="0"/>
              <a:t>     History    89</a:t>
            </a:r>
          </a:p>
          <a:p>
            <a:pPr>
              <a:lnSpc>
                <a:spcPct val="100000"/>
              </a:lnSpc>
            </a:pPr>
            <a:r>
              <a:rPr lang="en-US" dirty="0" smtClean="0"/>
              <a:t>Let us display the complete content of the file using AWK as follows −</a:t>
            </a:r>
          </a:p>
          <a:p>
            <a:pPr>
              <a:lnSpc>
                <a:spcPct val="100000"/>
              </a:lnSpc>
            </a:pPr>
            <a:endParaRPr lang="en-US" dirty="0" smtClean="0"/>
          </a:p>
          <a:p>
            <a:pPr>
              <a:lnSpc>
                <a:spcPct val="100000"/>
              </a:lnSpc>
            </a:pPr>
            <a:r>
              <a:rPr lang="en-US" dirty="0" smtClean="0"/>
              <a:t>Example</a:t>
            </a:r>
          </a:p>
          <a:p>
            <a:pPr>
              <a:lnSpc>
                <a:spcPct val="100000"/>
              </a:lnSpc>
            </a:pPr>
            <a:endParaRPr lang="en-US" dirty="0" smtClean="0"/>
          </a:p>
          <a:p>
            <a:pPr>
              <a:lnSpc>
                <a:spcPct val="100000"/>
              </a:lnSpc>
            </a:pPr>
            <a:r>
              <a:rPr lang="en-US" dirty="0" smtClean="0"/>
              <a:t>[jerry]$ </a:t>
            </a:r>
            <a:r>
              <a:rPr lang="en-US" dirty="0" err="1" smtClean="0"/>
              <a:t>awk</a:t>
            </a:r>
            <a:r>
              <a:rPr lang="en-US" dirty="0" smtClean="0"/>
              <a:t> '{print}' marks.txt </a:t>
            </a:r>
          </a:p>
          <a:p>
            <a:pPr>
              <a:lnSpc>
                <a:spcPct val="100000"/>
              </a:lnSpc>
            </a:pPr>
            <a:r>
              <a:rPr lang="en-US" dirty="0" smtClean="0"/>
              <a:t>On executing this code, you get the following result −</a:t>
            </a:r>
          </a:p>
          <a:p>
            <a:pPr>
              <a:lnSpc>
                <a:spcPct val="100000"/>
              </a:lnSpc>
            </a:pPr>
            <a:endParaRPr lang="en-US" dirty="0" smtClean="0"/>
          </a:p>
          <a:p>
            <a:pPr>
              <a:lnSpc>
                <a:spcPct val="100000"/>
              </a:lnSpc>
            </a:pPr>
            <a:r>
              <a:rPr lang="en-US" dirty="0" smtClean="0"/>
              <a:t>Output</a:t>
            </a:r>
          </a:p>
          <a:p>
            <a:pPr>
              <a:lnSpc>
                <a:spcPct val="100000"/>
              </a:lnSpc>
            </a:pPr>
            <a:endParaRPr lang="en-US" dirty="0" smtClean="0"/>
          </a:p>
          <a:p>
            <a:pPr>
              <a:lnSpc>
                <a:spcPct val="100000"/>
              </a:lnSpc>
            </a:pPr>
            <a:r>
              <a:rPr lang="en-US" dirty="0" smtClean="0"/>
              <a:t>1) </a:t>
            </a:r>
            <a:r>
              <a:rPr lang="en-US" dirty="0" err="1" smtClean="0"/>
              <a:t>Amit</a:t>
            </a:r>
            <a:r>
              <a:rPr lang="en-US" dirty="0" smtClean="0"/>
              <a:t>     Physics    80</a:t>
            </a:r>
          </a:p>
          <a:p>
            <a:pPr>
              <a:lnSpc>
                <a:spcPct val="100000"/>
              </a:lnSpc>
            </a:pPr>
            <a:r>
              <a:rPr lang="en-US" dirty="0" smtClean="0"/>
              <a:t>2) Rahul    </a:t>
            </a:r>
            <a:r>
              <a:rPr lang="en-US" dirty="0" err="1" smtClean="0"/>
              <a:t>Maths</a:t>
            </a:r>
            <a:r>
              <a:rPr lang="en-US" dirty="0" smtClean="0"/>
              <a:t>      90</a:t>
            </a:r>
          </a:p>
          <a:p>
            <a:pPr>
              <a:lnSpc>
                <a:spcPct val="100000"/>
              </a:lnSpc>
            </a:pPr>
            <a:r>
              <a:rPr lang="en-US" dirty="0" smtClean="0"/>
              <a:t>3) </a:t>
            </a:r>
            <a:r>
              <a:rPr lang="en-US" dirty="0" err="1" smtClean="0"/>
              <a:t>Shyam</a:t>
            </a:r>
            <a:r>
              <a:rPr lang="en-US" dirty="0" smtClean="0"/>
              <a:t>    Biology    87</a:t>
            </a:r>
          </a:p>
          <a:p>
            <a:pPr>
              <a:lnSpc>
                <a:spcPct val="100000"/>
              </a:lnSpc>
            </a:pPr>
            <a:r>
              <a:rPr lang="en-US" dirty="0" smtClean="0"/>
              <a:t>4) </a:t>
            </a:r>
            <a:r>
              <a:rPr lang="en-US" dirty="0" err="1" smtClean="0"/>
              <a:t>Kedar</a:t>
            </a:r>
            <a:r>
              <a:rPr lang="en-US" dirty="0" smtClean="0"/>
              <a:t>    English    85</a:t>
            </a:r>
          </a:p>
          <a:p>
            <a:pPr>
              <a:lnSpc>
                <a:spcPct val="100000"/>
              </a:lnSpc>
            </a:pPr>
            <a:r>
              <a:rPr lang="en-US" dirty="0" smtClean="0"/>
              <a:t>5) </a:t>
            </a:r>
            <a:r>
              <a:rPr lang="en-US" dirty="0" err="1" smtClean="0"/>
              <a:t>Hari</a:t>
            </a:r>
            <a:r>
              <a:rPr lang="en-US" dirty="0" smtClean="0"/>
              <a:t>     History    89</a:t>
            </a:r>
          </a:p>
          <a:p>
            <a:pPr>
              <a:lnSpc>
                <a:spcPct val="100000"/>
              </a:lnSpc>
            </a:pPr>
            <a:r>
              <a:rPr lang="en-US" dirty="0" smtClean="0"/>
              <a:t>AWK Program File</a:t>
            </a:r>
          </a:p>
          <a:p>
            <a:pPr>
              <a:lnSpc>
                <a:spcPct val="100000"/>
              </a:lnSpc>
            </a:pPr>
            <a:r>
              <a:rPr lang="en-US" dirty="0" smtClean="0"/>
              <a:t>We can provide AWK commands in a script file as shown −</a:t>
            </a:r>
          </a:p>
          <a:p>
            <a:pPr>
              <a:lnSpc>
                <a:spcPct val="100000"/>
              </a:lnSpc>
            </a:pPr>
            <a:endParaRPr lang="en-US" dirty="0" smtClean="0"/>
          </a:p>
          <a:p>
            <a:pPr>
              <a:lnSpc>
                <a:spcPct val="100000"/>
              </a:lnSpc>
            </a:pPr>
            <a:r>
              <a:rPr lang="en-US" dirty="0" err="1" smtClean="0"/>
              <a:t>awk</a:t>
            </a:r>
            <a:r>
              <a:rPr lang="en-US" dirty="0" smtClean="0"/>
              <a:t> [options] -f file ....</a:t>
            </a:r>
          </a:p>
          <a:p>
            <a:pPr>
              <a:lnSpc>
                <a:spcPct val="100000"/>
              </a:lnSpc>
            </a:pPr>
            <a:r>
              <a:rPr lang="en-US" dirty="0" smtClean="0"/>
              <a:t>First, create a text file </a:t>
            </a:r>
            <a:r>
              <a:rPr lang="en-US" dirty="0" err="1" smtClean="0"/>
              <a:t>command.awk</a:t>
            </a:r>
            <a:r>
              <a:rPr lang="en-US" dirty="0" smtClean="0"/>
              <a:t> containing the AWK command as shown below −</a:t>
            </a:r>
          </a:p>
          <a:p>
            <a:pPr>
              <a:lnSpc>
                <a:spcPct val="100000"/>
              </a:lnSpc>
            </a:pPr>
            <a:endParaRPr lang="en-US" dirty="0" smtClean="0"/>
          </a:p>
          <a:p>
            <a:pPr>
              <a:lnSpc>
                <a:spcPct val="100000"/>
              </a:lnSpc>
            </a:pPr>
            <a:r>
              <a:rPr lang="en-US" dirty="0" smtClean="0"/>
              <a:t>{print}</a:t>
            </a:r>
          </a:p>
          <a:p>
            <a:pPr>
              <a:lnSpc>
                <a:spcPct val="100000"/>
              </a:lnSpc>
            </a:pPr>
            <a:r>
              <a:rPr lang="en-US" dirty="0" smtClean="0"/>
              <a:t>Now we can instruct the AWK to read commands from the text file and perform the action. Here, we achieve the same result as shown in the above example.</a:t>
            </a:r>
          </a:p>
          <a:p>
            <a:pPr>
              <a:lnSpc>
                <a:spcPct val="100000"/>
              </a:lnSpc>
            </a:pPr>
            <a:endParaRPr lang="en-US" dirty="0" smtClean="0"/>
          </a:p>
          <a:p>
            <a:pPr>
              <a:lnSpc>
                <a:spcPct val="100000"/>
              </a:lnSpc>
            </a:pPr>
            <a:r>
              <a:rPr lang="en-US" dirty="0" smtClean="0"/>
              <a:t>Example</a:t>
            </a:r>
          </a:p>
          <a:p>
            <a:pPr>
              <a:lnSpc>
                <a:spcPct val="100000"/>
              </a:lnSpc>
            </a:pPr>
            <a:endParaRPr lang="en-US" dirty="0" smtClean="0"/>
          </a:p>
          <a:p>
            <a:pPr>
              <a:lnSpc>
                <a:spcPct val="100000"/>
              </a:lnSpc>
            </a:pPr>
            <a:r>
              <a:rPr lang="en-US" dirty="0" smtClean="0"/>
              <a:t>[jerry]$ </a:t>
            </a:r>
            <a:r>
              <a:rPr lang="en-US" dirty="0" err="1" smtClean="0"/>
              <a:t>awk</a:t>
            </a:r>
            <a:r>
              <a:rPr lang="en-US" dirty="0" smtClean="0"/>
              <a:t> -f </a:t>
            </a:r>
            <a:r>
              <a:rPr lang="en-US" dirty="0" err="1" smtClean="0"/>
              <a:t>command.awk</a:t>
            </a:r>
            <a:r>
              <a:rPr lang="en-US" dirty="0" smtClean="0"/>
              <a:t> marks.txt</a:t>
            </a:r>
          </a:p>
          <a:p>
            <a:pPr>
              <a:lnSpc>
                <a:spcPct val="100000"/>
              </a:lnSpc>
            </a:pPr>
            <a:r>
              <a:rPr lang="en-US" dirty="0" smtClean="0"/>
              <a:t>On executing this code, you get the following result −</a:t>
            </a:r>
          </a:p>
          <a:p>
            <a:pPr>
              <a:lnSpc>
                <a:spcPct val="100000"/>
              </a:lnSpc>
            </a:pPr>
            <a:endParaRPr lang="en-US" dirty="0" smtClean="0"/>
          </a:p>
          <a:p>
            <a:pPr>
              <a:lnSpc>
                <a:spcPct val="100000"/>
              </a:lnSpc>
            </a:pPr>
            <a:r>
              <a:rPr lang="en-US" dirty="0" smtClean="0"/>
              <a:t>Output</a:t>
            </a:r>
          </a:p>
          <a:p>
            <a:pPr>
              <a:lnSpc>
                <a:spcPct val="100000"/>
              </a:lnSpc>
            </a:pPr>
            <a:endParaRPr lang="en-US" dirty="0" smtClean="0"/>
          </a:p>
          <a:p>
            <a:pPr>
              <a:lnSpc>
                <a:spcPct val="100000"/>
              </a:lnSpc>
            </a:pPr>
            <a:r>
              <a:rPr lang="en-US" dirty="0" smtClean="0"/>
              <a:t>1) </a:t>
            </a:r>
            <a:r>
              <a:rPr lang="en-US" dirty="0" err="1" smtClean="0"/>
              <a:t>Amit</a:t>
            </a:r>
            <a:r>
              <a:rPr lang="en-US" dirty="0" smtClean="0"/>
              <a:t>  Physics 80</a:t>
            </a:r>
          </a:p>
          <a:p>
            <a:pPr>
              <a:lnSpc>
                <a:spcPct val="100000"/>
              </a:lnSpc>
            </a:pPr>
            <a:r>
              <a:rPr lang="en-US" dirty="0" smtClean="0"/>
              <a:t>2) Rahul </a:t>
            </a:r>
            <a:r>
              <a:rPr lang="en-US" dirty="0" err="1" smtClean="0"/>
              <a:t>Maths</a:t>
            </a:r>
            <a:r>
              <a:rPr lang="en-US" dirty="0" smtClean="0"/>
              <a:t>   90</a:t>
            </a:r>
          </a:p>
          <a:p>
            <a:pPr>
              <a:lnSpc>
                <a:spcPct val="100000"/>
              </a:lnSpc>
            </a:pPr>
            <a:r>
              <a:rPr lang="en-US" dirty="0" smtClean="0"/>
              <a:t>3) </a:t>
            </a:r>
            <a:r>
              <a:rPr lang="en-US" dirty="0" err="1" smtClean="0"/>
              <a:t>Shyam</a:t>
            </a:r>
            <a:r>
              <a:rPr lang="en-US" dirty="0" smtClean="0"/>
              <a:t> Biology 87</a:t>
            </a:r>
          </a:p>
          <a:p>
            <a:pPr>
              <a:lnSpc>
                <a:spcPct val="100000"/>
              </a:lnSpc>
            </a:pPr>
            <a:r>
              <a:rPr lang="en-US" dirty="0" smtClean="0"/>
              <a:t>4) </a:t>
            </a:r>
            <a:r>
              <a:rPr lang="en-US" dirty="0" err="1" smtClean="0"/>
              <a:t>Kedar</a:t>
            </a:r>
            <a:r>
              <a:rPr lang="en-US" dirty="0" smtClean="0"/>
              <a:t> English 85</a:t>
            </a:r>
          </a:p>
          <a:p>
            <a:pPr>
              <a:lnSpc>
                <a:spcPct val="100000"/>
              </a:lnSpc>
            </a:pPr>
            <a:r>
              <a:rPr lang="en-US" dirty="0" smtClean="0"/>
              <a:t>5) </a:t>
            </a:r>
            <a:r>
              <a:rPr lang="en-US" dirty="0" err="1" smtClean="0"/>
              <a:t>Hari</a:t>
            </a:r>
            <a:r>
              <a:rPr lang="en-US" dirty="0" smtClean="0"/>
              <a:t>  History 89</a:t>
            </a:r>
          </a:p>
          <a:p>
            <a:pPr>
              <a:lnSpc>
                <a:spcPct val="100000"/>
              </a:lnSpc>
            </a:pPr>
            <a:r>
              <a:rPr lang="en-US" dirty="0" smtClean="0"/>
              <a:t>AWK Standard Options</a:t>
            </a:r>
          </a:p>
          <a:p>
            <a:pPr>
              <a:lnSpc>
                <a:spcPct val="100000"/>
              </a:lnSpc>
            </a:pPr>
            <a:r>
              <a:rPr lang="en-US" dirty="0" smtClean="0"/>
              <a:t>AWK supports the following standard options which can be provided from the command line.</a:t>
            </a:r>
          </a:p>
          <a:p>
            <a:pPr>
              <a:lnSpc>
                <a:spcPct val="100000"/>
              </a:lnSpc>
            </a:pPr>
            <a:endParaRPr lang="en-US" dirty="0" smtClean="0"/>
          </a:p>
          <a:p>
            <a:pPr>
              <a:lnSpc>
                <a:spcPct val="100000"/>
              </a:lnSpc>
            </a:pPr>
            <a:r>
              <a:rPr lang="en-US" dirty="0" smtClean="0"/>
              <a:t>The -v option</a:t>
            </a:r>
          </a:p>
          <a:p>
            <a:pPr>
              <a:lnSpc>
                <a:spcPct val="100000"/>
              </a:lnSpc>
            </a:pPr>
            <a:r>
              <a:rPr lang="en-US" dirty="0" smtClean="0"/>
              <a:t>This option assigns a value to a variable. It allows assignment before the program execution. The following example describes the usage of the -v option.</a:t>
            </a:r>
          </a:p>
          <a:p>
            <a:pPr>
              <a:lnSpc>
                <a:spcPct val="100000"/>
              </a:lnSpc>
            </a:pPr>
            <a:endParaRPr lang="en-US" dirty="0" smtClean="0"/>
          </a:p>
          <a:p>
            <a:pPr>
              <a:lnSpc>
                <a:spcPct val="100000"/>
              </a:lnSpc>
            </a:pPr>
            <a:r>
              <a:rPr lang="en-US" dirty="0" smtClean="0"/>
              <a:t>Example</a:t>
            </a:r>
          </a:p>
          <a:p>
            <a:pPr>
              <a:lnSpc>
                <a:spcPct val="100000"/>
              </a:lnSpc>
            </a:pPr>
            <a:endParaRPr lang="en-US" dirty="0" smtClean="0"/>
          </a:p>
          <a:p>
            <a:pPr>
              <a:lnSpc>
                <a:spcPct val="100000"/>
              </a:lnSpc>
            </a:pPr>
            <a:r>
              <a:rPr lang="en-US" dirty="0" smtClean="0"/>
              <a:t>[jerry]$ </a:t>
            </a:r>
            <a:r>
              <a:rPr lang="en-US" dirty="0" err="1" smtClean="0"/>
              <a:t>awk</a:t>
            </a:r>
            <a:r>
              <a:rPr lang="en-US" dirty="0" smtClean="0"/>
              <a:t> -v name=Jerry 'BEGIN{</a:t>
            </a:r>
            <a:r>
              <a:rPr lang="en-US" dirty="0" err="1" smtClean="0"/>
              <a:t>printf</a:t>
            </a:r>
            <a:r>
              <a:rPr lang="en-US" dirty="0" smtClean="0"/>
              <a:t> "Name = %s\n", name}'</a:t>
            </a:r>
          </a:p>
          <a:p>
            <a:pPr>
              <a:lnSpc>
                <a:spcPct val="100000"/>
              </a:lnSpc>
            </a:pPr>
            <a:r>
              <a:rPr lang="en-US" dirty="0" smtClean="0"/>
              <a:t>On executing this code, you get the following result −</a:t>
            </a:r>
          </a:p>
          <a:p>
            <a:pPr>
              <a:lnSpc>
                <a:spcPct val="100000"/>
              </a:lnSpc>
            </a:pPr>
            <a:endParaRPr lang="en-US" dirty="0" smtClean="0"/>
          </a:p>
          <a:p>
            <a:pPr>
              <a:lnSpc>
                <a:spcPct val="100000"/>
              </a:lnSpc>
            </a:pPr>
            <a:r>
              <a:rPr lang="en-US" dirty="0" smtClean="0"/>
              <a:t>Output</a:t>
            </a:r>
          </a:p>
          <a:p>
            <a:pPr>
              <a:lnSpc>
                <a:spcPct val="100000"/>
              </a:lnSpc>
            </a:pPr>
            <a:endParaRPr lang="en-US" dirty="0" smtClean="0"/>
          </a:p>
          <a:p>
            <a:pPr>
              <a:lnSpc>
                <a:spcPct val="100000"/>
              </a:lnSpc>
            </a:pPr>
            <a:r>
              <a:rPr lang="en-US" dirty="0" smtClean="0"/>
              <a:t>Name = Jerry</a:t>
            </a:r>
          </a:p>
          <a:p>
            <a:pPr>
              <a:lnSpc>
                <a:spcPct val="100000"/>
              </a:lnSpc>
            </a:pPr>
            <a:r>
              <a:rPr lang="en-US" dirty="0" smtClean="0"/>
              <a:t>The --dump-variables[=file] option</a:t>
            </a:r>
          </a:p>
          <a:p>
            <a:pPr>
              <a:lnSpc>
                <a:spcPct val="100000"/>
              </a:lnSpc>
            </a:pPr>
            <a:r>
              <a:rPr lang="en-US" dirty="0" smtClean="0"/>
              <a:t>It prints a sorted list of global variables and their final values to file. The default file is </a:t>
            </a:r>
            <a:r>
              <a:rPr lang="en-US" dirty="0" err="1" smtClean="0"/>
              <a:t>awkvars.out</a:t>
            </a:r>
            <a:r>
              <a:rPr lang="en-US" dirty="0" smtClean="0"/>
              <a:t>.</a:t>
            </a:r>
          </a:p>
          <a:p>
            <a:pPr>
              <a:lnSpc>
                <a:spcPct val="100000"/>
              </a:lnSpc>
            </a:pPr>
            <a:endParaRPr lang="en-US" dirty="0" smtClean="0"/>
          </a:p>
          <a:p>
            <a:pPr>
              <a:lnSpc>
                <a:spcPct val="100000"/>
              </a:lnSpc>
            </a:pPr>
            <a:r>
              <a:rPr lang="en-US" dirty="0" smtClean="0"/>
              <a:t>Example</a:t>
            </a:r>
          </a:p>
          <a:p>
            <a:pPr>
              <a:lnSpc>
                <a:spcPct val="100000"/>
              </a:lnSpc>
            </a:pPr>
            <a:endParaRPr lang="en-US" dirty="0" smtClean="0"/>
          </a:p>
          <a:p>
            <a:pPr>
              <a:lnSpc>
                <a:spcPct val="100000"/>
              </a:lnSpc>
            </a:pPr>
            <a:r>
              <a:rPr lang="en-US" dirty="0" smtClean="0"/>
              <a:t>[jerry]$ </a:t>
            </a:r>
            <a:r>
              <a:rPr lang="en-US" dirty="0" err="1" smtClean="0"/>
              <a:t>awk</a:t>
            </a:r>
            <a:r>
              <a:rPr lang="en-US" dirty="0" smtClean="0"/>
              <a:t> --dump-variables ''</a:t>
            </a:r>
          </a:p>
          <a:p>
            <a:pPr>
              <a:lnSpc>
                <a:spcPct val="100000"/>
              </a:lnSpc>
            </a:pPr>
            <a:r>
              <a:rPr lang="en-US" dirty="0" smtClean="0"/>
              <a:t>[jerry]$ cat </a:t>
            </a:r>
            <a:r>
              <a:rPr lang="en-US" dirty="0" err="1" smtClean="0"/>
              <a:t>awkvars.out</a:t>
            </a:r>
            <a:r>
              <a:rPr lang="en-US" dirty="0" smtClean="0"/>
              <a:t> </a:t>
            </a:r>
          </a:p>
          <a:p>
            <a:pPr>
              <a:lnSpc>
                <a:spcPct val="100000"/>
              </a:lnSpc>
            </a:pPr>
            <a:r>
              <a:rPr lang="en-US" dirty="0" smtClean="0"/>
              <a:t>On executing the above code, you get the following result −</a:t>
            </a:r>
          </a:p>
          <a:p>
            <a:pPr>
              <a:lnSpc>
                <a:spcPct val="100000"/>
              </a:lnSpc>
            </a:pPr>
            <a:endParaRPr lang="en-US" dirty="0" smtClean="0"/>
          </a:p>
          <a:p>
            <a:pPr>
              <a:lnSpc>
                <a:spcPct val="100000"/>
              </a:lnSpc>
            </a:pPr>
            <a:r>
              <a:rPr lang="en-US" dirty="0" smtClean="0"/>
              <a:t>Output</a:t>
            </a:r>
          </a:p>
          <a:p>
            <a:pPr>
              <a:lnSpc>
                <a:spcPct val="100000"/>
              </a:lnSpc>
            </a:pPr>
            <a:endParaRPr lang="en-US" dirty="0" smtClean="0"/>
          </a:p>
          <a:p>
            <a:pPr>
              <a:lnSpc>
                <a:spcPct val="100000"/>
              </a:lnSpc>
            </a:pPr>
            <a:r>
              <a:rPr lang="en-US" dirty="0" smtClean="0"/>
              <a:t>ARGC: 1</a:t>
            </a:r>
          </a:p>
          <a:p>
            <a:pPr>
              <a:lnSpc>
                <a:spcPct val="100000"/>
              </a:lnSpc>
            </a:pPr>
            <a:r>
              <a:rPr lang="en-US" dirty="0" smtClean="0"/>
              <a:t>ARGIND: 0</a:t>
            </a:r>
          </a:p>
          <a:p>
            <a:pPr>
              <a:lnSpc>
                <a:spcPct val="100000"/>
              </a:lnSpc>
            </a:pPr>
            <a:r>
              <a:rPr lang="en-US" dirty="0" smtClean="0"/>
              <a:t>ARGV: array, 1 elements</a:t>
            </a:r>
          </a:p>
          <a:p>
            <a:pPr>
              <a:lnSpc>
                <a:spcPct val="100000"/>
              </a:lnSpc>
            </a:pPr>
            <a:r>
              <a:rPr lang="en-US" dirty="0" smtClean="0"/>
              <a:t>BINMODE: 0</a:t>
            </a:r>
          </a:p>
          <a:p>
            <a:pPr>
              <a:lnSpc>
                <a:spcPct val="100000"/>
              </a:lnSpc>
            </a:pPr>
            <a:r>
              <a:rPr lang="en-US" dirty="0" smtClean="0"/>
              <a:t>CONVFMT: "%.6g"</a:t>
            </a:r>
          </a:p>
          <a:p>
            <a:pPr>
              <a:lnSpc>
                <a:spcPct val="100000"/>
              </a:lnSpc>
            </a:pPr>
            <a:r>
              <a:rPr lang="en-US" dirty="0" smtClean="0"/>
              <a:t>ERRNO: ""</a:t>
            </a:r>
          </a:p>
          <a:p>
            <a:pPr>
              <a:lnSpc>
                <a:spcPct val="100000"/>
              </a:lnSpc>
            </a:pPr>
            <a:r>
              <a:rPr lang="en-US" dirty="0" smtClean="0"/>
              <a:t>FIELDWIDTHS: ""</a:t>
            </a:r>
          </a:p>
          <a:p>
            <a:pPr>
              <a:lnSpc>
                <a:spcPct val="100000"/>
              </a:lnSpc>
            </a:pPr>
            <a:r>
              <a:rPr lang="en-US" dirty="0" smtClean="0"/>
              <a:t>FILENAME: ""</a:t>
            </a:r>
          </a:p>
          <a:p>
            <a:pPr>
              <a:lnSpc>
                <a:spcPct val="100000"/>
              </a:lnSpc>
            </a:pPr>
            <a:r>
              <a:rPr lang="en-US" dirty="0" smtClean="0"/>
              <a:t>FNR: 0</a:t>
            </a:r>
          </a:p>
          <a:p>
            <a:pPr>
              <a:lnSpc>
                <a:spcPct val="100000"/>
              </a:lnSpc>
            </a:pPr>
            <a:r>
              <a:rPr lang="en-US" dirty="0" smtClean="0"/>
              <a:t>FPAT: "[^[:space:]]+"</a:t>
            </a:r>
          </a:p>
          <a:p>
            <a:pPr>
              <a:lnSpc>
                <a:spcPct val="100000"/>
              </a:lnSpc>
            </a:pPr>
            <a:r>
              <a:rPr lang="en-US" dirty="0" smtClean="0"/>
              <a:t>FS: " "</a:t>
            </a:r>
          </a:p>
          <a:p>
            <a:pPr>
              <a:lnSpc>
                <a:spcPct val="100000"/>
              </a:lnSpc>
            </a:pPr>
            <a:r>
              <a:rPr lang="en-US" dirty="0" smtClean="0"/>
              <a:t>IGNORECASE: 0</a:t>
            </a:r>
          </a:p>
          <a:p>
            <a:pPr>
              <a:lnSpc>
                <a:spcPct val="100000"/>
              </a:lnSpc>
            </a:pPr>
            <a:r>
              <a:rPr lang="en-US" dirty="0" smtClean="0"/>
              <a:t>LINT: 0</a:t>
            </a:r>
          </a:p>
          <a:p>
            <a:pPr>
              <a:lnSpc>
                <a:spcPct val="100000"/>
              </a:lnSpc>
            </a:pPr>
            <a:r>
              <a:rPr lang="en-US" dirty="0" smtClean="0"/>
              <a:t>NF: 0</a:t>
            </a:r>
          </a:p>
          <a:p>
            <a:pPr>
              <a:lnSpc>
                <a:spcPct val="100000"/>
              </a:lnSpc>
            </a:pPr>
            <a:r>
              <a:rPr lang="en-US" dirty="0" smtClean="0"/>
              <a:t>NR: 0</a:t>
            </a:r>
          </a:p>
          <a:p>
            <a:pPr>
              <a:lnSpc>
                <a:spcPct val="100000"/>
              </a:lnSpc>
            </a:pPr>
            <a:r>
              <a:rPr lang="en-US" dirty="0" smtClean="0"/>
              <a:t>OFMT: "%.6g"</a:t>
            </a:r>
          </a:p>
          <a:p>
            <a:pPr>
              <a:lnSpc>
                <a:spcPct val="100000"/>
              </a:lnSpc>
            </a:pPr>
            <a:r>
              <a:rPr lang="en-US" dirty="0" smtClean="0"/>
              <a:t>OFS: " "</a:t>
            </a:r>
          </a:p>
          <a:p>
            <a:pPr>
              <a:lnSpc>
                <a:spcPct val="100000"/>
              </a:lnSpc>
            </a:pPr>
            <a:r>
              <a:rPr lang="en-US" dirty="0" smtClean="0"/>
              <a:t>ORS: "\n"</a:t>
            </a:r>
          </a:p>
          <a:p>
            <a:pPr>
              <a:lnSpc>
                <a:spcPct val="100000"/>
              </a:lnSpc>
            </a:pPr>
            <a:r>
              <a:rPr lang="en-US" dirty="0" smtClean="0"/>
              <a:t>RLENGTH: 0</a:t>
            </a:r>
          </a:p>
          <a:p>
            <a:pPr>
              <a:lnSpc>
                <a:spcPct val="100000"/>
              </a:lnSpc>
            </a:pPr>
            <a:r>
              <a:rPr lang="en-US" dirty="0" smtClean="0"/>
              <a:t>RS: "\n"</a:t>
            </a:r>
          </a:p>
          <a:p>
            <a:pPr>
              <a:lnSpc>
                <a:spcPct val="100000"/>
              </a:lnSpc>
            </a:pPr>
            <a:r>
              <a:rPr lang="en-US" dirty="0" smtClean="0"/>
              <a:t>RSTART: 0</a:t>
            </a:r>
          </a:p>
          <a:p>
            <a:pPr>
              <a:lnSpc>
                <a:spcPct val="100000"/>
              </a:lnSpc>
            </a:pPr>
            <a:r>
              <a:rPr lang="en-US" dirty="0" smtClean="0"/>
              <a:t>RT: ""</a:t>
            </a:r>
          </a:p>
          <a:p>
            <a:pPr>
              <a:lnSpc>
                <a:spcPct val="100000"/>
              </a:lnSpc>
            </a:pPr>
            <a:r>
              <a:rPr lang="en-US" dirty="0" smtClean="0"/>
              <a:t>SUBSEP: "\034"</a:t>
            </a:r>
          </a:p>
          <a:p>
            <a:pPr>
              <a:lnSpc>
                <a:spcPct val="100000"/>
              </a:lnSpc>
            </a:pPr>
            <a:r>
              <a:rPr lang="en-US" dirty="0" smtClean="0"/>
              <a:t>TEXTDOMAIN: "messages"</a:t>
            </a:r>
          </a:p>
          <a:p>
            <a:pPr>
              <a:lnSpc>
                <a:spcPct val="100000"/>
              </a:lnSpc>
            </a:pPr>
            <a:r>
              <a:rPr lang="en-US" dirty="0" smtClean="0"/>
              <a:t>The --help option</a:t>
            </a:r>
          </a:p>
          <a:p>
            <a:pPr>
              <a:lnSpc>
                <a:spcPct val="100000"/>
              </a:lnSpc>
            </a:pPr>
            <a:r>
              <a:rPr lang="en-US" dirty="0" smtClean="0"/>
              <a:t>This option prints the help message on standard output.</a:t>
            </a:r>
          </a:p>
          <a:p>
            <a:pPr>
              <a:lnSpc>
                <a:spcPct val="100000"/>
              </a:lnSpc>
            </a:pPr>
            <a:endParaRPr lang="en-US" dirty="0" smtClean="0"/>
          </a:p>
          <a:p>
            <a:pPr>
              <a:lnSpc>
                <a:spcPct val="100000"/>
              </a:lnSpc>
            </a:pPr>
            <a:r>
              <a:rPr lang="en-US" dirty="0" smtClean="0"/>
              <a:t>Example</a:t>
            </a:r>
          </a:p>
          <a:p>
            <a:pPr>
              <a:lnSpc>
                <a:spcPct val="100000"/>
              </a:lnSpc>
            </a:pPr>
            <a:endParaRPr lang="en-US" dirty="0" smtClean="0"/>
          </a:p>
          <a:p>
            <a:pPr>
              <a:lnSpc>
                <a:spcPct val="100000"/>
              </a:lnSpc>
            </a:pPr>
            <a:r>
              <a:rPr lang="en-US" dirty="0" smtClean="0"/>
              <a:t>[jerry]$ </a:t>
            </a:r>
            <a:r>
              <a:rPr lang="en-US" dirty="0" err="1" smtClean="0"/>
              <a:t>awk</a:t>
            </a:r>
            <a:r>
              <a:rPr lang="en-US" dirty="0" smtClean="0"/>
              <a:t> --help</a:t>
            </a:r>
          </a:p>
          <a:p>
            <a:pPr>
              <a:lnSpc>
                <a:spcPct val="100000"/>
              </a:lnSpc>
            </a:pPr>
            <a:r>
              <a:rPr lang="en-US" dirty="0" smtClean="0"/>
              <a:t>On executing this code, you get the following result −</a:t>
            </a:r>
          </a:p>
          <a:p>
            <a:pPr>
              <a:lnSpc>
                <a:spcPct val="100000"/>
              </a:lnSpc>
            </a:pPr>
            <a:endParaRPr lang="en-US" dirty="0" smtClean="0"/>
          </a:p>
          <a:p>
            <a:pPr>
              <a:lnSpc>
                <a:spcPct val="100000"/>
              </a:lnSpc>
            </a:pPr>
            <a:r>
              <a:rPr lang="en-US" dirty="0" smtClean="0"/>
              <a:t>Output</a:t>
            </a:r>
          </a:p>
          <a:p>
            <a:pPr>
              <a:lnSpc>
                <a:spcPct val="100000"/>
              </a:lnSpc>
            </a:pPr>
            <a:endParaRPr lang="en-US" dirty="0" smtClean="0"/>
          </a:p>
          <a:p>
            <a:pPr>
              <a:lnSpc>
                <a:spcPct val="100000"/>
              </a:lnSpc>
            </a:pPr>
            <a:r>
              <a:rPr lang="en-US" dirty="0" smtClean="0"/>
              <a:t>Usage: </a:t>
            </a:r>
            <a:r>
              <a:rPr lang="en-US" dirty="0" err="1" smtClean="0"/>
              <a:t>awk</a:t>
            </a:r>
            <a:r>
              <a:rPr lang="en-US" dirty="0" smtClean="0"/>
              <a:t> [POSIX or GNU style options] -f </a:t>
            </a:r>
            <a:r>
              <a:rPr lang="en-US" dirty="0" err="1" smtClean="0"/>
              <a:t>progfile</a:t>
            </a:r>
            <a:r>
              <a:rPr lang="en-US" dirty="0" smtClean="0"/>
              <a:t> [--] file ...</a:t>
            </a:r>
          </a:p>
          <a:p>
            <a:pPr>
              <a:lnSpc>
                <a:spcPct val="100000"/>
              </a:lnSpc>
            </a:pPr>
            <a:r>
              <a:rPr lang="en-US" dirty="0" smtClean="0"/>
              <a:t>Usage: </a:t>
            </a:r>
            <a:r>
              <a:rPr lang="en-US" dirty="0" err="1" smtClean="0"/>
              <a:t>awk</a:t>
            </a:r>
            <a:r>
              <a:rPr lang="en-US" dirty="0" smtClean="0"/>
              <a:t> [POSIX or GNU style options] [--] 'program' file ...</a:t>
            </a:r>
          </a:p>
          <a:p>
            <a:pPr>
              <a:lnSpc>
                <a:spcPct val="100000"/>
              </a:lnSpc>
            </a:pPr>
            <a:r>
              <a:rPr lang="en-US" dirty="0" smtClean="0"/>
              <a:t>POSIX options : GNU long options: (standard)</a:t>
            </a:r>
          </a:p>
          <a:p>
            <a:pPr>
              <a:lnSpc>
                <a:spcPct val="100000"/>
              </a:lnSpc>
            </a:pPr>
            <a:r>
              <a:rPr lang="en-US" dirty="0" smtClean="0"/>
              <a:t>   -f </a:t>
            </a:r>
            <a:r>
              <a:rPr lang="en-US" dirty="0" err="1" smtClean="0"/>
              <a:t>progfile</a:t>
            </a:r>
            <a:r>
              <a:rPr lang="en-US" dirty="0" smtClean="0"/>
              <a:t>                --file=</a:t>
            </a:r>
            <a:r>
              <a:rPr lang="en-US" dirty="0" err="1" smtClean="0"/>
              <a:t>progfile</a:t>
            </a:r>
            <a:endParaRPr lang="en-US" dirty="0" smtClean="0"/>
          </a:p>
          <a:p>
            <a:pPr>
              <a:lnSpc>
                <a:spcPct val="100000"/>
              </a:lnSpc>
            </a:pPr>
            <a:r>
              <a:rPr lang="en-US" dirty="0" smtClean="0"/>
              <a:t>   -F </a:t>
            </a:r>
            <a:r>
              <a:rPr lang="en-US" dirty="0" err="1" smtClean="0"/>
              <a:t>fs</a:t>
            </a:r>
            <a:r>
              <a:rPr lang="en-US" dirty="0" smtClean="0"/>
              <a:t>                      --field-separator=</a:t>
            </a:r>
            <a:r>
              <a:rPr lang="en-US" dirty="0" err="1" smtClean="0"/>
              <a:t>fs</a:t>
            </a:r>
            <a:endParaRPr lang="en-US" dirty="0" smtClean="0"/>
          </a:p>
          <a:p>
            <a:pPr>
              <a:lnSpc>
                <a:spcPct val="100000"/>
              </a:lnSpc>
            </a:pPr>
            <a:r>
              <a:rPr lang="en-US" dirty="0" smtClean="0"/>
              <a:t>   -v </a:t>
            </a:r>
            <a:r>
              <a:rPr lang="en-US" dirty="0" err="1" smtClean="0"/>
              <a:t>var</a:t>
            </a:r>
            <a:r>
              <a:rPr lang="en-US" dirty="0" smtClean="0"/>
              <a:t>=</a:t>
            </a:r>
            <a:r>
              <a:rPr lang="en-US" dirty="0" err="1" smtClean="0"/>
              <a:t>val</a:t>
            </a:r>
            <a:r>
              <a:rPr lang="en-US" dirty="0" smtClean="0"/>
              <a:t>                 --assign=</a:t>
            </a:r>
            <a:r>
              <a:rPr lang="en-US" dirty="0" err="1" smtClean="0"/>
              <a:t>var</a:t>
            </a:r>
            <a:r>
              <a:rPr lang="en-US" dirty="0" smtClean="0"/>
              <a:t>=</a:t>
            </a:r>
            <a:r>
              <a:rPr lang="en-US" dirty="0" err="1" smtClean="0"/>
              <a:t>val</a:t>
            </a:r>
            <a:endParaRPr lang="en-US" dirty="0" smtClean="0"/>
          </a:p>
          <a:p>
            <a:pPr>
              <a:lnSpc>
                <a:spcPct val="100000"/>
              </a:lnSpc>
            </a:pPr>
            <a:r>
              <a:rPr lang="en-US" dirty="0" smtClean="0"/>
              <a:t>Short options : GNU long options: (extensions)</a:t>
            </a:r>
          </a:p>
          <a:p>
            <a:pPr>
              <a:lnSpc>
                <a:spcPct val="100000"/>
              </a:lnSpc>
            </a:pPr>
            <a:r>
              <a:rPr lang="en-US" dirty="0" smtClean="0"/>
              <a:t>   -b                         --characters-as-bytes</a:t>
            </a:r>
          </a:p>
          <a:p>
            <a:pPr>
              <a:lnSpc>
                <a:spcPct val="100000"/>
              </a:lnSpc>
            </a:pPr>
            <a:r>
              <a:rPr lang="en-US" dirty="0" smtClean="0"/>
              <a:t>   -c                         --traditional</a:t>
            </a:r>
          </a:p>
          <a:p>
            <a:pPr>
              <a:lnSpc>
                <a:spcPct val="100000"/>
              </a:lnSpc>
            </a:pPr>
            <a:r>
              <a:rPr lang="en-US" dirty="0" smtClean="0"/>
              <a:t>   -C                         --copyright</a:t>
            </a:r>
          </a:p>
          <a:p>
            <a:pPr>
              <a:lnSpc>
                <a:spcPct val="100000"/>
              </a:lnSpc>
            </a:pPr>
            <a:r>
              <a:rPr lang="en-US" dirty="0" smtClean="0"/>
              <a:t>   -d[file]                   --dump-variables[=file]</a:t>
            </a:r>
          </a:p>
          <a:p>
            <a:pPr>
              <a:lnSpc>
                <a:spcPct val="100000"/>
              </a:lnSpc>
            </a:pPr>
            <a:r>
              <a:rPr lang="en-US" dirty="0" smtClean="0"/>
              <a:t>   -e 'program-text'          --source='program-text'</a:t>
            </a:r>
          </a:p>
          <a:p>
            <a:pPr>
              <a:lnSpc>
                <a:spcPct val="100000"/>
              </a:lnSpc>
            </a:pPr>
            <a:r>
              <a:rPr lang="en-US" dirty="0" smtClean="0"/>
              <a:t>   -E file                    --exec=file</a:t>
            </a:r>
          </a:p>
          <a:p>
            <a:pPr>
              <a:lnSpc>
                <a:spcPct val="100000"/>
              </a:lnSpc>
            </a:pPr>
            <a:r>
              <a:rPr lang="en-US" dirty="0" smtClean="0"/>
              <a:t>   -g                         --gen-pot</a:t>
            </a:r>
          </a:p>
          <a:p>
            <a:pPr>
              <a:lnSpc>
                <a:spcPct val="100000"/>
              </a:lnSpc>
            </a:pPr>
            <a:r>
              <a:rPr lang="en-US" dirty="0" smtClean="0"/>
              <a:t>   -h                         --help</a:t>
            </a:r>
          </a:p>
          <a:p>
            <a:pPr>
              <a:lnSpc>
                <a:spcPct val="100000"/>
              </a:lnSpc>
            </a:pPr>
            <a:r>
              <a:rPr lang="en-US" dirty="0" smtClean="0"/>
              <a:t>   -L [fatal]                 --lint[=fatal]</a:t>
            </a:r>
          </a:p>
          <a:p>
            <a:pPr>
              <a:lnSpc>
                <a:spcPct val="100000"/>
              </a:lnSpc>
            </a:pPr>
            <a:r>
              <a:rPr lang="en-US" dirty="0" smtClean="0"/>
              <a:t>   -n                         --non-decimal-data</a:t>
            </a:r>
          </a:p>
          <a:p>
            <a:pPr>
              <a:lnSpc>
                <a:spcPct val="100000"/>
              </a:lnSpc>
            </a:pPr>
            <a:r>
              <a:rPr lang="en-US" dirty="0" smtClean="0"/>
              <a:t>   -N                         --use-</a:t>
            </a:r>
            <a:r>
              <a:rPr lang="en-US" dirty="0" err="1" smtClean="0"/>
              <a:t>lc</a:t>
            </a:r>
            <a:r>
              <a:rPr lang="en-US" dirty="0" smtClean="0"/>
              <a:t>-numeric</a:t>
            </a:r>
          </a:p>
          <a:p>
            <a:pPr>
              <a:lnSpc>
                <a:spcPct val="100000"/>
              </a:lnSpc>
            </a:pPr>
            <a:r>
              <a:rPr lang="en-US" dirty="0" smtClean="0"/>
              <a:t>   -O                         --optimize</a:t>
            </a:r>
          </a:p>
          <a:p>
            <a:pPr>
              <a:lnSpc>
                <a:spcPct val="100000"/>
              </a:lnSpc>
            </a:pPr>
            <a:r>
              <a:rPr lang="en-US" dirty="0" smtClean="0"/>
              <a:t>   -p[file]                   --profile[=file]</a:t>
            </a:r>
          </a:p>
          <a:p>
            <a:pPr>
              <a:lnSpc>
                <a:spcPct val="100000"/>
              </a:lnSpc>
            </a:pPr>
            <a:r>
              <a:rPr lang="en-US" dirty="0" smtClean="0"/>
              <a:t>   -P                         --</a:t>
            </a:r>
            <a:r>
              <a:rPr lang="en-US" dirty="0" err="1" smtClean="0"/>
              <a:t>posix</a:t>
            </a:r>
            <a:endParaRPr lang="en-US" dirty="0" smtClean="0"/>
          </a:p>
          <a:p>
            <a:pPr>
              <a:lnSpc>
                <a:spcPct val="100000"/>
              </a:lnSpc>
            </a:pPr>
            <a:r>
              <a:rPr lang="en-US" dirty="0" smtClean="0"/>
              <a:t>   -r                         --re-interval</a:t>
            </a:r>
          </a:p>
          <a:p>
            <a:pPr>
              <a:lnSpc>
                <a:spcPct val="100000"/>
              </a:lnSpc>
            </a:pPr>
            <a:r>
              <a:rPr lang="en-US" dirty="0" smtClean="0"/>
              <a:t>   -S                         --sandbox</a:t>
            </a:r>
          </a:p>
          <a:p>
            <a:pPr>
              <a:lnSpc>
                <a:spcPct val="100000"/>
              </a:lnSpc>
            </a:pPr>
            <a:r>
              <a:rPr lang="en-US" dirty="0" smtClean="0"/>
              <a:t>   -t                         --lint-old</a:t>
            </a:r>
          </a:p>
          <a:p>
            <a:pPr>
              <a:lnSpc>
                <a:spcPct val="100000"/>
              </a:lnSpc>
            </a:pPr>
            <a:r>
              <a:rPr lang="en-US" dirty="0" smtClean="0"/>
              <a:t>   -V                         --version</a:t>
            </a:r>
          </a:p>
          <a:p>
            <a:pPr>
              <a:lnSpc>
                <a:spcPct val="100000"/>
              </a:lnSpc>
            </a:pPr>
            <a:r>
              <a:rPr lang="en-US" dirty="0" smtClean="0"/>
              <a:t>The --lint[=fatal] option</a:t>
            </a:r>
          </a:p>
          <a:p>
            <a:pPr>
              <a:lnSpc>
                <a:spcPct val="100000"/>
              </a:lnSpc>
            </a:pPr>
            <a:r>
              <a:rPr lang="en-US" dirty="0" smtClean="0"/>
              <a:t>This option enables checking of non-portable or dubious constructs. When an argument fatal is provided, it treats warning messages as errors. The following example demonstrates this −</a:t>
            </a:r>
          </a:p>
          <a:p>
            <a:pPr>
              <a:lnSpc>
                <a:spcPct val="100000"/>
              </a:lnSpc>
            </a:pPr>
            <a:endParaRPr lang="en-US" dirty="0" smtClean="0"/>
          </a:p>
          <a:p>
            <a:pPr>
              <a:lnSpc>
                <a:spcPct val="100000"/>
              </a:lnSpc>
            </a:pPr>
            <a:r>
              <a:rPr lang="en-US" dirty="0" smtClean="0"/>
              <a:t>Example</a:t>
            </a:r>
          </a:p>
          <a:p>
            <a:pPr>
              <a:lnSpc>
                <a:spcPct val="100000"/>
              </a:lnSpc>
            </a:pPr>
            <a:endParaRPr lang="en-US" dirty="0" smtClean="0"/>
          </a:p>
          <a:p>
            <a:pPr>
              <a:lnSpc>
                <a:spcPct val="100000"/>
              </a:lnSpc>
            </a:pPr>
            <a:r>
              <a:rPr lang="en-US" dirty="0" smtClean="0"/>
              <a:t>[jerry]$ </a:t>
            </a:r>
            <a:r>
              <a:rPr lang="en-US" dirty="0" err="1" smtClean="0"/>
              <a:t>awk</a:t>
            </a:r>
            <a:r>
              <a:rPr lang="en-US" dirty="0" smtClean="0"/>
              <a:t> --lint '' /bin/</a:t>
            </a:r>
            <a:r>
              <a:rPr lang="en-US" dirty="0" err="1" smtClean="0"/>
              <a:t>ls</a:t>
            </a:r>
            <a:endParaRPr lang="en-US" dirty="0" smtClean="0"/>
          </a:p>
          <a:p>
            <a:pPr>
              <a:lnSpc>
                <a:spcPct val="100000"/>
              </a:lnSpc>
            </a:pPr>
            <a:r>
              <a:rPr lang="en-US" dirty="0" smtClean="0"/>
              <a:t>On executing this code, you get the following result −</a:t>
            </a:r>
          </a:p>
          <a:p>
            <a:pPr>
              <a:lnSpc>
                <a:spcPct val="100000"/>
              </a:lnSpc>
            </a:pPr>
            <a:endParaRPr lang="en-US" dirty="0" smtClean="0"/>
          </a:p>
          <a:p>
            <a:pPr>
              <a:lnSpc>
                <a:spcPct val="100000"/>
              </a:lnSpc>
            </a:pPr>
            <a:r>
              <a:rPr lang="en-US" dirty="0" smtClean="0"/>
              <a:t>Output</a:t>
            </a:r>
          </a:p>
          <a:p>
            <a:pPr>
              <a:lnSpc>
                <a:spcPct val="100000"/>
              </a:lnSpc>
            </a:pPr>
            <a:endParaRPr lang="en-US" dirty="0" smtClean="0"/>
          </a:p>
          <a:p>
            <a:pPr>
              <a:lnSpc>
                <a:spcPct val="100000"/>
              </a:lnSpc>
            </a:pPr>
            <a:r>
              <a:rPr lang="en-US" dirty="0" err="1" smtClean="0"/>
              <a:t>awk</a:t>
            </a:r>
            <a:r>
              <a:rPr lang="en-US" dirty="0" smtClean="0"/>
              <a:t>: cmd. line:1: warning: empty program text on command line</a:t>
            </a:r>
          </a:p>
          <a:p>
            <a:pPr>
              <a:lnSpc>
                <a:spcPct val="100000"/>
              </a:lnSpc>
            </a:pPr>
            <a:r>
              <a:rPr lang="en-US" dirty="0" err="1" smtClean="0"/>
              <a:t>awk</a:t>
            </a:r>
            <a:r>
              <a:rPr lang="en-US" dirty="0" smtClean="0"/>
              <a:t>: cmd. line:1: warning: source file does not end in newline</a:t>
            </a:r>
          </a:p>
          <a:p>
            <a:pPr>
              <a:lnSpc>
                <a:spcPct val="100000"/>
              </a:lnSpc>
            </a:pPr>
            <a:r>
              <a:rPr lang="en-US" dirty="0" err="1" smtClean="0"/>
              <a:t>awk</a:t>
            </a:r>
            <a:r>
              <a:rPr lang="en-US" dirty="0" smtClean="0"/>
              <a:t>: warning: no program text at all!</a:t>
            </a:r>
          </a:p>
          <a:p>
            <a:pPr>
              <a:lnSpc>
                <a:spcPct val="100000"/>
              </a:lnSpc>
            </a:pPr>
            <a:r>
              <a:rPr lang="en-US" dirty="0" smtClean="0"/>
              <a:t>The --</a:t>
            </a:r>
            <a:r>
              <a:rPr lang="en-US" dirty="0" err="1" smtClean="0"/>
              <a:t>posix</a:t>
            </a:r>
            <a:r>
              <a:rPr lang="en-US" dirty="0" smtClean="0"/>
              <a:t> option</a:t>
            </a:r>
          </a:p>
          <a:p>
            <a:pPr>
              <a:lnSpc>
                <a:spcPct val="100000"/>
              </a:lnSpc>
            </a:pPr>
            <a:r>
              <a:rPr lang="en-US" dirty="0" smtClean="0"/>
              <a:t>This option turns on strict POSIX compatibility, in which all common and gawk-specific extensions are disabled.</a:t>
            </a:r>
          </a:p>
          <a:p>
            <a:pPr>
              <a:lnSpc>
                <a:spcPct val="100000"/>
              </a:lnSpc>
            </a:pPr>
            <a:endParaRPr lang="en-US" dirty="0" smtClean="0"/>
          </a:p>
          <a:p>
            <a:pPr>
              <a:lnSpc>
                <a:spcPct val="100000"/>
              </a:lnSpc>
            </a:pPr>
            <a:r>
              <a:rPr lang="en-US" dirty="0" smtClean="0"/>
              <a:t>The --profile[=file] option</a:t>
            </a:r>
          </a:p>
          <a:p>
            <a:pPr>
              <a:lnSpc>
                <a:spcPct val="100000"/>
              </a:lnSpc>
            </a:pPr>
            <a:r>
              <a:rPr lang="en-US" dirty="0" smtClean="0"/>
              <a:t>This option generates a pretty-printed version of the program in file. Default file is </a:t>
            </a:r>
            <a:r>
              <a:rPr lang="en-US" dirty="0" err="1" smtClean="0"/>
              <a:t>awkprof.out</a:t>
            </a:r>
            <a:r>
              <a:rPr lang="en-US" dirty="0" smtClean="0"/>
              <a:t>. Below simple example illustrates this −</a:t>
            </a:r>
          </a:p>
          <a:p>
            <a:pPr>
              <a:lnSpc>
                <a:spcPct val="100000"/>
              </a:lnSpc>
            </a:pPr>
            <a:endParaRPr lang="en-US" dirty="0" smtClean="0"/>
          </a:p>
          <a:p>
            <a:pPr>
              <a:lnSpc>
                <a:spcPct val="100000"/>
              </a:lnSpc>
            </a:pPr>
            <a:r>
              <a:rPr lang="en-US" dirty="0" smtClean="0"/>
              <a:t>Example</a:t>
            </a:r>
          </a:p>
          <a:p>
            <a:pPr>
              <a:lnSpc>
                <a:spcPct val="100000"/>
              </a:lnSpc>
            </a:pPr>
            <a:endParaRPr lang="en-US" dirty="0" smtClean="0"/>
          </a:p>
          <a:p>
            <a:pPr>
              <a:lnSpc>
                <a:spcPct val="100000"/>
              </a:lnSpc>
            </a:pPr>
            <a:r>
              <a:rPr lang="en-US" dirty="0" smtClean="0"/>
              <a:t>[jerry]$ </a:t>
            </a:r>
            <a:r>
              <a:rPr lang="en-US" dirty="0" err="1" smtClean="0"/>
              <a:t>awk</a:t>
            </a:r>
            <a:r>
              <a:rPr lang="en-US" dirty="0" smtClean="0"/>
              <a:t> --profile 'BEGIN{</a:t>
            </a:r>
            <a:r>
              <a:rPr lang="en-US" dirty="0" err="1" smtClean="0"/>
              <a:t>printf</a:t>
            </a:r>
            <a:r>
              <a:rPr lang="en-US" dirty="0" smtClean="0"/>
              <a:t>"---|Header|--\n"} {print} </a:t>
            </a:r>
          </a:p>
          <a:p>
            <a:pPr>
              <a:lnSpc>
                <a:spcPct val="100000"/>
              </a:lnSpc>
            </a:pPr>
            <a:r>
              <a:rPr lang="en-US" dirty="0" smtClean="0"/>
              <a:t>END{</a:t>
            </a:r>
            <a:r>
              <a:rPr lang="en-US" dirty="0" err="1" smtClean="0"/>
              <a:t>printf</a:t>
            </a:r>
            <a:r>
              <a:rPr lang="en-US" dirty="0" smtClean="0"/>
              <a:t>"---|Footer|---\n"}' marks.txt &gt; /</a:t>
            </a:r>
            <a:r>
              <a:rPr lang="en-US" dirty="0" err="1" smtClean="0"/>
              <a:t>dev</a:t>
            </a:r>
            <a:r>
              <a:rPr lang="en-US" dirty="0" smtClean="0"/>
              <a:t>/null </a:t>
            </a:r>
          </a:p>
          <a:p>
            <a:pPr>
              <a:lnSpc>
                <a:spcPct val="100000"/>
              </a:lnSpc>
            </a:pPr>
            <a:r>
              <a:rPr lang="en-US" dirty="0" smtClean="0"/>
              <a:t>[jerry]$ cat </a:t>
            </a:r>
            <a:r>
              <a:rPr lang="en-US" dirty="0" err="1" smtClean="0"/>
              <a:t>awkprof.out</a:t>
            </a:r>
            <a:endParaRPr lang="en-US" dirty="0" smtClean="0"/>
          </a:p>
          <a:p>
            <a:pPr>
              <a:lnSpc>
                <a:spcPct val="100000"/>
              </a:lnSpc>
            </a:pPr>
            <a:r>
              <a:rPr lang="en-US" dirty="0" smtClean="0"/>
              <a:t>On executing this code, you get the following result −</a:t>
            </a:r>
          </a:p>
          <a:p>
            <a:pPr>
              <a:lnSpc>
                <a:spcPct val="100000"/>
              </a:lnSpc>
            </a:pPr>
            <a:endParaRPr lang="en-US" dirty="0" smtClean="0"/>
          </a:p>
          <a:p>
            <a:pPr>
              <a:lnSpc>
                <a:spcPct val="100000"/>
              </a:lnSpc>
            </a:pPr>
            <a:r>
              <a:rPr lang="en-US" dirty="0" smtClean="0"/>
              <a:t>Output</a:t>
            </a:r>
          </a:p>
          <a:p>
            <a:pPr>
              <a:lnSpc>
                <a:spcPct val="100000"/>
              </a:lnSpc>
            </a:pPr>
            <a:endParaRPr lang="en-US" dirty="0" smtClean="0"/>
          </a:p>
          <a:p>
            <a:pPr>
              <a:lnSpc>
                <a:spcPct val="100000"/>
              </a:lnSpc>
            </a:pPr>
            <a:r>
              <a:rPr lang="en-US" dirty="0" smtClean="0"/>
              <a:t># gawk profile, created Sun Oct 26 19:50:48 2014</a:t>
            </a:r>
          </a:p>
          <a:p>
            <a:pPr>
              <a:lnSpc>
                <a:spcPct val="100000"/>
              </a:lnSpc>
            </a:pPr>
            <a:endParaRPr lang="en-US" dirty="0" smtClean="0"/>
          </a:p>
          <a:p>
            <a:pPr>
              <a:lnSpc>
                <a:spcPct val="100000"/>
              </a:lnSpc>
            </a:pPr>
            <a:r>
              <a:rPr lang="en-US" dirty="0" smtClean="0"/>
              <a:t>   # BEGIN block(s)</a:t>
            </a:r>
          </a:p>
          <a:p>
            <a:pPr>
              <a:lnSpc>
                <a:spcPct val="100000"/>
              </a:lnSpc>
            </a:pPr>
            <a:endParaRPr lang="en-US" dirty="0" smtClean="0"/>
          </a:p>
          <a:p>
            <a:pPr>
              <a:lnSpc>
                <a:spcPct val="100000"/>
              </a:lnSpc>
            </a:pPr>
            <a:r>
              <a:rPr lang="en-US" dirty="0" smtClean="0"/>
              <a:t>   BEGIN {</a:t>
            </a:r>
          </a:p>
          <a:p>
            <a:pPr>
              <a:lnSpc>
                <a:spcPct val="100000"/>
              </a:lnSpc>
            </a:pPr>
            <a:r>
              <a:rPr lang="en-US" dirty="0" smtClean="0"/>
              <a:t>      </a:t>
            </a:r>
            <a:r>
              <a:rPr lang="en-US" dirty="0" err="1" smtClean="0"/>
              <a:t>printf</a:t>
            </a:r>
            <a:r>
              <a:rPr lang="en-US" dirty="0" smtClean="0"/>
              <a:t> "---|Header|--\n"</a:t>
            </a:r>
          </a:p>
          <a:p>
            <a:pPr>
              <a:lnSpc>
                <a:spcPct val="100000"/>
              </a:lnSpc>
            </a:pPr>
            <a:r>
              <a:rPr lang="en-US" dirty="0" smtClean="0"/>
              <a:t>   }</a:t>
            </a:r>
          </a:p>
          <a:p>
            <a:pPr>
              <a:lnSpc>
                <a:spcPct val="100000"/>
              </a:lnSpc>
            </a:pPr>
            <a:endParaRPr lang="en-US" dirty="0" smtClean="0"/>
          </a:p>
          <a:p>
            <a:pPr>
              <a:lnSpc>
                <a:spcPct val="100000"/>
              </a:lnSpc>
            </a:pPr>
            <a:r>
              <a:rPr lang="en-US" dirty="0" smtClean="0"/>
              <a:t>   # Rule(s) {</a:t>
            </a:r>
          </a:p>
          <a:p>
            <a:pPr>
              <a:lnSpc>
                <a:spcPct val="100000"/>
              </a:lnSpc>
            </a:pPr>
            <a:r>
              <a:rPr lang="en-US" dirty="0" smtClean="0"/>
              <a:t>      print $0</a:t>
            </a:r>
          </a:p>
          <a:p>
            <a:pPr>
              <a:lnSpc>
                <a:spcPct val="100000"/>
              </a:lnSpc>
            </a:pPr>
            <a:r>
              <a:rPr lang="en-US" dirty="0" smtClean="0"/>
              <a:t>   }</a:t>
            </a:r>
          </a:p>
          <a:p>
            <a:pPr>
              <a:lnSpc>
                <a:spcPct val="100000"/>
              </a:lnSpc>
            </a:pPr>
            <a:endParaRPr lang="en-US" dirty="0" smtClean="0"/>
          </a:p>
          <a:p>
            <a:pPr>
              <a:lnSpc>
                <a:spcPct val="100000"/>
              </a:lnSpc>
            </a:pPr>
            <a:r>
              <a:rPr lang="en-US" dirty="0" smtClean="0"/>
              <a:t>   # END block(s)</a:t>
            </a:r>
          </a:p>
          <a:p>
            <a:pPr>
              <a:lnSpc>
                <a:spcPct val="100000"/>
              </a:lnSpc>
            </a:pPr>
            <a:endParaRPr lang="en-US" dirty="0" smtClean="0"/>
          </a:p>
          <a:p>
            <a:pPr>
              <a:lnSpc>
                <a:spcPct val="100000"/>
              </a:lnSpc>
            </a:pPr>
            <a:r>
              <a:rPr lang="en-US" dirty="0" smtClean="0"/>
              <a:t>   END {</a:t>
            </a:r>
          </a:p>
          <a:p>
            <a:pPr>
              <a:lnSpc>
                <a:spcPct val="100000"/>
              </a:lnSpc>
            </a:pPr>
            <a:r>
              <a:rPr lang="en-US" dirty="0" smtClean="0"/>
              <a:t>      </a:t>
            </a:r>
            <a:r>
              <a:rPr lang="en-US" dirty="0" err="1" smtClean="0"/>
              <a:t>printf</a:t>
            </a:r>
            <a:r>
              <a:rPr lang="en-US" smtClean="0"/>
              <a:t> "---|Footer|---\n"</a:t>
            </a:r>
          </a:p>
          <a:p>
            <a:pPr>
              <a:lnSpc>
                <a:spcPct val="100000"/>
              </a:lnSpc>
            </a:pPr>
            <a:endParaRPr dirty="0"/>
          </a:p>
        </p:txBody>
      </p:sp>
      <p:sp>
        <p:nvSpPr>
          <p:cNvPr id="21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92861109-17C4-4521-ADA4-7378E6EAFB7B}" type="slidenum">
              <a:rPr lang="en-IN" sz="1000">
                <a:solidFill>
                  <a:srgbClr val="000000"/>
                </a:solidFill>
                <a:latin typeface="Georgia"/>
                <a:ea typeface="+mn-ea"/>
              </a:rPr>
              <a:t>23</a:t>
            </a:fld>
            <a:endParaRPr/>
          </a:p>
        </p:txBody>
      </p:sp>
      <p:sp>
        <p:nvSpPr>
          <p:cNvPr id="219" name="CustomShape 4"/>
          <p:cNvSpPr/>
          <p:nvPr/>
        </p:nvSpPr>
        <p:spPr>
          <a:xfrm>
            <a:off x="837000" y="6490080"/>
            <a:ext cx="5551200" cy="9993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originalList=[2,4,,8,10,12,14,16,18,20]</a:t>
            </a:r>
            <a:endParaRPr/>
          </a:p>
          <a:p>
            <a:pPr>
              <a:lnSpc>
                <a:spcPct val="100000"/>
              </a:lnSpc>
            </a:pPr>
            <a:r>
              <a:rPr lang="en-IN" sz="1200">
                <a:solidFill>
                  <a:srgbClr val="000000"/>
                </a:solidFill>
                <a:latin typeface="Courier New"/>
                <a:ea typeface="+mn-ea"/>
              </a:rPr>
              <a:t>newList = []</a:t>
            </a:r>
            <a:endParaRPr/>
          </a:p>
          <a:p>
            <a:pPr>
              <a:lnSpc>
                <a:spcPct val="100000"/>
              </a:lnSpc>
            </a:pPr>
            <a:r>
              <a:rPr lang="en-IN" sz="1200">
                <a:solidFill>
                  <a:srgbClr val="000000"/>
                </a:solidFill>
                <a:latin typeface="Courier New"/>
                <a:ea typeface="+mn-ea"/>
              </a:rPr>
              <a:t>for number in originalList:</a:t>
            </a:r>
            <a:endParaRPr/>
          </a:p>
          <a:p>
            <a:pPr>
              <a:lnSpc>
                <a:spcPct val="100000"/>
              </a:lnSpc>
            </a:pPr>
            <a:r>
              <a:rPr lang="en-IN" sz="1200">
                <a:solidFill>
                  <a:srgbClr val="000000"/>
                </a:solidFill>
                <a:latin typeface="Courier New"/>
                <a:ea typeface="+mn-ea"/>
              </a:rPr>
              <a:t>newlist.append(number * number)</a:t>
            </a:r>
            <a:endParaRPr/>
          </a:p>
          <a:p>
            <a:pPr algn="ctr">
              <a:lnSpc>
                <a:spcPct val="100000"/>
              </a:lnSpc>
            </a:pPr>
            <a:endParaRPr/>
          </a:p>
        </p:txBody>
      </p:sp>
      <p:sp>
        <p:nvSpPr>
          <p:cNvPr id="220" name="CustomShape 5"/>
          <p:cNvSpPr/>
          <p:nvPr/>
        </p:nvSpPr>
        <p:spPr>
          <a:xfrm>
            <a:off x="837000" y="8062560"/>
            <a:ext cx="5551200" cy="745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originalList = [2,4,6,8,10,12,14,16,18,20]</a:t>
            </a:r>
            <a:endParaRPr/>
          </a:p>
          <a:p>
            <a:pPr>
              <a:lnSpc>
                <a:spcPct val="100000"/>
              </a:lnSpc>
            </a:pPr>
            <a:r>
              <a:rPr lang="en-IN" sz="1200">
                <a:solidFill>
                  <a:srgbClr val="000000"/>
                </a:solidFill>
                <a:latin typeface="Courier New"/>
                <a:ea typeface="+mn-ea"/>
              </a:rPr>
              <a:t>newList = [number * number for number in OriginalList]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710280" y="4573080"/>
            <a:ext cx="5677920" cy="4833720"/>
          </a:xfrm>
          <a:prstGeom prst="rect">
            <a:avLst/>
          </a:prstGeom>
        </p:spPr>
        <p:txBody>
          <a:bodyPr lIns="99000" tIns="49680" rIns="99000" bIns="49680"/>
          <a:lstStyle/>
          <a:p>
            <a:endParaRPr/>
          </a:p>
        </p:txBody>
      </p:sp>
      <p:sp>
        <p:nvSpPr>
          <p:cNvPr id="214"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5"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35246391-4904-47CA-9D44-D2369298080C}" type="slidenum">
              <a:rPr lang="en-IN" sz="1000">
                <a:solidFill>
                  <a:srgbClr val="000000"/>
                </a:solidFill>
                <a:latin typeface="Georgia"/>
                <a:ea typeface="+mn-ea"/>
              </a:r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US" dirty="0" smtClean="0"/>
              <a:t>An operating system (OS) is a resource manager. It takes the form of a set of software routines that allow users and application programs to access system resources (e.g. the CPU, memory, disks, modems, printers network cards etc.) in a safe, efficient and abstract way.</a:t>
            </a:r>
          </a:p>
          <a:p>
            <a:pPr>
              <a:lnSpc>
                <a:spcPct val="100000"/>
              </a:lnSpc>
            </a:pPr>
            <a:r>
              <a:rPr lang="en-US" dirty="0" smtClean="0"/>
              <a:t>For example, an OS ensures safe access to a printer by allowing only one application program to send data directly to the printer at any one time. An OS encourages efficient use of the CPU by suspending programs that are waiting for I/O operations to complete to make way for programs that can use the CPU more productively. An OS also provides convenient abstractions (such as files rather than disk locations) which isolate application programmers and users from the details of the underlying hardware.</a:t>
            </a:r>
          </a:p>
          <a:p>
            <a:pPr>
              <a:lnSpc>
                <a:spcPct val="100000"/>
              </a:lnSpc>
            </a:pPr>
            <a:endParaRPr lang="en-US" dirty="0" smtClean="0"/>
          </a:p>
          <a:p>
            <a:pPr>
              <a:lnSpc>
                <a:spcPct val="100000"/>
              </a:lnSpc>
            </a:pPr>
            <a:endParaRPr dirty="0"/>
          </a:p>
        </p:txBody>
      </p:sp>
      <p:sp>
        <p:nvSpPr>
          <p:cNvPr id="21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92861109-17C4-4521-ADA4-7378E6EAFB7B}" type="slidenum">
              <a:rPr lang="en-IN" sz="1000">
                <a:solidFill>
                  <a:srgbClr val="000000"/>
                </a:solidFill>
                <a:latin typeface="Georgia"/>
                <a:ea typeface="+mn-ea"/>
              </a:rPr>
              <a:t>4</a:t>
            </a:fld>
            <a:endParaRPr/>
          </a:p>
        </p:txBody>
      </p:sp>
      <p:sp>
        <p:nvSpPr>
          <p:cNvPr id="219" name="CustomShape 4"/>
          <p:cNvSpPr/>
          <p:nvPr/>
        </p:nvSpPr>
        <p:spPr>
          <a:xfrm>
            <a:off x="837000" y="6490080"/>
            <a:ext cx="5551200" cy="9993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originalList=[2,4,,8,10,12,14,16,18,20]</a:t>
            </a:r>
            <a:endParaRPr/>
          </a:p>
          <a:p>
            <a:pPr>
              <a:lnSpc>
                <a:spcPct val="100000"/>
              </a:lnSpc>
            </a:pPr>
            <a:r>
              <a:rPr lang="en-IN" sz="1200">
                <a:solidFill>
                  <a:srgbClr val="000000"/>
                </a:solidFill>
                <a:latin typeface="Courier New"/>
                <a:ea typeface="+mn-ea"/>
              </a:rPr>
              <a:t>newList = []</a:t>
            </a:r>
            <a:endParaRPr/>
          </a:p>
          <a:p>
            <a:pPr>
              <a:lnSpc>
                <a:spcPct val="100000"/>
              </a:lnSpc>
            </a:pPr>
            <a:r>
              <a:rPr lang="en-IN" sz="1200">
                <a:solidFill>
                  <a:srgbClr val="000000"/>
                </a:solidFill>
                <a:latin typeface="Courier New"/>
                <a:ea typeface="+mn-ea"/>
              </a:rPr>
              <a:t>for number in originalList:</a:t>
            </a:r>
            <a:endParaRPr/>
          </a:p>
          <a:p>
            <a:pPr>
              <a:lnSpc>
                <a:spcPct val="100000"/>
              </a:lnSpc>
            </a:pPr>
            <a:r>
              <a:rPr lang="en-IN" sz="1200">
                <a:solidFill>
                  <a:srgbClr val="000000"/>
                </a:solidFill>
                <a:latin typeface="Courier New"/>
                <a:ea typeface="+mn-ea"/>
              </a:rPr>
              <a:t>newlist.append(number * number)</a:t>
            </a:r>
            <a:endParaRPr/>
          </a:p>
          <a:p>
            <a:pPr algn="ctr">
              <a:lnSpc>
                <a:spcPct val="100000"/>
              </a:lnSpc>
            </a:pPr>
            <a:endParaRPr/>
          </a:p>
        </p:txBody>
      </p:sp>
      <p:sp>
        <p:nvSpPr>
          <p:cNvPr id="220" name="CustomShape 5"/>
          <p:cNvSpPr/>
          <p:nvPr/>
        </p:nvSpPr>
        <p:spPr>
          <a:xfrm>
            <a:off x="837000" y="8062560"/>
            <a:ext cx="5551200" cy="745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originalList = [2,4,6,8,10,12,14,16,18,20]</a:t>
            </a:r>
            <a:endParaRPr/>
          </a:p>
          <a:p>
            <a:pPr>
              <a:lnSpc>
                <a:spcPct val="100000"/>
              </a:lnSpc>
            </a:pPr>
            <a:r>
              <a:rPr lang="en-IN" sz="1200">
                <a:solidFill>
                  <a:srgbClr val="000000"/>
                </a:solidFill>
                <a:latin typeface="Courier New"/>
                <a:ea typeface="+mn-ea"/>
              </a:rPr>
              <a:t>newList = [number * number for number in OriginalList]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endParaRPr lang="en-US" dirty="0" smtClean="0"/>
          </a:p>
          <a:p>
            <a:pPr>
              <a:lnSpc>
                <a:spcPct val="100000"/>
              </a:lnSpc>
            </a:pPr>
            <a:endParaRPr dirty="0"/>
          </a:p>
        </p:txBody>
      </p:sp>
      <p:sp>
        <p:nvSpPr>
          <p:cNvPr id="21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92861109-17C4-4521-ADA4-7378E6EAFB7B}" type="slidenum">
              <a:rPr lang="en-IN" sz="1000">
                <a:solidFill>
                  <a:srgbClr val="000000"/>
                </a:solidFill>
                <a:latin typeface="Georgia"/>
                <a:ea typeface="+mn-ea"/>
              </a:rPr>
              <a:t>5</a:t>
            </a:fld>
            <a:endParaRPr/>
          </a:p>
        </p:txBody>
      </p:sp>
      <p:sp>
        <p:nvSpPr>
          <p:cNvPr id="219" name="CustomShape 4"/>
          <p:cNvSpPr/>
          <p:nvPr/>
        </p:nvSpPr>
        <p:spPr>
          <a:xfrm>
            <a:off x="837000" y="6490080"/>
            <a:ext cx="5551200" cy="9993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originalList=[2,4,,8,10,12,14,16,18,20]</a:t>
            </a:r>
            <a:endParaRPr/>
          </a:p>
          <a:p>
            <a:pPr>
              <a:lnSpc>
                <a:spcPct val="100000"/>
              </a:lnSpc>
            </a:pPr>
            <a:r>
              <a:rPr lang="en-IN" sz="1200">
                <a:solidFill>
                  <a:srgbClr val="000000"/>
                </a:solidFill>
                <a:latin typeface="Courier New"/>
                <a:ea typeface="+mn-ea"/>
              </a:rPr>
              <a:t>newList = []</a:t>
            </a:r>
            <a:endParaRPr/>
          </a:p>
          <a:p>
            <a:pPr>
              <a:lnSpc>
                <a:spcPct val="100000"/>
              </a:lnSpc>
            </a:pPr>
            <a:r>
              <a:rPr lang="en-IN" sz="1200">
                <a:solidFill>
                  <a:srgbClr val="000000"/>
                </a:solidFill>
                <a:latin typeface="Courier New"/>
                <a:ea typeface="+mn-ea"/>
              </a:rPr>
              <a:t>for number in originalList:</a:t>
            </a:r>
            <a:endParaRPr/>
          </a:p>
          <a:p>
            <a:pPr>
              <a:lnSpc>
                <a:spcPct val="100000"/>
              </a:lnSpc>
            </a:pPr>
            <a:r>
              <a:rPr lang="en-IN" sz="1200">
                <a:solidFill>
                  <a:srgbClr val="000000"/>
                </a:solidFill>
                <a:latin typeface="Courier New"/>
                <a:ea typeface="+mn-ea"/>
              </a:rPr>
              <a:t>newlist.append(number * number)</a:t>
            </a:r>
            <a:endParaRPr/>
          </a:p>
          <a:p>
            <a:pPr algn="ctr">
              <a:lnSpc>
                <a:spcPct val="100000"/>
              </a:lnSpc>
            </a:pPr>
            <a:endParaRPr/>
          </a:p>
        </p:txBody>
      </p:sp>
      <p:sp>
        <p:nvSpPr>
          <p:cNvPr id="220" name="CustomShape 5"/>
          <p:cNvSpPr/>
          <p:nvPr/>
        </p:nvSpPr>
        <p:spPr>
          <a:xfrm>
            <a:off x="837000" y="8062560"/>
            <a:ext cx="5551200" cy="745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originalList = [2,4,6,8,10,12,14,16,18,20]</a:t>
            </a:r>
            <a:endParaRPr/>
          </a:p>
          <a:p>
            <a:pPr>
              <a:lnSpc>
                <a:spcPct val="100000"/>
              </a:lnSpc>
            </a:pPr>
            <a:r>
              <a:rPr lang="en-IN" sz="1200">
                <a:solidFill>
                  <a:srgbClr val="000000"/>
                </a:solidFill>
                <a:latin typeface="Courier New"/>
                <a:ea typeface="+mn-ea"/>
              </a:rPr>
              <a:t>newList = [number * number for number in OriginalList]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endParaRPr lang="en-US" dirty="0" smtClean="0"/>
          </a:p>
          <a:p>
            <a:pPr>
              <a:lnSpc>
                <a:spcPct val="100000"/>
              </a:lnSpc>
            </a:pPr>
            <a:r>
              <a:rPr lang="en-US" dirty="0" smtClean="0"/>
              <a:t>UNIX has been a popular OS for more than two decades because of its multi-user, multi-tasking environment, stability, portability and powerful networking capabilities.</a:t>
            </a:r>
          </a:p>
          <a:p>
            <a:pPr>
              <a:lnSpc>
                <a:spcPct val="100000"/>
              </a:lnSpc>
            </a:pPr>
            <a:endParaRPr lang="en-US" dirty="0" smtClean="0"/>
          </a:p>
          <a:p>
            <a:pPr>
              <a:lnSpc>
                <a:spcPct val="100000"/>
              </a:lnSpc>
            </a:pPr>
            <a:r>
              <a:rPr lang="en-US" dirty="0" smtClean="0"/>
              <a:t>In the late 1960s, researchers from General Electric, MIT and Bell Labs launched a joint project to develop an ambitious multi-user, multi-tasking OS for mainframe computers known as MULTICS (Multiplexed Information and Computing System). MULTICS failed (for some MULTICS enthusiasts "failed" is perhaps too strong a word to use here), but it did inspire Ken Thompson, who was a researcher at Bell Labs, to have a go at writing a simpler operating system himself. He wrote a simpler version of MULTICS on a PDP7 in assembler and called his attempt UNICS (</a:t>
            </a:r>
            <a:r>
              <a:rPr lang="en-US" dirty="0" err="1" smtClean="0"/>
              <a:t>Uniplexed</a:t>
            </a:r>
            <a:r>
              <a:rPr lang="en-US" dirty="0" smtClean="0"/>
              <a:t> Information and Computing System). Because memory and CPU power were at a premium in those days, UNICS (eventually shortened to UNIX) used short commands to minimize the space needed to store them and the time needed to decode them - hence the tradition of short UNIX commands we use today, e.g. </a:t>
            </a:r>
            <a:r>
              <a:rPr lang="en-US" dirty="0" err="1" smtClean="0"/>
              <a:t>ls</a:t>
            </a:r>
            <a:r>
              <a:rPr lang="en-US" dirty="0" smtClean="0"/>
              <a:t>, </a:t>
            </a:r>
            <a:r>
              <a:rPr lang="en-US" dirty="0" err="1" smtClean="0"/>
              <a:t>cp</a:t>
            </a:r>
            <a:r>
              <a:rPr lang="en-US" dirty="0" smtClean="0"/>
              <a:t>, </a:t>
            </a:r>
            <a:r>
              <a:rPr lang="en-US" dirty="0" err="1" smtClean="0"/>
              <a:t>rm</a:t>
            </a:r>
            <a:r>
              <a:rPr lang="en-US" dirty="0" smtClean="0"/>
              <a:t>, mv etc.</a:t>
            </a:r>
          </a:p>
          <a:p>
            <a:pPr>
              <a:lnSpc>
                <a:spcPct val="100000"/>
              </a:lnSpc>
            </a:pPr>
            <a:endParaRPr lang="en-US" dirty="0" smtClean="0"/>
          </a:p>
          <a:p>
            <a:pPr>
              <a:lnSpc>
                <a:spcPct val="100000"/>
              </a:lnSpc>
            </a:pPr>
            <a:r>
              <a:rPr lang="en-US" dirty="0" smtClean="0"/>
              <a:t>Ken Thompson then teamed up with Dennis Ritchie, the author of the first C compiler in 1973. They rewrote the UNIX kernel in C - this was a big step forwards in terms of the system's portability - and released the Fifth Edition of UNIX to universities in 1974. The Seventh Edition, released in 1978, marked a split in UNIX development into two main branches: SYSV (System 5) and BSD (Berkeley Software Distribution). BSD arose from the University of California at Berkeley where Ken Thompson spent a sabbatical year. Its development was continued by students at Berkeley and other research institutions. SYSV was developed by AT&amp;T and other commercial companies. UNIX </a:t>
            </a:r>
            <a:r>
              <a:rPr lang="en-US" dirty="0" err="1" smtClean="0"/>
              <a:t>flavours</a:t>
            </a:r>
            <a:r>
              <a:rPr lang="en-US" dirty="0" smtClean="0"/>
              <a:t> based on SYSV have traditionally been more conservative, but better supported than BSD-based </a:t>
            </a:r>
            <a:r>
              <a:rPr lang="en-US" dirty="0" err="1" smtClean="0"/>
              <a:t>flavours</a:t>
            </a:r>
            <a:r>
              <a:rPr lang="en-US" dirty="0" smtClean="0"/>
              <a:t>.</a:t>
            </a:r>
          </a:p>
          <a:p>
            <a:pPr>
              <a:lnSpc>
                <a:spcPct val="100000"/>
              </a:lnSpc>
            </a:pPr>
            <a:endParaRPr lang="en-US" dirty="0" smtClean="0"/>
          </a:p>
          <a:p>
            <a:pPr>
              <a:lnSpc>
                <a:spcPct val="100000"/>
              </a:lnSpc>
            </a:pPr>
            <a:r>
              <a:rPr lang="en-US" dirty="0" smtClean="0"/>
              <a:t>The latest incarnations of SYSV (SVR4 or System 5 Release 4) and BSD Unix are actually very similar. Some minor differences are to be found in  file system structure, system utility names and options and system call libraries as shown in Fig 1.3. </a:t>
            </a:r>
          </a:p>
          <a:p>
            <a:pPr>
              <a:lnSpc>
                <a:spcPct val="100000"/>
              </a:lnSpc>
            </a:pPr>
            <a:r>
              <a:rPr lang="en-US" dirty="0" smtClean="0"/>
              <a:t> </a:t>
            </a:r>
          </a:p>
          <a:p>
            <a:pPr>
              <a:lnSpc>
                <a:spcPct val="100000"/>
              </a:lnSpc>
            </a:pPr>
            <a:endParaRPr lang="en-US" dirty="0" smtClean="0"/>
          </a:p>
          <a:p>
            <a:pPr>
              <a:lnSpc>
                <a:spcPct val="100000"/>
              </a:lnSpc>
            </a:pPr>
            <a:r>
              <a:rPr lang="en-US" dirty="0" smtClean="0"/>
              <a:t>Linux is a free open source UNIX OS for PCs that was originally developed in 1991 by Linus Torvalds, a Finnish undergraduate student. Linux is neither pure SYSV or pure BSD. Instead, incorporates some features from each (e.g. SYSV-style startup files but BSD-style file system layout) and aims to conform with a set of IEEE standards called POSIX (Portable Operating System Interface). To </a:t>
            </a:r>
            <a:r>
              <a:rPr lang="en-US" dirty="0" err="1" smtClean="0"/>
              <a:t>maximise</a:t>
            </a:r>
            <a:r>
              <a:rPr lang="en-US" dirty="0" smtClean="0"/>
              <a:t> code portability, it typically supports SYSV, BSD and POSIX system calls (e.g. poll, select, </a:t>
            </a:r>
            <a:r>
              <a:rPr lang="en-US" dirty="0" err="1" smtClean="0"/>
              <a:t>memset</a:t>
            </a:r>
            <a:r>
              <a:rPr lang="en-US" dirty="0" smtClean="0"/>
              <a:t>, </a:t>
            </a:r>
            <a:r>
              <a:rPr lang="en-US" dirty="0" err="1" smtClean="0"/>
              <a:t>memcpy</a:t>
            </a:r>
            <a:r>
              <a:rPr lang="en-US" dirty="0" smtClean="0"/>
              <a:t>, </a:t>
            </a:r>
            <a:r>
              <a:rPr lang="en-US" dirty="0" err="1" smtClean="0"/>
              <a:t>bzero</a:t>
            </a:r>
            <a:r>
              <a:rPr lang="en-US" dirty="0" smtClean="0"/>
              <a:t> and </a:t>
            </a:r>
            <a:r>
              <a:rPr lang="en-US" dirty="0" err="1" smtClean="0"/>
              <a:t>bcopy</a:t>
            </a:r>
            <a:r>
              <a:rPr lang="en-US" dirty="0" smtClean="0"/>
              <a:t> are all supported).</a:t>
            </a:r>
          </a:p>
          <a:p>
            <a:pPr>
              <a:lnSpc>
                <a:spcPct val="100000"/>
              </a:lnSpc>
            </a:pPr>
            <a:endParaRPr lang="en-US" dirty="0" smtClean="0"/>
          </a:p>
          <a:p>
            <a:pPr>
              <a:lnSpc>
                <a:spcPct val="100000"/>
              </a:lnSpc>
            </a:pPr>
            <a:r>
              <a:rPr lang="en-US" dirty="0" smtClean="0"/>
              <a:t>The open source nature of Linux means that the source code for the Linux kernel is freely available so that anyone can add features and correct deficiencies. This approach has been very successful and what started as one person's project has now turned into a collaboration of hundreds of volunteer developers from around the globe. The open source approach has not just successfully been applied to kernel code, but also to application programs for Linux (see e.g. http://www.freshmeat.net).</a:t>
            </a:r>
          </a:p>
          <a:p>
            <a:pPr>
              <a:lnSpc>
                <a:spcPct val="100000"/>
              </a:lnSpc>
            </a:pPr>
            <a:endParaRPr lang="en-US" dirty="0" smtClean="0"/>
          </a:p>
          <a:p>
            <a:pPr>
              <a:lnSpc>
                <a:spcPct val="100000"/>
              </a:lnSpc>
            </a:pPr>
            <a:r>
              <a:rPr lang="en-US" dirty="0" smtClean="0"/>
              <a:t>As Linux has become more popular, several different development streams or distributions have emerged, e.g. </a:t>
            </a:r>
            <a:r>
              <a:rPr lang="en-US" dirty="0" err="1" smtClean="0"/>
              <a:t>Redhat</a:t>
            </a:r>
            <a:r>
              <a:rPr lang="en-US" dirty="0" smtClean="0"/>
              <a:t>, </a:t>
            </a:r>
            <a:r>
              <a:rPr lang="en-US" dirty="0" err="1" smtClean="0"/>
              <a:t>CentOS</a:t>
            </a:r>
            <a:r>
              <a:rPr lang="en-US" dirty="0" smtClean="0"/>
              <a:t>,</a:t>
            </a:r>
            <a:r>
              <a:rPr lang="en-US" baseline="0" dirty="0" smtClean="0"/>
              <a:t> Mint</a:t>
            </a:r>
            <a:r>
              <a:rPr lang="en-US" dirty="0" smtClean="0"/>
              <a:t>, </a:t>
            </a:r>
            <a:r>
              <a:rPr lang="en-US" dirty="0" err="1" smtClean="0"/>
              <a:t>Debian</a:t>
            </a:r>
            <a:r>
              <a:rPr lang="en-US" dirty="0" smtClean="0"/>
              <a:t>, and</a:t>
            </a:r>
            <a:r>
              <a:rPr lang="en-US" baseline="0" dirty="0" smtClean="0"/>
              <a:t> Ubuntu</a:t>
            </a:r>
            <a:r>
              <a:rPr lang="en-US" dirty="0" smtClean="0"/>
              <a:t>. A distribution comprises a prepackaged kernel, system utilities, GUI interfaces and application programs.</a:t>
            </a:r>
          </a:p>
          <a:p>
            <a:pPr>
              <a:lnSpc>
                <a:spcPct val="100000"/>
              </a:lnSpc>
            </a:pPr>
            <a:endParaRPr lang="en-US" dirty="0" smtClean="0"/>
          </a:p>
          <a:p>
            <a:pPr>
              <a:lnSpc>
                <a:spcPct val="100000"/>
              </a:lnSpc>
            </a:pPr>
            <a:r>
              <a:rPr lang="en-US" dirty="0" err="1" smtClean="0"/>
              <a:t>Redhat</a:t>
            </a:r>
            <a:r>
              <a:rPr lang="en-US" dirty="0" smtClean="0"/>
              <a:t> is the most popular distribution because it has been ported to a large number of hardware platforms (including Intel, Alpha, and SPARC), it is easy to use and install and it comes with a comprehensive set of utilities and applications including the X Windows graphics system, GNOME and KDE GUI environments, and the </a:t>
            </a:r>
            <a:r>
              <a:rPr lang="en-US" dirty="0" err="1" smtClean="0"/>
              <a:t>LibreOffice</a:t>
            </a:r>
            <a:r>
              <a:rPr lang="en-US" dirty="0" smtClean="0"/>
              <a:t> suite (an open source MS-Office clone for Linux).</a:t>
            </a:r>
            <a:endParaRPr dirty="0"/>
          </a:p>
        </p:txBody>
      </p:sp>
      <p:sp>
        <p:nvSpPr>
          <p:cNvPr id="21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92861109-17C4-4521-ADA4-7378E6EAFB7B}" type="slidenum">
              <a:rPr lang="en-IN" sz="1000">
                <a:solidFill>
                  <a:srgbClr val="000000"/>
                </a:solidFill>
                <a:latin typeface="Georgia"/>
                <a:ea typeface="+mn-ea"/>
              </a:rPr>
              <a:t>6</a:t>
            </a:fld>
            <a:endParaRPr/>
          </a:p>
        </p:txBody>
      </p:sp>
      <p:sp>
        <p:nvSpPr>
          <p:cNvPr id="219" name="CustomShape 4"/>
          <p:cNvSpPr/>
          <p:nvPr/>
        </p:nvSpPr>
        <p:spPr>
          <a:xfrm>
            <a:off x="837000" y="6490080"/>
            <a:ext cx="5551200" cy="9993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originalList=[2,4,,8,10,12,14,16,18,20]</a:t>
            </a:r>
            <a:endParaRPr/>
          </a:p>
          <a:p>
            <a:pPr>
              <a:lnSpc>
                <a:spcPct val="100000"/>
              </a:lnSpc>
            </a:pPr>
            <a:r>
              <a:rPr lang="en-IN" sz="1200">
                <a:solidFill>
                  <a:srgbClr val="000000"/>
                </a:solidFill>
                <a:latin typeface="Courier New"/>
                <a:ea typeface="+mn-ea"/>
              </a:rPr>
              <a:t>newList = []</a:t>
            </a:r>
            <a:endParaRPr/>
          </a:p>
          <a:p>
            <a:pPr>
              <a:lnSpc>
                <a:spcPct val="100000"/>
              </a:lnSpc>
            </a:pPr>
            <a:r>
              <a:rPr lang="en-IN" sz="1200">
                <a:solidFill>
                  <a:srgbClr val="000000"/>
                </a:solidFill>
                <a:latin typeface="Courier New"/>
                <a:ea typeface="+mn-ea"/>
              </a:rPr>
              <a:t>for number in originalList:</a:t>
            </a:r>
            <a:endParaRPr/>
          </a:p>
          <a:p>
            <a:pPr>
              <a:lnSpc>
                <a:spcPct val="100000"/>
              </a:lnSpc>
            </a:pPr>
            <a:r>
              <a:rPr lang="en-IN" sz="1200">
                <a:solidFill>
                  <a:srgbClr val="000000"/>
                </a:solidFill>
                <a:latin typeface="Courier New"/>
                <a:ea typeface="+mn-ea"/>
              </a:rPr>
              <a:t>newlist.append(number * number)</a:t>
            </a:r>
            <a:endParaRPr/>
          </a:p>
          <a:p>
            <a:pPr algn="ctr">
              <a:lnSpc>
                <a:spcPct val="100000"/>
              </a:lnSpc>
            </a:pPr>
            <a:endParaRPr/>
          </a:p>
        </p:txBody>
      </p:sp>
      <p:sp>
        <p:nvSpPr>
          <p:cNvPr id="220" name="CustomShape 5"/>
          <p:cNvSpPr/>
          <p:nvPr/>
        </p:nvSpPr>
        <p:spPr>
          <a:xfrm>
            <a:off x="837000" y="8062560"/>
            <a:ext cx="5551200" cy="745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originalList = [2,4,6,8,10,12,14,16,18,20]</a:t>
            </a:r>
            <a:endParaRPr/>
          </a:p>
          <a:p>
            <a:pPr>
              <a:lnSpc>
                <a:spcPct val="100000"/>
              </a:lnSpc>
            </a:pPr>
            <a:r>
              <a:rPr lang="en-IN" sz="1200">
                <a:solidFill>
                  <a:srgbClr val="000000"/>
                </a:solidFill>
                <a:latin typeface="Courier New"/>
                <a:ea typeface="+mn-ea"/>
              </a:rPr>
              <a:t>newList = [number * number for number in OriginalList]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US" dirty="0" smtClean="0"/>
              <a:t>Linux has all of the components of a typical OS.</a:t>
            </a:r>
          </a:p>
          <a:p>
            <a:pPr>
              <a:lnSpc>
                <a:spcPct val="100000"/>
              </a:lnSpc>
            </a:pPr>
            <a:endParaRPr lang="en-US" dirty="0" smtClean="0"/>
          </a:p>
          <a:p>
            <a:pPr>
              <a:lnSpc>
                <a:spcPct val="100000"/>
              </a:lnSpc>
            </a:pPr>
            <a:r>
              <a:rPr lang="en-US" dirty="0" smtClean="0"/>
              <a:t>Kernel</a:t>
            </a:r>
          </a:p>
          <a:p>
            <a:pPr>
              <a:lnSpc>
                <a:spcPct val="100000"/>
              </a:lnSpc>
            </a:pPr>
            <a:endParaRPr lang="en-US" dirty="0" smtClean="0"/>
          </a:p>
          <a:p>
            <a:pPr>
              <a:lnSpc>
                <a:spcPct val="100000"/>
              </a:lnSpc>
            </a:pPr>
            <a:r>
              <a:rPr lang="en-US" dirty="0" smtClean="0"/>
              <a:t>The Linux kernel includes device driver support for a large number of PC hardware devices (graphics cards, network cards, hard disks etc.), advanced processor and memory management features, and support for many different types of </a:t>
            </a:r>
            <a:r>
              <a:rPr lang="en-US" dirty="0" err="1" smtClean="0"/>
              <a:t>filesystems</a:t>
            </a:r>
            <a:r>
              <a:rPr lang="en-US" dirty="0" smtClean="0"/>
              <a:t> (including DOS floppies and the ISO9660 standard for CDROMs). In terms of the services that it provides to application programs and system utilities, the kernel implements most BSD and SYSV system calls, as well as the system calls described in the POSIX.1 specification.</a:t>
            </a:r>
          </a:p>
          <a:p>
            <a:pPr>
              <a:lnSpc>
                <a:spcPct val="100000"/>
              </a:lnSpc>
            </a:pPr>
            <a:endParaRPr lang="en-US" dirty="0" smtClean="0"/>
          </a:p>
          <a:p>
            <a:pPr>
              <a:lnSpc>
                <a:spcPct val="100000"/>
              </a:lnSpc>
            </a:pPr>
            <a:r>
              <a:rPr lang="en-US" dirty="0" smtClean="0"/>
              <a:t>The kernel (in raw binary form that is loaded directly into memory at system startup time) is typically found in the file /boot/</a:t>
            </a:r>
            <a:r>
              <a:rPr lang="en-US" dirty="0" err="1" smtClean="0"/>
              <a:t>vmlinuz</a:t>
            </a:r>
            <a:r>
              <a:rPr lang="en-US" dirty="0" smtClean="0"/>
              <a:t>, while the source files can usually be found in /</a:t>
            </a:r>
            <a:r>
              <a:rPr lang="en-US" dirty="0" err="1" smtClean="0"/>
              <a:t>usr</a:t>
            </a:r>
            <a:r>
              <a:rPr lang="en-US" dirty="0" smtClean="0"/>
              <a:t>/</a:t>
            </a:r>
            <a:r>
              <a:rPr lang="en-US" dirty="0" err="1" smtClean="0"/>
              <a:t>src</a:t>
            </a:r>
            <a:r>
              <a:rPr lang="en-US" dirty="0" smtClean="0"/>
              <a:t>/</a:t>
            </a:r>
            <a:r>
              <a:rPr lang="en-US" dirty="0" err="1" smtClean="0"/>
              <a:t>linux.The</a:t>
            </a:r>
            <a:r>
              <a:rPr lang="en-US" dirty="0" smtClean="0"/>
              <a:t> latest version of the Linux kernel sources can be downloaded from http://www.kernel.org. </a:t>
            </a:r>
          </a:p>
          <a:p>
            <a:pPr>
              <a:lnSpc>
                <a:spcPct val="100000"/>
              </a:lnSpc>
            </a:pPr>
            <a:r>
              <a:rPr lang="en-US" dirty="0" smtClean="0"/>
              <a:t> </a:t>
            </a:r>
          </a:p>
          <a:p>
            <a:pPr>
              <a:lnSpc>
                <a:spcPct val="100000"/>
              </a:lnSpc>
            </a:pPr>
            <a:endParaRPr lang="en-US" dirty="0" smtClean="0"/>
          </a:p>
          <a:p>
            <a:pPr>
              <a:lnSpc>
                <a:spcPct val="100000"/>
              </a:lnSpc>
            </a:pPr>
            <a:r>
              <a:rPr lang="en-US" dirty="0" smtClean="0"/>
              <a:t>Shells and GUIs</a:t>
            </a:r>
          </a:p>
          <a:p>
            <a:pPr>
              <a:lnSpc>
                <a:spcPct val="100000"/>
              </a:lnSpc>
            </a:pPr>
            <a:endParaRPr lang="en-US" dirty="0" smtClean="0"/>
          </a:p>
          <a:p>
            <a:pPr>
              <a:lnSpc>
                <a:spcPct val="100000"/>
              </a:lnSpc>
            </a:pPr>
            <a:r>
              <a:rPr lang="en-US" dirty="0" smtClean="0"/>
              <a:t>Linux supports two forms of command input: through textual command line shells similar to those found on most UNIX systems (e.g. </a:t>
            </a:r>
            <a:r>
              <a:rPr lang="en-US" dirty="0" err="1" smtClean="0"/>
              <a:t>sh</a:t>
            </a:r>
            <a:r>
              <a:rPr lang="en-US" dirty="0" smtClean="0"/>
              <a:t> - the Bourne shell, bash - the Bourne again shell and </a:t>
            </a:r>
            <a:r>
              <a:rPr lang="en-US" dirty="0" err="1" smtClean="0"/>
              <a:t>csh</a:t>
            </a:r>
            <a:r>
              <a:rPr lang="en-US" dirty="0" smtClean="0"/>
              <a:t> - the C shell) and through graphical interfaces (GUIs) such as the KDE and GNOME window managers. If you are connecting remotely to a server your access will typically be through a command line shell. </a:t>
            </a:r>
          </a:p>
          <a:p>
            <a:pPr>
              <a:lnSpc>
                <a:spcPct val="100000"/>
              </a:lnSpc>
            </a:pPr>
            <a:r>
              <a:rPr lang="en-US" dirty="0" smtClean="0"/>
              <a:t> </a:t>
            </a:r>
          </a:p>
          <a:p>
            <a:pPr>
              <a:lnSpc>
                <a:spcPct val="100000"/>
              </a:lnSpc>
            </a:pPr>
            <a:r>
              <a:rPr lang="en-US" dirty="0" smtClean="0"/>
              <a:t>System Utilities</a:t>
            </a:r>
          </a:p>
          <a:p>
            <a:pPr>
              <a:lnSpc>
                <a:spcPct val="100000"/>
              </a:lnSpc>
            </a:pPr>
            <a:endParaRPr lang="en-US" dirty="0" smtClean="0"/>
          </a:p>
          <a:p>
            <a:pPr>
              <a:lnSpc>
                <a:spcPct val="100000"/>
              </a:lnSpc>
            </a:pPr>
            <a:r>
              <a:rPr lang="en-US" dirty="0" smtClean="0"/>
              <a:t>Virtually every system utility that you would expect to find on standard implementations of UNIX (including every system utility described in the POSIX.2 specification) has been ported to Linux. This includes commands such as </a:t>
            </a:r>
            <a:r>
              <a:rPr lang="en-US" dirty="0" err="1" smtClean="0"/>
              <a:t>ls</a:t>
            </a:r>
            <a:r>
              <a:rPr lang="en-US" dirty="0" smtClean="0"/>
              <a:t>, </a:t>
            </a:r>
            <a:r>
              <a:rPr lang="en-US" dirty="0" err="1" smtClean="0"/>
              <a:t>cp</a:t>
            </a:r>
            <a:r>
              <a:rPr lang="en-US" dirty="0" smtClean="0"/>
              <a:t>, </a:t>
            </a:r>
            <a:r>
              <a:rPr lang="en-US" dirty="0" err="1" smtClean="0"/>
              <a:t>grep</a:t>
            </a:r>
            <a:r>
              <a:rPr lang="en-US" dirty="0" smtClean="0"/>
              <a:t>, </a:t>
            </a:r>
            <a:r>
              <a:rPr lang="en-US" dirty="0" err="1" smtClean="0"/>
              <a:t>awk</a:t>
            </a:r>
            <a:r>
              <a:rPr lang="en-US" dirty="0" smtClean="0"/>
              <a:t>, </a:t>
            </a:r>
            <a:r>
              <a:rPr lang="en-US" dirty="0" err="1" smtClean="0"/>
              <a:t>sed</a:t>
            </a:r>
            <a:r>
              <a:rPr lang="en-US" dirty="0" smtClean="0"/>
              <a:t>, </a:t>
            </a:r>
            <a:r>
              <a:rPr lang="en-US" dirty="0" err="1" smtClean="0"/>
              <a:t>bc</a:t>
            </a:r>
            <a:r>
              <a:rPr lang="en-US" dirty="0" smtClean="0"/>
              <a:t>, </a:t>
            </a:r>
            <a:r>
              <a:rPr lang="en-US" dirty="0" err="1" smtClean="0"/>
              <a:t>wc</a:t>
            </a:r>
            <a:r>
              <a:rPr lang="en-US" dirty="0" smtClean="0"/>
              <a:t>, more, and so on. These system utilities are designed to be powerful tools that do a single task extremely well (e.g. </a:t>
            </a:r>
            <a:r>
              <a:rPr lang="en-US" dirty="0" err="1" smtClean="0"/>
              <a:t>grep</a:t>
            </a:r>
            <a:r>
              <a:rPr lang="en-US" dirty="0" smtClean="0"/>
              <a:t> finds text inside files while </a:t>
            </a:r>
            <a:r>
              <a:rPr lang="en-US" dirty="0" err="1" smtClean="0"/>
              <a:t>wc</a:t>
            </a:r>
            <a:r>
              <a:rPr lang="en-US" dirty="0" smtClean="0"/>
              <a:t> counts the number of words, lines and bytes inside a file). Users can often solve problems by interconnecting these tools instead of writing a large monolithic application program.</a:t>
            </a:r>
          </a:p>
          <a:p>
            <a:pPr>
              <a:lnSpc>
                <a:spcPct val="100000"/>
              </a:lnSpc>
            </a:pPr>
            <a:r>
              <a:rPr lang="en-US" dirty="0" smtClean="0"/>
              <a:t>Like other UNIX </a:t>
            </a:r>
            <a:r>
              <a:rPr lang="en-US" dirty="0" err="1" smtClean="0"/>
              <a:t>flavours</a:t>
            </a:r>
            <a:r>
              <a:rPr lang="en-US" dirty="0" smtClean="0"/>
              <a:t>, Linux's system utilities also include server programs called daemons which provide remote network and administration services (e.g. </a:t>
            </a:r>
            <a:r>
              <a:rPr lang="en-US" dirty="0" err="1" smtClean="0"/>
              <a:t>telnetd</a:t>
            </a:r>
            <a:r>
              <a:rPr lang="en-US" dirty="0" smtClean="0"/>
              <a:t> and </a:t>
            </a:r>
            <a:r>
              <a:rPr lang="en-US" dirty="0" err="1" smtClean="0"/>
              <a:t>sshd</a:t>
            </a:r>
            <a:r>
              <a:rPr lang="en-US" dirty="0" smtClean="0"/>
              <a:t> provide remote login facilities, </a:t>
            </a:r>
            <a:r>
              <a:rPr lang="en-US" dirty="0" err="1" smtClean="0"/>
              <a:t>lpd</a:t>
            </a:r>
            <a:r>
              <a:rPr lang="en-US" dirty="0" smtClean="0"/>
              <a:t> provides printing services, </a:t>
            </a:r>
            <a:r>
              <a:rPr lang="en-US" dirty="0" err="1" smtClean="0"/>
              <a:t>httpd</a:t>
            </a:r>
            <a:r>
              <a:rPr lang="en-US" dirty="0" smtClean="0"/>
              <a:t> serves web pages, </a:t>
            </a:r>
            <a:r>
              <a:rPr lang="en-US" dirty="0" err="1" smtClean="0"/>
              <a:t>crond</a:t>
            </a:r>
            <a:r>
              <a:rPr lang="en-US" dirty="0" smtClean="0"/>
              <a:t> runs regular system administration tasks automatically). A daemon (probably derived from the Latin word which refers to a </a:t>
            </a:r>
            <a:r>
              <a:rPr lang="en-US" dirty="0" err="1" smtClean="0"/>
              <a:t>beneficient</a:t>
            </a:r>
            <a:r>
              <a:rPr lang="en-US" dirty="0" smtClean="0"/>
              <a:t> spirit who watches over someone, or perhaps short for "Disk And Execution </a:t>
            </a:r>
            <a:r>
              <a:rPr lang="en-US" dirty="0" err="1" smtClean="0"/>
              <a:t>MONitor</a:t>
            </a:r>
            <a:r>
              <a:rPr lang="en-US" dirty="0" smtClean="0"/>
              <a:t>") is usually spawned automatically at system startup and spends most of its time lying dormant (lurking?) waiting for some event to occur. </a:t>
            </a:r>
          </a:p>
          <a:p>
            <a:pPr>
              <a:lnSpc>
                <a:spcPct val="100000"/>
              </a:lnSpc>
            </a:pPr>
            <a:r>
              <a:rPr lang="en-US" dirty="0" smtClean="0"/>
              <a:t> </a:t>
            </a:r>
          </a:p>
          <a:p>
            <a:pPr>
              <a:lnSpc>
                <a:spcPct val="100000"/>
              </a:lnSpc>
            </a:pPr>
            <a:endParaRPr lang="en-US" dirty="0" smtClean="0"/>
          </a:p>
          <a:p>
            <a:pPr>
              <a:lnSpc>
                <a:spcPct val="100000"/>
              </a:lnSpc>
            </a:pPr>
            <a:r>
              <a:rPr lang="en-US" dirty="0" smtClean="0"/>
              <a:t>Application programs</a:t>
            </a:r>
          </a:p>
          <a:p>
            <a:pPr>
              <a:lnSpc>
                <a:spcPct val="100000"/>
              </a:lnSpc>
            </a:pPr>
            <a:endParaRPr lang="en-US" dirty="0" smtClean="0"/>
          </a:p>
          <a:p>
            <a:pPr>
              <a:lnSpc>
                <a:spcPct val="100000"/>
              </a:lnSpc>
            </a:pPr>
            <a:r>
              <a:rPr lang="en-US" dirty="0" smtClean="0"/>
              <a:t>Linux distributions typically come with several useful application programs as standard. Examples include the </a:t>
            </a:r>
            <a:r>
              <a:rPr lang="en-US" dirty="0" err="1" smtClean="0"/>
              <a:t>emacs</a:t>
            </a:r>
            <a:r>
              <a:rPr lang="en-US" dirty="0" smtClean="0"/>
              <a:t> editor, xv (an image viewer), </a:t>
            </a:r>
            <a:r>
              <a:rPr lang="en-US" dirty="0" err="1" smtClean="0"/>
              <a:t>gcc</a:t>
            </a:r>
            <a:r>
              <a:rPr lang="en-US" dirty="0" smtClean="0"/>
              <a:t> (a C compiler), g++ (a C++ compiler), </a:t>
            </a:r>
            <a:r>
              <a:rPr lang="en-US" dirty="0" err="1" smtClean="0"/>
              <a:t>xfig</a:t>
            </a:r>
            <a:r>
              <a:rPr lang="en-US" dirty="0" smtClean="0"/>
              <a:t> (a drawing package), latex (a powerful typesetting language) and </a:t>
            </a:r>
            <a:r>
              <a:rPr lang="en-US" dirty="0" err="1" smtClean="0"/>
              <a:t>soffice</a:t>
            </a:r>
            <a:r>
              <a:rPr lang="en-US" dirty="0" smtClean="0"/>
              <a:t> (</a:t>
            </a:r>
            <a:r>
              <a:rPr lang="en-US" dirty="0" err="1" smtClean="0"/>
              <a:t>StarOffice</a:t>
            </a:r>
            <a:r>
              <a:rPr lang="en-US" dirty="0" smtClean="0"/>
              <a:t>, which is an MS-Office style clone that can read and write Word, Excel and PowerPoint files).</a:t>
            </a:r>
          </a:p>
          <a:p>
            <a:pPr>
              <a:lnSpc>
                <a:spcPct val="100000"/>
              </a:lnSpc>
            </a:pPr>
            <a:r>
              <a:rPr lang="en-US" dirty="0" err="1" smtClean="0"/>
              <a:t>Redhat</a:t>
            </a:r>
            <a:r>
              <a:rPr lang="en-US" dirty="0" smtClean="0"/>
              <a:t> Linux also comes with rpm, the </a:t>
            </a:r>
            <a:r>
              <a:rPr lang="en-US" dirty="0" err="1" smtClean="0"/>
              <a:t>Redhat</a:t>
            </a:r>
            <a:r>
              <a:rPr lang="en-US" dirty="0" smtClean="0"/>
              <a:t> Package Manager which makes it easy to install and uninstall application programs.</a:t>
            </a:r>
          </a:p>
        </p:txBody>
      </p:sp>
      <p:sp>
        <p:nvSpPr>
          <p:cNvPr id="21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92861109-17C4-4521-ADA4-7378E6EAFB7B}" type="slidenum">
              <a:rPr lang="en-IN" sz="1000">
                <a:solidFill>
                  <a:srgbClr val="000000"/>
                </a:solidFill>
                <a:latin typeface="Georgia"/>
                <a:ea typeface="+mn-ea"/>
              </a:rPr>
              <a:t>7</a:t>
            </a:fld>
            <a:endParaRPr/>
          </a:p>
        </p:txBody>
      </p:sp>
      <p:sp>
        <p:nvSpPr>
          <p:cNvPr id="219" name="CustomShape 4"/>
          <p:cNvSpPr/>
          <p:nvPr/>
        </p:nvSpPr>
        <p:spPr>
          <a:xfrm>
            <a:off x="837000" y="6490080"/>
            <a:ext cx="5551200" cy="9993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originalList=[2,4,,8,10,12,14,16,18,20]</a:t>
            </a:r>
            <a:endParaRPr/>
          </a:p>
          <a:p>
            <a:pPr>
              <a:lnSpc>
                <a:spcPct val="100000"/>
              </a:lnSpc>
            </a:pPr>
            <a:r>
              <a:rPr lang="en-IN" sz="1200">
                <a:solidFill>
                  <a:srgbClr val="000000"/>
                </a:solidFill>
                <a:latin typeface="Courier New"/>
                <a:ea typeface="+mn-ea"/>
              </a:rPr>
              <a:t>newList = []</a:t>
            </a:r>
            <a:endParaRPr/>
          </a:p>
          <a:p>
            <a:pPr>
              <a:lnSpc>
                <a:spcPct val="100000"/>
              </a:lnSpc>
            </a:pPr>
            <a:r>
              <a:rPr lang="en-IN" sz="1200">
                <a:solidFill>
                  <a:srgbClr val="000000"/>
                </a:solidFill>
                <a:latin typeface="Courier New"/>
                <a:ea typeface="+mn-ea"/>
              </a:rPr>
              <a:t>for number in originalList:</a:t>
            </a:r>
            <a:endParaRPr/>
          </a:p>
          <a:p>
            <a:pPr>
              <a:lnSpc>
                <a:spcPct val="100000"/>
              </a:lnSpc>
            </a:pPr>
            <a:r>
              <a:rPr lang="en-IN" sz="1200">
                <a:solidFill>
                  <a:srgbClr val="000000"/>
                </a:solidFill>
                <a:latin typeface="Courier New"/>
                <a:ea typeface="+mn-ea"/>
              </a:rPr>
              <a:t>newlist.append(number * number)</a:t>
            </a:r>
            <a:endParaRPr/>
          </a:p>
          <a:p>
            <a:pPr algn="ctr">
              <a:lnSpc>
                <a:spcPct val="100000"/>
              </a:lnSpc>
            </a:pPr>
            <a:endParaRPr/>
          </a:p>
        </p:txBody>
      </p:sp>
      <p:sp>
        <p:nvSpPr>
          <p:cNvPr id="220" name="CustomShape 5"/>
          <p:cNvSpPr/>
          <p:nvPr/>
        </p:nvSpPr>
        <p:spPr>
          <a:xfrm>
            <a:off x="837000" y="8062560"/>
            <a:ext cx="5551200" cy="745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originalList = [2,4,6,8,10,12,14,16,18,20]</a:t>
            </a:r>
            <a:endParaRPr/>
          </a:p>
          <a:p>
            <a:pPr>
              <a:lnSpc>
                <a:spcPct val="100000"/>
              </a:lnSpc>
            </a:pPr>
            <a:r>
              <a:rPr lang="en-IN" sz="1200">
                <a:solidFill>
                  <a:srgbClr val="000000"/>
                </a:solidFill>
                <a:latin typeface="Courier New"/>
                <a:ea typeface="+mn-ea"/>
              </a:rPr>
              <a:t>newList = [number * number for number in OriginalList]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US" dirty="0" smtClean="0"/>
              <a:t>A UNIX command line consists of the name of a UNIX command (actually the "command" is the name of a built-in shell command, a system utility or an application program) followed by its "arguments" (options and the target filenames and/or expressions). The general syntax for a UNIX command is</a:t>
            </a:r>
          </a:p>
          <a:p>
            <a:pPr>
              <a:lnSpc>
                <a:spcPct val="100000"/>
              </a:lnSpc>
            </a:pPr>
            <a:endParaRPr lang="en-US" dirty="0" smtClean="0"/>
          </a:p>
          <a:p>
            <a:pPr>
              <a:lnSpc>
                <a:spcPct val="100000"/>
              </a:lnSpc>
            </a:pPr>
            <a:r>
              <a:rPr lang="en-US" dirty="0" smtClean="0"/>
              <a:t>    $ command -options arguments</a:t>
            </a:r>
          </a:p>
          <a:p>
            <a:pPr>
              <a:lnSpc>
                <a:spcPct val="100000"/>
              </a:lnSpc>
            </a:pPr>
            <a:endParaRPr lang="en-US" dirty="0" smtClean="0"/>
          </a:p>
          <a:p>
            <a:pPr>
              <a:lnSpc>
                <a:spcPct val="100000"/>
              </a:lnSpc>
            </a:pPr>
            <a:r>
              <a:rPr lang="en-US" dirty="0" smtClean="0"/>
              <a:t>Here command can be though of as a verb, options as an adverb and targets as the direct objects of the verb. In the case that the user wishes to specify several options, these need not always be listed separately (the options can sometimes be listed altogether after a single dash).</a:t>
            </a:r>
          </a:p>
        </p:txBody>
      </p:sp>
      <p:sp>
        <p:nvSpPr>
          <p:cNvPr id="21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92861109-17C4-4521-ADA4-7378E6EAFB7B}" type="slidenum">
              <a:rPr lang="en-IN" sz="1000">
                <a:solidFill>
                  <a:srgbClr val="000000"/>
                </a:solidFill>
                <a:latin typeface="Georgia"/>
                <a:ea typeface="+mn-ea"/>
              </a:rPr>
              <a:t>8</a:t>
            </a:fld>
            <a:endParaRPr/>
          </a:p>
        </p:txBody>
      </p:sp>
      <p:sp>
        <p:nvSpPr>
          <p:cNvPr id="219" name="CustomShape 4"/>
          <p:cNvSpPr/>
          <p:nvPr/>
        </p:nvSpPr>
        <p:spPr>
          <a:xfrm>
            <a:off x="837000" y="6490080"/>
            <a:ext cx="5551200" cy="9993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originalList=[2,4,,8,10,12,14,16,18,20]</a:t>
            </a:r>
            <a:endParaRPr/>
          </a:p>
          <a:p>
            <a:pPr>
              <a:lnSpc>
                <a:spcPct val="100000"/>
              </a:lnSpc>
            </a:pPr>
            <a:r>
              <a:rPr lang="en-IN" sz="1200">
                <a:solidFill>
                  <a:srgbClr val="000000"/>
                </a:solidFill>
                <a:latin typeface="Courier New"/>
                <a:ea typeface="+mn-ea"/>
              </a:rPr>
              <a:t>newList = []</a:t>
            </a:r>
            <a:endParaRPr/>
          </a:p>
          <a:p>
            <a:pPr>
              <a:lnSpc>
                <a:spcPct val="100000"/>
              </a:lnSpc>
            </a:pPr>
            <a:r>
              <a:rPr lang="en-IN" sz="1200">
                <a:solidFill>
                  <a:srgbClr val="000000"/>
                </a:solidFill>
                <a:latin typeface="Courier New"/>
                <a:ea typeface="+mn-ea"/>
              </a:rPr>
              <a:t>for number in originalList:</a:t>
            </a:r>
            <a:endParaRPr/>
          </a:p>
          <a:p>
            <a:pPr>
              <a:lnSpc>
                <a:spcPct val="100000"/>
              </a:lnSpc>
            </a:pPr>
            <a:r>
              <a:rPr lang="en-IN" sz="1200">
                <a:solidFill>
                  <a:srgbClr val="000000"/>
                </a:solidFill>
                <a:latin typeface="Courier New"/>
                <a:ea typeface="+mn-ea"/>
              </a:rPr>
              <a:t>newlist.append(number * number)</a:t>
            </a:r>
            <a:endParaRPr/>
          </a:p>
          <a:p>
            <a:pPr algn="ctr">
              <a:lnSpc>
                <a:spcPct val="100000"/>
              </a:lnSpc>
            </a:pPr>
            <a:endParaRPr/>
          </a:p>
        </p:txBody>
      </p:sp>
      <p:sp>
        <p:nvSpPr>
          <p:cNvPr id="220" name="CustomShape 5"/>
          <p:cNvSpPr/>
          <p:nvPr/>
        </p:nvSpPr>
        <p:spPr>
          <a:xfrm>
            <a:off x="837000" y="8062560"/>
            <a:ext cx="5551200" cy="745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originalList = [2,4,6,8,10,12,14,16,18,20]</a:t>
            </a:r>
            <a:endParaRPr/>
          </a:p>
          <a:p>
            <a:pPr>
              <a:lnSpc>
                <a:spcPct val="100000"/>
              </a:lnSpc>
            </a:pPr>
            <a:r>
              <a:rPr lang="en-IN" sz="1200">
                <a:solidFill>
                  <a:srgbClr val="000000"/>
                </a:solidFill>
                <a:latin typeface="Courier New"/>
                <a:ea typeface="+mn-ea"/>
              </a:rPr>
              <a:t>newList = [number * number for number in OriginalList]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710280" y="4573080"/>
            <a:ext cx="5677920" cy="4833720"/>
          </a:xfrm>
          <a:prstGeom prst="rect">
            <a:avLst/>
          </a:prstGeom>
        </p:spPr>
        <p:txBody>
          <a:bodyPr lIns="99000" tIns="49680" rIns="99000" bIns="49680"/>
          <a:lstStyle/>
          <a:p>
            <a:endParaRPr/>
          </a:p>
        </p:txBody>
      </p:sp>
      <p:sp>
        <p:nvSpPr>
          <p:cNvPr id="214"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5"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35246391-4904-47CA-9D44-D2369298080C}" type="slidenum">
              <a:rPr lang="en-IN" sz="1000">
                <a:solidFill>
                  <a:srgbClr val="000000"/>
                </a:solidFill>
                <a:latin typeface="Georgia"/>
                <a:ea typeface="+mn-ea"/>
              </a:r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28" name="PlaceHolder 2"/>
          <p:cNvSpPr>
            <a:spLocks noGrp="1"/>
          </p:cNvSpPr>
          <p:nvPr>
            <p:ph type="body"/>
          </p:nvPr>
        </p:nvSpPr>
        <p:spPr>
          <a:xfrm>
            <a:off x="838080" y="1265760"/>
            <a:ext cx="10515240" cy="2347200"/>
          </a:xfrm>
          <a:prstGeom prst="rect">
            <a:avLst/>
          </a:prstGeom>
        </p:spPr>
        <p:txBody>
          <a:bodyPr lIns="0" tIns="0" rIns="0" bIns="0"/>
          <a:lstStyle/>
          <a:p>
            <a:endParaRPr/>
          </a:p>
        </p:txBody>
      </p:sp>
      <p:sp>
        <p:nvSpPr>
          <p:cNvPr id="29" name="PlaceHolder 3"/>
          <p:cNvSpPr>
            <a:spLocks noGrp="1"/>
          </p:cNvSpPr>
          <p:nvPr>
            <p:ph type="body"/>
          </p:nvPr>
        </p:nvSpPr>
        <p:spPr>
          <a:xfrm>
            <a:off x="838080" y="3836160"/>
            <a:ext cx="10515240" cy="234720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31"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32"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33" name="PlaceHolder 4"/>
          <p:cNvSpPr>
            <a:spLocks noGrp="1"/>
          </p:cNvSpPr>
          <p:nvPr>
            <p:ph type="body"/>
          </p:nvPr>
        </p:nvSpPr>
        <p:spPr>
          <a:xfrm>
            <a:off x="6226200" y="3836160"/>
            <a:ext cx="5131080" cy="2347200"/>
          </a:xfrm>
          <a:prstGeom prst="rect">
            <a:avLst/>
          </a:prstGeom>
        </p:spPr>
        <p:txBody>
          <a:bodyPr lIns="0" tIns="0" rIns="0" bIns="0"/>
          <a:lstStyle/>
          <a:p>
            <a:endParaRPr/>
          </a:p>
        </p:txBody>
      </p:sp>
      <p:sp>
        <p:nvSpPr>
          <p:cNvPr id="34" name="PlaceHolder 5"/>
          <p:cNvSpPr>
            <a:spLocks noGrp="1"/>
          </p:cNvSpPr>
          <p:nvPr>
            <p:ph type="body"/>
          </p:nvPr>
        </p:nvSpPr>
        <p:spPr>
          <a:xfrm>
            <a:off x="838080" y="3836160"/>
            <a:ext cx="5131080" cy="234720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36" name="PlaceHolder 2"/>
          <p:cNvSpPr>
            <a:spLocks noGrp="1"/>
          </p:cNvSpPr>
          <p:nvPr>
            <p:ph type="body"/>
          </p:nvPr>
        </p:nvSpPr>
        <p:spPr>
          <a:xfrm>
            <a:off x="838080" y="1265760"/>
            <a:ext cx="10515240" cy="4920840"/>
          </a:xfrm>
          <a:prstGeom prst="rect">
            <a:avLst/>
          </a:prstGeom>
        </p:spPr>
        <p:txBody>
          <a:bodyPr lIns="0" tIns="0" rIns="0" bIns="0"/>
          <a:lstStyle/>
          <a:p>
            <a:endParaRPr/>
          </a:p>
        </p:txBody>
      </p:sp>
      <p:sp>
        <p:nvSpPr>
          <p:cNvPr id="37" name="PlaceHolder 3"/>
          <p:cNvSpPr>
            <a:spLocks noGrp="1"/>
          </p:cNvSpPr>
          <p:nvPr>
            <p:ph type="body"/>
          </p:nvPr>
        </p:nvSpPr>
        <p:spPr>
          <a:xfrm>
            <a:off x="838080" y="1265760"/>
            <a:ext cx="10515240" cy="4920840"/>
          </a:xfrm>
          <a:prstGeom prst="rect">
            <a:avLst/>
          </a:prstGeom>
        </p:spPr>
        <p:txBody>
          <a:bodyPr lIns="0" tIns="0" rIns="0" bIns="0"/>
          <a:lstStyle/>
          <a:p>
            <a:endParaRPr/>
          </a:p>
        </p:txBody>
      </p:sp>
      <p:pic>
        <p:nvPicPr>
          <p:cNvPr id="38" name="Picture 37"/>
          <p:cNvPicPr/>
          <p:nvPr/>
        </p:nvPicPr>
        <p:blipFill>
          <a:blip r:embed="rId2"/>
          <a:stretch>
            <a:fillRect/>
          </a:stretch>
        </p:blipFill>
        <p:spPr>
          <a:xfrm>
            <a:off x="3011760" y="1265400"/>
            <a:ext cx="6167160" cy="4920840"/>
          </a:xfrm>
          <a:prstGeom prst="rect">
            <a:avLst/>
          </a:prstGeom>
          <a:ln>
            <a:noFill/>
          </a:ln>
        </p:spPr>
      </p:pic>
      <p:pic>
        <p:nvPicPr>
          <p:cNvPr id="39" name="Picture 38"/>
          <p:cNvPicPr/>
          <p:nvPr/>
        </p:nvPicPr>
        <p:blipFill>
          <a:blip r:embed="rId2"/>
          <a:stretch>
            <a:fillRect/>
          </a:stretch>
        </p:blipFill>
        <p:spPr>
          <a:xfrm>
            <a:off x="3011760" y="1265400"/>
            <a:ext cx="6167160" cy="49208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46" name="PlaceHolder 2"/>
          <p:cNvSpPr>
            <a:spLocks noGrp="1"/>
          </p:cNvSpPr>
          <p:nvPr>
            <p:ph type="subTitle"/>
          </p:nvPr>
        </p:nvSpPr>
        <p:spPr>
          <a:xfrm>
            <a:off x="838080" y="1265760"/>
            <a:ext cx="10515240" cy="492120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48" name="PlaceHolder 2"/>
          <p:cNvSpPr>
            <a:spLocks noGrp="1"/>
          </p:cNvSpPr>
          <p:nvPr>
            <p:ph type="body"/>
          </p:nvPr>
        </p:nvSpPr>
        <p:spPr>
          <a:xfrm>
            <a:off x="838080" y="1265760"/>
            <a:ext cx="10515240" cy="492084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50" name="PlaceHolder 2"/>
          <p:cNvSpPr>
            <a:spLocks noGrp="1"/>
          </p:cNvSpPr>
          <p:nvPr>
            <p:ph type="body"/>
          </p:nvPr>
        </p:nvSpPr>
        <p:spPr>
          <a:xfrm>
            <a:off x="838080" y="1265760"/>
            <a:ext cx="5131080" cy="4920840"/>
          </a:xfrm>
          <a:prstGeom prst="rect">
            <a:avLst/>
          </a:prstGeom>
        </p:spPr>
        <p:txBody>
          <a:bodyPr lIns="0" tIns="0" rIns="0" bIns="0"/>
          <a:lstStyle/>
          <a:p>
            <a:endParaRPr/>
          </a:p>
        </p:txBody>
      </p:sp>
      <p:sp>
        <p:nvSpPr>
          <p:cNvPr id="51" name="PlaceHolder 3"/>
          <p:cNvSpPr>
            <a:spLocks noGrp="1"/>
          </p:cNvSpPr>
          <p:nvPr>
            <p:ph type="body"/>
          </p:nvPr>
        </p:nvSpPr>
        <p:spPr>
          <a:xfrm>
            <a:off x="6226200" y="1265760"/>
            <a:ext cx="5131080" cy="492084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838080" y="192600"/>
            <a:ext cx="10515240" cy="41900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55"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56" name="PlaceHolder 3"/>
          <p:cNvSpPr>
            <a:spLocks noGrp="1"/>
          </p:cNvSpPr>
          <p:nvPr>
            <p:ph type="body"/>
          </p:nvPr>
        </p:nvSpPr>
        <p:spPr>
          <a:xfrm>
            <a:off x="838080" y="3836160"/>
            <a:ext cx="5131080" cy="2347200"/>
          </a:xfrm>
          <a:prstGeom prst="rect">
            <a:avLst/>
          </a:prstGeom>
        </p:spPr>
        <p:txBody>
          <a:bodyPr lIns="0" tIns="0" rIns="0" bIns="0"/>
          <a:lstStyle/>
          <a:p>
            <a:endParaRPr/>
          </a:p>
        </p:txBody>
      </p:sp>
      <p:sp>
        <p:nvSpPr>
          <p:cNvPr id="57" name="PlaceHolder 4"/>
          <p:cNvSpPr>
            <a:spLocks noGrp="1"/>
          </p:cNvSpPr>
          <p:nvPr>
            <p:ph type="body"/>
          </p:nvPr>
        </p:nvSpPr>
        <p:spPr>
          <a:xfrm>
            <a:off x="6226200" y="1265760"/>
            <a:ext cx="5131080" cy="492084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7" name="PlaceHolder 2"/>
          <p:cNvSpPr>
            <a:spLocks noGrp="1"/>
          </p:cNvSpPr>
          <p:nvPr>
            <p:ph type="subTitle"/>
          </p:nvPr>
        </p:nvSpPr>
        <p:spPr>
          <a:xfrm>
            <a:off x="838080" y="1265760"/>
            <a:ext cx="10515240" cy="492120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59" name="PlaceHolder 2"/>
          <p:cNvSpPr>
            <a:spLocks noGrp="1"/>
          </p:cNvSpPr>
          <p:nvPr>
            <p:ph type="body"/>
          </p:nvPr>
        </p:nvSpPr>
        <p:spPr>
          <a:xfrm>
            <a:off x="838080" y="1265760"/>
            <a:ext cx="5131080" cy="4920840"/>
          </a:xfrm>
          <a:prstGeom prst="rect">
            <a:avLst/>
          </a:prstGeom>
        </p:spPr>
        <p:txBody>
          <a:bodyPr lIns="0" tIns="0" rIns="0" bIns="0"/>
          <a:lstStyle/>
          <a:p>
            <a:endParaRPr/>
          </a:p>
        </p:txBody>
      </p:sp>
      <p:sp>
        <p:nvSpPr>
          <p:cNvPr id="60"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61" name="PlaceHolder 4"/>
          <p:cNvSpPr>
            <a:spLocks noGrp="1"/>
          </p:cNvSpPr>
          <p:nvPr>
            <p:ph type="body"/>
          </p:nvPr>
        </p:nvSpPr>
        <p:spPr>
          <a:xfrm>
            <a:off x="6226200" y="3836160"/>
            <a:ext cx="5131080" cy="234720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63"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64"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65" name="PlaceHolder 4"/>
          <p:cNvSpPr>
            <a:spLocks noGrp="1"/>
          </p:cNvSpPr>
          <p:nvPr>
            <p:ph type="body"/>
          </p:nvPr>
        </p:nvSpPr>
        <p:spPr>
          <a:xfrm>
            <a:off x="838080" y="3836160"/>
            <a:ext cx="10515240" cy="234720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67" name="PlaceHolder 2"/>
          <p:cNvSpPr>
            <a:spLocks noGrp="1"/>
          </p:cNvSpPr>
          <p:nvPr>
            <p:ph type="body"/>
          </p:nvPr>
        </p:nvSpPr>
        <p:spPr>
          <a:xfrm>
            <a:off x="838080" y="1265760"/>
            <a:ext cx="10515240" cy="2347200"/>
          </a:xfrm>
          <a:prstGeom prst="rect">
            <a:avLst/>
          </a:prstGeom>
        </p:spPr>
        <p:txBody>
          <a:bodyPr lIns="0" tIns="0" rIns="0" bIns="0"/>
          <a:lstStyle/>
          <a:p>
            <a:endParaRPr/>
          </a:p>
        </p:txBody>
      </p:sp>
      <p:sp>
        <p:nvSpPr>
          <p:cNvPr id="68" name="PlaceHolder 3"/>
          <p:cNvSpPr>
            <a:spLocks noGrp="1"/>
          </p:cNvSpPr>
          <p:nvPr>
            <p:ph type="body"/>
          </p:nvPr>
        </p:nvSpPr>
        <p:spPr>
          <a:xfrm>
            <a:off x="838080" y="3836160"/>
            <a:ext cx="10515240" cy="234720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70"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71"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72" name="PlaceHolder 4"/>
          <p:cNvSpPr>
            <a:spLocks noGrp="1"/>
          </p:cNvSpPr>
          <p:nvPr>
            <p:ph type="body"/>
          </p:nvPr>
        </p:nvSpPr>
        <p:spPr>
          <a:xfrm>
            <a:off x="6226200" y="3836160"/>
            <a:ext cx="5131080" cy="2347200"/>
          </a:xfrm>
          <a:prstGeom prst="rect">
            <a:avLst/>
          </a:prstGeom>
        </p:spPr>
        <p:txBody>
          <a:bodyPr lIns="0" tIns="0" rIns="0" bIns="0"/>
          <a:lstStyle/>
          <a:p>
            <a:endParaRPr/>
          </a:p>
        </p:txBody>
      </p:sp>
      <p:sp>
        <p:nvSpPr>
          <p:cNvPr id="73" name="PlaceHolder 5"/>
          <p:cNvSpPr>
            <a:spLocks noGrp="1"/>
          </p:cNvSpPr>
          <p:nvPr>
            <p:ph type="body"/>
          </p:nvPr>
        </p:nvSpPr>
        <p:spPr>
          <a:xfrm>
            <a:off x="838080" y="3836160"/>
            <a:ext cx="5131080" cy="234720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75" name="PlaceHolder 2"/>
          <p:cNvSpPr>
            <a:spLocks noGrp="1"/>
          </p:cNvSpPr>
          <p:nvPr>
            <p:ph type="body"/>
          </p:nvPr>
        </p:nvSpPr>
        <p:spPr>
          <a:xfrm>
            <a:off x="838080" y="1265760"/>
            <a:ext cx="10515240" cy="4920840"/>
          </a:xfrm>
          <a:prstGeom prst="rect">
            <a:avLst/>
          </a:prstGeom>
        </p:spPr>
        <p:txBody>
          <a:bodyPr lIns="0" tIns="0" rIns="0" bIns="0"/>
          <a:lstStyle/>
          <a:p>
            <a:endParaRPr/>
          </a:p>
        </p:txBody>
      </p:sp>
      <p:sp>
        <p:nvSpPr>
          <p:cNvPr id="76" name="PlaceHolder 3"/>
          <p:cNvSpPr>
            <a:spLocks noGrp="1"/>
          </p:cNvSpPr>
          <p:nvPr>
            <p:ph type="body"/>
          </p:nvPr>
        </p:nvSpPr>
        <p:spPr>
          <a:xfrm>
            <a:off x="838080" y="1265760"/>
            <a:ext cx="10515240" cy="4920840"/>
          </a:xfrm>
          <a:prstGeom prst="rect">
            <a:avLst/>
          </a:prstGeom>
        </p:spPr>
        <p:txBody>
          <a:bodyPr lIns="0" tIns="0" rIns="0" bIns="0"/>
          <a:lstStyle/>
          <a:p>
            <a:endParaRPr/>
          </a:p>
        </p:txBody>
      </p:sp>
      <p:pic>
        <p:nvPicPr>
          <p:cNvPr id="77" name="Picture 76"/>
          <p:cNvPicPr/>
          <p:nvPr/>
        </p:nvPicPr>
        <p:blipFill>
          <a:blip r:embed="rId2"/>
          <a:stretch>
            <a:fillRect/>
          </a:stretch>
        </p:blipFill>
        <p:spPr>
          <a:xfrm>
            <a:off x="3011760" y="1265400"/>
            <a:ext cx="6167160" cy="4920840"/>
          </a:xfrm>
          <a:prstGeom prst="rect">
            <a:avLst/>
          </a:prstGeom>
          <a:ln>
            <a:noFill/>
          </a:ln>
        </p:spPr>
      </p:pic>
      <p:pic>
        <p:nvPicPr>
          <p:cNvPr id="78" name="Picture 77"/>
          <p:cNvPicPr/>
          <p:nvPr/>
        </p:nvPicPr>
        <p:blipFill>
          <a:blip r:embed="rId2"/>
          <a:stretch>
            <a:fillRect/>
          </a:stretch>
        </p:blipFill>
        <p:spPr>
          <a:xfrm>
            <a:off x="3011760" y="1265400"/>
            <a:ext cx="6167160" cy="492084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9" name="PlaceHolder 2"/>
          <p:cNvSpPr>
            <a:spLocks noGrp="1"/>
          </p:cNvSpPr>
          <p:nvPr>
            <p:ph type="body"/>
          </p:nvPr>
        </p:nvSpPr>
        <p:spPr>
          <a:xfrm>
            <a:off x="838080" y="1265760"/>
            <a:ext cx="10515240" cy="492084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11" name="PlaceHolder 2"/>
          <p:cNvSpPr>
            <a:spLocks noGrp="1"/>
          </p:cNvSpPr>
          <p:nvPr>
            <p:ph type="body"/>
          </p:nvPr>
        </p:nvSpPr>
        <p:spPr>
          <a:xfrm>
            <a:off x="838080" y="1265760"/>
            <a:ext cx="5131080" cy="4920840"/>
          </a:xfrm>
          <a:prstGeom prst="rect">
            <a:avLst/>
          </a:prstGeom>
        </p:spPr>
        <p:txBody>
          <a:bodyPr lIns="0" tIns="0" rIns="0" bIns="0"/>
          <a:lstStyle/>
          <a:p>
            <a:endParaRPr/>
          </a:p>
        </p:txBody>
      </p:sp>
      <p:sp>
        <p:nvSpPr>
          <p:cNvPr id="12" name="PlaceHolder 3"/>
          <p:cNvSpPr>
            <a:spLocks noGrp="1"/>
          </p:cNvSpPr>
          <p:nvPr>
            <p:ph type="body"/>
          </p:nvPr>
        </p:nvSpPr>
        <p:spPr>
          <a:xfrm>
            <a:off x="6226200" y="1265760"/>
            <a:ext cx="5131080" cy="492084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838080" y="192600"/>
            <a:ext cx="10515240" cy="41900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16"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17" name="PlaceHolder 3"/>
          <p:cNvSpPr>
            <a:spLocks noGrp="1"/>
          </p:cNvSpPr>
          <p:nvPr>
            <p:ph type="body"/>
          </p:nvPr>
        </p:nvSpPr>
        <p:spPr>
          <a:xfrm>
            <a:off x="838080" y="3836160"/>
            <a:ext cx="5131080" cy="2347200"/>
          </a:xfrm>
          <a:prstGeom prst="rect">
            <a:avLst/>
          </a:prstGeom>
        </p:spPr>
        <p:txBody>
          <a:bodyPr lIns="0" tIns="0" rIns="0" bIns="0"/>
          <a:lstStyle/>
          <a:p>
            <a:endParaRPr/>
          </a:p>
        </p:txBody>
      </p:sp>
      <p:sp>
        <p:nvSpPr>
          <p:cNvPr id="18" name="PlaceHolder 4"/>
          <p:cNvSpPr>
            <a:spLocks noGrp="1"/>
          </p:cNvSpPr>
          <p:nvPr>
            <p:ph type="body"/>
          </p:nvPr>
        </p:nvSpPr>
        <p:spPr>
          <a:xfrm>
            <a:off x="6226200" y="1265760"/>
            <a:ext cx="5131080" cy="492084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20" name="PlaceHolder 2"/>
          <p:cNvSpPr>
            <a:spLocks noGrp="1"/>
          </p:cNvSpPr>
          <p:nvPr>
            <p:ph type="body"/>
          </p:nvPr>
        </p:nvSpPr>
        <p:spPr>
          <a:xfrm>
            <a:off x="838080" y="1265760"/>
            <a:ext cx="5131080" cy="4920840"/>
          </a:xfrm>
          <a:prstGeom prst="rect">
            <a:avLst/>
          </a:prstGeom>
        </p:spPr>
        <p:txBody>
          <a:bodyPr lIns="0" tIns="0" rIns="0" bIns="0"/>
          <a:lstStyle/>
          <a:p>
            <a:endParaRPr/>
          </a:p>
        </p:txBody>
      </p:sp>
      <p:sp>
        <p:nvSpPr>
          <p:cNvPr id="21"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22" name="PlaceHolder 4"/>
          <p:cNvSpPr>
            <a:spLocks noGrp="1"/>
          </p:cNvSpPr>
          <p:nvPr>
            <p:ph type="body"/>
          </p:nvPr>
        </p:nvSpPr>
        <p:spPr>
          <a:xfrm>
            <a:off x="6226200" y="3836160"/>
            <a:ext cx="5131080" cy="234720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24"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25"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26" name="PlaceHolder 4"/>
          <p:cNvSpPr>
            <a:spLocks noGrp="1"/>
          </p:cNvSpPr>
          <p:nvPr>
            <p:ph type="body"/>
          </p:nvPr>
        </p:nvSpPr>
        <p:spPr>
          <a:xfrm>
            <a:off x="838080" y="3836160"/>
            <a:ext cx="10515240" cy="234720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9615960" y="6315840"/>
            <a:ext cx="1737360" cy="364680"/>
          </a:xfrm>
          <a:prstGeom prst="rect">
            <a:avLst/>
          </a:prstGeom>
          <a:noFill/>
          <a:ln>
            <a:noFill/>
          </a:ln>
        </p:spPr>
        <p:txBody>
          <a:bodyPr anchor="ctr"/>
          <a:lstStyle/>
          <a:p>
            <a:pPr algn="r">
              <a:lnSpc>
                <a:spcPct val="100000"/>
              </a:lnSpc>
            </a:pPr>
            <a:r>
              <a:rPr lang="en-IN" sz="1200">
                <a:solidFill>
                  <a:srgbClr val="8B8B8B"/>
                </a:solidFill>
                <a:latin typeface="Calibri"/>
              </a:rPr>
              <a:t>© Braun Brelin 2016</a:t>
            </a:r>
            <a:endParaRPr/>
          </a:p>
        </p:txBody>
      </p:sp>
      <p:sp>
        <p:nvSpPr>
          <p:cNvPr id="7" name="PlaceHolder 2"/>
          <p:cNvSpPr>
            <a:spLocks noGrp="1"/>
          </p:cNvSpPr>
          <p:nvPr>
            <p:ph type="title"/>
          </p:nvPr>
        </p:nvSpPr>
        <p:spPr>
          <a:xfrm>
            <a:off x="1523880" y="1122480"/>
            <a:ext cx="9143640" cy="2387160"/>
          </a:xfrm>
          <a:prstGeom prst="rect">
            <a:avLst/>
          </a:prstGeom>
        </p:spPr>
        <p:txBody>
          <a:bodyPr anchor="b"/>
          <a:lstStyle/>
          <a:p>
            <a:pPr algn="ctr">
              <a:lnSpc>
                <a:spcPct val="100000"/>
              </a:lnSpc>
            </a:pPr>
            <a:r>
              <a:rPr lang="en-US" sz="6000">
                <a:solidFill>
                  <a:srgbClr val="5B9BD5"/>
                </a:solidFill>
                <a:latin typeface="Calibri Light"/>
              </a:rPr>
              <a:t>Click to edit the title text formatClick to edit Master title style</a:t>
            </a:r>
            <a:endParaRPr/>
          </a:p>
        </p:txBody>
      </p:sp>
      <p:sp>
        <p:nvSpPr>
          <p:cNvPr id="2" name="PlaceHolder 3"/>
          <p:cNvSpPr>
            <a:spLocks noGrp="1"/>
          </p:cNvSpPr>
          <p:nvPr>
            <p:ph type="ftr"/>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3" name="PlaceHolder 4"/>
          <p:cNvSpPr>
            <a:spLocks noGrp="1"/>
          </p:cNvSpPr>
          <p:nvPr>
            <p:ph type="sldNum"/>
          </p:nvPr>
        </p:nvSpPr>
        <p:spPr>
          <a:xfrm>
            <a:off x="838080" y="6335640"/>
            <a:ext cx="908280" cy="364680"/>
          </a:xfrm>
          <a:prstGeom prst="rect">
            <a:avLst/>
          </a:prstGeom>
        </p:spPr>
        <p:txBody>
          <a:bodyPr anchor="ctr"/>
          <a:lstStyle/>
          <a:p>
            <a:pPr>
              <a:lnSpc>
                <a:spcPct val="100000"/>
              </a:lnSpc>
            </a:pPr>
            <a:fld id="{98EA7638-6E4A-48BC-AD63-5C6AB67E0F79}" type="slidenum">
              <a:rPr lang="en-IN" sz="1200">
                <a:solidFill>
                  <a:srgbClr val="8B8B8B"/>
                </a:solidFill>
                <a:latin typeface="Calibri"/>
              </a:rPr>
              <a:t>‹#›</a:t>
            </a:fld>
            <a:endParaRPr/>
          </a:p>
        </p:txBody>
      </p:sp>
      <p:sp>
        <p:nvSpPr>
          <p:cNvPr id="4" name="Line 5"/>
          <p:cNvSpPr/>
          <p:nvPr/>
        </p:nvSpPr>
        <p:spPr>
          <a:xfrm>
            <a:off x="1523880" y="3509640"/>
            <a:ext cx="9144000" cy="0"/>
          </a:xfrm>
          <a:prstGeom prst="line">
            <a:avLst/>
          </a:prstGeom>
          <a:ln w="25560">
            <a:solidFill>
              <a:srgbClr val="5B9BD5"/>
            </a:solidFill>
            <a:miter/>
          </a:ln>
        </p:spPr>
      </p:sp>
      <p:sp>
        <p:nvSpPr>
          <p:cNvPr id="5" name="PlaceHolder 6"/>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n-US" sz="2800">
                <a:latin typeface="Calibri"/>
              </a:rPr>
              <a:t>Click to edit the outline text format</a:t>
            </a:r>
            <a:endParaRPr/>
          </a:p>
          <a:p>
            <a:pPr lvl="1">
              <a:buSzPct val="75000"/>
              <a:buFont typeface="StarSymbol"/>
              <a:buChar char=""/>
            </a:pPr>
            <a:r>
              <a:rPr lang="en-US" sz="2000">
                <a:latin typeface="Calibri"/>
              </a:rPr>
              <a:t>Second Outline Level</a:t>
            </a:r>
            <a:endParaRPr/>
          </a:p>
          <a:p>
            <a:pPr lvl="2">
              <a:buSzPct val="45000"/>
              <a:buFont typeface="StarSymbol"/>
              <a:buChar char=""/>
            </a:pPr>
            <a:r>
              <a:rPr lang="en-US">
                <a:latin typeface="Calibri"/>
              </a:rPr>
              <a:t>Third Outline Level</a:t>
            </a:r>
            <a:endParaRPr/>
          </a:p>
          <a:p>
            <a:pPr lvl="3">
              <a:buSzPct val="75000"/>
              <a:buFont typeface="StarSymbol"/>
              <a:buChar char=""/>
            </a:pPr>
            <a:r>
              <a:rPr lang="en-US">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p:cNvSpPr/>
          <p:nvPr/>
        </p:nvSpPr>
        <p:spPr>
          <a:xfrm>
            <a:off x="9615960" y="6315840"/>
            <a:ext cx="1737360" cy="364680"/>
          </a:xfrm>
          <a:prstGeom prst="rect">
            <a:avLst/>
          </a:prstGeom>
          <a:noFill/>
          <a:ln>
            <a:noFill/>
          </a:ln>
        </p:spPr>
        <p:txBody>
          <a:bodyPr anchor="ctr"/>
          <a:lstStyle/>
          <a:p>
            <a:pPr algn="r">
              <a:lnSpc>
                <a:spcPct val="100000"/>
              </a:lnSpc>
            </a:pPr>
            <a:r>
              <a:rPr lang="en-IN" sz="1200">
                <a:solidFill>
                  <a:srgbClr val="8B8B8B"/>
                </a:solidFill>
                <a:latin typeface="Calibri"/>
              </a:rPr>
              <a:t>© Braun Brelin 2016</a:t>
            </a:r>
            <a:endParaRPr/>
          </a:p>
        </p:txBody>
      </p:sp>
      <p:sp>
        <p:nvSpPr>
          <p:cNvPr id="41" name="PlaceHolder 2"/>
          <p:cNvSpPr>
            <a:spLocks noGrp="1"/>
          </p:cNvSpPr>
          <p:nvPr>
            <p:ph type="body"/>
          </p:nvPr>
        </p:nvSpPr>
        <p:spPr>
          <a:xfrm>
            <a:off x="838080" y="1265760"/>
            <a:ext cx="10515240" cy="4920840"/>
          </a:xfrm>
          <a:prstGeom prst="rect">
            <a:avLst/>
          </a:prstGeom>
        </p:spPr>
        <p:txBody>
          <a:bodyPr/>
          <a:lstStyle/>
          <a:p>
            <a:pPr>
              <a:buSzPct val="45000"/>
              <a:buFont typeface="StarSymbol"/>
              <a:buChar char=""/>
            </a:pPr>
            <a:r>
              <a:rPr lang="en-US" sz="2800">
                <a:solidFill>
                  <a:srgbClr val="000000"/>
                </a:solidFill>
                <a:latin typeface="Calibri"/>
              </a:rPr>
              <a:t>Click to edit the outline text format</a:t>
            </a:r>
            <a:endParaRPr/>
          </a:p>
          <a:p>
            <a:pPr lvl="1">
              <a:buSzPct val="75000"/>
              <a:buFont typeface="StarSymbol"/>
              <a:buChar char=""/>
            </a:pPr>
            <a:r>
              <a:rPr lang="en-US" sz="2800">
                <a:solidFill>
                  <a:srgbClr val="000000"/>
                </a:solidFill>
                <a:latin typeface="Calibri"/>
              </a:rPr>
              <a:t>Second Outline Level</a:t>
            </a:r>
            <a:endParaRPr/>
          </a:p>
          <a:p>
            <a:pPr lvl="2">
              <a:buSzPct val="45000"/>
              <a:buFont typeface="StarSymbol"/>
              <a:buChar char=""/>
            </a:pPr>
            <a:r>
              <a:rPr lang="en-US" sz="2800">
                <a:solidFill>
                  <a:srgbClr val="000000"/>
                </a:solidFill>
                <a:latin typeface="Calibri"/>
              </a:rPr>
              <a:t>Third Outline Level</a:t>
            </a:r>
            <a:endParaRPr/>
          </a:p>
          <a:p>
            <a:pPr lvl="3">
              <a:buSzPct val="75000"/>
              <a:buFont typeface="StarSymbol"/>
              <a:buChar char=""/>
            </a:pPr>
            <a:r>
              <a:rPr lang="en-US" sz="2800">
                <a:solidFill>
                  <a:srgbClr val="000000"/>
                </a:solidFill>
                <a:latin typeface="Calibri"/>
              </a:rPr>
              <a:t>Fourth Outline Level</a:t>
            </a:r>
            <a:endParaRPr/>
          </a:p>
          <a:p>
            <a:pPr lvl="4">
              <a:buSzPct val="45000"/>
              <a:buFont typeface="StarSymbol"/>
              <a:buChar char=""/>
            </a:pPr>
            <a:r>
              <a:rPr lang="en-US" sz="2800">
                <a:solidFill>
                  <a:srgbClr val="000000"/>
                </a:solidFill>
                <a:latin typeface="Calibri"/>
              </a:rPr>
              <a:t>Fifth Outline Level</a:t>
            </a:r>
            <a:endParaRPr/>
          </a:p>
          <a:p>
            <a:pPr lvl="5">
              <a:buSzPct val="45000"/>
              <a:buFont typeface="StarSymbol"/>
              <a:buChar char=""/>
            </a:pPr>
            <a:r>
              <a:rPr lang="en-US" sz="2800">
                <a:solidFill>
                  <a:srgbClr val="000000"/>
                </a:solidFill>
                <a:latin typeface="Calibri"/>
              </a:rPr>
              <a:t>Sixth Outline Level</a:t>
            </a:r>
            <a:endParaRPr/>
          </a:p>
          <a:p>
            <a:pPr>
              <a:lnSpc>
                <a:spcPct val="100000"/>
              </a:lnSpc>
              <a:buFont typeface="Arial"/>
              <a:buChar char="•"/>
            </a:pPr>
            <a:r>
              <a:rPr lang="en-US" sz="2800">
                <a:solidFill>
                  <a:srgbClr val="000000"/>
                </a:solidFill>
                <a:latin typeface="Calibri"/>
              </a:rPr>
              <a:t>Seventh Outline LevelEdit Master text styles</a:t>
            </a:r>
            <a:endParaRPr/>
          </a:p>
          <a:p>
            <a:pPr lvl="1">
              <a:lnSpc>
                <a:spcPct val="100000"/>
              </a:lnSpc>
              <a:buFont typeface="Arial"/>
              <a:buChar char="•"/>
            </a:pPr>
            <a:r>
              <a:rPr lang="en-US" sz="2400">
                <a:solidFill>
                  <a:srgbClr val="000000"/>
                </a:solidFill>
                <a:latin typeface="Calibri"/>
              </a:rPr>
              <a:t>Second level</a:t>
            </a:r>
            <a:endParaRPr/>
          </a:p>
          <a:p>
            <a:pPr lvl="2">
              <a:lnSpc>
                <a:spcPct val="100000"/>
              </a:lnSpc>
              <a:buFont typeface="Arial"/>
              <a:buChar char="•"/>
            </a:pPr>
            <a:r>
              <a:rPr lang="en-US" sz="2000">
                <a:solidFill>
                  <a:srgbClr val="000000"/>
                </a:solidFill>
                <a:latin typeface="Calibri"/>
              </a:rPr>
              <a:t>Third level</a:t>
            </a:r>
            <a:endParaRPr/>
          </a:p>
          <a:p>
            <a:pPr lvl="3">
              <a:lnSpc>
                <a:spcPct val="100000"/>
              </a:lnSpc>
              <a:buFont typeface="Arial"/>
              <a:buChar char="•"/>
            </a:pPr>
            <a:r>
              <a:rPr lang="en-US">
                <a:solidFill>
                  <a:srgbClr val="000000"/>
                </a:solidFill>
                <a:latin typeface="Calibri"/>
              </a:rPr>
              <a:t>Fourth level</a:t>
            </a:r>
            <a:endParaRPr/>
          </a:p>
          <a:p>
            <a:pPr lvl="4">
              <a:lnSpc>
                <a:spcPct val="100000"/>
              </a:lnSpc>
              <a:buFont typeface="Arial"/>
              <a:buChar char="•"/>
            </a:pPr>
            <a:r>
              <a:rPr lang="en-US">
                <a:solidFill>
                  <a:srgbClr val="000000"/>
                </a:solidFill>
                <a:latin typeface="Calibri"/>
              </a:rPr>
              <a:t>Fifth level</a:t>
            </a:r>
            <a:endParaRPr/>
          </a:p>
        </p:txBody>
      </p:sp>
      <p:sp>
        <p:nvSpPr>
          <p:cNvPr id="42" name="PlaceHolder 3"/>
          <p:cNvSpPr>
            <a:spLocks noGrp="1"/>
          </p:cNvSpPr>
          <p:nvPr>
            <p:ph type="title"/>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Click to edit the title text formatClick to edit Master title style</a:t>
            </a:r>
            <a:endParaRPr/>
          </a:p>
        </p:txBody>
      </p:sp>
      <p:sp>
        <p:nvSpPr>
          <p:cNvPr id="43" name="Line 4"/>
          <p:cNvSpPr/>
          <p:nvPr/>
        </p:nvSpPr>
        <p:spPr>
          <a:xfrm>
            <a:off x="838080" y="1096200"/>
            <a:ext cx="10515600" cy="28800"/>
          </a:xfrm>
          <a:prstGeom prst="line">
            <a:avLst/>
          </a:prstGeom>
          <a:ln w="25560">
            <a:solidFill>
              <a:srgbClr val="5B9BD5"/>
            </a:solidFill>
            <a:miter/>
          </a:ln>
        </p:spPr>
      </p:sp>
      <p:sp>
        <p:nvSpPr>
          <p:cNvPr id="44" name="PlaceHolder 5"/>
          <p:cNvSpPr>
            <a:spLocks noGrp="1"/>
          </p:cNvSpPr>
          <p:nvPr>
            <p:ph type="ftr"/>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1523880" y="1122480"/>
            <a:ext cx="9143640" cy="2387160"/>
          </a:xfrm>
          <a:prstGeom prst="rect">
            <a:avLst/>
          </a:prstGeom>
        </p:spPr>
        <p:txBody>
          <a:bodyPr anchor="b"/>
          <a:lstStyle/>
          <a:p>
            <a:pPr algn="ctr">
              <a:lnSpc>
                <a:spcPct val="100000"/>
              </a:lnSpc>
            </a:pPr>
            <a:r>
              <a:rPr lang="en-US" sz="6000" dirty="0" smtClean="0">
                <a:solidFill>
                  <a:srgbClr val="5B9BD5"/>
                </a:solidFill>
                <a:latin typeface="Calibri Light"/>
              </a:rPr>
              <a:t>Introduction to Linux</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smtClean="0">
                <a:solidFill>
                  <a:srgbClr val="000000"/>
                </a:solidFill>
                <a:latin typeface="Calibri"/>
              </a:rPr>
              <a:t>In UNIX, everything is either a file or a process. </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dirty="0"/>
          </a:p>
          <a:p>
            <a:pPr>
              <a:lnSpc>
                <a:spcPct val="90000"/>
              </a:lnSpc>
              <a:buFont typeface="Arial"/>
              <a:buChar char="•"/>
            </a:pPr>
            <a:r>
              <a:rPr lang="en-US" sz="2800" dirty="0">
                <a:solidFill>
                  <a:srgbClr val="000000"/>
                </a:solidFill>
                <a:latin typeface="Calibri"/>
              </a:rPr>
              <a:t> </a:t>
            </a:r>
            <a:r>
              <a:rPr lang="en-US" sz="2800" dirty="0" smtClean="0">
                <a:solidFill>
                  <a:srgbClr val="000000"/>
                </a:solidFill>
                <a:latin typeface="Calibri"/>
              </a:rPr>
              <a:t>The </a:t>
            </a:r>
            <a:r>
              <a:rPr lang="en-US" sz="2800" dirty="0" err="1" smtClean="0">
                <a:solidFill>
                  <a:srgbClr val="000000"/>
                </a:solidFill>
                <a:latin typeface="Calibri"/>
              </a:rPr>
              <a:t>filesystem</a:t>
            </a:r>
            <a:r>
              <a:rPr lang="en-US" sz="2800" dirty="0" smtClean="0">
                <a:solidFill>
                  <a:srgbClr val="000000"/>
                </a:solidFill>
                <a:latin typeface="Calibri"/>
              </a:rPr>
              <a:t> is a hierarchical tree starting at the root.</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Filenames are up to 256 characters in length, any character usable except the ‘/’ character. </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a:solidFill>
                  <a:srgbClr val="000000"/>
                </a:solidFill>
                <a:latin typeface="Calibri"/>
              </a:rPr>
              <a:t> </a:t>
            </a:r>
            <a:r>
              <a:rPr lang="en-US" sz="2800" dirty="0" smtClean="0">
                <a:solidFill>
                  <a:srgbClr val="000000"/>
                </a:solidFill>
                <a:latin typeface="Calibri"/>
              </a:rPr>
              <a:t>Seven file types in UNIX. We’re only going to discuss regular files, directories and links</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a:solidFill>
                  <a:srgbClr val="000000"/>
                </a:solidFill>
                <a:latin typeface="Calibri"/>
              </a:rPr>
              <a:t> </a:t>
            </a:r>
            <a:r>
              <a:rPr lang="en-US" sz="2800" dirty="0" smtClean="0">
                <a:solidFill>
                  <a:srgbClr val="000000"/>
                </a:solidFill>
                <a:latin typeface="Calibri"/>
              </a:rPr>
              <a:t>We can use the ‘</a:t>
            </a:r>
            <a:r>
              <a:rPr lang="en-US" sz="2800" dirty="0" err="1" smtClean="0">
                <a:solidFill>
                  <a:srgbClr val="000000"/>
                </a:solidFill>
                <a:latin typeface="Calibri"/>
              </a:rPr>
              <a:t>ls</a:t>
            </a:r>
            <a:r>
              <a:rPr lang="en-US" sz="2800" dirty="0" smtClean="0">
                <a:solidFill>
                  <a:srgbClr val="000000"/>
                </a:solidFill>
                <a:latin typeface="Calibri"/>
              </a:rPr>
              <a:t>’ command to view information about the files. </a:t>
            </a:r>
          </a:p>
          <a:p>
            <a:pPr>
              <a:lnSpc>
                <a:spcPct val="90000"/>
              </a:lnSpc>
              <a:buFont typeface="Arial"/>
              <a:buChar char="•"/>
            </a:pPr>
            <a:endParaRPr dirty="0"/>
          </a:p>
        </p:txBody>
      </p:sp>
      <p:sp>
        <p:nvSpPr>
          <p:cNvPr id="93" name="TextShape 2"/>
          <p:cNvSpPr txBox="1"/>
          <p:nvPr/>
        </p:nvSpPr>
        <p:spPr>
          <a:xfrm>
            <a:off x="838080" y="192600"/>
            <a:ext cx="10515240" cy="903600"/>
          </a:xfrm>
          <a:prstGeom prst="rect">
            <a:avLst/>
          </a:prstGeom>
        </p:spPr>
        <p:txBody>
          <a:bodyPr anchor="ctr"/>
          <a:lstStyle/>
          <a:p>
            <a:pPr>
              <a:lnSpc>
                <a:spcPct val="100000"/>
              </a:lnSpc>
            </a:pPr>
            <a:r>
              <a:rPr lang="en-US" sz="4400" dirty="0" smtClean="0">
                <a:solidFill>
                  <a:srgbClr val="5B9BD5"/>
                </a:solidFill>
                <a:latin typeface="Calibri Light"/>
              </a:rPr>
              <a:t>The UNIX </a:t>
            </a:r>
            <a:r>
              <a:rPr lang="en-US" sz="4400" dirty="0" err="1" smtClean="0">
                <a:solidFill>
                  <a:srgbClr val="5B9BD5"/>
                </a:solidFill>
                <a:latin typeface="Calibri Light"/>
              </a:rPr>
              <a:t>Filesystem</a:t>
            </a:r>
            <a:endParaRPr dirty="0"/>
          </a:p>
        </p:txBody>
      </p:sp>
      <p:sp>
        <p:nvSpPr>
          <p:cNvPr id="96" name="TextShape 5"/>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97"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52C99A23-760D-4805-B6C0-1793F9DC16F3}" type="slidenum">
              <a:rPr lang="en-IN" sz="1200">
                <a:solidFill>
                  <a:srgbClr val="000000"/>
                </a:solidFill>
                <a:latin typeface="Calibri"/>
              </a:rPr>
              <a:t>10</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smtClean="0">
                <a:solidFill>
                  <a:srgbClr val="000000"/>
                </a:solidFill>
                <a:latin typeface="Calibri"/>
              </a:rPr>
              <a:t> There are four types of files in UNIX</a:t>
            </a:r>
          </a:p>
          <a:p>
            <a:pPr>
              <a:lnSpc>
                <a:spcPct val="90000"/>
              </a:lnSpc>
            </a:pPr>
            <a:r>
              <a:rPr lang="en-US" sz="2800" dirty="0" smtClean="0">
                <a:solidFill>
                  <a:srgbClr val="000000"/>
                </a:solidFill>
                <a:latin typeface="Calibri"/>
              </a:rPr>
              <a:t>	- Regular Files</a:t>
            </a:r>
          </a:p>
          <a:p>
            <a:pPr>
              <a:lnSpc>
                <a:spcPct val="90000"/>
              </a:lnSpc>
            </a:pPr>
            <a:r>
              <a:rPr lang="en-US" sz="2800" dirty="0">
                <a:solidFill>
                  <a:srgbClr val="000000"/>
                </a:solidFill>
                <a:latin typeface="Calibri"/>
              </a:rPr>
              <a:t>	</a:t>
            </a:r>
            <a:r>
              <a:rPr lang="en-US" sz="2800" dirty="0" smtClean="0">
                <a:solidFill>
                  <a:srgbClr val="000000"/>
                </a:solidFill>
                <a:latin typeface="Calibri"/>
              </a:rPr>
              <a:t>- Directories</a:t>
            </a:r>
          </a:p>
          <a:p>
            <a:pPr>
              <a:lnSpc>
                <a:spcPct val="90000"/>
              </a:lnSpc>
            </a:pPr>
            <a:r>
              <a:rPr lang="en-US" sz="2800" dirty="0">
                <a:solidFill>
                  <a:srgbClr val="000000"/>
                </a:solidFill>
                <a:latin typeface="Calibri"/>
              </a:rPr>
              <a:t>	</a:t>
            </a:r>
            <a:r>
              <a:rPr lang="en-US" sz="2800" dirty="0" smtClean="0">
                <a:solidFill>
                  <a:srgbClr val="000000"/>
                </a:solidFill>
                <a:latin typeface="Calibri"/>
              </a:rPr>
              <a:t>- Device Files (Including Pipes and Sockets)</a:t>
            </a:r>
          </a:p>
          <a:p>
            <a:pPr>
              <a:lnSpc>
                <a:spcPct val="90000"/>
              </a:lnSpc>
            </a:pPr>
            <a:r>
              <a:rPr lang="en-US" sz="2800" dirty="0">
                <a:solidFill>
                  <a:srgbClr val="000000"/>
                </a:solidFill>
                <a:latin typeface="Calibri"/>
              </a:rPr>
              <a:t>	</a:t>
            </a:r>
            <a:r>
              <a:rPr lang="en-US" sz="2800" dirty="0" smtClean="0">
                <a:solidFill>
                  <a:srgbClr val="000000"/>
                </a:solidFill>
                <a:latin typeface="Calibri"/>
              </a:rPr>
              <a:t>- Links</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dirty="0"/>
          </a:p>
          <a:p>
            <a:pPr>
              <a:lnSpc>
                <a:spcPct val="90000"/>
              </a:lnSpc>
              <a:buFont typeface="Arial"/>
              <a:buChar char="•"/>
            </a:pPr>
            <a:r>
              <a:rPr lang="en-US" sz="2800" dirty="0" smtClean="0">
                <a:solidFill>
                  <a:srgbClr val="000000"/>
                </a:solidFill>
                <a:latin typeface="Calibri"/>
              </a:rPr>
              <a:t> We will only examine three of these file types. </a:t>
            </a:r>
          </a:p>
          <a:p>
            <a:pPr>
              <a:lnSpc>
                <a:spcPct val="90000"/>
              </a:lnSpc>
            </a:pPr>
            <a:endParaRPr lang="en-US" dirty="0"/>
          </a:p>
          <a:p>
            <a:pPr>
              <a:lnSpc>
                <a:spcPct val="90000"/>
              </a:lnSpc>
            </a:pPr>
            <a:endParaRPr lang="en-US" sz="2800" dirty="0">
              <a:solidFill>
                <a:srgbClr val="000000"/>
              </a:solidFill>
              <a:latin typeface="Calibri"/>
            </a:endParaRPr>
          </a:p>
        </p:txBody>
      </p:sp>
      <p:sp>
        <p:nvSpPr>
          <p:cNvPr id="93" name="TextShape 2"/>
          <p:cNvSpPr txBox="1"/>
          <p:nvPr/>
        </p:nvSpPr>
        <p:spPr>
          <a:xfrm>
            <a:off x="838080" y="192600"/>
            <a:ext cx="10515240" cy="903600"/>
          </a:xfrm>
          <a:prstGeom prst="rect">
            <a:avLst/>
          </a:prstGeom>
        </p:spPr>
        <p:txBody>
          <a:bodyPr anchor="ctr"/>
          <a:lstStyle/>
          <a:p>
            <a:pPr>
              <a:lnSpc>
                <a:spcPct val="100000"/>
              </a:lnSpc>
            </a:pPr>
            <a:r>
              <a:rPr lang="en-US" sz="4400" dirty="0" smtClean="0">
                <a:solidFill>
                  <a:srgbClr val="5B9BD5"/>
                </a:solidFill>
                <a:latin typeface="Calibri Light"/>
              </a:rPr>
              <a:t>The UNIX </a:t>
            </a:r>
            <a:r>
              <a:rPr lang="en-US" sz="4400" dirty="0" err="1" smtClean="0">
                <a:solidFill>
                  <a:srgbClr val="5B9BD5"/>
                </a:solidFill>
                <a:latin typeface="Calibri Light"/>
              </a:rPr>
              <a:t>Filesystem</a:t>
            </a:r>
            <a:endParaRPr dirty="0"/>
          </a:p>
        </p:txBody>
      </p:sp>
      <p:sp>
        <p:nvSpPr>
          <p:cNvPr id="96" name="TextShape 5"/>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97"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52C99A23-760D-4805-B6C0-1793F9DC16F3}" type="slidenum">
              <a:rPr lang="en-IN" sz="1200">
                <a:solidFill>
                  <a:srgbClr val="000000"/>
                </a:solidFill>
                <a:latin typeface="Calibri"/>
              </a:rPr>
              <a:t>11</a:t>
            </a:fld>
            <a:endParaRPr/>
          </a:p>
        </p:txBody>
      </p:sp>
    </p:spTree>
    <p:extLst>
      <p:ext uri="{BB962C8B-B14F-4D97-AF65-F5344CB8AC3E}">
        <p14:creationId xmlns:p14="http://schemas.microsoft.com/office/powerpoint/2010/main" val="416440161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smtClean="0">
                <a:solidFill>
                  <a:srgbClr val="000000"/>
                </a:solidFill>
                <a:latin typeface="Calibri"/>
              </a:rPr>
              <a:t> The UNIX file system is a hierarchical tree structure with the top level directory known as the ‘root’ directory and specified by a ‘/’ character. </a:t>
            </a:r>
            <a:endParaRPr lang="en-US" sz="2800" dirty="0">
              <a:solidFill>
                <a:srgbClr val="000000"/>
              </a:solidFill>
              <a:latin typeface="Calibri"/>
            </a:endParaRPr>
          </a:p>
          <a:p>
            <a:pPr>
              <a:lnSpc>
                <a:spcPct val="90000"/>
              </a:lnSpc>
              <a:buFont typeface="Arial"/>
              <a:buChar char="•"/>
            </a:pPr>
            <a:endParaRPr dirty="0"/>
          </a:p>
          <a:p>
            <a:pPr>
              <a:lnSpc>
                <a:spcPct val="90000"/>
              </a:lnSpc>
              <a:buFont typeface="Arial"/>
              <a:buChar char="•"/>
            </a:pPr>
            <a:r>
              <a:rPr lang="en-US" sz="2800" dirty="0">
                <a:solidFill>
                  <a:srgbClr val="000000"/>
                </a:solidFill>
                <a:latin typeface="Calibri"/>
              </a:rPr>
              <a:t> </a:t>
            </a:r>
            <a:r>
              <a:rPr lang="en-US" sz="2800" dirty="0" smtClean="0">
                <a:solidFill>
                  <a:srgbClr val="000000"/>
                </a:solidFill>
                <a:latin typeface="Calibri"/>
              </a:rPr>
              <a:t>Files locations are specified as paths through this tree.  Paths can be defined as fully qualified, i.e. explicitly </a:t>
            </a:r>
            <a:r>
              <a:rPr lang="en-US" sz="2800" dirty="0" err="1" smtClean="0">
                <a:solidFill>
                  <a:srgbClr val="000000"/>
                </a:solidFill>
                <a:latin typeface="Calibri"/>
              </a:rPr>
              <a:t>path’ed</a:t>
            </a:r>
            <a:r>
              <a:rPr lang="en-US" sz="2800" dirty="0" smtClean="0">
                <a:solidFill>
                  <a:srgbClr val="000000"/>
                </a:solidFill>
                <a:latin typeface="Calibri"/>
              </a:rPr>
              <a:t> from the root directory or relative, i.e. taking the current working directory as the starting point.  </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The ‘.’ is the shorthand for the current directory. ‘..’ is the shorthand for the parent directory of your current directory. </a:t>
            </a:r>
          </a:p>
          <a:p>
            <a:pPr>
              <a:lnSpc>
                <a:spcPct val="90000"/>
              </a:lnSpc>
            </a:pPr>
            <a:endParaRPr lang="en-US" dirty="0"/>
          </a:p>
          <a:p>
            <a:pPr>
              <a:lnSpc>
                <a:spcPct val="90000"/>
              </a:lnSpc>
            </a:pPr>
            <a:endParaRPr lang="en-US" sz="2800" dirty="0">
              <a:solidFill>
                <a:srgbClr val="000000"/>
              </a:solidFill>
              <a:latin typeface="Calibri"/>
            </a:endParaRPr>
          </a:p>
        </p:txBody>
      </p:sp>
      <p:sp>
        <p:nvSpPr>
          <p:cNvPr id="93" name="TextShape 2"/>
          <p:cNvSpPr txBox="1"/>
          <p:nvPr/>
        </p:nvSpPr>
        <p:spPr>
          <a:xfrm>
            <a:off x="838080" y="192600"/>
            <a:ext cx="10515240" cy="903600"/>
          </a:xfrm>
          <a:prstGeom prst="rect">
            <a:avLst/>
          </a:prstGeom>
        </p:spPr>
        <p:txBody>
          <a:bodyPr anchor="ctr"/>
          <a:lstStyle/>
          <a:p>
            <a:pPr>
              <a:lnSpc>
                <a:spcPct val="100000"/>
              </a:lnSpc>
            </a:pPr>
            <a:r>
              <a:rPr lang="en-US" sz="4400" dirty="0" smtClean="0">
                <a:solidFill>
                  <a:srgbClr val="5B9BD5"/>
                </a:solidFill>
                <a:latin typeface="Calibri Light"/>
              </a:rPr>
              <a:t>The UNIX </a:t>
            </a:r>
            <a:r>
              <a:rPr lang="en-US" sz="4400" dirty="0" err="1" smtClean="0">
                <a:solidFill>
                  <a:srgbClr val="5B9BD5"/>
                </a:solidFill>
                <a:latin typeface="Calibri Light"/>
              </a:rPr>
              <a:t>Filesystem</a:t>
            </a:r>
            <a:endParaRPr dirty="0"/>
          </a:p>
        </p:txBody>
      </p:sp>
      <p:sp>
        <p:nvSpPr>
          <p:cNvPr id="96" name="TextShape 5"/>
          <p:cNvSpPr txBox="1"/>
          <p:nvPr/>
        </p:nvSpPr>
        <p:spPr>
          <a:xfrm>
            <a:off x="3957840" y="6319080"/>
            <a:ext cx="4312440" cy="381240"/>
          </a:xfrm>
          <a:prstGeom prst="rect">
            <a:avLst/>
          </a:prstGeom>
        </p:spPr>
        <p:txBody>
          <a:bodyPr anchor="ctr"/>
          <a:lstStyle/>
          <a:p>
            <a:pPr>
              <a:lnSpc>
                <a:spcPct val="100000"/>
              </a:lnSpc>
            </a:pPr>
            <a:r>
              <a:rPr lang="en-IN" sz="1200" dirty="0" smtClean="0">
                <a:solidFill>
                  <a:srgbClr val="8B8B8B"/>
                </a:solidFill>
                <a:latin typeface="Calibri"/>
              </a:rPr>
              <a:t>Introduction to Linux</a:t>
            </a:r>
            <a:endParaRPr dirty="0"/>
          </a:p>
        </p:txBody>
      </p:sp>
      <p:sp>
        <p:nvSpPr>
          <p:cNvPr id="97"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52C99A23-760D-4805-B6C0-1793F9DC16F3}" type="slidenum">
              <a:rPr lang="en-IN" sz="1200">
                <a:solidFill>
                  <a:srgbClr val="000000"/>
                </a:solidFill>
                <a:latin typeface="Calibri"/>
              </a:rPr>
              <a:t>12</a:t>
            </a:fld>
            <a:endParaRPr/>
          </a:p>
        </p:txBody>
      </p:sp>
    </p:spTree>
    <p:extLst>
      <p:ext uri="{BB962C8B-B14F-4D97-AF65-F5344CB8AC3E}">
        <p14:creationId xmlns:p14="http://schemas.microsoft.com/office/powerpoint/2010/main" val="56510724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smtClean="0">
                <a:solidFill>
                  <a:srgbClr val="000000"/>
                </a:solidFill>
                <a:latin typeface="Calibri"/>
              </a:rPr>
              <a:t> There are a number of directories and commands that are available in UNIX. </a:t>
            </a:r>
          </a:p>
          <a:p>
            <a:pPr>
              <a:lnSpc>
                <a:spcPct val="90000"/>
              </a:lnSpc>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ls</a:t>
            </a:r>
            <a:r>
              <a:rPr lang="en-US" sz="2800" dirty="0" smtClean="0">
                <a:solidFill>
                  <a:srgbClr val="000000"/>
                </a:solidFill>
                <a:latin typeface="Calibri"/>
              </a:rPr>
              <a:t>, </a:t>
            </a:r>
            <a:r>
              <a:rPr lang="en-US" sz="2800" dirty="0" err="1" smtClean="0">
                <a:solidFill>
                  <a:srgbClr val="000000"/>
                </a:solidFill>
                <a:latin typeface="Calibri"/>
              </a:rPr>
              <a:t>pwd</a:t>
            </a:r>
            <a:r>
              <a:rPr lang="en-US" sz="2800" dirty="0" smtClean="0">
                <a:solidFill>
                  <a:srgbClr val="000000"/>
                </a:solidFill>
                <a:latin typeface="Calibri"/>
              </a:rPr>
              <a:t>, cd, </a:t>
            </a:r>
            <a:r>
              <a:rPr lang="en-US" sz="2800" dirty="0" err="1" smtClean="0">
                <a:solidFill>
                  <a:srgbClr val="000000"/>
                </a:solidFill>
                <a:latin typeface="Calibri"/>
              </a:rPr>
              <a:t>cp</a:t>
            </a:r>
            <a:r>
              <a:rPr lang="en-US" sz="2800" dirty="0" smtClean="0">
                <a:solidFill>
                  <a:srgbClr val="000000"/>
                </a:solidFill>
                <a:latin typeface="Calibri"/>
              </a:rPr>
              <a:t>, and mv are examples of these commands.</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usr</a:t>
            </a:r>
            <a:r>
              <a:rPr lang="en-US" sz="2800" dirty="0" smtClean="0">
                <a:solidFill>
                  <a:srgbClr val="000000"/>
                </a:solidFill>
                <a:latin typeface="Calibri"/>
              </a:rPr>
              <a:t>/bin, /bin, /</a:t>
            </a:r>
            <a:r>
              <a:rPr lang="en-US" sz="2800" dirty="0" err="1" smtClean="0">
                <a:solidFill>
                  <a:srgbClr val="000000"/>
                </a:solidFill>
                <a:latin typeface="Calibri"/>
              </a:rPr>
              <a:t>tmp</a:t>
            </a:r>
            <a:r>
              <a:rPr lang="en-US" sz="2800" dirty="0" smtClean="0">
                <a:solidFill>
                  <a:srgbClr val="000000"/>
                </a:solidFill>
                <a:latin typeface="Calibri"/>
              </a:rPr>
              <a:t>, /</a:t>
            </a:r>
            <a:r>
              <a:rPr lang="en-US" sz="2800" dirty="0" err="1" smtClean="0">
                <a:solidFill>
                  <a:srgbClr val="000000"/>
                </a:solidFill>
                <a:latin typeface="Calibri"/>
              </a:rPr>
              <a:t>var</a:t>
            </a:r>
            <a:r>
              <a:rPr lang="en-US" sz="2800" dirty="0" smtClean="0">
                <a:solidFill>
                  <a:srgbClr val="000000"/>
                </a:solidFill>
                <a:latin typeface="Calibri"/>
              </a:rPr>
              <a:t>, /</a:t>
            </a:r>
            <a:r>
              <a:rPr lang="en-US" sz="2800" dirty="0" err="1" smtClean="0">
                <a:solidFill>
                  <a:srgbClr val="000000"/>
                </a:solidFill>
                <a:latin typeface="Calibri"/>
              </a:rPr>
              <a:t>usr</a:t>
            </a:r>
            <a:r>
              <a:rPr lang="en-US" sz="2800" dirty="0" smtClean="0">
                <a:solidFill>
                  <a:srgbClr val="000000"/>
                </a:solidFill>
                <a:latin typeface="Calibri"/>
              </a:rPr>
              <a:t>/lib, /lib, /</a:t>
            </a:r>
            <a:r>
              <a:rPr lang="en-US" sz="2800" dirty="0" err="1" smtClean="0">
                <a:solidFill>
                  <a:srgbClr val="000000"/>
                </a:solidFill>
                <a:latin typeface="Calibri"/>
              </a:rPr>
              <a:t>sbin</a:t>
            </a:r>
            <a:r>
              <a:rPr lang="en-US" sz="2800" dirty="0" smtClean="0">
                <a:solidFill>
                  <a:srgbClr val="000000"/>
                </a:solidFill>
                <a:latin typeface="Calibri"/>
              </a:rPr>
              <a:t>, /</a:t>
            </a:r>
            <a:r>
              <a:rPr lang="en-US" sz="2800" dirty="0" err="1" smtClean="0">
                <a:solidFill>
                  <a:srgbClr val="000000"/>
                </a:solidFill>
                <a:latin typeface="Calibri"/>
              </a:rPr>
              <a:t>usr</a:t>
            </a:r>
            <a:r>
              <a:rPr lang="en-US" sz="2800" dirty="0" smtClean="0">
                <a:solidFill>
                  <a:srgbClr val="000000"/>
                </a:solidFill>
                <a:latin typeface="Calibri"/>
              </a:rPr>
              <a:t>/</a:t>
            </a:r>
            <a:r>
              <a:rPr lang="en-US" sz="2800" dirty="0" err="1" smtClean="0">
                <a:solidFill>
                  <a:srgbClr val="000000"/>
                </a:solidFill>
                <a:latin typeface="Calibri"/>
              </a:rPr>
              <a:t>sbin</a:t>
            </a:r>
            <a:r>
              <a:rPr lang="en-US" sz="2800" dirty="0" smtClean="0">
                <a:solidFill>
                  <a:srgbClr val="000000"/>
                </a:solidFill>
                <a:latin typeface="Calibri"/>
              </a:rPr>
              <a:t> are examples of important system directories. </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lang="en-US" sz="2800" dirty="0" smtClean="0">
              <a:solidFill>
                <a:srgbClr val="000000"/>
              </a:solidFill>
              <a:latin typeface="Calibri"/>
            </a:endParaRPr>
          </a:p>
          <a:p>
            <a:pPr>
              <a:lnSpc>
                <a:spcPct val="90000"/>
              </a:lnSpc>
            </a:pPr>
            <a:endParaRPr lang="en-US" dirty="0"/>
          </a:p>
          <a:p>
            <a:pPr>
              <a:lnSpc>
                <a:spcPct val="90000"/>
              </a:lnSpc>
            </a:pPr>
            <a:endParaRPr lang="en-US" sz="2800" dirty="0">
              <a:solidFill>
                <a:srgbClr val="000000"/>
              </a:solidFill>
              <a:latin typeface="Calibri"/>
            </a:endParaRPr>
          </a:p>
        </p:txBody>
      </p:sp>
      <p:sp>
        <p:nvSpPr>
          <p:cNvPr id="93" name="TextShape 2"/>
          <p:cNvSpPr txBox="1"/>
          <p:nvPr/>
        </p:nvSpPr>
        <p:spPr>
          <a:xfrm>
            <a:off x="838080" y="192600"/>
            <a:ext cx="10515240" cy="903600"/>
          </a:xfrm>
          <a:prstGeom prst="rect">
            <a:avLst/>
          </a:prstGeom>
        </p:spPr>
        <p:txBody>
          <a:bodyPr anchor="ctr"/>
          <a:lstStyle/>
          <a:p>
            <a:pPr>
              <a:lnSpc>
                <a:spcPct val="100000"/>
              </a:lnSpc>
            </a:pPr>
            <a:r>
              <a:rPr lang="en-US" sz="3200" dirty="0" smtClean="0">
                <a:solidFill>
                  <a:srgbClr val="5B9BD5"/>
                </a:solidFill>
                <a:latin typeface="Calibri Light"/>
              </a:rPr>
              <a:t>The UNIX </a:t>
            </a:r>
            <a:r>
              <a:rPr lang="en-US" sz="3200" dirty="0" err="1" smtClean="0">
                <a:solidFill>
                  <a:srgbClr val="5B9BD5"/>
                </a:solidFill>
                <a:latin typeface="Calibri Light"/>
              </a:rPr>
              <a:t>Filesystem</a:t>
            </a:r>
            <a:r>
              <a:rPr lang="en-US" sz="3200" dirty="0" smtClean="0">
                <a:solidFill>
                  <a:srgbClr val="5B9BD5"/>
                </a:solidFill>
                <a:latin typeface="Calibri Light"/>
              </a:rPr>
              <a:t>, directories and commands</a:t>
            </a:r>
            <a:endParaRPr sz="3200" dirty="0"/>
          </a:p>
        </p:txBody>
      </p:sp>
      <p:sp>
        <p:nvSpPr>
          <p:cNvPr id="96" name="TextShape 5"/>
          <p:cNvSpPr txBox="1"/>
          <p:nvPr/>
        </p:nvSpPr>
        <p:spPr>
          <a:xfrm>
            <a:off x="3957840" y="6319080"/>
            <a:ext cx="4312440" cy="381240"/>
          </a:xfrm>
          <a:prstGeom prst="rect">
            <a:avLst/>
          </a:prstGeom>
        </p:spPr>
        <p:txBody>
          <a:bodyPr anchor="ctr"/>
          <a:lstStyle/>
          <a:p>
            <a:pPr>
              <a:lnSpc>
                <a:spcPct val="100000"/>
              </a:lnSpc>
            </a:pPr>
            <a:r>
              <a:rPr lang="en-IN" sz="1200" dirty="0" smtClean="0">
                <a:solidFill>
                  <a:srgbClr val="8B8B8B"/>
                </a:solidFill>
                <a:latin typeface="Calibri"/>
              </a:rPr>
              <a:t>Introduction to Linux</a:t>
            </a:r>
            <a:endParaRPr dirty="0"/>
          </a:p>
        </p:txBody>
      </p:sp>
      <p:sp>
        <p:nvSpPr>
          <p:cNvPr id="97"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52C99A23-760D-4805-B6C0-1793F9DC16F3}" type="slidenum">
              <a:rPr lang="en-IN" sz="1200">
                <a:solidFill>
                  <a:srgbClr val="000000"/>
                </a:solidFill>
                <a:latin typeface="Calibri"/>
              </a:rPr>
              <a:t>13</a:t>
            </a:fld>
            <a:endParaRPr/>
          </a:p>
        </p:txBody>
      </p:sp>
    </p:spTree>
    <p:extLst>
      <p:ext uri="{BB962C8B-B14F-4D97-AF65-F5344CB8AC3E}">
        <p14:creationId xmlns:p14="http://schemas.microsoft.com/office/powerpoint/2010/main" val="387757571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smtClean="0">
                <a:solidFill>
                  <a:srgbClr val="000000"/>
                </a:solidFill>
                <a:latin typeface="Calibri"/>
              </a:rPr>
              <a:t> Two types of links in UNIX.  </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Hard links</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Symbolic Links.</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a:solidFill>
                  <a:srgbClr val="000000"/>
                </a:solidFill>
                <a:latin typeface="Calibri"/>
              </a:rPr>
              <a:t> </a:t>
            </a:r>
            <a:r>
              <a:rPr lang="en-US" sz="2800" dirty="0" smtClean="0">
                <a:solidFill>
                  <a:srgbClr val="000000"/>
                </a:solidFill>
                <a:latin typeface="Calibri"/>
              </a:rPr>
              <a:t>Hard Links are just shortcuts or aliases.  </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Symbolic Links are separate file types.</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The ‘</a:t>
            </a:r>
            <a:r>
              <a:rPr lang="en-US" sz="2800" dirty="0" err="1" smtClean="0">
                <a:solidFill>
                  <a:srgbClr val="000000"/>
                </a:solidFill>
                <a:latin typeface="Calibri"/>
              </a:rPr>
              <a:t>ln</a:t>
            </a:r>
            <a:r>
              <a:rPr lang="en-US" sz="2800" dirty="0" smtClean="0">
                <a:solidFill>
                  <a:srgbClr val="000000"/>
                </a:solidFill>
                <a:latin typeface="Calibri"/>
              </a:rPr>
              <a:t>’ command creates links.  -s option creates symbolic links. </a:t>
            </a:r>
            <a:endParaRPr lang="en-US" sz="2800" dirty="0">
              <a:solidFill>
                <a:srgbClr val="000000"/>
              </a:solidFill>
              <a:latin typeface="Calibri"/>
            </a:endParaRPr>
          </a:p>
          <a:p>
            <a:pPr>
              <a:lnSpc>
                <a:spcPct val="90000"/>
              </a:lnSpc>
            </a:pPr>
            <a:endParaRPr lang="en-US" sz="2800" dirty="0">
              <a:solidFill>
                <a:srgbClr val="000000"/>
              </a:solidFill>
              <a:latin typeface="Calibri"/>
            </a:endParaRPr>
          </a:p>
          <a:p>
            <a:pPr>
              <a:lnSpc>
                <a:spcPct val="90000"/>
              </a:lnSpc>
              <a:buFont typeface="Arial"/>
              <a:buChar char="•"/>
            </a:pPr>
            <a:endParaRPr lang="en-US" sz="2800" dirty="0" smtClean="0">
              <a:solidFill>
                <a:srgbClr val="000000"/>
              </a:solidFill>
              <a:latin typeface="Calibri"/>
            </a:endParaRPr>
          </a:p>
          <a:p>
            <a:pPr>
              <a:lnSpc>
                <a:spcPct val="90000"/>
              </a:lnSpc>
            </a:pPr>
            <a:endParaRPr lang="en-US" dirty="0"/>
          </a:p>
          <a:p>
            <a:pPr>
              <a:lnSpc>
                <a:spcPct val="90000"/>
              </a:lnSpc>
            </a:pPr>
            <a:endParaRPr lang="en-US" sz="2800" dirty="0">
              <a:solidFill>
                <a:srgbClr val="000000"/>
              </a:solidFill>
              <a:latin typeface="Calibri"/>
            </a:endParaRPr>
          </a:p>
        </p:txBody>
      </p:sp>
      <p:sp>
        <p:nvSpPr>
          <p:cNvPr id="93" name="TextShape 2"/>
          <p:cNvSpPr txBox="1"/>
          <p:nvPr/>
        </p:nvSpPr>
        <p:spPr>
          <a:xfrm>
            <a:off x="838080" y="192600"/>
            <a:ext cx="10515240" cy="903600"/>
          </a:xfrm>
          <a:prstGeom prst="rect">
            <a:avLst/>
          </a:prstGeom>
        </p:spPr>
        <p:txBody>
          <a:bodyPr anchor="ctr"/>
          <a:lstStyle/>
          <a:p>
            <a:pPr>
              <a:lnSpc>
                <a:spcPct val="100000"/>
              </a:lnSpc>
            </a:pPr>
            <a:r>
              <a:rPr lang="en-US" sz="3200" dirty="0" smtClean="0">
                <a:solidFill>
                  <a:srgbClr val="5B9BD5"/>
                </a:solidFill>
                <a:latin typeface="Calibri Light"/>
              </a:rPr>
              <a:t>The UNIX </a:t>
            </a:r>
            <a:r>
              <a:rPr lang="en-US" sz="3200" dirty="0" err="1" smtClean="0">
                <a:solidFill>
                  <a:srgbClr val="5B9BD5"/>
                </a:solidFill>
                <a:latin typeface="Calibri Light"/>
              </a:rPr>
              <a:t>Filesystem</a:t>
            </a:r>
            <a:r>
              <a:rPr lang="en-US" sz="3200" dirty="0" smtClean="0">
                <a:solidFill>
                  <a:srgbClr val="5B9BD5"/>
                </a:solidFill>
                <a:latin typeface="Calibri Light"/>
              </a:rPr>
              <a:t>, directories and commands</a:t>
            </a:r>
            <a:endParaRPr sz="3200" dirty="0"/>
          </a:p>
        </p:txBody>
      </p:sp>
      <p:sp>
        <p:nvSpPr>
          <p:cNvPr id="96" name="TextShape 5"/>
          <p:cNvSpPr txBox="1"/>
          <p:nvPr/>
        </p:nvSpPr>
        <p:spPr>
          <a:xfrm>
            <a:off x="3957840" y="6319080"/>
            <a:ext cx="4312440" cy="381240"/>
          </a:xfrm>
          <a:prstGeom prst="rect">
            <a:avLst/>
          </a:prstGeom>
        </p:spPr>
        <p:txBody>
          <a:bodyPr anchor="ctr"/>
          <a:lstStyle/>
          <a:p>
            <a:pPr>
              <a:lnSpc>
                <a:spcPct val="100000"/>
              </a:lnSpc>
            </a:pPr>
            <a:r>
              <a:rPr lang="en-IN" sz="1200" dirty="0" smtClean="0">
                <a:solidFill>
                  <a:srgbClr val="8B8B8B"/>
                </a:solidFill>
                <a:latin typeface="Calibri"/>
              </a:rPr>
              <a:t>Introduction to Linux</a:t>
            </a:r>
            <a:endParaRPr dirty="0"/>
          </a:p>
        </p:txBody>
      </p:sp>
      <p:sp>
        <p:nvSpPr>
          <p:cNvPr id="97"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52C99A23-760D-4805-B6C0-1793F9DC16F3}" type="slidenum">
              <a:rPr lang="en-IN" sz="1200">
                <a:solidFill>
                  <a:srgbClr val="000000"/>
                </a:solidFill>
                <a:latin typeface="Calibri"/>
              </a:rPr>
              <a:t>14</a:t>
            </a:fld>
            <a:endParaRPr/>
          </a:p>
        </p:txBody>
      </p:sp>
    </p:spTree>
    <p:extLst>
      <p:ext uri="{BB962C8B-B14F-4D97-AF65-F5344CB8AC3E}">
        <p14:creationId xmlns:p14="http://schemas.microsoft.com/office/powerpoint/2010/main" val="413279031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smtClean="0">
                <a:solidFill>
                  <a:srgbClr val="000000"/>
                </a:solidFill>
                <a:latin typeface="Calibri"/>
              </a:rPr>
              <a:t> File permissions have two separate components.</a:t>
            </a:r>
          </a:p>
          <a:p>
            <a:pPr lvl="1">
              <a:lnSpc>
                <a:spcPct val="90000"/>
              </a:lnSpc>
              <a:buFont typeface="Arial"/>
              <a:buChar char="•"/>
            </a:pPr>
            <a:r>
              <a:rPr lang="en-US" sz="2800" dirty="0">
                <a:solidFill>
                  <a:srgbClr val="000000"/>
                </a:solidFill>
                <a:latin typeface="Calibri"/>
              </a:rPr>
              <a:t> </a:t>
            </a:r>
            <a:r>
              <a:rPr lang="en-US" sz="2800" dirty="0" smtClean="0">
                <a:solidFill>
                  <a:srgbClr val="000000"/>
                </a:solidFill>
                <a:latin typeface="Calibri"/>
              </a:rPr>
              <a:t>Ownership</a:t>
            </a:r>
          </a:p>
          <a:p>
            <a:pPr lvl="1">
              <a:lnSpc>
                <a:spcPct val="90000"/>
              </a:lnSpc>
              <a:buFont typeface="Arial"/>
              <a:buChar char="•"/>
            </a:pPr>
            <a:r>
              <a:rPr lang="en-US" sz="2800" dirty="0">
                <a:solidFill>
                  <a:srgbClr val="000000"/>
                </a:solidFill>
                <a:latin typeface="Calibri"/>
              </a:rPr>
              <a:t> </a:t>
            </a:r>
            <a:r>
              <a:rPr lang="en-US" sz="2800" dirty="0" smtClean="0">
                <a:solidFill>
                  <a:srgbClr val="000000"/>
                </a:solidFill>
                <a:latin typeface="Calibri"/>
              </a:rPr>
              <a:t>Access permission</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Ownership is in three groups.  Owner, Group, World</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Access permissions are in three groups.  Read, write, execute.</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Permissions can be specified via octal numbers, or via alphabetic strings. </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The </a:t>
            </a:r>
            <a:r>
              <a:rPr lang="en-US" sz="2800" dirty="0" err="1" smtClean="0">
                <a:solidFill>
                  <a:srgbClr val="000000"/>
                </a:solidFill>
                <a:latin typeface="Calibri"/>
              </a:rPr>
              <a:t>chmod</a:t>
            </a:r>
            <a:r>
              <a:rPr lang="en-US" sz="2800" dirty="0">
                <a:solidFill>
                  <a:srgbClr val="000000"/>
                </a:solidFill>
                <a:latin typeface="Calibri"/>
              </a:rPr>
              <a:t> </a:t>
            </a:r>
            <a:r>
              <a:rPr lang="en-US" sz="2800" dirty="0" smtClean="0">
                <a:solidFill>
                  <a:srgbClr val="000000"/>
                </a:solidFill>
                <a:latin typeface="Calibri"/>
              </a:rPr>
              <a:t>command changes permissions on a file. </a:t>
            </a:r>
            <a:endParaRPr lang="en-US" sz="2800" dirty="0">
              <a:solidFill>
                <a:srgbClr val="000000"/>
              </a:solidFill>
              <a:latin typeface="Calibri"/>
            </a:endParaRPr>
          </a:p>
          <a:p>
            <a:pPr>
              <a:lnSpc>
                <a:spcPct val="90000"/>
              </a:lnSpc>
            </a:pPr>
            <a:endParaRPr lang="en-US" sz="2800" dirty="0">
              <a:solidFill>
                <a:srgbClr val="000000"/>
              </a:solidFill>
              <a:latin typeface="Calibri"/>
            </a:endParaRPr>
          </a:p>
          <a:p>
            <a:pPr>
              <a:lnSpc>
                <a:spcPct val="90000"/>
              </a:lnSpc>
            </a:pPr>
            <a:endParaRPr lang="en-US" sz="2800" dirty="0">
              <a:solidFill>
                <a:srgbClr val="000000"/>
              </a:solidFill>
              <a:latin typeface="Calibri"/>
            </a:endParaRPr>
          </a:p>
          <a:p>
            <a:pPr>
              <a:lnSpc>
                <a:spcPct val="90000"/>
              </a:lnSpc>
              <a:buFont typeface="Arial"/>
              <a:buChar char="•"/>
            </a:pPr>
            <a:endParaRPr lang="en-US" sz="2800" dirty="0" smtClean="0">
              <a:solidFill>
                <a:srgbClr val="000000"/>
              </a:solidFill>
              <a:latin typeface="Calibri"/>
            </a:endParaRPr>
          </a:p>
          <a:p>
            <a:pPr>
              <a:lnSpc>
                <a:spcPct val="90000"/>
              </a:lnSpc>
            </a:pPr>
            <a:endParaRPr lang="en-US" dirty="0"/>
          </a:p>
          <a:p>
            <a:pPr>
              <a:lnSpc>
                <a:spcPct val="90000"/>
              </a:lnSpc>
            </a:pPr>
            <a:endParaRPr lang="en-US" sz="2800" dirty="0">
              <a:solidFill>
                <a:srgbClr val="000000"/>
              </a:solidFill>
              <a:latin typeface="Calibri"/>
            </a:endParaRPr>
          </a:p>
        </p:txBody>
      </p:sp>
      <p:sp>
        <p:nvSpPr>
          <p:cNvPr id="93" name="TextShape 2"/>
          <p:cNvSpPr txBox="1"/>
          <p:nvPr/>
        </p:nvSpPr>
        <p:spPr>
          <a:xfrm>
            <a:off x="838080" y="192600"/>
            <a:ext cx="10515240" cy="903600"/>
          </a:xfrm>
          <a:prstGeom prst="rect">
            <a:avLst/>
          </a:prstGeom>
        </p:spPr>
        <p:txBody>
          <a:bodyPr anchor="ctr"/>
          <a:lstStyle/>
          <a:p>
            <a:pPr>
              <a:lnSpc>
                <a:spcPct val="100000"/>
              </a:lnSpc>
            </a:pPr>
            <a:r>
              <a:rPr lang="en-US" sz="3200" dirty="0" smtClean="0">
                <a:solidFill>
                  <a:srgbClr val="5B9BD5"/>
                </a:solidFill>
                <a:latin typeface="Calibri Light"/>
              </a:rPr>
              <a:t>The UNIX </a:t>
            </a:r>
            <a:r>
              <a:rPr lang="en-US" sz="3200" dirty="0" err="1" smtClean="0">
                <a:solidFill>
                  <a:srgbClr val="5B9BD5"/>
                </a:solidFill>
                <a:latin typeface="Calibri Light"/>
              </a:rPr>
              <a:t>Filesystem</a:t>
            </a:r>
            <a:r>
              <a:rPr lang="en-US" sz="3200" dirty="0" smtClean="0">
                <a:solidFill>
                  <a:srgbClr val="5B9BD5"/>
                </a:solidFill>
                <a:latin typeface="Calibri Light"/>
              </a:rPr>
              <a:t>,  file permissions.</a:t>
            </a:r>
            <a:endParaRPr sz="3200" dirty="0"/>
          </a:p>
        </p:txBody>
      </p:sp>
      <p:sp>
        <p:nvSpPr>
          <p:cNvPr id="96" name="TextShape 5"/>
          <p:cNvSpPr txBox="1"/>
          <p:nvPr/>
        </p:nvSpPr>
        <p:spPr>
          <a:xfrm>
            <a:off x="3957840" y="6319080"/>
            <a:ext cx="4312440" cy="381240"/>
          </a:xfrm>
          <a:prstGeom prst="rect">
            <a:avLst/>
          </a:prstGeom>
        </p:spPr>
        <p:txBody>
          <a:bodyPr anchor="ctr"/>
          <a:lstStyle/>
          <a:p>
            <a:pPr>
              <a:lnSpc>
                <a:spcPct val="100000"/>
              </a:lnSpc>
            </a:pPr>
            <a:r>
              <a:rPr lang="en-IN" sz="1200" dirty="0" smtClean="0">
                <a:solidFill>
                  <a:srgbClr val="8B8B8B"/>
                </a:solidFill>
                <a:latin typeface="Calibri"/>
              </a:rPr>
              <a:t>Introduction to Linux</a:t>
            </a:r>
            <a:endParaRPr dirty="0"/>
          </a:p>
        </p:txBody>
      </p:sp>
      <p:sp>
        <p:nvSpPr>
          <p:cNvPr id="97"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52C99A23-760D-4805-B6C0-1793F9DC16F3}" type="slidenum">
              <a:rPr lang="en-IN" sz="1200">
                <a:solidFill>
                  <a:srgbClr val="000000"/>
                </a:solidFill>
                <a:latin typeface="Calibri"/>
              </a:rPr>
              <a:t>15</a:t>
            </a:fld>
            <a:endParaRPr/>
          </a:p>
        </p:txBody>
      </p:sp>
    </p:spTree>
    <p:extLst>
      <p:ext uri="{BB962C8B-B14F-4D97-AF65-F5344CB8AC3E}">
        <p14:creationId xmlns:p14="http://schemas.microsoft.com/office/powerpoint/2010/main" val="215241355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smtClean="0">
                <a:solidFill>
                  <a:srgbClr val="000000"/>
                </a:solidFill>
                <a:latin typeface="Calibri"/>
              </a:rPr>
              <a:t> Several commands for inspecting files.</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a:solidFill>
                  <a:srgbClr val="000000"/>
                </a:solidFill>
                <a:latin typeface="Calibri"/>
              </a:rPr>
              <a:t> </a:t>
            </a:r>
            <a:r>
              <a:rPr lang="en-US" sz="2800" dirty="0" smtClean="0">
                <a:solidFill>
                  <a:srgbClr val="000000"/>
                </a:solidFill>
                <a:latin typeface="Calibri"/>
              </a:rPr>
              <a:t>The ‘cat’ command dumps out the contents of a file.</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The ‘more’ command paginates through the file</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The ‘head’ and ‘tail commands start at the beginning and end of a file, respectively. </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pPr>
            <a:endParaRPr lang="en-US" sz="2800" dirty="0">
              <a:solidFill>
                <a:srgbClr val="000000"/>
              </a:solidFill>
              <a:latin typeface="Calibri"/>
            </a:endParaRPr>
          </a:p>
          <a:p>
            <a:pPr>
              <a:lnSpc>
                <a:spcPct val="90000"/>
              </a:lnSpc>
              <a:buFont typeface="Arial"/>
              <a:buChar char="•"/>
            </a:pPr>
            <a:endParaRPr lang="en-US" sz="2800" dirty="0" smtClean="0">
              <a:solidFill>
                <a:srgbClr val="000000"/>
              </a:solidFill>
              <a:latin typeface="Calibri"/>
            </a:endParaRPr>
          </a:p>
          <a:p>
            <a:pPr>
              <a:lnSpc>
                <a:spcPct val="90000"/>
              </a:lnSpc>
            </a:pPr>
            <a:endParaRPr lang="en-US" dirty="0"/>
          </a:p>
          <a:p>
            <a:pPr>
              <a:lnSpc>
                <a:spcPct val="90000"/>
              </a:lnSpc>
            </a:pPr>
            <a:endParaRPr lang="en-US" sz="2800" dirty="0">
              <a:solidFill>
                <a:srgbClr val="000000"/>
              </a:solidFill>
              <a:latin typeface="Calibri"/>
            </a:endParaRPr>
          </a:p>
        </p:txBody>
      </p:sp>
      <p:sp>
        <p:nvSpPr>
          <p:cNvPr id="93" name="TextShape 2"/>
          <p:cNvSpPr txBox="1"/>
          <p:nvPr/>
        </p:nvSpPr>
        <p:spPr>
          <a:xfrm>
            <a:off x="838080" y="192600"/>
            <a:ext cx="10515240" cy="903600"/>
          </a:xfrm>
          <a:prstGeom prst="rect">
            <a:avLst/>
          </a:prstGeom>
        </p:spPr>
        <p:txBody>
          <a:bodyPr anchor="ctr"/>
          <a:lstStyle/>
          <a:p>
            <a:pPr>
              <a:lnSpc>
                <a:spcPct val="100000"/>
              </a:lnSpc>
            </a:pPr>
            <a:r>
              <a:rPr lang="en-US" sz="3200" dirty="0" smtClean="0">
                <a:solidFill>
                  <a:srgbClr val="5B9BD5"/>
                </a:solidFill>
                <a:latin typeface="Calibri Light"/>
              </a:rPr>
              <a:t>The UNIX </a:t>
            </a:r>
            <a:r>
              <a:rPr lang="en-US" sz="3200" dirty="0" err="1" smtClean="0">
                <a:solidFill>
                  <a:srgbClr val="5B9BD5"/>
                </a:solidFill>
                <a:latin typeface="Calibri Light"/>
              </a:rPr>
              <a:t>Filesystem</a:t>
            </a:r>
            <a:r>
              <a:rPr lang="en-US" sz="3200" dirty="0" smtClean="0">
                <a:solidFill>
                  <a:srgbClr val="5B9BD5"/>
                </a:solidFill>
                <a:latin typeface="Calibri Light"/>
              </a:rPr>
              <a:t>,  inspecting files..</a:t>
            </a:r>
            <a:endParaRPr sz="3200" dirty="0"/>
          </a:p>
        </p:txBody>
      </p:sp>
      <p:sp>
        <p:nvSpPr>
          <p:cNvPr id="96" name="TextShape 5"/>
          <p:cNvSpPr txBox="1"/>
          <p:nvPr/>
        </p:nvSpPr>
        <p:spPr>
          <a:xfrm>
            <a:off x="3957840" y="6319080"/>
            <a:ext cx="4312440" cy="381240"/>
          </a:xfrm>
          <a:prstGeom prst="rect">
            <a:avLst/>
          </a:prstGeom>
        </p:spPr>
        <p:txBody>
          <a:bodyPr anchor="ctr"/>
          <a:lstStyle/>
          <a:p>
            <a:pPr>
              <a:lnSpc>
                <a:spcPct val="100000"/>
              </a:lnSpc>
            </a:pPr>
            <a:r>
              <a:rPr lang="en-IN" sz="1200" dirty="0" smtClean="0">
                <a:solidFill>
                  <a:srgbClr val="8B8B8B"/>
                </a:solidFill>
                <a:latin typeface="Calibri"/>
              </a:rPr>
              <a:t>Introduction to Linux</a:t>
            </a:r>
            <a:endParaRPr dirty="0"/>
          </a:p>
        </p:txBody>
      </p:sp>
      <p:sp>
        <p:nvSpPr>
          <p:cNvPr id="97"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52C99A23-760D-4805-B6C0-1793F9DC16F3}" type="slidenum">
              <a:rPr lang="en-IN" sz="1200">
                <a:solidFill>
                  <a:srgbClr val="000000"/>
                </a:solidFill>
                <a:latin typeface="Calibri"/>
              </a:rPr>
              <a:t>16</a:t>
            </a:fld>
            <a:endParaRPr/>
          </a:p>
        </p:txBody>
      </p:sp>
    </p:spTree>
    <p:extLst>
      <p:ext uri="{BB962C8B-B14F-4D97-AF65-F5344CB8AC3E}">
        <p14:creationId xmlns:p14="http://schemas.microsoft.com/office/powerpoint/2010/main" val="271097175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smtClean="0">
                <a:solidFill>
                  <a:srgbClr val="000000"/>
                </a:solidFill>
                <a:latin typeface="Calibri"/>
              </a:rPr>
              <a:t> The BASH shell has a number of special characters</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a:solidFill>
                  <a:srgbClr val="000000"/>
                </a:solidFill>
                <a:latin typeface="Calibri"/>
              </a:rPr>
              <a:t> </a:t>
            </a:r>
            <a:r>
              <a:rPr lang="en-US" sz="2800" dirty="0" smtClean="0">
                <a:solidFill>
                  <a:srgbClr val="000000"/>
                </a:solidFill>
                <a:latin typeface="Calibri"/>
              </a:rPr>
              <a:t>‘ *’ matches zero or more characters.</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 Matches exactly one character.</a:t>
            </a:r>
          </a:p>
          <a:p>
            <a:pPr>
              <a:lnSpc>
                <a:spcPct val="90000"/>
              </a:lnSpc>
              <a:buFont typeface="Arial"/>
              <a:buChar char="•"/>
            </a:pPr>
            <a:endParaRPr lang="en-US" sz="2800" dirty="0" smtClean="0">
              <a:solidFill>
                <a:srgbClr val="000000"/>
              </a:solidFill>
              <a:latin typeface="Calibri"/>
            </a:endParaRPr>
          </a:p>
          <a:p>
            <a:pPr>
              <a:lnSpc>
                <a:spcPct val="90000"/>
              </a:lnSpc>
              <a:buFont typeface="Arial"/>
              <a:buChar char="•"/>
            </a:pPr>
            <a:r>
              <a:rPr lang="en-US" sz="2800" dirty="0">
                <a:solidFill>
                  <a:srgbClr val="000000"/>
                </a:solidFill>
                <a:latin typeface="Calibri"/>
              </a:rPr>
              <a:t> </a:t>
            </a:r>
            <a:r>
              <a:rPr lang="en-US" sz="2800" dirty="0" smtClean="0">
                <a:solidFill>
                  <a:srgbClr val="000000"/>
                </a:solidFill>
                <a:latin typeface="Calibri"/>
              </a:rPr>
              <a:t>The [ ] characters match a set or range. </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The [^ ] is the negation of the set or range match.</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The ‘\’ character escapes the next character. </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pPr>
            <a:endParaRPr lang="en-US" sz="2800" dirty="0">
              <a:solidFill>
                <a:srgbClr val="000000"/>
              </a:solidFill>
              <a:latin typeface="Calibri"/>
            </a:endParaRPr>
          </a:p>
          <a:p>
            <a:pPr>
              <a:lnSpc>
                <a:spcPct val="90000"/>
              </a:lnSpc>
              <a:buFont typeface="Arial"/>
              <a:buChar char="•"/>
            </a:pPr>
            <a:endParaRPr lang="en-US" sz="2800" dirty="0" smtClean="0">
              <a:solidFill>
                <a:srgbClr val="000000"/>
              </a:solidFill>
              <a:latin typeface="Calibri"/>
            </a:endParaRPr>
          </a:p>
          <a:p>
            <a:pPr>
              <a:lnSpc>
                <a:spcPct val="90000"/>
              </a:lnSpc>
            </a:pPr>
            <a:endParaRPr lang="en-US" dirty="0"/>
          </a:p>
          <a:p>
            <a:pPr>
              <a:lnSpc>
                <a:spcPct val="90000"/>
              </a:lnSpc>
            </a:pPr>
            <a:endParaRPr lang="en-US" sz="2800" dirty="0">
              <a:solidFill>
                <a:srgbClr val="000000"/>
              </a:solidFill>
              <a:latin typeface="Calibri"/>
            </a:endParaRPr>
          </a:p>
        </p:txBody>
      </p:sp>
      <p:sp>
        <p:nvSpPr>
          <p:cNvPr id="93" name="TextShape 2"/>
          <p:cNvSpPr txBox="1"/>
          <p:nvPr/>
        </p:nvSpPr>
        <p:spPr>
          <a:xfrm>
            <a:off x="838080" y="192600"/>
            <a:ext cx="10515240" cy="903600"/>
          </a:xfrm>
          <a:prstGeom prst="rect">
            <a:avLst/>
          </a:prstGeom>
        </p:spPr>
        <p:txBody>
          <a:bodyPr anchor="ctr"/>
          <a:lstStyle/>
          <a:p>
            <a:pPr>
              <a:lnSpc>
                <a:spcPct val="100000"/>
              </a:lnSpc>
            </a:pPr>
            <a:r>
              <a:rPr lang="en-US" sz="3200" dirty="0" smtClean="0">
                <a:solidFill>
                  <a:srgbClr val="5B9BD5"/>
                </a:solidFill>
                <a:latin typeface="Calibri Light"/>
              </a:rPr>
              <a:t>BASH Shell </a:t>
            </a:r>
            <a:r>
              <a:rPr lang="en-US" sz="3200" dirty="0" err="1" smtClean="0">
                <a:solidFill>
                  <a:srgbClr val="5B9BD5"/>
                </a:solidFill>
                <a:latin typeface="Calibri Light"/>
              </a:rPr>
              <a:t>metacharacters</a:t>
            </a:r>
            <a:endParaRPr sz="3200" dirty="0"/>
          </a:p>
        </p:txBody>
      </p:sp>
      <p:sp>
        <p:nvSpPr>
          <p:cNvPr id="96" name="TextShape 5"/>
          <p:cNvSpPr txBox="1"/>
          <p:nvPr/>
        </p:nvSpPr>
        <p:spPr>
          <a:xfrm>
            <a:off x="3957840" y="6319080"/>
            <a:ext cx="4312440" cy="381240"/>
          </a:xfrm>
          <a:prstGeom prst="rect">
            <a:avLst/>
          </a:prstGeom>
        </p:spPr>
        <p:txBody>
          <a:bodyPr anchor="ctr"/>
          <a:lstStyle/>
          <a:p>
            <a:pPr>
              <a:lnSpc>
                <a:spcPct val="100000"/>
              </a:lnSpc>
            </a:pPr>
            <a:r>
              <a:rPr lang="en-IN" sz="1200" dirty="0" smtClean="0">
                <a:solidFill>
                  <a:srgbClr val="8B8B8B"/>
                </a:solidFill>
                <a:latin typeface="Calibri"/>
              </a:rPr>
              <a:t>Introduction to Linux</a:t>
            </a:r>
            <a:endParaRPr dirty="0"/>
          </a:p>
        </p:txBody>
      </p:sp>
      <p:sp>
        <p:nvSpPr>
          <p:cNvPr id="97"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52C99A23-760D-4805-B6C0-1793F9DC16F3}" type="slidenum">
              <a:rPr lang="en-IN" sz="1200">
                <a:solidFill>
                  <a:srgbClr val="000000"/>
                </a:solidFill>
                <a:latin typeface="Calibri"/>
              </a:rPr>
              <a:t>17</a:t>
            </a:fld>
            <a:endParaRPr/>
          </a:p>
        </p:txBody>
      </p:sp>
    </p:spTree>
    <p:extLst>
      <p:ext uri="{BB962C8B-B14F-4D97-AF65-F5344CB8AC3E}">
        <p14:creationId xmlns:p14="http://schemas.microsoft.com/office/powerpoint/2010/main" val="10886244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smtClean="0">
                <a:solidFill>
                  <a:srgbClr val="000000"/>
                </a:solidFill>
                <a:latin typeface="Calibri"/>
              </a:rPr>
              <a:t> The BASH shell has a number of special </a:t>
            </a:r>
            <a:r>
              <a:rPr lang="en-US" sz="2800" dirty="0" smtClean="0">
                <a:solidFill>
                  <a:srgbClr val="000000"/>
                </a:solidFill>
                <a:latin typeface="Calibri"/>
              </a:rPr>
              <a:t>I/O </a:t>
            </a:r>
            <a:r>
              <a:rPr lang="en-US" sz="2800" dirty="0" err="1" smtClean="0">
                <a:solidFill>
                  <a:srgbClr val="000000"/>
                </a:solidFill>
                <a:latin typeface="Calibri"/>
              </a:rPr>
              <a:t>metacharacters</a:t>
            </a: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a:solidFill>
                  <a:srgbClr val="000000"/>
                </a:solidFill>
                <a:latin typeface="Calibri"/>
              </a:rPr>
              <a:t> </a:t>
            </a:r>
            <a:r>
              <a:rPr lang="en-US" sz="2800" dirty="0" smtClean="0">
                <a:solidFill>
                  <a:srgbClr val="000000"/>
                </a:solidFill>
                <a:latin typeface="Calibri"/>
              </a:rPr>
              <a:t>‘&gt;’ redirects output</a:t>
            </a: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a:t>
            </a:r>
            <a:r>
              <a:rPr lang="en-US" sz="2800" dirty="0" smtClean="0">
                <a:solidFill>
                  <a:srgbClr val="000000"/>
                </a:solidFill>
                <a:latin typeface="Calibri"/>
              </a:rPr>
              <a:t>‘&gt;&gt;’ appends output</a:t>
            </a:r>
            <a:endParaRPr lang="en-US" sz="2800" dirty="0" smtClean="0">
              <a:solidFill>
                <a:srgbClr val="000000"/>
              </a:solidFill>
              <a:latin typeface="Calibri"/>
            </a:endParaRPr>
          </a:p>
          <a:p>
            <a:pPr>
              <a:lnSpc>
                <a:spcPct val="90000"/>
              </a:lnSpc>
              <a:buFont typeface="Arial"/>
              <a:buChar char="•"/>
            </a:pPr>
            <a:r>
              <a:rPr lang="en-US" sz="2800" dirty="0">
                <a:solidFill>
                  <a:srgbClr val="000000"/>
                </a:solidFill>
                <a:latin typeface="Calibri"/>
              </a:rPr>
              <a:t> </a:t>
            </a:r>
            <a:r>
              <a:rPr lang="en-US" sz="2800" dirty="0" smtClean="0">
                <a:solidFill>
                  <a:srgbClr val="000000"/>
                </a:solidFill>
                <a:latin typeface="Calibri"/>
              </a:rPr>
              <a:t>‘&lt;‘ redirects input</a:t>
            </a:r>
          </a:p>
          <a:p>
            <a:pPr>
              <a:lnSpc>
                <a:spcPct val="90000"/>
              </a:lnSpc>
            </a:pPr>
            <a:r>
              <a:rPr lang="en-US" sz="2800" dirty="0" smtClean="0">
                <a:solidFill>
                  <a:srgbClr val="000000"/>
                </a:solidFill>
                <a:latin typeface="Calibri"/>
              </a:rPr>
              <a:t>‘|’ pipes input and output</a:t>
            </a:r>
          </a:p>
          <a:p>
            <a:pPr>
              <a:lnSpc>
                <a:spcPct val="90000"/>
              </a:lnSpc>
            </a:pPr>
            <a:r>
              <a:rPr lang="en-US" sz="2800" dirty="0" smtClean="0">
                <a:solidFill>
                  <a:srgbClr val="000000"/>
                </a:solidFill>
                <a:latin typeface="Calibri"/>
              </a:rPr>
              <a:t>‘&lt;&lt;‘ Here documents. </a:t>
            </a:r>
            <a:endParaRPr lang="en-US" sz="2800" dirty="0">
              <a:solidFill>
                <a:srgbClr val="000000"/>
              </a:solidFill>
              <a:latin typeface="Calibri"/>
            </a:endParaRPr>
          </a:p>
          <a:p>
            <a:pPr>
              <a:lnSpc>
                <a:spcPct val="90000"/>
              </a:lnSpc>
            </a:pPr>
            <a:endParaRPr lang="en-US" sz="2800" dirty="0">
              <a:solidFill>
                <a:srgbClr val="000000"/>
              </a:solidFill>
              <a:latin typeface="Calibri"/>
            </a:endParaRPr>
          </a:p>
          <a:p>
            <a:pPr>
              <a:lnSpc>
                <a:spcPct val="90000"/>
              </a:lnSpc>
              <a:buFont typeface="Arial"/>
              <a:buChar char="•"/>
            </a:pPr>
            <a:endParaRPr lang="en-US" sz="2800" dirty="0" smtClean="0">
              <a:solidFill>
                <a:srgbClr val="000000"/>
              </a:solidFill>
              <a:latin typeface="Calibri"/>
            </a:endParaRPr>
          </a:p>
          <a:p>
            <a:pPr>
              <a:lnSpc>
                <a:spcPct val="90000"/>
              </a:lnSpc>
            </a:pPr>
            <a:endParaRPr lang="en-US" dirty="0"/>
          </a:p>
          <a:p>
            <a:pPr>
              <a:lnSpc>
                <a:spcPct val="90000"/>
              </a:lnSpc>
            </a:pPr>
            <a:endParaRPr lang="en-US" sz="2800" dirty="0">
              <a:solidFill>
                <a:srgbClr val="000000"/>
              </a:solidFill>
              <a:latin typeface="Calibri"/>
            </a:endParaRPr>
          </a:p>
        </p:txBody>
      </p:sp>
      <p:sp>
        <p:nvSpPr>
          <p:cNvPr id="93" name="TextShape 2"/>
          <p:cNvSpPr txBox="1"/>
          <p:nvPr/>
        </p:nvSpPr>
        <p:spPr>
          <a:xfrm>
            <a:off x="838080" y="192600"/>
            <a:ext cx="10515240" cy="903600"/>
          </a:xfrm>
          <a:prstGeom prst="rect">
            <a:avLst/>
          </a:prstGeom>
        </p:spPr>
        <p:txBody>
          <a:bodyPr anchor="ctr"/>
          <a:lstStyle/>
          <a:p>
            <a:pPr>
              <a:lnSpc>
                <a:spcPct val="100000"/>
              </a:lnSpc>
            </a:pPr>
            <a:r>
              <a:rPr lang="en-US" sz="3200" dirty="0" smtClean="0">
                <a:solidFill>
                  <a:srgbClr val="5B9BD5"/>
                </a:solidFill>
                <a:latin typeface="Calibri Light"/>
              </a:rPr>
              <a:t>BASH Shell </a:t>
            </a:r>
            <a:r>
              <a:rPr lang="en-US" sz="3200" dirty="0" smtClean="0">
                <a:solidFill>
                  <a:srgbClr val="5B9BD5"/>
                </a:solidFill>
                <a:latin typeface="Calibri Light"/>
              </a:rPr>
              <a:t>I/O </a:t>
            </a:r>
            <a:r>
              <a:rPr lang="en-US" sz="3200" dirty="0" err="1" smtClean="0">
                <a:solidFill>
                  <a:srgbClr val="5B9BD5"/>
                </a:solidFill>
                <a:latin typeface="Calibri Light"/>
              </a:rPr>
              <a:t>metacharacters</a:t>
            </a:r>
            <a:endParaRPr sz="3200" dirty="0"/>
          </a:p>
        </p:txBody>
      </p:sp>
      <p:sp>
        <p:nvSpPr>
          <p:cNvPr id="96" name="TextShape 5"/>
          <p:cNvSpPr txBox="1"/>
          <p:nvPr/>
        </p:nvSpPr>
        <p:spPr>
          <a:xfrm>
            <a:off x="3957840" y="6319080"/>
            <a:ext cx="4312440" cy="381240"/>
          </a:xfrm>
          <a:prstGeom prst="rect">
            <a:avLst/>
          </a:prstGeom>
        </p:spPr>
        <p:txBody>
          <a:bodyPr anchor="ctr"/>
          <a:lstStyle/>
          <a:p>
            <a:pPr>
              <a:lnSpc>
                <a:spcPct val="100000"/>
              </a:lnSpc>
            </a:pPr>
            <a:r>
              <a:rPr lang="en-IN" sz="1200" dirty="0" smtClean="0">
                <a:solidFill>
                  <a:srgbClr val="8B8B8B"/>
                </a:solidFill>
                <a:latin typeface="Calibri"/>
              </a:rPr>
              <a:t>Introduction to Linux</a:t>
            </a:r>
            <a:endParaRPr dirty="0"/>
          </a:p>
        </p:txBody>
      </p:sp>
      <p:sp>
        <p:nvSpPr>
          <p:cNvPr id="97"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52C99A23-760D-4805-B6C0-1793F9DC16F3}" type="slidenum">
              <a:rPr lang="en-IN" sz="1200">
                <a:solidFill>
                  <a:srgbClr val="000000"/>
                </a:solidFill>
                <a:latin typeface="Calibri"/>
              </a:rPr>
              <a:t>18</a:t>
            </a:fld>
            <a:endParaRPr/>
          </a:p>
        </p:txBody>
      </p:sp>
    </p:spTree>
    <p:extLst>
      <p:ext uri="{BB962C8B-B14F-4D97-AF65-F5344CB8AC3E}">
        <p14:creationId xmlns:p14="http://schemas.microsoft.com/office/powerpoint/2010/main" val="23584473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Grep</a:t>
            </a:r>
            <a:r>
              <a:rPr lang="en-US" sz="2800" dirty="0" smtClean="0">
                <a:solidFill>
                  <a:srgbClr val="000000"/>
                </a:solidFill>
                <a:latin typeface="Calibri"/>
              </a:rPr>
              <a:t> is a utility to search strings of text in files</a:t>
            </a:r>
          </a:p>
          <a:p>
            <a:pPr>
              <a:lnSpc>
                <a:spcPct val="90000"/>
              </a:lnSpc>
            </a:pPr>
            <a:r>
              <a:rPr lang="en-US" sz="2800" dirty="0" smtClean="0">
                <a:solidFill>
                  <a:srgbClr val="000000"/>
                </a:solidFill>
                <a:latin typeface="Calibri"/>
              </a:rPr>
              <a:t> </a:t>
            </a:r>
          </a:p>
          <a:p>
            <a:pPr>
              <a:lnSpc>
                <a:spcPct val="90000"/>
              </a:lnSpc>
              <a:buFont typeface="Arial"/>
              <a:buChar char="•"/>
            </a:pPr>
            <a:r>
              <a:rPr lang="en-US" sz="2800" dirty="0" smtClean="0">
                <a:solidFill>
                  <a:srgbClr val="000000"/>
                </a:solidFill>
                <a:latin typeface="Calibri"/>
              </a:rPr>
              <a:t> Tar is a utility to archive files in Unix</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The find utility find different files based on a specific criteria. </a:t>
            </a:r>
            <a:endParaRPr lang="en-US" sz="2800" dirty="0" smtClean="0">
              <a:solidFill>
                <a:srgbClr val="000000"/>
              </a:solidFill>
              <a:latin typeface="Calibri"/>
            </a:endParaRPr>
          </a:p>
          <a:p>
            <a:pPr>
              <a:lnSpc>
                <a:spcPct val="90000"/>
              </a:lnSpc>
            </a:pPr>
            <a:endParaRPr lang="en-US" dirty="0" smtClean="0"/>
          </a:p>
          <a:p>
            <a:pPr>
              <a:lnSpc>
                <a:spcPct val="90000"/>
              </a:lnSpc>
            </a:pPr>
            <a:endParaRPr lang="en-US" dirty="0"/>
          </a:p>
          <a:p>
            <a:pPr>
              <a:lnSpc>
                <a:spcPct val="90000"/>
              </a:lnSpc>
            </a:pPr>
            <a:endParaRPr lang="en-US" sz="2800" dirty="0">
              <a:solidFill>
                <a:srgbClr val="000000"/>
              </a:solidFill>
              <a:latin typeface="Calibri"/>
            </a:endParaRPr>
          </a:p>
        </p:txBody>
      </p:sp>
      <p:sp>
        <p:nvSpPr>
          <p:cNvPr id="93" name="TextShape 2"/>
          <p:cNvSpPr txBox="1"/>
          <p:nvPr/>
        </p:nvSpPr>
        <p:spPr>
          <a:xfrm>
            <a:off x="838080" y="192600"/>
            <a:ext cx="10515240" cy="903600"/>
          </a:xfrm>
          <a:prstGeom prst="rect">
            <a:avLst/>
          </a:prstGeom>
        </p:spPr>
        <p:txBody>
          <a:bodyPr anchor="ctr"/>
          <a:lstStyle/>
          <a:p>
            <a:pPr>
              <a:lnSpc>
                <a:spcPct val="100000"/>
              </a:lnSpc>
            </a:pPr>
            <a:r>
              <a:rPr lang="en-US" sz="3200" dirty="0" err="1" smtClean="0">
                <a:solidFill>
                  <a:srgbClr val="5B9BD5"/>
                </a:solidFill>
                <a:latin typeface="Calibri Light"/>
              </a:rPr>
              <a:t>Grep</a:t>
            </a:r>
            <a:r>
              <a:rPr lang="en-US" sz="3200" dirty="0" smtClean="0">
                <a:solidFill>
                  <a:srgbClr val="5B9BD5"/>
                </a:solidFill>
                <a:latin typeface="Calibri Light"/>
              </a:rPr>
              <a:t>, tar and find</a:t>
            </a:r>
            <a:endParaRPr sz="3200" dirty="0"/>
          </a:p>
        </p:txBody>
      </p:sp>
      <p:sp>
        <p:nvSpPr>
          <p:cNvPr id="96" name="TextShape 5"/>
          <p:cNvSpPr txBox="1"/>
          <p:nvPr/>
        </p:nvSpPr>
        <p:spPr>
          <a:xfrm>
            <a:off x="3957840" y="6319080"/>
            <a:ext cx="4312440" cy="381240"/>
          </a:xfrm>
          <a:prstGeom prst="rect">
            <a:avLst/>
          </a:prstGeom>
        </p:spPr>
        <p:txBody>
          <a:bodyPr anchor="ctr"/>
          <a:lstStyle/>
          <a:p>
            <a:pPr>
              <a:lnSpc>
                <a:spcPct val="100000"/>
              </a:lnSpc>
            </a:pPr>
            <a:r>
              <a:rPr lang="en-IN" sz="1200" dirty="0" smtClean="0">
                <a:solidFill>
                  <a:srgbClr val="8B8B8B"/>
                </a:solidFill>
                <a:latin typeface="Calibri"/>
              </a:rPr>
              <a:t>Introduction to Linux</a:t>
            </a:r>
            <a:endParaRPr dirty="0"/>
          </a:p>
        </p:txBody>
      </p:sp>
      <p:sp>
        <p:nvSpPr>
          <p:cNvPr id="97"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52C99A23-760D-4805-B6C0-1793F9DC16F3}" type="slidenum">
              <a:rPr lang="en-IN" sz="1200">
                <a:solidFill>
                  <a:srgbClr val="000000"/>
                </a:solidFill>
                <a:latin typeface="Calibri"/>
              </a:rPr>
              <a:t>19</a:t>
            </a:fld>
            <a:endParaRPr/>
          </a:p>
        </p:txBody>
      </p:sp>
    </p:spTree>
    <p:extLst>
      <p:ext uri="{BB962C8B-B14F-4D97-AF65-F5344CB8AC3E}">
        <p14:creationId xmlns:p14="http://schemas.microsoft.com/office/powerpoint/2010/main" val="411854384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a:solidFill>
                  <a:srgbClr val="000000"/>
                </a:solidFill>
                <a:latin typeface="Calibri"/>
              </a:rPr>
              <a:t>Module 1 – </a:t>
            </a:r>
            <a:r>
              <a:rPr lang="en-US" sz="2800" dirty="0" smtClean="0">
                <a:solidFill>
                  <a:srgbClr val="000000"/>
                </a:solidFill>
                <a:latin typeface="Calibri"/>
              </a:rPr>
              <a:t>The Unix </a:t>
            </a:r>
            <a:r>
              <a:rPr lang="en-US" sz="2800" dirty="0" err="1" smtClean="0">
                <a:solidFill>
                  <a:srgbClr val="000000"/>
                </a:solidFill>
                <a:latin typeface="Calibri"/>
              </a:rPr>
              <a:t>filesystem</a:t>
            </a:r>
            <a:endParaRPr lang="en-US" sz="2800" dirty="0" smtClean="0">
              <a:solidFill>
                <a:srgbClr val="000000"/>
              </a:solidFill>
              <a:latin typeface="Calibri"/>
            </a:endParaRPr>
          </a:p>
          <a:p>
            <a:pPr>
              <a:lnSpc>
                <a:spcPct val="90000"/>
              </a:lnSpc>
              <a:buFont typeface="Arial"/>
              <a:buChar char="•"/>
            </a:pPr>
            <a:r>
              <a:rPr lang="en-US" sz="2800" dirty="0" smtClean="0">
                <a:solidFill>
                  <a:srgbClr val="000000"/>
                </a:solidFill>
                <a:latin typeface="Calibri"/>
              </a:rPr>
              <a:t>Module 2 – UNIX system commands</a:t>
            </a:r>
          </a:p>
          <a:p>
            <a:pPr>
              <a:lnSpc>
                <a:spcPct val="90000"/>
              </a:lnSpc>
              <a:buFont typeface="Arial"/>
              <a:buChar char="•"/>
            </a:pPr>
            <a:r>
              <a:rPr lang="en-US" sz="2800" dirty="0" smtClean="0">
                <a:solidFill>
                  <a:srgbClr val="000000"/>
                </a:solidFill>
                <a:latin typeface="Calibri"/>
              </a:rPr>
              <a:t>Module 3 – BASH </a:t>
            </a:r>
            <a:r>
              <a:rPr lang="en-US" sz="2800" dirty="0" err="1" smtClean="0">
                <a:solidFill>
                  <a:srgbClr val="000000"/>
                </a:solidFill>
                <a:latin typeface="Calibri"/>
              </a:rPr>
              <a:t>metacharacters</a:t>
            </a:r>
            <a:endParaRPr lang="en-US" sz="2800" dirty="0" smtClean="0">
              <a:solidFill>
                <a:srgbClr val="000000"/>
              </a:solidFill>
              <a:latin typeface="Calibri"/>
            </a:endParaRPr>
          </a:p>
          <a:p>
            <a:pPr>
              <a:lnSpc>
                <a:spcPct val="90000"/>
              </a:lnSpc>
              <a:buFont typeface="Arial"/>
              <a:buChar char="•"/>
            </a:pPr>
            <a:r>
              <a:rPr lang="en-US" sz="2800" dirty="0" smtClean="0">
                <a:solidFill>
                  <a:srgbClr val="000000"/>
                </a:solidFill>
                <a:latin typeface="Calibri"/>
              </a:rPr>
              <a:t>Module 4 – I/O redirection</a:t>
            </a:r>
          </a:p>
          <a:p>
            <a:pPr>
              <a:lnSpc>
                <a:spcPct val="90000"/>
              </a:lnSpc>
              <a:buFont typeface="Arial"/>
              <a:buChar char="•"/>
            </a:pPr>
            <a:r>
              <a:rPr lang="en-US" sz="2800" dirty="0" smtClean="0">
                <a:solidFill>
                  <a:srgbClr val="000000"/>
                </a:solidFill>
                <a:latin typeface="Calibri"/>
              </a:rPr>
              <a:t>Module 5 – The ‘file’ and ‘tar’ commands</a:t>
            </a:r>
          </a:p>
          <a:p>
            <a:pPr>
              <a:lnSpc>
                <a:spcPct val="90000"/>
              </a:lnSpc>
              <a:buFont typeface="Arial"/>
              <a:buChar char="•"/>
            </a:pPr>
            <a:r>
              <a:rPr lang="en-US" sz="2800" dirty="0" smtClean="0">
                <a:solidFill>
                  <a:srgbClr val="000000"/>
                </a:solidFill>
                <a:latin typeface="Calibri"/>
              </a:rPr>
              <a:t>Module 6 – Introduction to vim</a:t>
            </a:r>
          </a:p>
          <a:p>
            <a:pPr>
              <a:lnSpc>
                <a:spcPct val="90000"/>
              </a:lnSpc>
              <a:buFont typeface="Arial"/>
              <a:buChar char="•"/>
            </a:pPr>
            <a:r>
              <a:rPr lang="en-US" sz="2800" dirty="0" smtClean="0">
                <a:solidFill>
                  <a:srgbClr val="000000"/>
                </a:solidFill>
                <a:latin typeface="Calibri"/>
              </a:rPr>
              <a:t>Module 7 – Processes in UNIX</a:t>
            </a:r>
            <a:endParaRPr lang="en-US" dirty="0"/>
          </a:p>
          <a:p>
            <a:pPr>
              <a:lnSpc>
                <a:spcPct val="90000"/>
              </a:lnSpc>
              <a:buFont typeface="Arial"/>
              <a:buChar char="•"/>
            </a:pPr>
            <a:r>
              <a:rPr lang="en-US" sz="2800" dirty="0" smtClean="0">
                <a:solidFill>
                  <a:srgbClr val="000000"/>
                </a:solidFill>
                <a:latin typeface="Calibri"/>
              </a:rPr>
              <a:t>Module 8 – Regular Expressions</a:t>
            </a:r>
          </a:p>
          <a:p>
            <a:pPr>
              <a:lnSpc>
                <a:spcPct val="90000"/>
              </a:lnSpc>
              <a:buFont typeface="Arial"/>
              <a:buChar char="•"/>
            </a:pPr>
            <a:r>
              <a:rPr lang="en-US" sz="2800" dirty="0" smtClean="0">
                <a:solidFill>
                  <a:srgbClr val="000000"/>
                </a:solidFill>
                <a:latin typeface="Calibri"/>
              </a:rPr>
              <a:t>Module 9 – Introduction to AWK</a:t>
            </a:r>
          </a:p>
          <a:p>
            <a:pPr>
              <a:lnSpc>
                <a:spcPct val="90000"/>
              </a:lnSpc>
              <a:buFont typeface="Arial"/>
              <a:buChar char="•"/>
            </a:pPr>
            <a:r>
              <a:rPr lang="en-US" sz="2800" dirty="0" smtClean="0">
                <a:solidFill>
                  <a:srgbClr val="000000"/>
                </a:solidFill>
                <a:latin typeface="Calibri"/>
              </a:rPr>
              <a:t>Module 10 – Introduction to the BASH shell</a:t>
            </a:r>
          </a:p>
        </p:txBody>
      </p:sp>
      <p:sp>
        <p:nvSpPr>
          <p:cNvPr id="86"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Course Programme</a:t>
            </a:r>
            <a:endParaRPr/>
          </a:p>
        </p:txBody>
      </p:sp>
      <p:sp>
        <p:nvSpPr>
          <p:cNvPr id="87" name="TextShape 3"/>
          <p:cNvSpPr txBox="1"/>
          <p:nvPr/>
        </p:nvSpPr>
        <p:spPr>
          <a:xfrm>
            <a:off x="3957840" y="6319080"/>
            <a:ext cx="4312440" cy="26136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88"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DE3F7E1E-A204-4675-B20D-1F592CA1250E}" type="slidenum">
              <a:rPr lang="en-IN" sz="1200">
                <a:solidFill>
                  <a:srgbClr val="000000"/>
                </a:solidFill>
                <a:latin typeface="Calibri"/>
              </a:rPr>
              <a:t>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smtClean="0">
                <a:solidFill>
                  <a:srgbClr val="000000"/>
                </a:solidFill>
                <a:latin typeface="Calibri"/>
              </a:rPr>
              <a:t> </a:t>
            </a:r>
            <a:r>
              <a:rPr lang="en-US" sz="2800" dirty="0" smtClean="0">
                <a:solidFill>
                  <a:srgbClr val="000000"/>
                </a:solidFill>
                <a:latin typeface="Calibri"/>
              </a:rPr>
              <a:t>Everything that runs in Unix is run in a process</a:t>
            </a:r>
            <a:endParaRPr lang="en-US" sz="2800" dirty="0" smtClean="0">
              <a:solidFill>
                <a:srgbClr val="000000"/>
              </a:solidFill>
              <a:latin typeface="Calibri"/>
            </a:endParaRPr>
          </a:p>
          <a:p>
            <a:pPr>
              <a:lnSpc>
                <a:spcPct val="90000"/>
              </a:lnSpc>
            </a:pPr>
            <a:r>
              <a:rPr lang="en-US" sz="2800" dirty="0" smtClean="0">
                <a:solidFill>
                  <a:srgbClr val="000000"/>
                </a:solidFill>
                <a:latin typeface="Calibri"/>
              </a:rPr>
              <a:t> </a:t>
            </a:r>
          </a:p>
          <a:p>
            <a:pPr>
              <a:lnSpc>
                <a:spcPct val="90000"/>
              </a:lnSpc>
              <a:buFont typeface="Arial"/>
              <a:buChar char="•"/>
            </a:pPr>
            <a:r>
              <a:rPr lang="en-US" sz="2800" dirty="0" smtClean="0">
                <a:solidFill>
                  <a:srgbClr val="000000"/>
                </a:solidFill>
                <a:latin typeface="Calibri"/>
              </a:rPr>
              <a:t> Processes are recorded in the process table.</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The ‘</a:t>
            </a:r>
            <a:r>
              <a:rPr lang="en-US" sz="2800" dirty="0" err="1" smtClean="0">
                <a:solidFill>
                  <a:srgbClr val="000000"/>
                </a:solidFill>
                <a:latin typeface="Calibri"/>
              </a:rPr>
              <a:t>ps</a:t>
            </a:r>
            <a:r>
              <a:rPr lang="en-US" sz="2800" dirty="0" smtClean="0">
                <a:solidFill>
                  <a:srgbClr val="000000"/>
                </a:solidFill>
                <a:latin typeface="Calibri"/>
              </a:rPr>
              <a:t>’ command can view the currently runnin</a:t>
            </a:r>
            <a:r>
              <a:rPr lang="en-US" sz="2800" dirty="0" smtClean="0">
                <a:solidFill>
                  <a:srgbClr val="000000"/>
                </a:solidFill>
                <a:latin typeface="Calibri"/>
              </a:rPr>
              <a:t>g processes.</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BASH also has a foreground /background job control system.</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Use the ‘job’ command to view the jobs</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Use the ‘</a:t>
            </a:r>
            <a:r>
              <a:rPr lang="en-US" sz="2800" dirty="0" err="1" smtClean="0">
                <a:solidFill>
                  <a:srgbClr val="000000"/>
                </a:solidFill>
                <a:latin typeface="Calibri"/>
              </a:rPr>
              <a:t>fg</a:t>
            </a:r>
            <a:r>
              <a:rPr lang="en-US" sz="2800" dirty="0" smtClean="0">
                <a:solidFill>
                  <a:srgbClr val="000000"/>
                </a:solidFill>
                <a:latin typeface="Calibri"/>
              </a:rPr>
              <a:t>’ and ‘</a:t>
            </a:r>
            <a:r>
              <a:rPr lang="en-US" sz="2800" dirty="0" err="1" smtClean="0">
                <a:solidFill>
                  <a:srgbClr val="000000"/>
                </a:solidFill>
                <a:latin typeface="Calibri"/>
              </a:rPr>
              <a:t>bg</a:t>
            </a:r>
            <a:r>
              <a:rPr lang="en-US" sz="2800" dirty="0" smtClean="0">
                <a:solidFill>
                  <a:srgbClr val="000000"/>
                </a:solidFill>
                <a:latin typeface="Calibri"/>
              </a:rPr>
              <a:t> commands to control the jobs. </a:t>
            </a:r>
            <a:endParaRPr lang="en-US" dirty="0" smtClean="0"/>
          </a:p>
          <a:p>
            <a:pPr>
              <a:lnSpc>
                <a:spcPct val="90000"/>
              </a:lnSpc>
            </a:pPr>
            <a:endParaRPr lang="en-US" dirty="0"/>
          </a:p>
          <a:p>
            <a:pPr>
              <a:lnSpc>
                <a:spcPct val="90000"/>
              </a:lnSpc>
            </a:pPr>
            <a:endParaRPr lang="en-US" sz="2800" dirty="0">
              <a:solidFill>
                <a:srgbClr val="000000"/>
              </a:solidFill>
              <a:latin typeface="Calibri"/>
            </a:endParaRPr>
          </a:p>
        </p:txBody>
      </p:sp>
      <p:sp>
        <p:nvSpPr>
          <p:cNvPr id="93" name="TextShape 2"/>
          <p:cNvSpPr txBox="1"/>
          <p:nvPr/>
        </p:nvSpPr>
        <p:spPr>
          <a:xfrm>
            <a:off x="838080" y="192600"/>
            <a:ext cx="10515240" cy="903600"/>
          </a:xfrm>
          <a:prstGeom prst="rect">
            <a:avLst/>
          </a:prstGeom>
        </p:spPr>
        <p:txBody>
          <a:bodyPr anchor="ctr"/>
          <a:lstStyle/>
          <a:p>
            <a:pPr>
              <a:lnSpc>
                <a:spcPct val="100000"/>
              </a:lnSpc>
            </a:pPr>
            <a:r>
              <a:rPr lang="en-US" sz="3200" dirty="0" smtClean="0">
                <a:solidFill>
                  <a:srgbClr val="5B9BD5"/>
                </a:solidFill>
                <a:latin typeface="Calibri Light"/>
              </a:rPr>
              <a:t>Unix Processes</a:t>
            </a:r>
            <a:endParaRPr sz="3200" dirty="0"/>
          </a:p>
        </p:txBody>
      </p:sp>
      <p:sp>
        <p:nvSpPr>
          <p:cNvPr id="96" name="TextShape 5"/>
          <p:cNvSpPr txBox="1"/>
          <p:nvPr/>
        </p:nvSpPr>
        <p:spPr>
          <a:xfrm>
            <a:off x="3957840" y="6319080"/>
            <a:ext cx="4312440" cy="381240"/>
          </a:xfrm>
          <a:prstGeom prst="rect">
            <a:avLst/>
          </a:prstGeom>
        </p:spPr>
        <p:txBody>
          <a:bodyPr anchor="ctr"/>
          <a:lstStyle/>
          <a:p>
            <a:pPr>
              <a:lnSpc>
                <a:spcPct val="100000"/>
              </a:lnSpc>
            </a:pPr>
            <a:r>
              <a:rPr lang="en-IN" sz="1200" dirty="0" smtClean="0">
                <a:solidFill>
                  <a:srgbClr val="8B8B8B"/>
                </a:solidFill>
                <a:latin typeface="Calibri"/>
              </a:rPr>
              <a:t>Introduction to Linux</a:t>
            </a:r>
            <a:endParaRPr dirty="0"/>
          </a:p>
        </p:txBody>
      </p:sp>
      <p:sp>
        <p:nvSpPr>
          <p:cNvPr id="97"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52C99A23-760D-4805-B6C0-1793F9DC16F3}" type="slidenum">
              <a:rPr lang="en-IN" sz="1200">
                <a:solidFill>
                  <a:srgbClr val="000000"/>
                </a:solidFill>
                <a:latin typeface="Calibri"/>
              </a:rPr>
              <a:t>20</a:t>
            </a:fld>
            <a:endParaRPr/>
          </a:p>
        </p:txBody>
      </p:sp>
    </p:spTree>
    <p:extLst>
      <p:ext uri="{BB962C8B-B14F-4D97-AF65-F5344CB8AC3E}">
        <p14:creationId xmlns:p14="http://schemas.microsoft.com/office/powerpoint/2010/main" val="387735925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smtClean="0">
                <a:solidFill>
                  <a:srgbClr val="000000"/>
                </a:solidFill>
                <a:latin typeface="Calibri"/>
              </a:rPr>
              <a:t> </a:t>
            </a:r>
            <a:r>
              <a:rPr lang="en-US" sz="2800" dirty="0" smtClean="0">
                <a:solidFill>
                  <a:srgbClr val="000000"/>
                </a:solidFill>
                <a:latin typeface="Calibri"/>
              </a:rPr>
              <a:t>Signals are asynchronous I/O managed by the kernel.</a:t>
            </a:r>
          </a:p>
          <a:p>
            <a:pPr>
              <a:lnSpc>
                <a:spcPct val="90000"/>
              </a:lnSpc>
              <a:buFont typeface="Arial"/>
              <a:buChar char="•"/>
            </a:pPr>
            <a:endParaRPr lang="en-US" sz="2800" dirty="0" smtClean="0">
              <a:solidFill>
                <a:srgbClr val="000000"/>
              </a:solidFill>
              <a:latin typeface="Calibri"/>
            </a:endParaRPr>
          </a:p>
          <a:p>
            <a:pPr>
              <a:lnSpc>
                <a:spcPct val="90000"/>
              </a:lnSpc>
              <a:buFont typeface="Arial"/>
              <a:buChar char="•"/>
            </a:pPr>
            <a:r>
              <a:rPr lang="en-US" sz="2800" dirty="0" smtClean="0">
                <a:solidFill>
                  <a:srgbClr val="000000"/>
                </a:solidFill>
                <a:latin typeface="Calibri"/>
              </a:rPr>
              <a:t> Most signals can be caught or ignored. </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Users can send signals with the ‘kill’ command. </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SigKILL</a:t>
            </a:r>
            <a:r>
              <a:rPr lang="en-US" sz="2800" dirty="0" smtClean="0">
                <a:solidFill>
                  <a:srgbClr val="000000"/>
                </a:solidFill>
                <a:latin typeface="Calibri"/>
              </a:rPr>
              <a:t> and </a:t>
            </a:r>
            <a:r>
              <a:rPr lang="en-US" sz="2800" dirty="0" err="1" smtClean="0">
                <a:solidFill>
                  <a:srgbClr val="000000"/>
                </a:solidFill>
                <a:latin typeface="Calibri"/>
              </a:rPr>
              <a:t>SigSTOP</a:t>
            </a:r>
            <a:r>
              <a:rPr lang="en-US" sz="2800" dirty="0" smtClean="0">
                <a:solidFill>
                  <a:srgbClr val="000000"/>
                </a:solidFill>
                <a:latin typeface="Calibri"/>
              </a:rPr>
              <a:t> cannot be caught or ignored. </a:t>
            </a:r>
            <a:endParaRPr lang="en-US" sz="2800" dirty="0">
              <a:solidFill>
                <a:srgbClr val="000000"/>
              </a:solidFill>
              <a:latin typeface="Calibri"/>
            </a:endParaRPr>
          </a:p>
          <a:p>
            <a:pPr>
              <a:lnSpc>
                <a:spcPct val="90000"/>
              </a:lnSpc>
              <a:buFont typeface="Arial"/>
              <a:buChar char="•"/>
            </a:pPr>
            <a:endParaRPr lang="en-US" sz="2800" dirty="0" smtClean="0">
              <a:solidFill>
                <a:srgbClr val="000000"/>
              </a:solidFill>
              <a:latin typeface="Calibri"/>
            </a:endParaRPr>
          </a:p>
          <a:p>
            <a:pPr>
              <a:lnSpc>
                <a:spcPct val="90000"/>
              </a:lnSpc>
              <a:buFont typeface="Arial"/>
              <a:buChar char="•"/>
            </a:pPr>
            <a:r>
              <a:rPr lang="en-US" sz="2800" dirty="0">
                <a:solidFill>
                  <a:srgbClr val="000000"/>
                </a:solidFill>
                <a:latin typeface="Calibri"/>
              </a:rPr>
              <a:t> </a:t>
            </a:r>
            <a:r>
              <a:rPr lang="en-US" sz="2800" dirty="0" smtClean="0">
                <a:solidFill>
                  <a:srgbClr val="000000"/>
                </a:solidFill>
                <a:latin typeface="Calibri"/>
              </a:rPr>
              <a:t>SIGHUP often used to rerun </a:t>
            </a:r>
            <a:r>
              <a:rPr lang="en-US" sz="2800" dirty="0" err="1" smtClean="0">
                <a:solidFill>
                  <a:srgbClr val="000000"/>
                </a:solidFill>
                <a:latin typeface="Calibri"/>
              </a:rPr>
              <a:t>config</a:t>
            </a:r>
            <a:r>
              <a:rPr lang="en-US" sz="2800" dirty="0" smtClean="0">
                <a:solidFill>
                  <a:srgbClr val="000000"/>
                </a:solidFill>
                <a:latin typeface="Calibri"/>
              </a:rPr>
              <a:t> files for daemons. </a:t>
            </a:r>
            <a:endParaRPr lang="en-US" dirty="0"/>
          </a:p>
        </p:txBody>
      </p:sp>
      <p:sp>
        <p:nvSpPr>
          <p:cNvPr id="93" name="TextShape 2"/>
          <p:cNvSpPr txBox="1"/>
          <p:nvPr/>
        </p:nvSpPr>
        <p:spPr>
          <a:xfrm>
            <a:off x="838080" y="192600"/>
            <a:ext cx="10515240" cy="903600"/>
          </a:xfrm>
          <a:prstGeom prst="rect">
            <a:avLst/>
          </a:prstGeom>
        </p:spPr>
        <p:txBody>
          <a:bodyPr anchor="ctr"/>
          <a:lstStyle/>
          <a:p>
            <a:pPr>
              <a:lnSpc>
                <a:spcPct val="100000"/>
              </a:lnSpc>
            </a:pPr>
            <a:r>
              <a:rPr lang="en-US" sz="3200" dirty="0" smtClean="0">
                <a:solidFill>
                  <a:srgbClr val="5B9BD5"/>
                </a:solidFill>
                <a:latin typeface="Calibri Light"/>
              </a:rPr>
              <a:t>Unix Signals</a:t>
            </a:r>
            <a:endParaRPr sz="3200" dirty="0"/>
          </a:p>
        </p:txBody>
      </p:sp>
      <p:sp>
        <p:nvSpPr>
          <p:cNvPr id="96" name="TextShape 5"/>
          <p:cNvSpPr txBox="1"/>
          <p:nvPr/>
        </p:nvSpPr>
        <p:spPr>
          <a:xfrm>
            <a:off x="3957840" y="6319080"/>
            <a:ext cx="4312440" cy="381240"/>
          </a:xfrm>
          <a:prstGeom prst="rect">
            <a:avLst/>
          </a:prstGeom>
        </p:spPr>
        <p:txBody>
          <a:bodyPr anchor="ctr"/>
          <a:lstStyle/>
          <a:p>
            <a:pPr>
              <a:lnSpc>
                <a:spcPct val="100000"/>
              </a:lnSpc>
            </a:pPr>
            <a:r>
              <a:rPr lang="en-IN" sz="1200" dirty="0" smtClean="0">
                <a:solidFill>
                  <a:srgbClr val="8B8B8B"/>
                </a:solidFill>
                <a:latin typeface="Calibri"/>
              </a:rPr>
              <a:t>Introduction to Linux</a:t>
            </a:r>
            <a:endParaRPr dirty="0"/>
          </a:p>
        </p:txBody>
      </p:sp>
      <p:sp>
        <p:nvSpPr>
          <p:cNvPr id="97"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52C99A23-760D-4805-B6C0-1793F9DC16F3}" type="slidenum">
              <a:rPr lang="en-IN" sz="1200">
                <a:solidFill>
                  <a:srgbClr val="000000"/>
                </a:solidFill>
                <a:latin typeface="Calibri"/>
              </a:rPr>
              <a:t>21</a:t>
            </a:fld>
            <a:endParaRPr/>
          </a:p>
        </p:txBody>
      </p:sp>
    </p:spTree>
    <p:extLst>
      <p:ext uri="{BB962C8B-B14F-4D97-AF65-F5344CB8AC3E}">
        <p14:creationId xmlns:p14="http://schemas.microsoft.com/office/powerpoint/2010/main" val="8990740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smtClean="0">
                <a:solidFill>
                  <a:srgbClr val="000000"/>
                </a:solidFill>
                <a:latin typeface="Calibri"/>
              </a:rPr>
              <a:t> </a:t>
            </a:r>
            <a:r>
              <a:rPr lang="en-US" sz="2800" dirty="0" smtClean="0">
                <a:solidFill>
                  <a:srgbClr val="000000"/>
                </a:solidFill>
                <a:latin typeface="Calibri"/>
              </a:rPr>
              <a:t>Regular expressions allow us to do pattern matching with text.</a:t>
            </a:r>
          </a:p>
          <a:p>
            <a:pPr>
              <a:lnSpc>
                <a:spcPct val="90000"/>
              </a:lnSpc>
              <a:buFont typeface="Arial"/>
              <a:buChar char="•"/>
            </a:pPr>
            <a:r>
              <a:rPr lang="en-US" sz="2800" dirty="0" smtClean="0">
                <a:solidFill>
                  <a:srgbClr val="000000"/>
                </a:solidFill>
                <a:latin typeface="Calibri"/>
              </a:rPr>
              <a:t> </a:t>
            </a:r>
          </a:p>
          <a:p>
            <a:pPr>
              <a:lnSpc>
                <a:spcPct val="90000"/>
              </a:lnSpc>
              <a:buFont typeface="Arial"/>
              <a:buChar char="•"/>
            </a:pPr>
            <a:r>
              <a:rPr lang="en-US" sz="2800" dirty="0" smtClean="0">
                <a:solidFill>
                  <a:srgbClr val="000000"/>
                </a:solidFill>
                <a:latin typeface="Calibri"/>
              </a:rPr>
              <a:t> Many programs understand RE’s, including </a:t>
            </a:r>
            <a:r>
              <a:rPr lang="en-US" sz="2800" dirty="0" err="1" smtClean="0">
                <a:solidFill>
                  <a:srgbClr val="000000"/>
                </a:solidFill>
                <a:latin typeface="Calibri"/>
              </a:rPr>
              <a:t>grep</a:t>
            </a:r>
            <a:r>
              <a:rPr lang="en-US" sz="2800" dirty="0" smtClean="0">
                <a:solidFill>
                  <a:srgbClr val="000000"/>
                </a:solidFill>
                <a:latin typeface="Calibri"/>
              </a:rPr>
              <a:t>/</a:t>
            </a:r>
            <a:r>
              <a:rPr lang="en-US" sz="2800" dirty="0" err="1" smtClean="0">
                <a:solidFill>
                  <a:srgbClr val="000000"/>
                </a:solidFill>
                <a:latin typeface="Calibri"/>
              </a:rPr>
              <a:t>egrep</a:t>
            </a:r>
            <a:r>
              <a:rPr lang="en-US" sz="2800" dirty="0" smtClean="0">
                <a:solidFill>
                  <a:srgbClr val="000000"/>
                </a:solidFill>
                <a:latin typeface="Calibri"/>
              </a:rPr>
              <a:t> </a:t>
            </a:r>
            <a:r>
              <a:rPr lang="en-US" sz="2800" dirty="0" err="1" smtClean="0">
                <a:solidFill>
                  <a:srgbClr val="000000"/>
                </a:solidFill>
                <a:latin typeface="Calibri"/>
              </a:rPr>
              <a:t>sed</a:t>
            </a:r>
            <a:r>
              <a:rPr lang="en-US" sz="2800" dirty="0" smtClean="0">
                <a:solidFill>
                  <a:srgbClr val="000000"/>
                </a:solidFill>
                <a:latin typeface="Calibri"/>
              </a:rPr>
              <a:t>, </a:t>
            </a:r>
            <a:r>
              <a:rPr lang="en-US" sz="2800" dirty="0" err="1" smtClean="0">
                <a:solidFill>
                  <a:srgbClr val="000000"/>
                </a:solidFill>
                <a:latin typeface="Calibri"/>
              </a:rPr>
              <a:t>awk</a:t>
            </a:r>
            <a:r>
              <a:rPr lang="en-US" sz="2800" dirty="0" smtClean="0">
                <a:solidFill>
                  <a:srgbClr val="000000"/>
                </a:solidFill>
                <a:latin typeface="Calibri"/>
              </a:rPr>
              <a:t> and others. </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a:solidFill>
                  <a:srgbClr val="000000"/>
                </a:solidFill>
                <a:latin typeface="Calibri"/>
              </a:rPr>
              <a:t> </a:t>
            </a:r>
            <a:r>
              <a:rPr lang="en-US" sz="2800" dirty="0" smtClean="0">
                <a:solidFill>
                  <a:srgbClr val="000000"/>
                </a:solidFill>
                <a:latin typeface="Calibri"/>
              </a:rPr>
              <a:t>There are basic and extended RE patterns. </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Patterns have two components, pattern and a repeater.</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BASH does not understand RE’s.  Similar to file name completion but not the same. </a:t>
            </a:r>
            <a:endParaRPr lang="en-US" dirty="0"/>
          </a:p>
          <a:p>
            <a:pPr>
              <a:lnSpc>
                <a:spcPct val="90000"/>
              </a:lnSpc>
            </a:pPr>
            <a:endParaRPr lang="en-US" sz="2800" dirty="0">
              <a:solidFill>
                <a:srgbClr val="000000"/>
              </a:solidFill>
              <a:latin typeface="Calibri"/>
            </a:endParaRPr>
          </a:p>
        </p:txBody>
      </p:sp>
      <p:sp>
        <p:nvSpPr>
          <p:cNvPr id="93" name="TextShape 2"/>
          <p:cNvSpPr txBox="1"/>
          <p:nvPr/>
        </p:nvSpPr>
        <p:spPr>
          <a:xfrm>
            <a:off x="838080" y="192600"/>
            <a:ext cx="10515240" cy="903600"/>
          </a:xfrm>
          <a:prstGeom prst="rect">
            <a:avLst/>
          </a:prstGeom>
        </p:spPr>
        <p:txBody>
          <a:bodyPr anchor="ctr"/>
          <a:lstStyle/>
          <a:p>
            <a:pPr>
              <a:lnSpc>
                <a:spcPct val="100000"/>
              </a:lnSpc>
            </a:pPr>
            <a:r>
              <a:rPr lang="en-US" sz="3200" dirty="0" smtClean="0">
                <a:solidFill>
                  <a:srgbClr val="5B9BD5"/>
                </a:solidFill>
                <a:latin typeface="Calibri Light"/>
              </a:rPr>
              <a:t>UNIX Regular Expressions</a:t>
            </a:r>
            <a:endParaRPr sz="3200" dirty="0"/>
          </a:p>
        </p:txBody>
      </p:sp>
      <p:sp>
        <p:nvSpPr>
          <p:cNvPr id="96" name="TextShape 5"/>
          <p:cNvSpPr txBox="1"/>
          <p:nvPr/>
        </p:nvSpPr>
        <p:spPr>
          <a:xfrm>
            <a:off x="3957840" y="6319080"/>
            <a:ext cx="4312440" cy="381240"/>
          </a:xfrm>
          <a:prstGeom prst="rect">
            <a:avLst/>
          </a:prstGeom>
        </p:spPr>
        <p:txBody>
          <a:bodyPr anchor="ctr"/>
          <a:lstStyle/>
          <a:p>
            <a:pPr>
              <a:lnSpc>
                <a:spcPct val="100000"/>
              </a:lnSpc>
            </a:pPr>
            <a:r>
              <a:rPr lang="en-IN" sz="1200" dirty="0" smtClean="0">
                <a:solidFill>
                  <a:srgbClr val="8B8B8B"/>
                </a:solidFill>
                <a:latin typeface="Calibri"/>
              </a:rPr>
              <a:t>Introduction to Linux</a:t>
            </a:r>
            <a:endParaRPr dirty="0"/>
          </a:p>
        </p:txBody>
      </p:sp>
      <p:sp>
        <p:nvSpPr>
          <p:cNvPr id="97"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52C99A23-760D-4805-B6C0-1793F9DC16F3}" type="slidenum">
              <a:rPr lang="en-IN" sz="1200">
                <a:solidFill>
                  <a:srgbClr val="000000"/>
                </a:solidFill>
                <a:latin typeface="Calibri"/>
              </a:rPr>
              <a:t>22</a:t>
            </a:fld>
            <a:endParaRPr/>
          </a:p>
        </p:txBody>
      </p:sp>
    </p:spTree>
    <p:extLst>
      <p:ext uri="{BB962C8B-B14F-4D97-AF65-F5344CB8AC3E}">
        <p14:creationId xmlns:p14="http://schemas.microsoft.com/office/powerpoint/2010/main" val="268485109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smtClean="0">
                <a:solidFill>
                  <a:srgbClr val="000000"/>
                </a:solidFill>
                <a:latin typeface="Calibri"/>
              </a:rPr>
              <a:t> </a:t>
            </a:r>
            <a:r>
              <a:rPr lang="en-US" sz="2800" dirty="0" smtClean="0">
                <a:solidFill>
                  <a:srgbClr val="000000"/>
                </a:solidFill>
                <a:latin typeface="Calibri"/>
              </a:rPr>
              <a:t>Regular expressions allow us to do pattern matching with text.</a:t>
            </a:r>
          </a:p>
          <a:p>
            <a:pPr>
              <a:lnSpc>
                <a:spcPct val="90000"/>
              </a:lnSpc>
              <a:buFont typeface="Arial"/>
              <a:buChar char="•"/>
            </a:pPr>
            <a:endParaRPr lang="en-US" sz="2800" dirty="0" smtClean="0">
              <a:solidFill>
                <a:srgbClr val="000000"/>
              </a:solidFill>
              <a:latin typeface="Calibri"/>
            </a:endParaRPr>
          </a:p>
          <a:p>
            <a:pPr>
              <a:lnSpc>
                <a:spcPct val="90000"/>
              </a:lnSpc>
              <a:buFont typeface="Arial"/>
              <a:buChar char="•"/>
            </a:pPr>
            <a:r>
              <a:rPr lang="en-US" sz="2800" dirty="0" smtClean="0">
                <a:solidFill>
                  <a:srgbClr val="000000"/>
                </a:solidFill>
                <a:latin typeface="Calibri"/>
              </a:rPr>
              <a:t> Many programs understand RE’s, including </a:t>
            </a:r>
            <a:r>
              <a:rPr lang="en-US" sz="2800" dirty="0" err="1" smtClean="0">
                <a:solidFill>
                  <a:srgbClr val="000000"/>
                </a:solidFill>
                <a:latin typeface="Calibri"/>
              </a:rPr>
              <a:t>grep</a:t>
            </a:r>
            <a:r>
              <a:rPr lang="en-US" sz="2800" dirty="0" smtClean="0">
                <a:solidFill>
                  <a:srgbClr val="000000"/>
                </a:solidFill>
                <a:latin typeface="Calibri"/>
              </a:rPr>
              <a:t>/</a:t>
            </a:r>
            <a:r>
              <a:rPr lang="en-US" sz="2800" dirty="0" err="1" smtClean="0">
                <a:solidFill>
                  <a:srgbClr val="000000"/>
                </a:solidFill>
                <a:latin typeface="Calibri"/>
              </a:rPr>
              <a:t>egrep</a:t>
            </a:r>
            <a:r>
              <a:rPr lang="en-US" sz="2800" dirty="0" smtClean="0">
                <a:solidFill>
                  <a:srgbClr val="000000"/>
                </a:solidFill>
                <a:latin typeface="Calibri"/>
              </a:rPr>
              <a:t> </a:t>
            </a:r>
            <a:r>
              <a:rPr lang="en-US" sz="2800" dirty="0" err="1" smtClean="0">
                <a:solidFill>
                  <a:srgbClr val="000000"/>
                </a:solidFill>
                <a:latin typeface="Calibri"/>
              </a:rPr>
              <a:t>sed</a:t>
            </a:r>
            <a:r>
              <a:rPr lang="en-US" sz="2800" dirty="0" smtClean="0">
                <a:solidFill>
                  <a:srgbClr val="000000"/>
                </a:solidFill>
                <a:latin typeface="Calibri"/>
              </a:rPr>
              <a:t>, </a:t>
            </a:r>
            <a:r>
              <a:rPr lang="en-US" sz="2800" dirty="0" err="1" smtClean="0">
                <a:solidFill>
                  <a:srgbClr val="000000"/>
                </a:solidFill>
                <a:latin typeface="Calibri"/>
              </a:rPr>
              <a:t>awk</a:t>
            </a:r>
            <a:r>
              <a:rPr lang="en-US" sz="2800" dirty="0" smtClean="0">
                <a:solidFill>
                  <a:srgbClr val="000000"/>
                </a:solidFill>
                <a:latin typeface="Calibri"/>
              </a:rPr>
              <a:t> and others. </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a:solidFill>
                  <a:srgbClr val="000000"/>
                </a:solidFill>
                <a:latin typeface="Calibri"/>
              </a:rPr>
              <a:t> </a:t>
            </a:r>
            <a:r>
              <a:rPr lang="en-US" sz="2800" dirty="0" smtClean="0">
                <a:solidFill>
                  <a:srgbClr val="000000"/>
                </a:solidFill>
                <a:latin typeface="Calibri"/>
              </a:rPr>
              <a:t>There are basic and extended RE patterns. </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Patterns have two components, pattern and a repeater.</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BASH does not understand RE’s.  Similar to file name completion but not the same. </a:t>
            </a:r>
            <a:endParaRPr lang="en-US" dirty="0"/>
          </a:p>
          <a:p>
            <a:pPr>
              <a:lnSpc>
                <a:spcPct val="90000"/>
              </a:lnSpc>
            </a:pPr>
            <a:endParaRPr lang="en-US" sz="2800" dirty="0">
              <a:solidFill>
                <a:srgbClr val="000000"/>
              </a:solidFill>
              <a:latin typeface="Calibri"/>
            </a:endParaRPr>
          </a:p>
        </p:txBody>
      </p:sp>
      <p:sp>
        <p:nvSpPr>
          <p:cNvPr id="93" name="TextShape 2"/>
          <p:cNvSpPr txBox="1"/>
          <p:nvPr/>
        </p:nvSpPr>
        <p:spPr>
          <a:xfrm>
            <a:off x="838080" y="192600"/>
            <a:ext cx="10515240" cy="903600"/>
          </a:xfrm>
          <a:prstGeom prst="rect">
            <a:avLst/>
          </a:prstGeom>
        </p:spPr>
        <p:txBody>
          <a:bodyPr anchor="ctr"/>
          <a:lstStyle/>
          <a:p>
            <a:pPr>
              <a:lnSpc>
                <a:spcPct val="100000"/>
              </a:lnSpc>
            </a:pPr>
            <a:r>
              <a:rPr lang="en-US" sz="3200" dirty="0" smtClean="0">
                <a:solidFill>
                  <a:srgbClr val="5B9BD5"/>
                </a:solidFill>
                <a:latin typeface="Calibri Light"/>
              </a:rPr>
              <a:t>Understanding AWK</a:t>
            </a:r>
            <a:endParaRPr sz="3200" dirty="0"/>
          </a:p>
        </p:txBody>
      </p:sp>
      <p:sp>
        <p:nvSpPr>
          <p:cNvPr id="96" name="TextShape 5"/>
          <p:cNvSpPr txBox="1"/>
          <p:nvPr/>
        </p:nvSpPr>
        <p:spPr>
          <a:xfrm>
            <a:off x="3957840" y="6319080"/>
            <a:ext cx="4312440" cy="381240"/>
          </a:xfrm>
          <a:prstGeom prst="rect">
            <a:avLst/>
          </a:prstGeom>
        </p:spPr>
        <p:txBody>
          <a:bodyPr anchor="ctr"/>
          <a:lstStyle/>
          <a:p>
            <a:pPr>
              <a:lnSpc>
                <a:spcPct val="100000"/>
              </a:lnSpc>
            </a:pPr>
            <a:r>
              <a:rPr lang="en-IN" sz="1200" dirty="0" smtClean="0">
                <a:solidFill>
                  <a:srgbClr val="8B8B8B"/>
                </a:solidFill>
                <a:latin typeface="Calibri"/>
              </a:rPr>
              <a:t>Introduction to Linux</a:t>
            </a:r>
            <a:endParaRPr dirty="0"/>
          </a:p>
        </p:txBody>
      </p:sp>
      <p:sp>
        <p:nvSpPr>
          <p:cNvPr id="97"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52C99A23-760D-4805-B6C0-1793F9DC16F3}" type="slidenum">
              <a:rPr lang="en-IN" sz="1200">
                <a:solidFill>
                  <a:srgbClr val="000000"/>
                </a:solidFill>
                <a:latin typeface="Calibri"/>
              </a:rPr>
              <a:t>23</a:t>
            </a:fld>
            <a:endParaRPr/>
          </a:p>
        </p:txBody>
      </p:sp>
    </p:spTree>
    <p:extLst>
      <p:ext uri="{BB962C8B-B14F-4D97-AF65-F5344CB8AC3E}">
        <p14:creationId xmlns:p14="http://schemas.microsoft.com/office/powerpoint/2010/main" val="140482867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1523880" y="1122480"/>
            <a:ext cx="9143640" cy="2387160"/>
          </a:xfrm>
          <a:prstGeom prst="rect">
            <a:avLst/>
          </a:prstGeom>
        </p:spPr>
        <p:txBody>
          <a:bodyPr anchor="b"/>
          <a:lstStyle/>
          <a:p>
            <a:pPr algn="ctr">
              <a:lnSpc>
                <a:spcPct val="100000"/>
              </a:lnSpc>
            </a:pPr>
            <a:r>
              <a:rPr lang="en-US" sz="6000" dirty="0">
                <a:solidFill>
                  <a:srgbClr val="5B9BD5"/>
                </a:solidFill>
                <a:latin typeface="Calibri Light"/>
              </a:rPr>
              <a:t>Module 1</a:t>
            </a:r>
            <a:endParaRPr dirty="0"/>
          </a:p>
        </p:txBody>
      </p:sp>
      <p:sp>
        <p:nvSpPr>
          <p:cNvPr id="90" name="TextShape 2"/>
          <p:cNvSpPr txBox="1"/>
          <p:nvPr/>
        </p:nvSpPr>
        <p:spPr>
          <a:xfrm>
            <a:off x="1523880" y="3703680"/>
            <a:ext cx="9143640" cy="1655280"/>
          </a:xfrm>
          <a:prstGeom prst="rect">
            <a:avLst/>
          </a:prstGeom>
        </p:spPr>
        <p:txBody>
          <a:bodyPr/>
          <a:lstStyle/>
          <a:p>
            <a:pPr algn="ctr">
              <a:lnSpc>
                <a:spcPct val="100000"/>
              </a:lnSpc>
            </a:pPr>
            <a:r>
              <a:rPr lang="en-IN" sz="2400" dirty="0" smtClean="0">
                <a:solidFill>
                  <a:srgbClr val="000000"/>
                </a:solidFill>
                <a:latin typeface="Calibri"/>
              </a:rPr>
              <a:t>The history of UNIX</a:t>
            </a:r>
            <a:endParaRPr dirty="0"/>
          </a:p>
        </p:txBody>
      </p:sp>
      <p:sp>
        <p:nvSpPr>
          <p:cNvPr id="91" name="CustomShape 3"/>
          <p:cNvSpPr/>
          <p:nvPr/>
        </p:nvSpPr>
        <p:spPr>
          <a:xfrm>
            <a:off x="507960" y="6356520"/>
            <a:ext cx="930960" cy="272880"/>
          </a:xfrm>
          <a:prstGeom prst="rect">
            <a:avLst/>
          </a:prstGeom>
          <a:noFill/>
          <a:ln>
            <a:noFill/>
          </a:ln>
        </p:spPr>
        <p:txBody>
          <a:bodyPr lIns="90000" tIns="45000" rIns="90000" bIns="45000"/>
          <a:lstStyle/>
          <a:p>
            <a:pPr>
              <a:lnSpc>
                <a:spcPct val="100000"/>
              </a:lnSpc>
            </a:pPr>
            <a:fld id="{E55FA6BC-6E9D-4AF8-8DFC-630F64A2741B}" type="slidenum">
              <a:rPr lang="en-IN" sz="1200">
                <a:solidFill>
                  <a:srgbClr val="000000"/>
                </a:solidFill>
                <a:latin typeface="Calibri"/>
              </a:rPr>
              <a:t>3</a:t>
            </a:fld>
            <a:endParaRPr/>
          </a:p>
        </p:txBody>
      </p:sp>
    </p:spTree>
    <p:extLst>
      <p:ext uri="{BB962C8B-B14F-4D97-AF65-F5344CB8AC3E}">
        <p14:creationId xmlns:p14="http://schemas.microsoft.com/office/powerpoint/2010/main" val="275386931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38080" y="1265760"/>
            <a:ext cx="10515240" cy="4920840"/>
          </a:xfrm>
          <a:prstGeom prst="rect">
            <a:avLst/>
          </a:prstGeom>
        </p:spPr>
        <p:txBody>
          <a:bodyPr/>
          <a:lstStyle/>
          <a:p>
            <a:pPr>
              <a:lnSpc>
                <a:spcPct val="90000"/>
              </a:lnSpc>
            </a:pPr>
            <a:endParaRPr dirty="0"/>
          </a:p>
        </p:txBody>
      </p:sp>
      <p:sp>
        <p:nvSpPr>
          <p:cNvPr id="93" name="TextShape 2"/>
          <p:cNvSpPr txBox="1"/>
          <p:nvPr/>
        </p:nvSpPr>
        <p:spPr>
          <a:xfrm>
            <a:off x="838080" y="192600"/>
            <a:ext cx="10515240" cy="903600"/>
          </a:xfrm>
          <a:prstGeom prst="rect">
            <a:avLst/>
          </a:prstGeom>
        </p:spPr>
        <p:txBody>
          <a:bodyPr anchor="ctr"/>
          <a:lstStyle/>
          <a:p>
            <a:pPr>
              <a:lnSpc>
                <a:spcPct val="100000"/>
              </a:lnSpc>
            </a:pPr>
            <a:r>
              <a:rPr lang="en-US" sz="4400" dirty="0" smtClean="0">
                <a:solidFill>
                  <a:srgbClr val="5B9BD5"/>
                </a:solidFill>
                <a:latin typeface="Calibri Light"/>
              </a:rPr>
              <a:t>The History of UNIX</a:t>
            </a:r>
            <a:endParaRPr dirty="0"/>
          </a:p>
        </p:txBody>
      </p:sp>
      <p:sp>
        <p:nvSpPr>
          <p:cNvPr id="96" name="TextShape 5"/>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97"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52C99A23-760D-4805-B6C0-1793F9DC16F3}" type="slidenum">
              <a:rPr lang="en-IN" sz="1200">
                <a:solidFill>
                  <a:srgbClr val="000000"/>
                </a:solidFill>
                <a:latin typeface="Calibri"/>
              </a:rPr>
              <a:t>4</a:t>
            </a:fld>
            <a:endParaRPr/>
          </a:p>
        </p:txBody>
      </p:sp>
      <p:sp>
        <p:nvSpPr>
          <p:cNvPr id="3" name="Rectangle 2"/>
          <p:cNvSpPr/>
          <p:nvPr/>
        </p:nvSpPr>
        <p:spPr>
          <a:xfrm>
            <a:off x="828555" y="1676400"/>
            <a:ext cx="6096000" cy="3416320"/>
          </a:xfrm>
          <a:prstGeom prst="rect">
            <a:avLst/>
          </a:prstGeom>
        </p:spPr>
        <p:txBody>
          <a:bodyPr>
            <a:spAutoFit/>
          </a:bodyPr>
          <a:lstStyle/>
          <a:p>
            <a:pPr marL="285750" indent="-285750">
              <a:buFont typeface="Arial" pitchFamily="34" charset="0"/>
              <a:buChar char="•"/>
            </a:pPr>
            <a:r>
              <a:rPr lang="en-US" dirty="0"/>
              <a:t>The operating system kernel is in direct control of the underlying hardware. The kernel provides low-level device, memory and processor management functions (e.g. dealing with interrupts from hardware devices, sharing the processor among multiple programs, allocating memory for programs etc</a:t>
            </a:r>
            <a:r>
              <a:rPr lang="en-US" dirty="0" smtClean="0"/>
              <a:t>.)</a:t>
            </a:r>
          </a:p>
          <a:p>
            <a:endParaRPr lang="en-US" dirty="0" smtClean="0"/>
          </a:p>
          <a:p>
            <a:pPr marL="285750" indent="-285750">
              <a:buFont typeface="Arial" pitchFamily="34" charset="0"/>
              <a:buChar char="•"/>
            </a:pPr>
            <a:r>
              <a:rPr lang="en-US" dirty="0" smtClean="0"/>
              <a:t>Basic </a:t>
            </a:r>
            <a:r>
              <a:rPr lang="en-US" dirty="0"/>
              <a:t>hardware-independent kernel services are exposed to higher-level programs through a library of system calls (e.g. services to create a file, begin execution of a program, or open a logical network connection to another computer</a:t>
            </a:r>
            <a:r>
              <a:rPr lang="en-US" dirty="0" smtClean="0"/>
              <a:t>).</a:t>
            </a:r>
            <a:endParaRPr lang="en-US" dirty="0"/>
          </a:p>
        </p:txBody>
      </p:sp>
    </p:spTree>
    <p:extLst>
      <p:ext uri="{BB962C8B-B14F-4D97-AF65-F5344CB8AC3E}">
        <p14:creationId xmlns:p14="http://schemas.microsoft.com/office/powerpoint/2010/main" val="89817851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38080" y="1265760"/>
            <a:ext cx="10515240" cy="4920840"/>
          </a:xfrm>
          <a:prstGeom prst="rect">
            <a:avLst/>
          </a:prstGeom>
        </p:spPr>
        <p:txBody>
          <a:bodyPr/>
          <a:lstStyle/>
          <a:p>
            <a:pPr>
              <a:lnSpc>
                <a:spcPct val="90000"/>
              </a:lnSpc>
            </a:pPr>
            <a:endParaRPr dirty="0"/>
          </a:p>
        </p:txBody>
      </p:sp>
      <p:sp>
        <p:nvSpPr>
          <p:cNvPr id="93" name="TextShape 2"/>
          <p:cNvSpPr txBox="1"/>
          <p:nvPr/>
        </p:nvSpPr>
        <p:spPr>
          <a:xfrm>
            <a:off x="838080" y="192600"/>
            <a:ext cx="10515240" cy="903600"/>
          </a:xfrm>
          <a:prstGeom prst="rect">
            <a:avLst/>
          </a:prstGeom>
        </p:spPr>
        <p:txBody>
          <a:bodyPr anchor="ctr"/>
          <a:lstStyle/>
          <a:p>
            <a:pPr>
              <a:lnSpc>
                <a:spcPct val="100000"/>
              </a:lnSpc>
            </a:pPr>
            <a:r>
              <a:rPr lang="en-US" sz="4400" dirty="0" smtClean="0">
                <a:solidFill>
                  <a:srgbClr val="5B9BD5"/>
                </a:solidFill>
                <a:latin typeface="Calibri Light"/>
              </a:rPr>
              <a:t>The History of UNIX</a:t>
            </a:r>
            <a:endParaRPr dirty="0"/>
          </a:p>
        </p:txBody>
      </p:sp>
      <p:sp>
        <p:nvSpPr>
          <p:cNvPr id="96" name="TextShape 5"/>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97"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52C99A23-760D-4805-B6C0-1793F9DC16F3}" type="slidenum">
              <a:rPr lang="en-IN" sz="1200">
                <a:solidFill>
                  <a:srgbClr val="000000"/>
                </a:solidFill>
                <a:latin typeface="Calibri"/>
              </a:rPr>
              <a:t>5</a:t>
            </a:fld>
            <a:endParaRPr/>
          </a:p>
        </p:txBody>
      </p:sp>
      <p:sp>
        <p:nvSpPr>
          <p:cNvPr id="3" name="Rectangle 2"/>
          <p:cNvSpPr/>
          <p:nvPr/>
        </p:nvSpPr>
        <p:spPr>
          <a:xfrm>
            <a:off x="1676400" y="1447800"/>
            <a:ext cx="6096000" cy="4247317"/>
          </a:xfrm>
          <a:prstGeom prst="rect">
            <a:avLst/>
          </a:prstGeom>
        </p:spPr>
        <p:txBody>
          <a:bodyPr>
            <a:spAutoFit/>
          </a:bodyPr>
          <a:lstStyle/>
          <a:p>
            <a:pPr marL="285750" indent="-285750">
              <a:buFont typeface="Arial" pitchFamily="34" charset="0"/>
              <a:buChar char="•"/>
            </a:pPr>
            <a:r>
              <a:rPr lang="en-US" dirty="0"/>
              <a:t>Application programs (e.g. word processors, spreadsheets) and system utility programs (simple but useful application programs that come with the operating system, e.g. programs which find text inside a group of files) make use of system calls. Applications and system utilities are launched using a shell (a textual command line interface) or a graphical user interface that provides direct user interaction</a:t>
            </a:r>
            <a:r>
              <a:rPr lang="en-US" dirty="0" smtClean="0"/>
              <a:t>.</a:t>
            </a:r>
          </a:p>
          <a:p>
            <a:pPr marL="285750" indent="-285750">
              <a:buFont typeface="Arial" pitchFamily="34" charset="0"/>
              <a:buChar char="•"/>
            </a:pPr>
            <a:endParaRPr lang="en-US" dirty="0"/>
          </a:p>
          <a:p>
            <a:pPr marL="285750" indent="-285750">
              <a:buFont typeface="Arial" pitchFamily="34" charset="0"/>
              <a:buChar char="•"/>
            </a:pPr>
            <a:r>
              <a:rPr lang="en-US" dirty="0"/>
              <a:t>Operating systems (and different </a:t>
            </a:r>
            <a:r>
              <a:rPr lang="en-US" dirty="0" err="1"/>
              <a:t>flavours</a:t>
            </a:r>
            <a:r>
              <a:rPr lang="en-US" dirty="0"/>
              <a:t> of the same operating system) can be distinguished from one another by the system calls, system utilities and user interface they provide, as well as by the resource scheduling policies implemented by the kernel.</a:t>
            </a:r>
          </a:p>
          <a:p>
            <a:pPr marL="285750" indent="-285750">
              <a:buFont typeface="Arial" pitchFamily="34" charset="0"/>
              <a:buChar char="•"/>
            </a:pPr>
            <a:endParaRPr lang="en-US" dirty="0"/>
          </a:p>
        </p:txBody>
      </p:sp>
    </p:spTree>
    <p:extLst>
      <p:ext uri="{BB962C8B-B14F-4D97-AF65-F5344CB8AC3E}">
        <p14:creationId xmlns:p14="http://schemas.microsoft.com/office/powerpoint/2010/main" val="32903343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38080" y="1265760"/>
            <a:ext cx="10515240" cy="4920840"/>
          </a:xfrm>
          <a:prstGeom prst="rect">
            <a:avLst/>
          </a:prstGeom>
        </p:spPr>
        <p:txBody>
          <a:bodyPr/>
          <a:lstStyle/>
          <a:p>
            <a:pPr>
              <a:lnSpc>
                <a:spcPct val="90000"/>
              </a:lnSpc>
            </a:pPr>
            <a:endParaRPr dirty="0"/>
          </a:p>
        </p:txBody>
      </p:sp>
      <p:sp>
        <p:nvSpPr>
          <p:cNvPr id="93" name="TextShape 2"/>
          <p:cNvSpPr txBox="1"/>
          <p:nvPr/>
        </p:nvSpPr>
        <p:spPr>
          <a:xfrm>
            <a:off x="838080" y="192600"/>
            <a:ext cx="10515240" cy="903600"/>
          </a:xfrm>
          <a:prstGeom prst="rect">
            <a:avLst/>
          </a:prstGeom>
        </p:spPr>
        <p:txBody>
          <a:bodyPr anchor="ctr"/>
          <a:lstStyle/>
          <a:p>
            <a:pPr>
              <a:lnSpc>
                <a:spcPct val="100000"/>
              </a:lnSpc>
            </a:pPr>
            <a:r>
              <a:rPr lang="en-US" sz="4400" dirty="0" smtClean="0">
                <a:solidFill>
                  <a:srgbClr val="5B9BD5"/>
                </a:solidFill>
                <a:latin typeface="Calibri Light"/>
              </a:rPr>
              <a:t>The History of UNIX</a:t>
            </a:r>
            <a:endParaRPr dirty="0"/>
          </a:p>
        </p:txBody>
      </p:sp>
      <p:sp>
        <p:nvSpPr>
          <p:cNvPr id="96" name="TextShape 5"/>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97"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52C99A23-760D-4805-B6C0-1793F9DC16F3}" type="slidenum">
              <a:rPr lang="en-IN" sz="1200">
                <a:solidFill>
                  <a:srgbClr val="000000"/>
                </a:solidFill>
                <a:latin typeface="Calibri"/>
              </a:rPr>
              <a:t>6</a:t>
            </a:fld>
            <a:endParaRPr/>
          </a:p>
        </p:txBody>
      </p:sp>
      <p:sp>
        <p:nvSpPr>
          <p:cNvPr id="3" name="Rectangle 2"/>
          <p:cNvSpPr/>
          <p:nvPr/>
        </p:nvSpPr>
        <p:spPr>
          <a:xfrm>
            <a:off x="1676400" y="1447800"/>
            <a:ext cx="6096000" cy="2308324"/>
          </a:xfrm>
          <a:prstGeom prst="rect">
            <a:avLst/>
          </a:prstGeom>
        </p:spPr>
        <p:txBody>
          <a:bodyPr>
            <a:spAutoFit/>
          </a:bodyPr>
          <a:lstStyle/>
          <a:p>
            <a:pPr marL="285750" indent="-285750">
              <a:buFont typeface="Arial" pitchFamily="34" charset="0"/>
              <a:buChar char="•"/>
            </a:pPr>
            <a:r>
              <a:rPr lang="en-US" dirty="0" smtClean="0"/>
              <a:t>Linux was invented by Linux Torvalds, a Finnish computer science graduate student, in the early 1990’s.</a:t>
            </a:r>
          </a:p>
          <a:p>
            <a:pPr marL="285750" indent="-285750">
              <a:buFont typeface="Arial" pitchFamily="34" charset="0"/>
              <a:buChar char="•"/>
            </a:pPr>
            <a:endParaRPr lang="en-US" dirty="0"/>
          </a:p>
          <a:p>
            <a:pPr marL="285750" indent="-285750">
              <a:buFont typeface="Arial" pitchFamily="34" charset="0"/>
              <a:buChar char="•"/>
            </a:pPr>
            <a:r>
              <a:rPr lang="en-US" dirty="0" smtClean="0"/>
              <a:t>Much early inspiration was taken from “</a:t>
            </a:r>
            <a:r>
              <a:rPr lang="en-US" dirty="0" err="1" smtClean="0"/>
              <a:t>Minix</a:t>
            </a:r>
            <a:r>
              <a:rPr lang="en-US" dirty="0" smtClean="0"/>
              <a:t>” another UNIX clone created by Professor Andrew </a:t>
            </a:r>
            <a:r>
              <a:rPr lang="en-US" dirty="0" err="1" smtClean="0"/>
              <a:t>Tanenbaum</a:t>
            </a:r>
            <a:endParaRPr lang="en-US" dirty="0" smtClean="0"/>
          </a:p>
          <a:p>
            <a:pPr marL="285750" indent="-285750">
              <a:buFont typeface="Arial" pitchFamily="34" charset="0"/>
              <a:buChar char="•"/>
            </a:pPr>
            <a:endParaRPr lang="en-US" dirty="0"/>
          </a:p>
          <a:p>
            <a:pPr marL="285750" indent="-285750">
              <a:buFont typeface="Arial" pitchFamily="34" charset="0"/>
              <a:buChar char="•"/>
            </a:pPr>
            <a:r>
              <a:rPr lang="en-US" dirty="0" smtClean="0"/>
              <a:t>Linux is an open source distribution redistributed under the GNU General Public  License Version 2.</a:t>
            </a:r>
            <a:endParaRPr lang="en-US" dirty="0"/>
          </a:p>
        </p:txBody>
      </p:sp>
    </p:spTree>
    <p:extLst>
      <p:ext uri="{BB962C8B-B14F-4D97-AF65-F5344CB8AC3E}">
        <p14:creationId xmlns:p14="http://schemas.microsoft.com/office/powerpoint/2010/main" val="304708565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38080" y="1265760"/>
            <a:ext cx="10515240" cy="4920840"/>
          </a:xfrm>
          <a:prstGeom prst="rect">
            <a:avLst/>
          </a:prstGeom>
        </p:spPr>
        <p:txBody>
          <a:bodyPr/>
          <a:lstStyle/>
          <a:p>
            <a:pPr>
              <a:lnSpc>
                <a:spcPct val="90000"/>
              </a:lnSpc>
            </a:pPr>
            <a:endParaRPr dirty="0"/>
          </a:p>
        </p:txBody>
      </p:sp>
      <p:sp>
        <p:nvSpPr>
          <p:cNvPr id="93" name="TextShape 2"/>
          <p:cNvSpPr txBox="1"/>
          <p:nvPr/>
        </p:nvSpPr>
        <p:spPr>
          <a:xfrm>
            <a:off x="838080" y="192600"/>
            <a:ext cx="10515240" cy="903600"/>
          </a:xfrm>
          <a:prstGeom prst="rect">
            <a:avLst/>
          </a:prstGeom>
        </p:spPr>
        <p:txBody>
          <a:bodyPr anchor="ctr"/>
          <a:lstStyle/>
          <a:p>
            <a:pPr>
              <a:lnSpc>
                <a:spcPct val="100000"/>
              </a:lnSpc>
            </a:pPr>
            <a:r>
              <a:rPr lang="en-US" sz="4400" dirty="0" smtClean="0">
                <a:solidFill>
                  <a:srgbClr val="5B9BD5"/>
                </a:solidFill>
                <a:latin typeface="Calibri Light"/>
              </a:rPr>
              <a:t>O/S Architecture</a:t>
            </a:r>
            <a:endParaRPr dirty="0"/>
          </a:p>
        </p:txBody>
      </p:sp>
      <p:sp>
        <p:nvSpPr>
          <p:cNvPr id="96" name="TextShape 5"/>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97"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52C99A23-760D-4805-B6C0-1793F9DC16F3}" type="slidenum">
              <a:rPr lang="en-IN" sz="1200">
                <a:solidFill>
                  <a:srgbClr val="000000"/>
                </a:solidFill>
                <a:latin typeface="Calibri"/>
              </a:rPr>
              <a:t>7</a:t>
            </a:fld>
            <a:endParaRPr/>
          </a:p>
        </p:txBody>
      </p:sp>
      <p:sp>
        <p:nvSpPr>
          <p:cNvPr id="3" name="Rectangle 2"/>
          <p:cNvSpPr/>
          <p:nvPr/>
        </p:nvSpPr>
        <p:spPr>
          <a:xfrm>
            <a:off x="1676400" y="1447800"/>
            <a:ext cx="6096000" cy="2308324"/>
          </a:xfrm>
          <a:prstGeom prst="rect">
            <a:avLst/>
          </a:prstGeom>
        </p:spPr>
        <p:txBody>
          <a:bodyPr>
            <a:spAutoFit/>
          </a:bodyPr>
          <a:lstStyle/>
          <a:p>
            <a:pPr marL="285750" indent="-285750">
              <a:buFont typeface="Arial" pitchFamily="34" charset="0"/>
              <a:buChar char="•"/>
            </a:pPr>
            <a:r>
              <a:rPr lang="en-US" dirty="0" smtClean="0"/>
              <a:t>The Linux O/S contains the Linux kernel, which controls hardware devices and process scheduling. </a:t>
            </a:r>
          </a:p>
          <a:p>
            <a:pPr marL="285750" indent="-285750">
              <a:buFont typeface="Arial" pitchFamily="34" charset="0"/>
              <a:buChar char="•"/>
            </a:pPr>
            <a:endParaRPr lang="en-US" dirty="0"/>
          </a:p>
          <a:p>
            <a:pPr marL="285750" indent="-285750">
              <a:buFont typeface="Arial" pitchFamily="34" charset="0"/>
              <a:buChar char="•"/>
            </a:pPr>
            <a:r>
              <a:rPr lang="en-US" dirty="0" smtClean="0"/>
              <a:t>Also contains the API in the form of shared objects that live in /lib and /</a:t>
            </a:r>
            <a:r>
              <a:rPr lang="en-US" dirty="0" err="1" smtClean="0"/>
              <a:t>usr</a:t>
            </a:r>
            <a:r>
              <a:rPr lang="en-US" dirty="0" smtClean="0"/>
              <a:t>/lib</a:t>
            </a:r>
          </a:p>
          <a:p>
            <a:pPr marL="285750" indent="-285750">
              <a:buFont typeface="Arial" pitchFamily="34" charset="0"/>
              <a:buChar char="•"/>
            </a:pPr>
            <a:endParaRPr lang="en-US" dirty="0"/>
          </a:p>
          <a:p>
            <a:pPr marL="285750" indent="-285750">
              <a:buFont typeface="Arial" pitchFamily="34" charset="0"/>
              <a:buChar char="•"/>
            </a:pPr>
            <a:r>
              <a:rPr lang="en-US" dirty="0" smtClean="0"/>
              <a:t>Also contains applications such as browsers, databases, languages and other programs. </a:t>
            </a:r>
            <a:endParaRPr lang="en-US" dirty="0"/>
          </a:p>
        </p:txBody>
      </p:sp>
    </p:spTree>
    <p:extLst>
      <p:ext uri="{BB962C8B-B14F-4D97-AF65-F5344CB8AC3E}">
        <p14:creationId xmlns:p14="http://schemas.microsoft.com/office/powerpoint/2010/main" val="125283704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38080" y="1265760"/>
            <a:ext cx="10515240" cy="4920840"/>
          </a:xfrm>
          <a:prstGeom prst="rect">
            <a:avLst/>
          </a:prstGeom>
        </p:spPr>
        <p:txBody>
          <a:bodyPr/>
          <a:lstStyle/>
          <a:p>
            <a:pPr>
              <a:lnSpc>
                <a:spcPct val="90000"/>
              </a:lnSpc>
            </a:pPr>
            <a:endParaRPr dirty="0"/>
          </a:p>
        </p:txBody>
      </p:sp>
      <p:sp>
        <p:nvSpPr>
          <p:cNvPr id="93" name="TextShape 2"/>
          <p:cNvSpPr txBox="1"/>
          <p:nvPr/>
        </p:nvSpPr>
        <p:spPr>
          <a:xfrm>
            <a:off x="838080" y="192600"/>
            <a:ext cx="10515240" cy="903600"/>
          </a:xfrm>
          <a:prstGeom prst="rect">
            <a:avLst/>
          </a:prstGeom>
        </p:spPr>
        <p:txBody>
          <a:bodyPr anchor="ctr"/>
          <a:lstStyle/>
          <a:p>
            <a:pPr>
              <a:lnSpc>
                <a:spcPct val="100000"/>
              </a:lnSpc>
            </a:pPr>
            <a:r>
              <a:rPr lang="en-US" sz="4400" dirty="0" smtClean="0">
                <a:solidFill>
                  <a:srgbClr val="5B9BD5"/>
                </a:solidFill>
                <a:latin typeface="Calibri Light"/>
              </a:rPr>
              <a:t>UNIX Command structure</a:t>
            </a:r>
            <a:endParaRPr dirty="0"/>
          </a:p>
        </p:txBody>
      </p:sp>
      <p:sp>
        <p:nvSpPr>
          <p:cNvPr id="96" name="TextShape 5"/>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97"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52C99A23-760D-4805-B6C0-1793F9DC16F3}" type="slidenum">
              <a:rPr lang="en-IN" sz="1200">
                <a:solidFill>
                  <a:srgbClr val="000000"/>
                </a:solidFill>
                <a:latin typeface="Calibri"/>
              </a:rPr>
              <a:t>8</a:t>
            </a:fld>
            <a:endParaRPr/>
          </a:p>
        </p:txBody>
      </p:sp>
      <p:sp>
        <p:nvSpPr>
          <p:cNvPr id="3" name="Rectangle 2"/>
          <p:cNvSpPr/>
          <p:nvPr/>
        </p:nvSpPr>
        <p:spPr>
          <a:xfrm>
            <a:off x="1676400" y="1447800"/>
            <a:ext cx="6096000" cy="2308324"/>
          </a:xfrm>
          <a:prstGeom prst="rect">
            <a:avLst/>
          </a:prstGeom>
        </p:spPr>
        <p:txBody>
          <a:bodyPr>
            <a:spAutoFit/>
          </a:bodyPr>
          <a:lstStyle/>
          <a:p>
            <a:pPr marL="285750" indent="-285750">
              <a:buFont typeface="Arial" pitchFamily="34" charset="0"/>
              <a:buChar char="•"/>
            </a:pPr>
            <a:r>
              <a:rPr lang="en-US" dirty="0" smtClean="0"/>
              <a:t>UNIX commands generally follow the syntax </a:t>
            </a:r>
            <a:r>
              <a:rPr lang="en-US" dirty="0" err="1" smtClean="0"/>
              <a:t>cmd</a:t>
            </a:r>
            <a:r>
              <a:rPr lang="en-US" dirty="0"/>
              <a:t> </a:t>
            </a:r>
            <a:r>
              <a:rPr lang="en-US" dirty="0" smtClean="0"/>
              <a:t>&lt;options&gt; &lt;</a:t>
            </a:r>
            <a:r>
              <a:rPr lang="en-US" dirty="0" err="1" smtClean="0"/>
              <a:t>args</a:t>
            </a:r>
            <a:r>
              <a:rPr lang="en-US" dirty="0" smtClean="0"/>
              <a:t>&gt;</a:t>
            </a:r>
          </a:p>
          <a:p>
            <a:pPr marL="285750" indent="-285750">
              <a:buFont typeface="Arial" pitchFamily="34" charset="0"/>
              <a:buChar char="•"/>
            </a:pPr>
            <a:endParaRPr lang="en-US" dirty="0"/>
          </a:p>
          <a:p>
            <a:pPr marL="285750" indent="-285750">
              <a:buFont typeface="Arial" pitchFamily="34" charset="0"/>
              <a:buChar char="•"/>
            </a:pPr>
            <a:r>
              <a:rPr lang="en-US" dirty="0" smtClean="0"/>
              <a:t>Options modify the behavior of a command.  Usually specified with a ‘-’ or a ‘—’ in front of the option</a:t>
            </a:r>
          </a:p>
          <a:p>
            <a:pPr marL="285750" indent="-285750">
              <a:buFont typeface="Arial" pitchFamily="34" charset="0"/>
              <a:buChar char="•"/>
            </a:pPr>
            <a:endParaRPr lang="en-US" dirty="0"/>
          </a:p>
          <a:p>
            <a:pPr marL="285750" indent="-285750">
              <a:buFont typeface="Arial" pitchFamily="34" charset="0"/>
              <a:buChar char="•"/>
            </a:pPr>
            <a:r>
              <a:rPr lang="en-US" dirty="0" err="1" smtClean="0"/>
              <a:t>Args</a:t>
            </a:r>
            <a:r>
              <a:rPr lang="en-US" dirty="0" smtClean="0"/>
              <a:t> are what you expect the command to work on, usually a file.. </a:t>
            </a:r>
            <a:endParaRPr lang="en-US" dirty="0"/>
          </a:p>
        </p:txBody>
      </p:sp>
    </p:spTree>
    <p:extLst>
      <p:ext uri="{BB962C8B-B14F-4D97-AF65-F5344CB8AC3E}">
        <p14:creationId xmlns:p14="http://schemas.microsoft.com/office/powerpoint/2010/main" val="52813572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1523880" y="1122480"/>
            <a:ext cx="9143640" cy="2387160"/>
          </a:xfrm>
          <a:prstGeom prst="rect">
            <a:avLst/>
          </a:prstGeom>
        </p:spPr>
        <p:txBody>
          <a:bodyPr anchor="b"/>
          <a:lstStyle/>
          <a:p>
            <a:pPr algn="ctr">
              <a:lnSpc>
                <a:spcPct val="100000"/>
              </a:lnSpc>
            </a:pPr>
            <a:r>
              <a:rPr lang="en-US" sz="6000" dirty="0">
                <a:solidFill>
                  <a:srgbClr val="5B9BD5"/>
                </a:solidFill>
                <a:latin typeface="Calibri Light"/>
              </a:rPr>
              <a:t>Module </a:t>
            </a:r>
            <a:r>
              <a:rPr lang="en-US" sz="6000" dirty="0" smtClean="0">
                <a:solidFill>
                  <a:srgbClr val="5B9BD5"/>
                </a:solidFill>
                <a:latin typeface="Calibri Light"/>
              </a:rPr>
              <a:t>2</a:t>
            </a:r>
            <a:endParaRPr dirty="0"/>
          </a:p>
        </p:txBody>
      </p:sp>
      <p:sp>
        <p:nvSpPr>
          <p:cNvPr id="90" name="TextShape 2"/>
          <p:cNvSpPr txBox="1"/>
          <p:nvPr/>
        </p:nvSpPr>
        <p:spPr>
          <a:xfrm>
            <a:off x="1523880" y="3703680"/>
            <a:ext cx="9143640" cy="1655280"/>
          </a:xfrm>
          <a:prstGeom prst="rect">
            <a:avLst/>
          </a:prstGeom>
        </p:spPr>
        <p:txBody>
          <a:bodyPr/>
          <a:lstStyle/>
          <a:p>
            <a:pPr algn="ctr">
              <a:lnSpc>
                <a:spcPct val="100000"/>
              </a:lnSpc>
            </a:pPr>
            <a:r>
              <a:rPr lang="en-IN" sz="2400" dirty="0" smtClean="0">
                <a:solidFill>
                  <a:srgbClr val="000000"/>
                </a:solidFill>
                <a:latin typeface="Calibri"/>
              </a:rPr>
              <a:t>The UNIX </a:t>
            </a:r>
            <a:r>
              <a:rPr lang="en-IN" sz="2400" dirty="0" err="1" smtClean="0">
                <a:solidFill>
                  <a:srgbClr val="000000"/>
                </a:solidFill>
                <a:latin typeface="Calibri"/>
              </a:rPr>
              <a:t>Filesystem</a:t>
            </a:r>
            <a:endParaRPr dirty="0"/>
          </a:p>
        </p:txBody>
      </p:sp>
      <p:sp>
        <p:nvSpPr>
          <p:cNvPr id="91" name="CustomShape 3"/>
          <p:cNvSpPr/>
          <p:nvPr/>
        </p:nvSpPr>
        <p:spPr>
          <a:xfrm>
            <a:off x="507960" y="6356520"/>
            <a:ext cx="930960" cy="272880"/>
          </a:xfrm>
          <a:prstGeom prst="rect">
            <a:avLst/>
          </a:prstGeom>
          <a:noFill/>
          <a:ln>
            <a:noFill/>
          </a:ln>
        </p:spPr>
        <p:txBody>
          <a:bodyPr lIns="90000" tIns="45000" rIns="90000" bIns="45000"/>
          <a:lstStyle/>
          <a:p>
            <a:pPr>
              <a:lnSpc>
                <a:spcPct val="100000"/>
              </a:lnSpc>
            </a:pPr>
            <a:fld id="{E55FA6BC-6E9D-4AF8-8DFC-630F64A2741B}" type="slidenum">
              <a:rPr lang="en-IN" sz="1200">
                <a:solidFill>
                  <a:srgbClr val="000000"/>
                </a:solidFill>
                <a:latin typeface="Calibri"/>
              </a:rPr>
              <a:t>9</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TotalTime>
  <Words>9354</Words>
  <Application>Microsoft Office PowerPoint</Application>
  <PresentationFormat>Custom</PresentationFormat>
  <Paragraphs>2080</Paragraphs>
  <Slides>23</Slides>
  <Notes>23</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bbrelin</cp:lastModifiedBy>
  <cp:revision>45</cp:revision>
  <dcterms:modified xsi:type="dcterms:W3CDTF">2017-11-11T22:56:54Z</dcterms:modified>
</cp:coreProperties>
</file>