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57" r:id="rId4"/>
    <p:sldId id="285" r:id="rId5"/>
    <p:sldId id="286" r:id="rId6"/>
    <p:sldId id="287" r:id="rId7"/>
    <p:sldId id="288" r:id="rId8"/>
    <p:sldId id="289" r:id="rId9"/>
    <p:sldId id="290" r:id="rId10"/>
    <p:sldId id="258" r:id="rId11"/>
    <p:sldId id="259" r:id="rId12"/>
    <p:sldId id="291" r:id="rId13"/>
    <p:sldId id="292" r:id="rId14"/>
    <p:sldId id="293" r:id="rId15"/>
    <p:sldId id="294" r:id="rId16"/>
    <p:sldId id="295" r:id="rId17"/>
    <p:sldId id="296" r:id="rId18"/>
    <p:sldId id="297" r:id="rId1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725" autoAdjust="0"/>
  </p:normalViewPr>
  <p:slideViewPr>
    <p:cSldViewPr>
      <p:cViewPr>
        <p:scale>
          <a:sx n="100" d="100"/>
          <a:sy n="100" d="100"/>
        </p:scale>
        <p:origin x="-72" y="1968"/>
      </p:cViewPr>
      <p:guideLst>
        <p:guide orient="horz" pos="2160"/>
        <p:guide pos="3840"/>
      </p:guideLst>
    </p:cSldViewPr>
  </p:slideViewPr>
  <p:notesTextViewPr>
    <p:cViewPr>
      <p:scale>
        <a:sx n="1" d="1"/>
        <a:sy n="1" d="1"/>
      </p:scale>
      <p:origin x="0" y="43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80"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81"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82"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83" name="PlaceHolder 5"/>
          <p:cNvSpPr>
            <a:spLocks noGrp="1"/>
          </p:cNvSpPr>
          <p:nvPr>
            <p:ph type="sldNum"/>
          </p:nvPr>
        </p:nvSpPr>
        <p:spPr>
          <a:xfrm>
            <a:off x="4278960" y="10157400"/>
            <a:ext cx="3280680" cy="534240"/>
          </a:xfrm>
          <a:prstGeom prst="rect">
            <a:avLst/>
          </a:prstGeom>
        </p:spPr>
        <p:txBody>
          <a:bodyPr lIns="0" tIns="0" rIns="0" bIns="0" anchor="b"/>
          <a:lstStyle/>
          <a:p>
            <a:pPr algn="r"/>
            <a:fld id="{8D390E7B-19F0-44E0-80AA-FDC0A7A2BA42}" type="slidenum">
              <a:rPr lang="en-IN" sz="1400">
                <a:latin typeface="Times New Roman"/>
              </a:rPr>
              <a:t>‹#›</a:t>
            </a:fld>
            <a:endParaRPr/>
          </a:p>
        </p:txBody>
      </p:sp>
    </p:spTree>
    <p:extLst>
      <p:ext uri="{BB962C8B-B14F-4D97-AF65-F5344CB8AC3E}">
        <p14:creationId xmlns:p14="http://schemas.microsoft.com/office/powerpoint/2010/main" val="176991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08"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09"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FFCCAD2-19E1-4E57-BDB2-8016E8EFD102}" type="slidenum">
              <a:rPr lang="en-IN" sz="1000">
                <a:solidFill>
                  <a:srgbClr val="000000"/>
                </a:solidFill>
                <a:latin typeface="Georgia"/>
                <a:ea typeface="+mn-e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A simple description of the UNIX system, also applicable to Linux, is this:</a:t>
            </a:r>
          </a:p>
          <a:p>
            <a:pPr>
              <a:lnSpc>
                <a:spcPct val="100000"/>
              </a:lnSpc>
            </a:pPr>
            <a:endParaRPr lang="en-US" dirty="0" smtClean="0"/>
          </a:p>
          <a:p>
            <a:pPr>
              <a:lnSpc>
                <a:spcPct val="100000"/>
              </a:lnSpc>
            </a:pPr>
            <a:r>
              <a:rPr lang="en-US" dirty="0" smtClean="0"/>
              <a:t>"On a UNIX system, everything is a file; if something is not a file, it is a process."</a:t>
            </a:r>
          </a:p>
          <a:p>
            <a:pPr>
              <a:lnSpc>
                <a:spcPct val="100000"/>
              </a:lnSpc>
            </a:pPr>
            <a:endParaRPr lang="en-US" dirty="0" smtClean="0"/>
          </a:p>
          <a:p>
            <a:pPr>
              <a:lnSpc>
                <a:spcPct val="100000"/>
              </a:lnSpc>
            </a:pPr>
            <a:r>
              <a:rPr lang="en-US" dirty="0" smtClean="0"/>
              <a:t>This statement is true because there are special files that are more than just files (named pipes and sockets, for instance), but to keep things simple, saying that everything is a file is an acceptable generalization. A Linux system, just like UNIX, makes no difference between a file and a directory, since a directory is just a file containing names of other files. Programs, services, texts, images, and so forth, are all files. Input and output devices, and generally all devices, are considered to be files, according to the system.</a:t>
            </a:r>
          </a:p>
          <a:p>
            <a:pPr>
              <a:lnSpc>
                <a:spcPct val="100000"/>
              </a:lnSpc>
            </a:pPr>
            <a:endParaRPr lang="en-US" dirty="0" smtClean="0"/>
          </a:p>
          <a:p>
            <a:pPr>
              <a:lnSpc>
                <a:spcPct val="100000"/>
              </a:lnSpc>
            </a:pPr>
            <a:r>
              <a:rPr lang="en-US" dirty="0" smtClean="0"/>
              <a:t>Most files are just files, called regular files; they contain normal data, for example text files, executable files or programs, input for or output from a program and so on.</a:t>
            </a:r>
          </a:p>
          <a:p>
            <a:pPr>
              <a:lnSpc>
                <a:spcPct val="100000"/>
              </a:lnSpc>
            </a:pPr>
            <a:endParaRPr lang="en-US" dirty="0" smtClean="0"/>
          </a:p>
          <a:p>
            <a:pPr>
              <a:lnSpc>
                <a:spcPct val="100000"/>
              </a:lnSpc>
            </a:pPr>
            <a:r>
              <a:rPr lang="en-US" dirty="0" smtClean="0"/>
              <a:t>While it is reasonably safe to suppose that everything you encounter on a Linux system is a file, there are some exceptions.</a:t>
            </a:r>
          </a:p>
          <a:p>
            <a:pPr>
              <a:lnSpc>
                <a:spcPct val="100000"/>
              </a:lnSpc>
            </a:pPr>
            <a:endParaRPr lang="en-US" dirty="0" smtClean="0"/>
          </a:p>
          <a:p>
            <a:pPr>
              <a:lnSpc>
                <a:spcPct val="100000"/>
              </a:lnSpc>
            </a:pPr>
            <a:r>
              <a:rPr lang="en-US" dirty="0" smtClean="0"/>
              <a:t>Directories: files that are lists of other files.</a:t>
            </a:r>
          </a:p>
          <a:p>
            <a:pPr>
              <a:lnSpc>
                <a:spcPct val="100000"/>
              </a:lnSpc>
            </a:pPr>
            <a:endParaRPr lang="en-US" dirty="0" smtClean="0"/>
          </a:p>
          <a:p>
            <a:pPr>
              <a:lnSpc>
                <a:spcPct val="100000"/>
              </a:lnSpc>
            </a:pPr>
            <a:r>
              <a:rPr lang="en-US" dirty="0" smtClean="0"/>
              <a:t>Special files: the mechanism used for input and output. Most special files are in /</a:t>
            </a:r>
            <a:r>
              <a:rPr lang="en-US" dirty="0" err="1" smtClean="0"/>
              <a:t>dev</a:t>
            </a:r>
            <a:r>
              <a:rPr lang="en-US" dirty="0" smtClean="0"/>
              <a:t>, we will discuss them later.</a:t>
            </a:r>
          </a:p>
          <a:p>
            <a:pPr>
              <a:lnSpc>
                <a:spcPct val="100000"/>
              </a:lnSpc>
            </a:pPr>
            <a:endParaRPr lang="en-US" dirty="0" smtClean="0"/>
          </a:p>
          <a:p>
            <a:pPr>
              <a:lnSpc>
                <a:spcPct val="100000"/>
              </a:lnSpc>
            </a:pPr>
            <a:r>
              <a:rPr lang="en-US" dirty="0" smtClean="0"/>
              <a:t>Links: a system to make a file or directory visible in multiple parts of the system's file tree. We will talk about links in detail.</a:t>
            </a:r>
          </a:p>
          <a:p>
            <a:pPr>
              <a:lnSpc>
                <a:spcPct val="100000"/>
              </a:lnSpc>
            </a:pPr>
            <a:endParaRPr lang="en-US" dirty="0" smtClean="0"/>
          </a:p>
          <a:p>
            <a:pPr>
              <a:lnSpc>
                <a:spcPct val="100000"/>
              </a:lnSpc>
            </a:pPr>
            <a:r>
              <a:rPr lang="en-US" dirty="0" smtClean="0"/>
              <a:t>(Domain) sockets: a special file type, similar to TCP/IP sockets, providing inter-process networking protected by the file system's access control.</a:t>
            </a:r>
          </a:p>
          <a:p>
            <a:pPr>
              <a:lnSpc>
                <a:spcPct val="100000"/>
              </a:lnSpc>
            </a:pPr>
            <a:endParaRPr lang="en-US" dirty="0" smtClean="0"/>
          </a:p>
          <a:p>
            <a:pPr>
              <a:lnSpc>
                <a:spcPct val="100000"/>
              </a:lnSpc>
            </a:pPr>
            <a:r>
              <a:rPr lang="en-US" dirty="0" smtClean="0"/>
              <a:t>Named pipes: act more or less like sockets and form a way for processes to communicate with each other, without using network socket semantics.</a:t>
            </a:r>
          </a:p>
          <a:p>
            <a:pPr>
              <a:lnSpc>
                <a:spcPct val="100000"/>
              </a:lnSpc>
            </a:pPr>
            <a:endParaRPr lang="en-US" dirty="0" smtClean="0"/>
          </a:p>
          <a:p>
            <a:pPr>
              <a:lnSpc>
                <a:spcPct val="100000"/>
              </a:lnSpc>
            </a:pPr>
            <a:endParaRPr lang="en-US" dirty="0" smtClean="0"/>
          </a:p>
          <a:p>
            <a:pPr>
              <a:lnSpc>
                <a:spcPct val="100000"/>
              </a:lnSpc>
            </a:pPr>
            <a:r>
              <a:rPr lang="en-US" dirty="0" smtClean="0"/>
              <a:t>In order to manage all those files in an orderly fashion, man likes to think of them in an ordered tree-like structure on the hard disk, as we know from MS-DOS (Disk Operating System) for instance. The large branches contain more branches, and the branches at the end contain the tree's leaves or normal files. For now we will use this image of the tree, but we will find out later why this is not a fully accurate image.</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10</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The UNIX operating system is built around the concept of a </a:t>
            </a:r>
            <a:r>
              <a:rPr lang="en-US" dirty="0" err="1" smtClean="0"/>
              <a:t>filesystem</a:t>
            </a:r>
            <a:r>
              <a:rPr lang="en-US" dirty="0" smtClean="0"/>
              <a:t> which is used to store all of the information that constitutes the long-term state of the system. This state includes the operating system kernel itself, the executable files for the commands supported by the operating system, configuration information, temporary </a:t>
            </a:r>
            <a:r>
              <a:rPr lang="en-US" dirty="0" err="1" smtClean="0"/>
              <a:t>workfiles</a:t>
            </a:r>
            <a:r>
              <a:rPr lang="en-US" dirty="0" smtClean="0"/>
              <a:t>, user data, and various special files that are used to give controlled access to system hardware and operating system functions.</a:t>
            </a:r>
          </a:p>
          <a:p>
            <a:pPr>
              <a:lnSpc>
                <a:spcPct val="100000"/>
              </a:lnSpc>
            </a:pPr>
            <a:r>
              <a:rPr lang="en-US" dirty="0" smtClean="0"/>
              <a:t>Every item stored in a UNIX </a:t>
            </a:r>
            <a:r>
              <a:rPr lang="en-US" dirty="0" err="1" smtClean="0"/>
              <a:t>filesystem</a:t>
            </a:r>
            <a:r>
              <a:rPr lang="en-US" dirty="0" smtClean="0"/>
              <a:t> belongs to one of four types:</a:t>
            </a:r>
          </a:p>
          <a:p>
            <a:pPr>
              <a:lnSpc>
                <a:spcPct val="100000"/>
              </a:lnSpc>
            </a:pPr>
            <a:endParaRPr lang="en-US" dirty="0" smtClean="0"/>
          </a:p>
          <a:p>
            <a:pPr>
              <a:lnSpc>
                <a:spcPct val="100000"/>
              </a:lnSpc>
            </a:pPr>
            <a:r>
              <a:rPr lang="en-US" dirty="0" smtClean="0"/>
              <a:t>Ordinary files</a:t>
            </a:r>
          </a:p>
          <a:p>
            <a:pPr>
              <a:lnSpc>
                <a:spcPct val="100000"/>
              </a:lnSpc>
            </a:pPr>
            <a:endParaRPr lang="en-US" dirty="0" smtClean="0"/>
          </a:p>
          <a:p>
            <a:pPr>
              <a:lnSpc>
                <a:spcPct val="100000"/>
              </a:lnSpc>
            </a:pPr>
            <a:r>
              <a:rPr lang="en-US" dirty="0" smtClean="0"/>
              <a:t>Ordinary files can contain text, data, or program information. Files cannot contain other files or directories. Unlike other operating systems, UNIX filenames are not broken into a name part and an extension part (although extensions are still frequently used as a means to classify files). Instead they can contain any keyboard character except for '/' and be up to 256 characters long (note however that characters such as *,?,# and &amp; have special meaning in most shells and should not therefore be used in filenames). Putting spaces in filenames also makes them difficult to manipulate - rather use the underscore '_'.</a:t>
            </a:r>
          </a:p>
          <a:p>
            <a:pPr>
              <a:lnSpc>
                <a:spcPct val="100000"/>
              </a:lnSpc>
            </a:pPr>
            <a:r>
              <a:rPr lang="en-US" dirty="0" smtClean="0"/>
              <a:t>Directories</a:t>
            </a:r>
          </a:p>
          <a:p>
            <a:pPr>
              <a:lnSpc>
                <a:spcPct val="100000"/>
              </a:lnSpc>
            </a:pPr>
            <a:endParaRPr lang="en-US" dirty="0" smtClean="0"/>
          </a:p>
          <a:p>
            <a:pPr>
              <a:lnSpc>
                <a:spcPct val="100000"/>
              </a:lnSpc>
            </a:pPr>
            <a:r>
              <a:rPr lang="en-US" dirty="0" smtClean="0"/>
              <a:t>Directories are containers or folders that hold files, and other directories.</a:t>
            </a:r>
          </a:p>
          <a:p>
            <a:pPr>
              <a:lnSpc>
                <a:spcPct val="100000"/>
              </a:lnSpc>
            </a:pPr>
            <a:r>
              <a:rPr lang="en-US" dirty="0" smtClean="0"/>
              <a:t>Devices</a:t>
            </a:r>
          </a:p>
          <a:p>
            <a:pPr>
              <a:lnSpc>
                <a:spcPct val="100000"/>
              </a:lnSpc>
            </a:pPr>
            <a:endParaRPr lang="en-US" dirty="0" smtClean="0"/>
          </a:p>
          <a:p>
            <a:pPr>
              <a:lnSpc>
                <a:spcPct val="100000"/>
              </a:lnSpc>
            </a:pPr>
            <a:r>
              <a:rPr lang="en-US" dirty="0" smtClean="0"/>
              <a:t>To provide applications with easy access to hardware devices, UNIX allows them to be used in much the same way as ordinary files. There are two types of devices in UNIX - block-oriented devices which transfer data in blocks (e.g. hard disks) and character-oriented devices that transfer data on a byte-by-byte basis (e.g. modems and dumb terminals).</a:t>
            </a:r>
          </a:p>
          <a:p>
            <a:pPr>
              <a:lnSpc>
                <a:spcPct val="100000"/>
              </a:lnSpc>
            </a:pPr>
            <a:r>
              <a:rPr lang="en-US" dirty="0" smtClean="0"/>
              <a:t>Links</a:t>
            </a:r>
          </a:p>
          <a:p>
            <a:pPr>
              <a:lnSpc>
                <a:spcPct val="100000"/>
              </a:lnSpc>
            </a:pPr>
            <a:endParaRPr lang="en-US" dirty="0" smtClean="0"/>
          </a:p>
          <a:p>
            <a:pPr>
              <a:lnSpc>
                <a:spcPct val="100000"/>
              </a:lnSpc>
            </a:pPr>
            <a:r>
              <a:rPr lang="en-US" dirty="0" smtClean="0"/>
              <a:t>A link is a pointer to another file. There are two types of links - a hard link to a file is indistinguishable from the file itself. A soft link (or symbolic link) provides an indirect pointer or shortcut to a file. A soft link is implemented as a directory file entry containing a pathname.</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11</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The UNIX </a:t>
            </a:r>
            <a:r>
              <a:rPr lang="en-US" dirty="0" err="1" smtClean="0"/>
              <a:t>filesystem</a:t>
            </a:r>
            <a:r>
              <a:rPr lang="en-US" dirty="0" smtClean="0"/>
              <a:t> is laid out as a hierarchical tree structure which is anchored at a special top-level directory known as the root (designated by a slash '/'). Because of the tree structure, a directory can have many child directories, but only one parent directory. </a:t>
            </a:r>
          </a:p>
          <a:p>
            <a:pPr>
              <a:lnSpc>
                <a:spcPct val="100000"/>
              </a:lnSpc>
            </a:pPr>
            <a:endParaRPr lang="en-US" dirty="0" smtClean="0"/>
          </a:p>
          <a:p>
            <a:pPr>
              <a:lnSpc>
                <a:spcPct val="100000"/>
              </a:lnSpc>
            </a:pPr>
            <a:r>
              <a:rPr lang="en-US" dirty="0" smtClean="0"/>
              <a:t>To specify a location in the directory hierarchy, we must specify a path through the tree. The path to a location can be defined by an absolute path from the root /, or as a relative path from the current working directory. To specify a path, each directory along the route from the source to the destination must be included in the path, with each directory in the sequence being separated by a slash. To help with the specification of relative paths, UNIX provides the shorthand "." for the current directory and ".." for the parent directory. For example, the absolute path to the directory "play" is /home/will/play, while the relative path to this directory from "</a:t>
            </a:r>
            <a:r>
              <a:rPr lang="en-US" dirty="0" err="1" smtClean="0"/>
              <a:t>zeb</a:t>
            </a:r>
            <a:r>
              <a:rPr lang="en-US" dirty="0" smtClean="0"/>
              <a:t>" is ../will/play.</a:t>
            </a:r>
          </a:p>
          <a:p>
            <a:pPr>
              <a:lnSpc>
                <a:spcPct val="100000"/>
              </a:lnSpc>
            </a:pPr>
            <a:endParaRPr lang="en-US" dirty="0" smtClean="0"/>
          </a:p>
          <a:p>
            <a:pPr>
              <a:lnSpc>
                <a:spcPct val="100000"/>
              </a:lnSpc>
            </a:pPr>
            <a:r>
              <a:rPr lang="en-US" dirty="0" smtClean="0"/>
              <a:t>directory	Typical Contents</a:t>
            </a:r>
          </a:p>
          <a:p>
            <a:pPr>
              <a:lnSpc>
                <a:spcPct val="100000"/>
              </a:lnSpc>
            </a:pPr>
            <a:r>
              <a:rPr lang="en-US" dirty="0" smtClean="0"/>
              <a:t>/	The "root" directory</a:t>
            </a:r>
          </a:p>
          <a:p>
            <a:pPr>
              <a:lnSpc>
                <a:spcPct val="100000"/>
              </a:lnSpc>
            </a:pPr>
            <a:r>
              <a:rPr lang="en-US" dirty="0" smtClean="0"/>
              <a:t>/bin	Essential low-level system utilities</a:t>
            </a:r>
          </a:p>
          <a:p>
            <a:pPr>
              <a:lnSpc>
                <a:spcPct val="100000"/>
              </a:lnSpc>
            </a:pPr>
            <a:r>
              <a:rPr lang="en-US" dirty="0" smtClean="0"/>
              <a:t>/</a:t>
            </a:r>
            <a:r>
              <a:rPr lang="en-US" dirty="0" err="1" smtClean="0"/>
              <a:t>usr</a:t>
            </a:r>
            <a:r>
              <a:rPr lang="en-US" dirty="0" smtClean="0"/>
              <a:t>/bin	Higher-level system utilities and application programs</a:t>
            </a:r>
          </a:p>
          <a:p>
            <a:pPr>
              <a:lnSpc>
                <a:spcPct val="100000"/>
              </a:lnSpc>
            </a:pPr>
            <a:r>
              <a:rPr lang="en-US" dirty="0" smtClean="0"/>
              <a:t>/</a:t>
            </a:r>
            <a:r>
              <a:rPr lang="en-US" dirty="0" err="1" smtClean="0"/>
              <a:t>sbin</a:t>
            </a:r>
            <a:r>
              <a:rPr lang="en-US" dirty="0" smtClean="0"/>
              <a:t>	</a:t>
            </a:r>
            <a:r>
              <a:rPr lang="en-US" dirty="0" err="1" smtClean="0"/>
              <a:t>Superuser</a:t>
            </a:r>
            <a:r>
              <a:rPr lang="en-US" dirty="0" smtClean="0"/>
              <a:t> system utilities (for performing system administration tasks)</a:t>
            </a:r>
          </a:p>
          <a:p>
            <a:pPr>
              <a:lnSpc>
                <a:spcPct val="100000"/>
              </a:lnSpc>
            </a:pPr>
            <a:r>
              <a:rPr lang="en-US" dirty="0" smtClean="0"/>
              <a:t>/lib	Program libraries (collections of system calls that can be included in programs by a compiler) for low-level system utilities</a:t>
            </a:r>
          </a:p>
          <a:p>
            <a:pPr>
              <a:lnSpc>
                <a:spcPct val="100000"/>
              </a:lnSpc>
            </a:pPr>
            <a:r>
              <a:rPr lang="en-US" dirty="0" smtClean="0"/>
              <a:t>/</a:t>
            </a:r>
            <a:r>
              <a:rPr lang="en-US" dirty="0" err="1" smtClean="0"/>
              <a:t>usr</a:t>
            </a:r>
            <a:r>
              <a:rPr lang="en-US" dirty="0" smtClean="0"/>
              <a:t>/lib	Program libraries for higher-level user programs</a:t>
            </a:r>
          </a:p>
          <a:p>
            <a:pPr>
              <a:lnSpc>
                <a:spcPct val="100000"/>
              </a:lnSpc>
            </a:pPr>
            <a:r>
              <a:rPr lang="en-US" dirty="0" smtClean="0"/>
              <a:t>/</a:t>
            </a:r>
            <a:r>
              <a:rPr lang="en-US" dirty="0" err="1" smtClean="0"/>
              <a:t>tmp</a:t>
            </a:r>
            <a:r>
              <a:rPr lang="en-US" dirty="0" smtClean="0"/>
              <a:t>	Temporary file storage space (can be used by any user)</a:t>
            </a:r>
          </a:p>
          <a:p>
            <a:pPr>
              <a:lnSpc>
                <a:spcPct val="100000"/>
              </a:lnSpc>
            </a:pPr>
            <a:r>
              <a:rPr lang="en-US" dirty="0" smtClean="0"/>
              <a:t>/home or /homes	User home directories containing personal file space for each user. Each directory is named after the login of the user.</a:t>
            </a:r>
          </a:p>
          <a:p>
            <a:pPr>
              <a:lnSpc>
                <a:spcPct val="100000"/>
              </a:lnSpc>
            </a:pPr>
            <a:r>
              <a:rPr lang="en-US" dirty="0" smtClean="0"/>
              <a:t>/</a:t>
            </a:r>
            <a:r>
              <a:rPr lang="en-US" dirty="0" err="1" smtClean="0"/>
              <a:t>etc</a:t>
            </a:r>
            <a:r>
              <a:rPr lang="en-US" dirty="0" smtClean="0"/>
              <a:t>	UNIX system configuration and information files</a:t>
            </a:r>
          </a:p>
          <a:p>
            <a:pPr>
              <a:lnSpc>
                <a:spcPct val="100000"/>
              </a:lnSpc>
            </a:pPr>
            <a:r>
              <a:rPr lang="en-US" dirty="0" smtClean="0"/>
              <a:t>/</a:t>
            </a:r>
            <a:r>
              <a:rPr lang="en-US" dirty="0" err="1" smtClean="0"/>
              <a:t>dev</a:t>
            </a:r>
            <a:r>
              <a:rPr lang="en-US" dirty="0" smtClean="0"/>
              <a:t>	Hardware devices</a:t>
            </a:r>
          </a:p>
          <a:p>
            <a:pPr>
              <a:lnSpc>
                <a:spcPct val="100000"/>
              </a:lnSpc>
            </a:pPr>
            <a:r>
              <a:rPr lang="en-US" dirty="0" smtClean="0"/>
              <a:t>/</a:t>
            </a:r>
            <a:r>
              <a:rPr lang="en-US" dirty="0" err="1" smtClean="0"/>
              <a:t>proc</a:t>
            </a:r>
            <a:r>
              <a:rPr lang="en-US" dirty="0" smtClean="0"/>
              <a:t>	A pseudo-</a:t>
            </a:r>
            <a:r>
              <a:rPr lang="en-US" dirty="0" err="1" smtClean="0"/>
              <a:t>filesystem</a:t>
            </a:r>
            <a:r>
              <a:rPr lang="en-US" dirty="0" smtClean="0"/>
              <a:t> which is used as an interface to the kernel.  Includes a sub-directory for each active program (or process).</a:t>
            </a:r>
          </a:p>
          <a:p>
            <a:pPr>
              <a:lnSpc>
                <a:spcPct val="100000"/>
              </a:lnSpc>
            </a:pPr>
            <a:endParaRPr lang="en-US" dirty="0" smtClean="0"/>
          </a:p>
          <a:p>
            <a:pPr>
              <a:lnSpc>
                <a:spcPct val="100000"/>
              </a:lnSpc>
            </a:pPr>
            <a:r>
              <a:rPr lang="en-US" dirty="0" smtClean="0"/>
              <a:t>When you log into UNIX, your current working directory is your user home directory. You can refer to your home directory at any time as "~" and the home directory of other users as "~&lt;login&gt;". So ~will/play is another way for user </a:t>
            </a:r>
            <a:r>
              <a:rPr lang="en-US" dirty="0" err="1" smtClean="0"/>
              <a:t>jane</a:t>
            </a:r>
            <a:r>
              <a:rPr lang="en-US" dirty="0" smtClean="0"/>
              <a:t> to specify an absolute path to the directory /homes/will/play. User will may refer to the directory as ~/play. </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12</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This section describes some of the more important directory and file handling commands.</a:t>
            </a:r>
          </a:p>
          <a:p>
            <a:pPr>
              <a:lnSpc>
                <a:spcPct val="100000"/>
              </a:lnSpc>
            </a:pPr>
            <a:r>
              <a:rPr lang="en-US" dirty="0" err="1" smtClean="0"/>
              <a:t>pwd</a:t>
            </a:r>
            <a:r>
              <a:rPr lang="en-US" dirty="0" smtClean="0"/>
              <a:t> (print [current] working directory)</a:t>
            </a:r>
          </a:p>
          <a:p>
            <a:pPr>
              <a:lnSpc>
                <a:spcPct val="100000"/>
              </a:lnSpc>
            </a:pPr>
            <a:r>
              <a:rPr lang="en-US" dirty="0" err="1" smtClean="0"/>
              <a:t>pwd</a:t>
            </a:r>
            <a:r>
              <a:rPr lang="en-US" dirty="0" smtClean="0"/>
              <a:t> displays the full absolute path to the your current location in the </a:t>
            </a:r>
            <a:r>
              <a:rPr lang="en-US" dirty="0" err="1" smtClean="0"/>
              <a:t>filesystem</a:t>
            </a:r>
            <a:r>
              <a:rPr lang="en-US" dirty="0" smtClean="0"/>
              <a:t>. So</a:t>
            </a:r>
          </a:p>
          <a:p>
            <a:pPr>
              <a:lnSpc>
                <a:spcPct val="100000"/>
              </a:lnSpc>
            </a:pPr>
            <a:endParaRPr lang="en-US" dirty="0" smtClean="0"/>
          </a:p>
          <a:p>
            <a:pPr>
              <a:lnSpc>
                <a:spcPct val="100000"/>
              </a:lnSpc>
            </a:pPr>
            <a:r>
              <a:rPr lang="en-US" dirty="0" smtClean="0"/>
              <a:t>    $ </a:t>
            </a:r>
            <a:r>
              <a:rPr lang="en-US" dirty="0" err="1" smtClean="0"/>
              <a:t>pwd</a:t>
            </a:r>
            <a:r>
              <a:rPr lang="en-US" dirty="0" smtClean="0"/>
              <a:t> </a:t>
            </a:r>
          </a:p>
          <a:p>
            <a:pPr>
              <a:lnSpc>
                <a:spcPct val="100000"/>
              </a:lnSpc>
            </a:pPr>
            <a:r>
              <a:rPr lang="en-US" dirty="0" smtClean="0"/>
              <a:t>    /</a:t>
            </a:r>
            <a:r>
              <a:rPr lang="en-US" dirty="0" err="1" smtClean="0"/>
              <a:t>usr</a:t>
            </a:r>
            <a:r>
              <a:rPr lang="en-US" dirty="0" smtClean="0"/>
              <a:t>/bin</a:t>
            </a:r>
          </a:p>
          <a:p>
            <a:pPr>
              <a:lnSpc>
                <a:spcPct val="100000"/>
              </a:lnSpc>
            </a:pPr>
            <a:endParaRPr lang="en-US" dirty="0" smtClean="0"/>
          </a:p>
          <a:p>
            <a:pPr>
              <a:lnSpc>
                <a:spcPct val="100000"/>
              </a:lnSpc>
            </a:pPr>
            <a:r>
              <a:rPr lang="en-US" dirty="0" smtClean="0"/>
              <a:t>implies that /</a:t>
            </a:r>
            <a:r>
              <a:rPr lang="en-US" dirty="0" err="1" smtClean="0"/>
              <a:t>usr</a:t>
            </a:r>
            <a:r>
              <a:rPr lang="en-US" dirty="0" smtClean="0"/>
              <a:t>/bin is the current working directory. </a:t>
            </a:r>
          </a:p>
          <a:p>
            <a:pPr>
              <a:lnSpc>
                <a:spcPct val="100000"/>
              </a:lnSpc>
            </a:pPr>
            <a:r>
              <a:rPr lang="en-US" dirty="0" smtClean="0"/>
              <a:t> </a:t>
            </a:r>
          </a:p>
          <a:p>
            <a:pPr>
              <a:lnSpc>
                <a:spcPct val="100000"/>
              </a:lnSpc>
            </a:pPr>
            <a:endParaRPr lang="en-US" dirty="0" smtClean="0"/>
          </a:p>
          <a:p>
            <a:pPr>
              <a:lnSpc>
                <a:spcPct val="100000"/>
              </a:lnSpc>
            </a:pPr>
            <a:r>
              <a:rPr lang="en-US" dirty="0" err="1" smtClean="0"/>
              <a:t>ls</a:t>
            </a:r>
            <a:r>
              <a:rPr lang="en-US" dirty="0" smtClean="0"/>
              <a:t> (list directory)</a:t>
            </a:r>
          </a:p>
          <a:p>
            <a:pPr>
              <a:lnSpc>
                <a:spcPct val="100000"/>
              </a:lnSpc>
            </a:pPr>
            <a:r>
              <a:rPr lang="en-US" dirty="0" err="1" smtClean="0"/>
              <a:t>ls</a:t>
            </a:r>
            <a:r>
              <a:rPr lang="en-US" dirty="0" smtClean="0"/>
              <a:t> lists the contents of a directory. If no target directory is given, then the contents of the current working directory are displayed. So, if the current working directory is /,</a:t>
            </a:r>
          </a:p>
          <a:p>
            <a:pPr>
              <a:lnSpc>
                <a:spcPct val="100000"/>
              </a:lnSpc>
            </a:pPr>
            <a:endParaRPr lang="en-US" dirty="0" smtClean="0"/>
          </a:p>
          <a:p>
            <a:pPr>
              <a:lnSpc>
                <a:spcPct val="100000"/>
              </a:lnSpc>
            </a:pPr>
            <a:r>
              <a:rPr lang="en-US" dirty="0" smtClean="0"/>
              <a:t>    $ </a:t>
            </a:r>
            <a:r>
              <a:rPr lang="en-US" dirty="0" err="1" smtClean="0"/>
              <a:t>ls</a:t>
            </a:r>
            <a:r>
              <a:rPr lang="en-US" dirty="0" smtClean="0"/>
              <a:t> </a:t>
            </a:r>
          </a:p>
          <a:p>
            <a:pPr>
              <a:lnSpc>
                <a:spcPct val="100000"/>
              </a:lnSpc>
            </a:pPr>
            <a:r>
              <a:rPr lang="en-US" dirty="0" smtClean="0"/>
              <a:t>    bin   </a:t>
            </a:r>
            <a:r>
              <a:rPr lang="en-US" dirty="0" err="1" smtClean="0"/>
              <a:t>dev</a:t>
            </a:r>
            <a:r>
              <a:rPr lang="en-US" dirty="0" smtClean="0"/>
              <a:t>  home  </a:t>
            </a:r>
            <a:r>
              <a:rPr lang="en-US" dirty="0" err="1" smtClean="0"/>
              <a:t>mnt</a:t>
            </a:r>
            <a:r>
              <a:rPr lang="en-US" dirty="0" smtClean="0"/>
              <a:t>   share  </a:t>
            </a:r>
            <a:r>
              <a:rPr lang="en-US" dirty="0" err="1" smtClean="0"/>
              <a:t>usr</a:t>
            </a:r>
            <a:r>
              <a:rPr lang="en-US" dirty="0" smtClean="0"/>
              <a:t>  </a:t>
            </a:r>
            <a:r>
              <a:rPr lang="en-US" dirty="0" err="1" smtClean="0"/>
              <a:t>var</a:t>
            </a:r>
            <a:r>
              <a:rPr lang="en-US" dirty="0" smtClean="0"/>
              <a:t> </a:t>
            </a:r>
          </a:p>
          <a:p>
            <a:pPr>
              <a:lnSpc>
                <a:spcPct val="100000"/>
              </a:lnSpc>
            </a:pPr>
            <a:r>
              <a:rPr lang="en-US" dirty="0" smtClean="0"/>
              <a:t>    boot  </a:t>
            </a:r>
            <a:r>
              <a:rPr lang="en-US" dirty="0" err="1" smtClean="0"/>
              <a:t>etc</a:t>
            </a:r>
            <a:r>
              <a:rPr lang="en-US" dirty="0" smtClean="0"/>
              <a:t>  lib   </a:t>
            </a:r>
            <a:r>
              <a:rPr lang="en-US" dirty="0" err="1" smtClean="0"/>
              <a:t>proc</a:t>
            </a:r>
            <a:r>
              <a:rPr lang="en-US" dirty="0" smtClean="0"/>
              <a:t>  </a:t>
            </a:r>
            <a:r>
              <a:rPr lang="en-US" dirty="0" err="1" smtClean="0"/>
              <a:t>sbin</a:t>
            </a:r>
            <a:r>
              <a:rPr lang="en-US" dirty="0" smtClean="0"/>
              <a:t>   </a:t>
            </a:r>
            <a:r>
              <a:rPr lang="en-US" dirty="0" err="1" smtClean="0"/>
              <a:t>tmp</a:t>
            </a:r>
            <a:r>
              <a:rPr lang="en-US" dirty="0" smtClean="0"/>
              <a:t>  </a:t>
            </a:r>
            <a:r>
              <a:rPr lang="en-US" dirty="0" err="1" smtClean="0"/>
              <a:t>vol</a:t>
            </a:r>
            <a:endParaRPr lang="en-US" dirty="0" smtClean="0"/>
          </a:p>
          <a:p>
            <a:pPr>
              <a:lnSpc>
                <a:spcPct val="100000"/>
              </a:lnSpc>
            </a:pPr>
            <a:endParaRPr lang="en-US" dirty="0" smtClean="0"/>
          </a:p>
          <a:p>
            <a:pPr>
              <a:lnSpc>
                <a:spcPct val="100000"/>
              </a:lnSpc>
            </a:pPr>
            <a:r>
              <a:rPr lang="en-US" dirty="0" smtClean="0"/>
              <a:t>Actually, </a:t>
            </a:r>
            <a:r>
              <a:rPr lang="en-US" dirty="0" err="1" smtClean="0"/>
              <a:t>ls</a:t>
            </a:r>
            <a:r>
              <a:rPr lang="en-US" dirty="0" smtClean="0"/>
              <a:t> doesn't show you all the entries in a directory - files and directories that begin with a dot (.) are hidden (this includes the directories '.' and '..' which are always present). The reason for this is that files that begin with a . usually contain important configuration information and should not be changed under normal circumstances. If you want to see all files, </a:t>
            </a:r>
            <a:r>
              <a:rPr lang="en-US" dirty="0" err="1" smtClean="0"/>
              <a:t>ls</a:t>
            </a:r>
            <a:r>
              <a:rPr lang="en-US" dirty="0" smtClean="0"/>
              <a:t> supports the -a option:</a:t>
            </a:r>
          </a:p>
          <a:p>
            <a:pPr>
              <a:lnSpc>
                <a:spcPct val="100000"/>
              </a:lnSpc>
            </a:pPr>
            <a:endParaRPr lang="en-US" dirty="0" smtClean="0"/>
          </a:p>
          <a:p>
            <a:pPr>
              <a:lnSpc>
                <a:spcPct val="100000"/>
              </a:lnSpc>
            </a:pPr>
            <a:r>
              <a:rPr lang="en-US" dirty="0" smtClean="0"/>
              <a:t>    $ </a:t>
            </a:r>
            <a:r>
              <a:rPr lang="en-US" dirty="0" err="1" smtClean="0"/>
              <a:t>ls</a:t>
            </a:r>
            <a:r>
              <a:rPr lang="en-US" dirty="0" smtClean="0"/>
              <a:t> -a</a:t>
            </a:r>
          </a:p>
          <a:p>
            <a:pPr>
              <a:lnSpc>
                <a:spcPct val="100000"/>
              </a:lnSpc>
            </a:pPr>
            <a:endParaRPr lang="en-US" dirty="0" smtClean="0"/>
          </a:p>
          <a:p>
            <a:pPr>
              <a:lnSpc>
                <a:spcPct val="100000"/>
              </a:lnSpc>
            </a:pPr>
            <a:r>
              <a:rPr lang="en-US" dirty="0" smtClean="0"/>
              <a:t>Even this listing is not that helpful - there are no hints to properties such as the size, type and ownership of files, just their names. To see more detailed information, use the -l option (long listing), which can be combined with the -a option as follows:</a:t>
            </a:r>
          </a:p>
          <a:p>
            <a:pPr>
              <a:lnSpc>
                <a:spcPct val="100000"/>
              </a:lnSpc>
            </a:pPr>
            <a:endParaRPr lang="en-US" dirty="0" smtClean="0"/>
          </a:p>
          <a:p>
            <a:pPr>
              <a:lnSpc>
                <a:spcPct val="100000"/>
              </a:lnSpc>
            </a:pPr>
            <a:r>
              <a:rPr lang="en-US" dirty="0" smtClean="0"/>
              <a:t>    $ </a:t>
            </a:r>
            <a:r>
              <a:rPr lang="en-US" dirty="0" err="1" smtClean="0"/>
              <a:t>ls</a:t>
            </a:r>
            <a:r>
              <a:rPr lang="en-US" dirty="0" smtClean="0"/>
              <a:t> -a -l </a:t>
            </a:r>
          </a:p>
          <a:p>
            <a:pPr>
              <a:lnSpc>
                <a:spcPct val="100000"/>
              </a:lnSpc>
            </a:pPr>
            <a:r>
              <a:rPr lang="en-US" dirty="0" smtClean="0"/>
              <a:t>      (or, equivalently,) </a:t>
            </a:r>
          </a:p>
          <a:p>
            <a:pPr>
              <a:lnSpc>
                <a:spcPct val="100000"/>
              </a:lnSpc>
            </a:pPr>
            <a:r>
              <a:rPr lang="en-US" dirty="0" smtClean="0"/>
              <a:t>    $ </a:t>
            </a:r>
            <a:r>
              <a:rPr lang="en-US" dirty="0" err="1" smtClean="0"/>
              <a:t>ls</a:t>
            </a:r>
            <a:r>
              <a:rPr lang="en-US" dirty="0" smtClean="0"/>
              <a:t> -al </a:t>
            </a:r>
          </a:p>
          <a:p>
            <a:pPr>
              <a:lnSpc>
                <a:spcPct val="100000"/>
              </a:lnSpc>
            </a:pPr>
            <a:endParaRPr lang="en-US" dirty="0" smtClean="0"/>
          </a:p>
          <a:p>
            <a:pPr>
              <a:lnSpc>
                <a:spcPct val="100000"/>
              </a:lnSpc>
            </a:pPr>
            <a:r>
              <a:rPr lang="en-US" dirty="0" smtClean="0"/>
              <a:t>Each line of the output looks like this:</a:t>
            </a:r>
          </a:p>
          <a:p>
            <a:pPr>
              <a:lnSpc>
                <a:spcPct val="100000"/>
              </a:lnSpc>
            </a:pPr>
            <a:endParaRPr lang="en-US" dirty="0" smtClean="0"/>
          </a:p>
          <a:p>
            <a:pPr>
              <a:lnSpc>
                <a:spcPct val="100000"/>
              </a:lnSpc>
            </a:pPr>
            <a:r>
              <a:rPr lang="en-US" dirty="0" smtClean="0"/>
              <a:t>-</a:t>
            </a:r>
            <a:r>
              <a:rPr lang="en-US" dirty="0" err="1" smtClean="0"/>
              <a:t>rw</a:t>
            </a:r>
            <a:r>
              <a:rPr lang="en-US" dirty="0" smtClean="0"/>
              <a:t>-</a:t>
            </a:r>
            <a:r>
              <a:rPr lang="en-US" dirty="0" err="1" smtClean="0"/>
              <a:t>rw</a:t>
            </a:r>
            <a:r>
              <a:rPr lang="en-US" dirty="0" smtClean="0"/>
              <a:t>-r--  1 </a:t>
            </a:r>
            <a:r>
              <a:rPr lang="en-US" dirty="0" err="1" smtClean="0"/>
              <a:t>bbrelin</a:t>
            </a:r>
            <a:r>
              <a:rPr lang="en-US" dirty="0" smtClean="0"/>
              <a:t> </a:t>
            </a:r>
            <a:r>
              <a:rPr lang="en-US" dirty="0" err="1" smtClean="0"/>
              <a:t>bbrelin</a:t>
            </a:r>
            <a:r>
              <a:rPr lang="en-US" dirty="0" smtClean="0"/>
              <a:t>    5433 Jul 30 06:26 Untitled 1.docx</a:t>
            </a:r>
          </a:p>
          <a:p>
            <a:pPr>
              <a:lnSpc>
                <a:spcPct val="100000"/>
              </a:lnSpc>
            </a:pPr>
            <a:endParaRPr lang="en-US" dirty="0" smtClean="0"/>
          </a:p>
          <a:p>
            <a:pPr>
              <a:lnSpc>
                <a:spcPct val="100000"/>
              </a:lnSpc>
            </a:pPr>
            <a:r>
              <a:rPr lang="en-US" dirty="0" smtClean="0"/>
              <a:t>where:</a:t>
            </a:r>
          </a:p>
          <a:p>
            <a:pPr>
              <a:lnSpc>
                <a:spcPct val="100000"/>
              </a:lnSpc>
            </a:pPr>
            <a:r>
              <a:rPr lang="en-US" dirty="0" smtClean="0"/>
              <a:t>type is a single character which is either 'd' (directory), '-' (ordinary file), 'l' (symbolic link), 'b' (block-oriented device) or 'c' (character-oriented device).</a:t>
            </a:r>
          </a:p>
          <a:p>
            <a:pPr>
              <a:lnSpc>
                <a:spcPct val="100000"/>
              </a:lnSpc>
            </a:pPr>
            <a:r>
              <a:rPr lang="en-US" dirty="0" smtClean="0"/>
              <a:t>permissions is a set of characters describing access rights. There are 9 permission characters, describing 3 access types given to 3 user categories. The three access types are read ('r'), write ('w') and execute ('x'), and the three users categories are the user who owns the file, users in the group that the file belongs to and other users (the general public). An 'r', 'w' or 'x' character means the corresponding permission is present; a '-' means it is absent.</a:t>
            </a:r>
          </a:p>
          <a:p>
            <a:pPr>
              <a:lnSpc>
                <a:spcPct val="100000"/>
              </a:lnSpc>
            </a:pPr>
            <a:r>
              <a:rPr lang="en-US" dirty="0" smtClean="0"/>
              <a:t>links refers to the number of </a:t>
            </a:r>
            <a:r>
              <a:rPr lang="en-US" dirty="0" err="1" smtClean="0"/>
              <a:t>filesystem</a:t>
            </a:r>
            <a:r>
              <a:rPr lang="en-US" dirty="0" smtClean="0"/>
              <a:t> links pointing to the file/directory (see the discussion on hard/soft links in the next section).</a:t>
            </a:r>
          </a:p>
          <a:p>
            <a:pPr>
              <a:lnSpc>
                <a:spcPct val="100000"/>
              </a:lnSpc>
            </a:pPr>
            <a:r>
              <a:rPr lang="en-US" dirty="0" smtClean="0"/>
              <a:t>owner is usually the user who created the file or directory.</a:t>
            </a:r>
          </a:p>
          <a:p>
            <a:pPr>
              <a:lnSpc>
                <a:spcPct val="100000"/>
              </a:lnSpc>
            </a:pPr>
            <a:r>
              <a:rPr lang="en-US" dirty="0" smtClean="0"/>
              <a:t>group denotes a collection of users who are allowed to access the file according to the group access rights specified in the permissions field.</a:t>
            </a:r>
          </a:p>
          <a:p>
            <a:pPr>
              <a:lnSpc>
                <a:spcPct val="100000"/>
              </a:lnSpc>
            </a:pPr>
            <a:r>
              <a:rPr lang="en-US" dirty="0" smtClean="0"/>
              <a:t>size is the length of a file, or the number of bytes used by the operating system to store the list of files in a directory.</a:t>
            </a:r>
          </a:p>
          <a:p>
            <a:pPr>
              <a:lnSpc>
                <a:spcPct val="100000"/>
              </a:lnSpc>
            </a:pPr>
            <a:r>
              <a:rPr lang="en-US" dirty="0" smtClean="0"/>
              <a:t>date is the date when the file or directory was last modified (written to). The -u option display the time when the file was last accessed (read).</a:t>
            </a:r>
          </a:p>
          <a:p>
            <a:pPr>
              <a:lnSpc>
                <a:spcPct val="100000"/>
              </a:lnSpc>
            </a:pPr>
            <a:r>
              <a:rPr lang="en-US" dirty="0" smtClean="0"/>
              <a:t>name is the name of the file or directory.</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13</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Direct (hard) and indirect (soft or symbolic) links from one file or directory to another can be created using the </a:t>
            </a:r>
            <a:r>
              <a:rPr lang="en-US" dirty="0" err="1" smtClean="0"/>
              <a:t>ln</a:t>
            </a:r>
            <a:r>
              <a:rPr lang="en-US" dirty="0" smtClean="0"/>
              <a:t> command.</a:t>
            </a:r>
          </a:p>
          <a:p>
            <a:pPr>
              <a:lnSpc>
                <a:spcPct val="100000"/>
              </a:lnSpc>
            </a:pPr>
            <a:r>
              <a:rPr lang="en-US" dirty="0" smtClean="0"/>
              <a:t>    $ </a:t>
            </a:r>
            <a:r>
              <a:rPr lang="en-US" dirty="0" err="1" smtClean="0"/>
              <a:t>ln</a:t>
            </a:r>
            <a:r>
              <a:rPr lang="en-US" dirty="0" smtClean="0"/>
              <a:t> filename </a:t>
            </a:r>
            <a:r>
              <a:rPr lang="en-US" dirty="0" err="1" smtClean="0"/>
              <a:t>linkname</a:t>
            </a:r>
            <a:endParaRPr lang="en-US" dirty="0" smtClean="0"/>
          </a:p>
          <a:p>
            <a:pPr>
              <a:lnSpc>
                <a:spcPct val="100000"/>
              </a:lnSpc>
            </a:pPr>
            <a:endParaRPr lang="en-US" dirty="0" smtClean="0"/>
          </a:p>
          <a:p>
            <a:pPr>
              <a:lnSpc>
                <a:spcPct val="100000"/>
              </a:lnSpc>
            </a:pPr>
            <a:r>
              <a:rPr lang="en-US" dirty="0" smtClean="0"/>
              <a:t>creates another directory entry for filename called </a:t>
            </a:r>
            <a:r>
              <a:rPr lang="en-US" dirty="0" err="1" smtClean="0"/>
              <a:t>linkname</a:t>
            </a:r>
            <a:r>
              <a:rPr lang="en-US" dirty="0" smtClean="0"/>
              <a:t> (i.e. </a:t>
            </a:r>
            <a:r>
              <a:rPr lang="en-US" dirty="0" err="1" smtClean="0"/>
              <a:t>linkname</a:t>
            </a:r>
            <a:r>
              <a:rPr lang="en-US" dirty="0" smtClean="0"/>
              <a:t> is a hard link). Both directory entries appear identical (and both now have a link count of 2). If either filename or </a:t>
            </a:r>
            <a:r>
              <a:rPr lang="en-US" dirty="0" err="1" smtClean="0"/>
              <a:t>linkname</a:t>
            </a:r>
            <a:r>
              <a:rPr lang="en-US" dirty="0" smtClean="0"/>
              <a:t> is modified, the change will be reflected in the other file (since they are in fact just two different directory entries pointing to the same file).</a:t>
            </a:r>
          </a:p>
          <a:p>
            <a:pPr>
              <a:lnSpc>
                <a:spcPct val="100000"/>
              </a:lnSpc>
            </a:pPr>
            <a:endParaRPr lang="en-US" dirty="0" smtClean="0"/>
          </a:p>
          <a:p>
            <a:pPr>
              <a:lnSpc>
                <a:spcPct val="100000"/>
              </a:lnSpc>
            </a:pPr>
            <a:r>
              <a:rPr lang="en-US" dirty="0" smtClean="0"/>
              <a:t>    $ </a:t>
            </a:r>
            <a:r>
              <a:rPr lang="en-US" dirty="0" err="1" smtClean="0"/>
              <a:t>ln</a:t>
            </a:r>
            <a:r>
              <a:rPr lang="en-US" dirty="0" smtClean="0"/>
              <a:t> -s filename </a:t>
            </a:r>
            <a:r>
              <a:rPr lang="en-US" dirty="0" err="1" smtClean="0"/>
              <a:t>linkname</a:t>
            </a:r>
            <a:endParaRPr lang="en-US" dirty="0" smtClean="0"/>
          </a:p>
          <a:p>
            <a:pPr>
              <a:lnSpc>
                <a:spcPct val="100000"/>
              </a:lnSpc>
            </a:pPr>
            <a:endParaRPr lang="en-US" dirty="0" smtClean="0"/>
          </a:p>
          <a:p>
            <a:pPr>
              <a:lnSpc>
                <a:spcPct val="100000"/>
              </a:lnSpc>
            </a:pPr>
            <a:r>
              <a:rPr lang="en-US" dirty="0" smtClean="0"/>
              <a:t>creates a shortcut called </a:t>
            </a:r>
            <a:r>
              <a:rPr lang="en-US" dirty="0" err="1" smtClean="0"/>
              <a:t>linkname</a:t>
            </a:r>
            <a:r>
              <a:rPr lang="en-US" dirty="0" smtClean="0"/>
              <a:t> (i.e. </a:t>
            </a:r>
            <a:r>
              <a:rPr lang="en-US" dirty="0" err="1" smtClean="0"/>
              <a:t>linkname</a:t>
            </a:r>
            <a:r>
              <a:rPr lang="en-US" dirty="0" smtClean="0"/>
              <a:t> is a soft link). The shortcut appears as an entry with a special type ('l'):</a:t>
            </a:r>
          </a:p>
          <a:p>
            <a:pPr>
              <a:lnSpc>
                <a:spcPct val="100000"/>
              </a:lnSpc>
            </a:pPr>
            <a:endParaRPr lang="en-US" dirty="0" smtClean="0"/>
          </a:p>
          <a:p>
            <a:pPr>
              <a:lnSpc>
                <a:spcPct val="100000"/>
              </a:lnSpc>
            </a:pPr>
            <a:r>
              <a:rPr lang="en-US" dirty="0" smtClean="0"/>
              <a:t>    $ </a:t>
            </a:r>
            <a:r>
              <a:rPr lang="en-US" dirty="0" err="1" smtClean="0"/>
              <a:t>ln</a:t>
            </a:r>
            <a:r>
              <a:rPr lang="en-US" dirty="0" smtClean="0"/>
              <a:t> -s hello.txt bye.txt </a:t>
            </a:r>
          </a:p>
          <a:p>
            <a:pPr>
              <a:lnSpc>
                <a:spcPct val="100000"/>
              </a:lnSpc>
            </a:pPr>
            <a:r>
              <a:rPr lang="en-US" dirty="0" smtClean="0"/>
              <a:t>    $ </a:t>
            </a:r>
            <a:r>
              <a:rPr lang="en-US" dirty="0" err="1" smtClean="0"/>
              <a:t>ls</a:t>
            </a:r>
            <a:r>
              <a:rPr lang="en-US" dirty="0" smtClean="0"/>
              <a:t> -l bye.txt </a:t>
            </a:r>
          </a:p>
          <a:p>
            <a:pPr>
              <a:lnSpc>
                <a:spcPct val="100000"/>
              </a:lnSpc>
            </a:pPr>
            <a:r>
              <a:rPr lang="en-US" dirty="0" smtClean="0"/>
              <a:t>    </a:t>
            </a:r>
            <a:r>
              <a:rPr lang="en-US" dirty="0" err="1" smtClean="0"/>
              <a:t>lrwxrwxrwx</a:t>
            </a:r>
            <a:r>
              <a:rPr lang="en-US" dirty="0" smtClean="0"/>
              <a:t>   1 will finance 13 bye.txt -&gt; hello.txt </a:t>
            </a:r>
          </a:p>
          <a:p>
            <a:pPr>
              <a:lnSpc>
                <a:spcPct val="100000"/>
              </a:lnSpc>
            </a:pPr>
            <a:r>
              <a:rPr lang="en-US" dirty="0" smtClean="0"/>
              <a:t>    $</a:t>
            </a:r>
          </a:p>
          <a:p>
            <a:pPr>
              <a:lnSpc>
                <a:spcPct val="100000"/>
              </a:lnSpc>
            </a:pPr>
            <a:endParaRPr lang="en-US" dirty="0" smtClean="0"/>
          </a:p>
          <a:p>
            <a:pPr>
              <a:lnSpc>
                <a:spcPct val="100000"/>
              </a:lnSpc>
            </a:pPr>
            <a:r>
              <a:rPr lang="en-US" dirty="0" smtClean="0"/>
              <a:t>The link count of the source file remains unaffected. Notice that the permission bits on a symbolic link are not used (always appearing as </a:t>
            </a:r>
            <a:r>
              <a:rPr lang="en-US" dirty="0" err="1" smtClean="0"/>
              <a:t>rwxrwxrwx</a:t>
            </a:r>
            <a:r>
              <a:rPr lang="en-US" dirty="0" smtClean="0"/>
              <a:t>). Instead the permissions on the link are determined by the permissions on the target (hello.txt in this case).</a:t>
            </a:r>
          </a:p>
          <a:p>
            <a:pPr>
              <a:lnSpc>
                <a:spcPct val="100000"/>
              </a:lnSpc>
            </a:pPr>
            <a:endParaRPr lang="en-US" dirty="0" smtClean="0"/>
          </a:p>
          <a:p>
            <a:pPr>
              <a:lnSpc>
                <a:spcPct val="100000"/>
              </a:lnSpc>
            </a:pPr>
            <a:r>
              <a:rPr lang="en-US" dirty="0" smtClean="0"/>
              <a:t>Note that you can create a symbolic link to a file that doesn't exist, but not a hard link. Another difference between the two is that you can create symbolic links across different physical disk devices or partitions, but hard links are restricted to the same disk partition. Finally, most current UNIX implementations do not allow hard links to point to directories.</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14</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Permission	File	Directory</a:t>
            </a:r>
          </a:p>
          <a:p>
            <a:pPr>
              <a:lnSpc>
                <a:spcPct val="100000"/>
              </a:lnSpc>
            </a:pPr>
            <a:r>
              <a:rPr lang="en-US" dirty="0" smtClean="0"/>
              <a:t>read	User can look at the contents of the file	User can list the files in the directory</a:t>
            </a:r>
          </a:p>
          <a:p>
            <a:pPr>
              <a:lnSpc>
                <a:spcPct val="100000"/>
              </a:lnSpc>
            </a:pPr>
            <a:r>
              <a:rPr lang="en-US" dirty="0" smtClean="0"/>
              <a:t>write	User can modify the contents of the file	User can create new files and remove existing files in the directory</a:t>
            </a:r>
          </a:p>
          <a:p>
            <a:pPr>
              <a:lnSpc>
                <a:spcPct val="100000"/>
              </a:lnSpc>
            </a:pPr>
            <a:r>
              <a:rPr lang="en-US" dirty="0" smtClean="0"/>
              <a:t>execute	User can use the filename as a UNIX command	User can change into the directory, but cannot list the files unless (s)he has read permission. User can read files if (s)he has read permission on them.</a:t>
            </a:r>
          </a:p>
          <a:p>
            <a:pPr>
              <a:lnSpc>
                <a:spcPct val="100000"/>
              </a:lnSpc>
            </a:pPr>
            <a:endParaRPr lang="en-US" dirty="0" smtClean="0"/>
          </a:p>
          <a:p>
            <a:pPr>
              <a:lnSpc>
                <a:spcPct val="100000"/>
              </a:lnSpc>
            </a:pPr>
            <a:endParaRPr lang="en-US" dirty="0" smtClean="0"/>
          </a:p>
          <a:p>
            <a:pPr>
              <a:lnSpc>
                <a:spcPct val="100000"/>
              </a:lnSpc>
            </a:pPr>
            <a:r>
              <a:rPr lang="en-US" dirty="0" smtClean="0"/>
              <a:t>Every file or directory on a UNIX system has three types of permissions, describing what operations can be performed on it by various categories of users. The permissions are read (r), write (w) and execute (x), and the three categories of users are user/owner (u), group (g) and others (o). Because files and directories are different entities, the interpretation of the permissions assigned to each differs slightly.</a:t>
            </a:r>
          </a:p>
          <a:p>
            <a:pPr>
              <a:lnSpc>
                <a:spcPct val="100000"/>
              </a:lnSpc>
            </a:pPr>
            <a:r>
              <a:rPr lang="en-US" dirty="0" smtClean="0"/>
              <a:t>File and directory permissions can only be modified by their owners, or by the </a:t>
            </a:r>
            <a:r>
              <a:rPr lang="en-US" dirty="0" err="1" smtClean="0"/>
              <a:t>superuser</a:t>
            </a:r>
            <a:r>
              <a:rPr lang="en-US" dirty="0" smtClean="0"/>
              <a:t> (root), by using the </a:t>
            </a:r>
            <a:r>
              <a:rPr lang="en-US" dirty="0" err="1" smtClean="0"/>
              <a:t>chmod</a:t>
            </a:r>
            <a:r>
              <a:rPr lang="en-US" dirty="0" smtClean="0"/>
              <a:t> system utility.</a:t>
            </a:r>
          </a:p>
          <a:p>
            <a:pPr>
              <a:lnSpc>
                <a:spcPct val="100000"/>
              </a:lnSpc>
            </a:pPr>
            <a:r>
              <a:rPr lang="en-US" dirty="0" err="1" smtClean="0"/>
              <a:t>chmod</a:t>
            </a:r>
            <a:r>
              <a:rPr lang="en-US" dirty="0" smtClean="0"/>
              <a:t> (change [file or directory] mode)</a:t>
            </a:r>
          </a:p>
          <a:p>
            <a:pPr>
              <a:lnSpc>
                <a:spcPct val="100000"/>
              </a:lnSpc>
            </a:pPr>
            <a:r>
              <a:rPr lang="en-US" dirty="0" smtClean="0"/>
              <a:t>    $ </a:t>
            </a:r>
            <a:r>
              <a:rPr lang="en-US" dirty="0" err="1" smtClean="0"/>
              <a:t>chmod</a:t>
            </a:r>
            <a:r>
              <a:rPr lang="en-US" dirty="0" smtClean="0"/>
              <a:t> options files</a:t>
            </a:r>
          </a:p>
          <a:p>
            <a:pPr>
              <a:lnSpc>
                <a:spcPct val="100000"/>
              </a:lnSpc>
            </a:pPr>
            <a:endParaRPr lang="en-US" dirty="0" smtClean="0"/>
          </a:p>
          <a:p>
            <a:pPr>
              <a:lnSpc>
                <a:spcPct val="100000"/>
              </a:lnSpc>
            </a:pPr>
            <a:r>
              <a:rPr lang="en-US" dirty="0" err="1" smtClean="0"/>
              <a:t>chmod</a:t>
            </a:r>
            <a:r>
              <a:rPr lang="en-US" dirty="0" smtClean="0"/>
              <a:t> accepts options in two forms. Firstly, permissions may be specified as a sequence of 3 octal digits (octal is like decimal except that the digit range is 0 to 7 instead of 0 to 9). Each octal digit represents the access permissions for the user/owner, group and others respectively. The mappings of permissions onto their corresponding octal digits is as follows: </a:t>
            </a:r>
          </a:p>
          <a:p>
            <a:pPr>
              <a:lnSpc>
                <a:spcPct val="100000"/>
              </a:lnSpc>
            </a:pPr>
            <a:r>
              <a:rPr lang="en-US" dirty="0" smtClean="0"/>
              <a:t> </a:t>
            </a:r>
          </a:p>
          <a:p>
            <a:pPr>
              <a:lnSpc>
                <a:spcPct val="100000"/>
              </a:lnSpc>
            </a:pPr>
            <a:endParaRPr lang="en-US" dirty="0" smtClean="0"/>
          </a:p>
          <a:p>
            <a:pPr>
              <a:lnSpc>
                <a:spcPct val="100000"/>
              </a:lnSpc>
            </a:pPr>
            <a:r>
              <a:rPr lang="en-US" dirty="0" smtClean="0"/>
              <a:t>---	0</a:t>
            </a:r>
          </a:p>
          <a:p>
            <a:pPr>
              <a:lnSpc>
                <a:spcPct val="100000"/>
              </a:lnSpc>
            </a:pPr>
            <a:r>
              <a:rPr lang="en-US" dirty="0" smtClean="0"/>
              <a:t>--x	1</a:t>
            </a:r>
          </a:p>
          <a:p>
            <a:pPr>
              <a:lnSpc>
                <a:spcPct val="100000"/>
              </a:lnSpc>
            </a:pPr>
            <a:r>
              <a:rPr lang="en-US" dirty="0" smtClean="0"/>
              <a:t>-w-	2</a:t>
            </a:r>
          </a:p>
          <a:p>
            <a:pPr>
              <a:lnSpc>
                <a:spcPct val="100000"/>
              </a:lnSpc>
            </a:pPr>
            <a:r>
              <a:rPr lang="en-US" dirty="0" smtClean="0"/>
              <a:t>-</a:t>
            </a:r>
            <a:r>
              <a:rPr lang="en-US" dirty="0" err="1" smtClean="0"/>
              <a:t>wx</a:t>
            </a:r>
            <a:r>
              <a:rPr lang="en-US" dirty="0" smtClean="0"/>
              <a:t>	3</a:t>
            </a:r>
          </a:p>
          <a:p>
            <a:pPr>
              <a:lnSpc>
                <a:spcPct val="100000"/>
              </a:lnSpc>
            </a:pPr>
            <a:r>
              <a:rPr lang="en-US" dirty="0" smtClean="0"/>
              <a:t>r--	4</a:t>
            </a:r>
          </a:p>
          <a:p>
            <a:pPr>
              <a:lnSpc>
                <a:spcPct val="100000"/>
              </a:lnSpc>
            </a:pPr>
            <a:r>
              <a:rPr lang="en-US" dirty="0" smtClean="0"/>
              <a:t>r-x	5</a:t>
            </a:r>
          </a:p>
          <a:p>
            <a:pPr>
              <a:lnSpc>
                <a:spcPct val="100000"/>
              </a:lnSpc>
            </a:pPr>
            <a:r>
              <a:rPr lang="en-US" dirty="0" err="1" smtClean="0"/>
              <a:t>rw</a:t>
            </a:r>
            <a:r>
              <a:rPr lang="en-US" dirty="0" smtClean="0"/>
              <a:t>-	6</a:t>
            </a:r>
          </a:p>
          <a:p>
            <a:pPr>
              <a:lnSpc>
                <a:spcPct val="100000"/>
              </a:lnSpc>
            </a:pPr>
            <a:r>
              <a:rPr lang="en-US" dirty="0" err="1" smtClean="0"/>
              <a:t>rwx</a:t>
            </a:r>
            <a:r>
              <a:rPr lang="en-US" dirty="0" smtClean="0"/>
              <a:t>	7</a:t>
            </a:r>
          </a:p>
          <a:p>
            <a:pPr>
              <a:lnSpc>
                <a:spcPct val="100000"/>
              </a:lnSpc>
            </a:pPr>
            <a:r>
              <a:rPr lang="en-US" dirty="0" smtClean="0"/>
              <a:t>For example the command:</a:t>
            </a:r>
          </a:p>
          <a:p>
            <a:pPr>
              <a:lnSpc>
                <a:spcPct val="100000"/>
              </a:lnSpc>
            </a:pPr>
            <a:endParaRPr lang="en-US" dirty="0" smtClean="0"/>
          </a:p>
          <a:p>
            <a:pPr>
              <a:lnSpc>
                <a:spcPct val="100000"/>
              </a:lnSpc>
            </a:pPr>
            <a:r>
              <a:rPr lang="en-US" dirty="0" smtClean="0"/>
              <a:t>    $ </a:t>
            </a:r>
            <a:r>
              <a:rPr lang="en-US" dirty="0" err="1" smtClean="0"/>
              <a:t>chmod</a:t>
            </a:r>
            <a:r>
              <a:rPr lang="en-US" dirty="0" smtClean="0"/>
              <a:t> 600 private.txt</a:t>
            </a:r>
          </a:p>
          <a:p>
            <a:pPr>
              <a:lnSpc>
                <a:spcPct val="100000"/>
              </a:lnSpc>
            </a:pPr>
            <a:endParaRPr lang="en-US" dirty="0" smtClean="0"/>
          </a:p>
          <a:p>
            <a:pPr>
              <a:lnSpc>
                <a:spcPct val="100000"/>
              </a:lnSpc>
            </a:pPr>
            <a:r>
              <a:rPr lang="en-US" dirty="0" smtClean="0"/>
              <a:t>sets the permissions on private.txt to </a:t>
            </a:r>
            <a:r>
              <a:rPr lang="en-US" dirty="0" err="1" smtClean="0"/>
              <a:t>rw</a:t>
            </a:r>
            <a:r>
              <a:rPr lang="en-US" dirty="0" smtClean="0"/>
              <a:t>------- (i.e. only the owner can read and write to the file).</a:t>
            </a:r>
          </a:p>
          <a:p>
            <a:pPr>
              <a:lnSpc>
                <a:spcPct val="100000"/>
              </a:lnSpc>
            </a:pPr>
            <a:endParaRPr lang="en-US" dirty="0" smtClean="0"/>
          </a:p>
          <a:p>
            <a:pPr>
              <a:lnSpc>
                <a:spcPct val="100000"/>
              </a:lnSpc>
            </a:pPr>
            <a:r>
              <a:rPr lang="en-US" dirty="0" smtClean="0"/>
              <a:t>Permissions may be specified symbolically, using the symbols u (user), g (group), o (other), a (all), r (read), w (write), x (execute), + (add permission), - (take away permission) and = (assign permission). For example, the command:</a:t>
            </a:r>
          </a:p>
          <a:p>
            <a:pPr>
              <a:lnSpc>
                <a:spcPct val="100000"/>
              </a:lnSpc>
            </a:pPr>
            <a:endParaRPr lang="en-US" dirty="0" smtClean="0"/>
          </a:p>
          <a:p>
            <a:pPr>
              <a:lnSpc>
                <a:spcPct val="100000"/>
              </a:lnSpc>
            </a:pPr>
            <a:r>
              <a:rPr lang="en-US" dirty="0" smtClean="0"/>
              <a:t>    $ </a:t>
            </a:r>
            <a:r>
              <a:rPr lang="en-US" dirty="0" err="1" smtClean="0"/>
              <a:t>chmod</a:t>
            </a:r>
            <a:r>
              <a:rPr lang="en-US" dirty="0" smtClean="0"/>
              <a:t> </a:t>
            </a:r>
            <a:r>
              <a:rPr lang="en-US" dirty="0" err="1" smtClean="0"/>
              <a:t>ug</a:t>
            </a:r>
            <a:r>
              <a:rPr lang="en-US" dirty="0" smtClean="0"/>
              <a:t>=</a:t>
            </a:r>
            <a:r>
              <a:rPr lang="en-US" dirty="0" err="1" smtClean="0"/>
              <a:t>rw,o</a:t>
            </a:r>
            <a:r>
              <a:rPr lang="en-US" dirty="0" smtClean="0"/>
              <a:t>-</a:t>
            </a:r>
            <a:r>
              <a:rPr lang="en-US" dirty="0" err="1" smtClean="0"/>
              <a:t>rw,a</a:t>
            </a:r>
            <a:r>
              <a:rPr lang="en-US" dirty="0" smtClean="0"/>
              <a:t>-x *.txt</a:t>
            </a:r>
          </a:p>
          <a:p>
            <a:pPr>
              <a:lnSpc>
                <a:spcPct val="100000"/>
              </a:lnSpc>
            </a:pPr>
            <a:endParaRPr lang="en-US" dirty="0" smtClean="0"/>
          </a:p>
          <a:p>
            <a:pPr>
              <a:lnSpc>
                <a:spcPct val="100000"/>
              </a:lnSpc>
            </a:pPr>
            <a:r>
              <a:rPr lang="en-US" dirty="0" smtClean="0"/>
              <a:t>sets the permissions on all files ending in *.txt to </a:t>
            </a:r>
            <a:r>
              <a:rPr lang="en-US" dirty="0" err="1" smtClean="0"/>
              <a:t>rw</a:t>
            </a:r>
            <a:r>
              <a:rPr lang="en-US" dirty="0" smtClean="0"/>
              <a:t>-</a:t>
            </a:r>
            <a:r>
              <a:rPr lang="en-US" dirty="0" err="1" smtClean="0"/>
              <a:t>rw</a:t>
            </a:r>
            <a:r>
              <a:rPr lang="en-US" dirty="0" smtClean="0"/>
              <a:t>---- (i.e. the owner and users in the file's group can read and write to the file, while the general public do not have any sort of access).</a:t>
            </a:r>
          </a:p>
          <a:p>
            <a:pPr>
              <a:lnSpc>
                <a:spcPct val="100000"/>
              </a:lnSpc>
            </a:pPr>
            <a:endParaRPr lang="en-US" dirty="0" smtClean="0"/>
          </a:p>
          <a:p>
            <a:pPr>
              <a:lnSpc>
                <a:spcPct val="100000"/>
              </a:lnSpc>
            </a:pPr>
            <a:r>
              <a:rPr lang="en-US" dirty="0" err="1" smtClean="0"/>
              <a:t>chmod</a:t>
            </a:r>
            <a:r>
              <a:rPr lang="en-US" dirty="0" smtClean="0"/>
              <a:t> also supports a -R option which can be used to recursively modify file permissions, e.g.</a:t>
            </a:r>
          </a:p>
          <a:p>
            <a:pPr>
              <a:lnSpc>
                <a:spcPct val="100000"/>
              </a:lnSpc>
            </a:pPr>
            <a:endParaRPr lang="en-US" dirty="0" smtClean="0"/>
          </a:p>
          <a:p>
            <a:pPr>
              <a:lnSpc>
                <a:spcPct val="100000"/>
              </a:lnSpc>
            </a:pPr>
            <a:r>
              <a:rPr lang="en-US" dirty="0" smtClean="0"/>
              <a:t>    $ </a:t>
            </a:r>
            <a:r>
              <a:rPr lang="en-US" dirty="0" err="1" smtClean="0"/>
              <a:t>chmod</a:t>
            </a:r>
            <a:r>
              <a:rPr lang="en-US" dirty="0" smtClean="0"/>
              <a:t> -R </a:t>
            </a:r>
            <a:r>
              <a:rPr lang="en-US" dirty="0" err="1" smtClean="0"/>
              <a:t>go+r</a:t>
            </a:r>
            <a:r>
              <a:rPr lang="en-US" dirty="0" smtClean="0"/>
              <a:t> play</a:t>
            </a:r>
          </a:p>
          <a:p>
            <a:pPr>
              <a:lnSpc>
                <a:spcPct val="100000"/>
              </a:lnSpc>
            </a:pPr>
            <a:endParaRPr lang="en-US" dirty="0" smtClean="0"/>
          </a:p>
          <a:p>
            <a:pPr>
              <a:lnSpc>
                <a:spcPct val="100000"/>
              </a:lnSpc>
            </a:pPr>
            <a:r>
              <a:rPr lang="en-US" dirty="0" smtClean="0"/>
              <a:t>will grant group and other read rights to the directory play and all of the files and directories within play. </a:t>
            </a:r>
          </a:p>
          <a:p>
            <a:pPr>
              <a:lnSpc>
                <a:spcPct val="100000"/>
              </a:lnSpc>
            </a:pPr>
            <a:r>
              <a:rPr lang="en-US" dirty="0" smtClean="0"/>
              <a:t> </a:t>
            </a:r>
          </a:p>
          <a:p>
            <a:pPr>
              <a:lnSpc>
                <a:spcPct val="100000"/>
              </a:lnSpc>
            </a:pPr>
            <a:endParaRPr lang="en-US" dirty="0" smtClean="0"/>
          </a:p>
          <a:p>
            <a:pPr>
              <a:lnSpc>
                <a:spcPct val="100000"/>
              </a:lnSpc>
            </a:pPr>
            <a:r>
              <a:rPr lang="en-US" dirty="0" err="1" smtClean="0"/>
              <a:t>chgrp</a:t>
            </a:r>
            <a:r>
              <a:rPr lang="en-US" dirty="0" smtClean="0"/>
              <a:t> (change group)</a:t>
            </a:r>
          </a:p>
          <a:p>
            <a:pPr>
              <a:lnSpc>
                <a:spcPct val="100000"/>
              </a:lnSpc>
            </a:pPr>
            <a:r>
              <a:rPr lang="en-US" dirty="0" smtClean="0"/>
              <a:t>    $ </a:t>
            </a:r>
            <a:r>
              <a:rPr lang="en-US" dirty="0" err="1" smtClean="0"/>
              <a:t>chgrp</a:t>
            </a:r>
            <a:r>
              <a:rPr lang="en-US" dirty="0" smtClean="0"/>
              <a:t> group files</a:t>
            </a:r>
          </a:p>
          <a:p>
            <a:pPr>
              <a:lnSpc>
                <a:spcPct val="100000"/>
              </a:lnSpc>
            </a:pPr>
            <a:endParaRPr lang="en-US" dirty="0" smtClean="0"/>
          </a:p>
          <a:p>
            <a:pPr>
              <a:lnSpc>
                <a:spcPct val="100000"/>
              </a:lnSpc>
            </a:pPr>
            <a:r>
              <a:rPr lang="en-US" dirty="0" smtClean="0"/>
              <a:t>can be used to change the group that a file or directory belongs to. It also supports a -R option.</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15</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Besides cat there are several other useful utilities for investigating the contents of files:</a:t>
            </a:r>
          </a:p>
          <a:p>
            <a:pPr>
              <a:lnSpc>
                <a:spcPct val="100000"/>
              </a:lnSpc>
            </a:pPr>
            <a:r>
              <a:rPr lang="en-US" dirty="0" smtClean="0"/>
              <a:t>file filename(s)</a:t>
            </a:r>
          </a:p>
          <a:p>
            <a:pPr>
              <a:lnSpc>
                <a:spcPct val="100000"/>
              </a:lnSpc>
            </a:pPr>
            <a:r>
              <a:rPr lang="en-US" dirty="0" smtClean="0"/>
              <a:t>file analyzes a file's contents for you and reports a high-level description of what type of file it appears to be:</a:t>
            </a:r>
          </a:p>
          <a:p>
            <a:pPr>
              <a:lnSpc>
                <a:spcPct val="100000"/>
              </a:lnSpc>
            </a:pPr>
            <a:endParaRPr lang="en-US" dirty="0" smtClean="0"/>
          </a:p>
          <a:p>
            <a:pPr>
              <a:lnSpc>
                <a:spcPct val="100000"/>
              </a:lnSpc>
            </a:pPr>
            <a:r>
              <a:rPr lang="en-US" dirty="0" smtClean="0"/>
              <a:t>    $ file </a:t>
            </a:r>
            <a:r>
              <a:rPr lang="en-US" dirty="0" err="1" smtClean="0"/>
              <a:t>myprog.c</a:t>
            </a:r>
            <a:r>
              <a:rPr lang="en-US" dirty="0" smtClean="0"/>
              <a:t> letter.txt webpage.html </a:t>
            </a:r>
          </a:p>
          <a:p>
            <a:pPr>
              <a:lnSpc>
                <a:spcPct val="100000"/>
              </a:lnSpc>
            </a:pPr>
            <a:r>
              <a:rPr lang="en-US" dirty="0" smtClean="0"/>
              <a:t>    </a:t>
            </a:r>
            <a:r>
              <a:rPr lang="en-US" dirty="0" err="1" smtClean="0"/>
              <a:t>myprog.c</a:t>
            </a:r>
            <a:r>
              <a:rPr lang="en-US" dirty="0" smtClean="0"/>
              <a:t>:      C program text </a:t>
            </a:r>
          </a:p>
          <a:p>
            <a:pPr>
              <a:lnSpc>
                <a:spcPct val="100000"/>
              </a:lnSpc>
            </a:pPr>
            <a:r>
              <a:rPr lang="en-US" dirty="0" smtClean="0"/>
              <a:t>    letter.txt:    English text </a:t>
            </a:r>
          </a:p>
          <a:p>
            <a:pPr>
              <a:lnSpc>
                <a:spcPct val="100000"/>
              </a:lnSpc>
            </a:pPr>
            <a:r>
              <a:rPr lang="en-US" dirty="0" smtClean="0"/>
              <a:t>    webpage.html:  HTML document text</a:t>
            </a:r>
          </a:p>
          <a:p>
            <a:pPr>
              <a:lnSpc>
                <a:spcPct val="100000"/>
              </a:lnSpc>
            </a:pPr>
            <a:endParaRPr lang="en-US" dirty="0" smtClean="0"/>
          </a:p>
          <a:p>
            <a:pPr>
              <a:lnSpc>
                <a:spcPct val="100000"/>
              </a:lnSpc>
            </a:pPr>
            <a:r>
              <a:rPr lang="en-US" dirty="0" smtClean="0"/>
              <a:t>file can identify a wide range of files but sometimes gets understandably confused (e.g. when trying to automatically detect the difference between C++ and Java code). </a:t>
            </a:r>
          </a:p>
          <a:p>
            <a:pPr>
              <a:lnSpc>
                <a:spcPct val="100000"/>
              </a:lnSpc>
            </a:pPr>
            <a:r>
              <a:rPr lang="en-US" dirty="0" smtClean="0"/>
              <a:t> </a:t>
            </a:r>
          </a:p>
          <a:p>
            <a:pPr>
              <a:lnSpc>
                <a:spcPct val="100000"/>
              </a:lnSpc>
            </a:pPr>
            <a:endParaRPr lang="en-US" dirty="0" smtClean="0"/>
          </a:p>
          <a:p>
            <a:pPr>
              <a:lnSpc>
                <a:spcPct val="100000"/>
              </a:lnSpc>
            </a:pPr>
            <a:r>
              <a:rPr lang="en-US" dirty="0" smtClean="0"/>
              <a:t>head, tail filename</a:t>
            </a:r>
          </a:p>
          <a:p>
            <a:pPr>
              <a:lnSpc>
                <a:spcPct val="100000"/>
              </a:lnSpc>
            </a:pPr>
            <a:r>
              <a:rPr lang="en-US" dirty="0" smtClean="0"/>
              <a:t>head and tail display the first and last few lines in a file respectively. You can specify the number of lines as an option, e.g.</a:t>
            </a:r>
          </a:p>
          <a:p>
            <a:pPr>
              <a:lnSpc>
                <a:spcPct val="100000"/>
              </a:lnSpc>
            </a:pPr>
            <a:endParaRPr lang="en-US" dirty="0" smtClean="0"/>
          </a:p>
          <a:p>
            <a:pPr>
              <a:lnSpc>
                <a:spcPct val="100000"/>
              </a:lnSpc>
            </a:pPr>
            <a:r>
              <a:rPr lang="en-US" dirty="0" smtClean="0"/>
              <a:t>    $ tail -20 messages.txt </a:t>
            </a:r>
          </a:p>
          <a:p>
            <a:pPr>
              <a:lnSpc>
                <a:spcPct val="100000"/>
              </a:lnSpc>
            </a:pPr>
            <a:r>
              <a:rPr lang="en-US" dirty="0" smtClean="0"/>
              <a:t>    $ head -5 messages.txt</a:t>
            </a:r>
          </a:p>
          <a:p>
            <a:pPr>
              <a:lnSpc>
                <a:spcPct val="100000"/>
              </a:lnSpc>
            </a:pPr>
            <a:endParaRPr lang="en-US" dirty="0" smtClean="0"/>
          </a:p>
          <a:p>
            <a:pPr>
              <a:lnSpc>
                <a:spcPct val="100000"/>
              </a:lnSpc>
            </a:pPr>
            <a:r>
              <a:rPr lang="en-US" dirty="0" smtClean="0"/>
              <a:t>tail includes a useful -f option that can be used to continuously monitor the last few lines of a (possibly changing) file. This can be used to monitor log files, for example:</a:t>
            </a:r>
          </a:p>
          <a:p>
            <a:pPr>
              <a:lnSpc>
                <a:spcPct val="100000"/>
              </a:lnSpc>
            </a:pPr>
            <a:endParaRPr lang="en-US" dirty="0" smtClean="0"/>
          </a:p>
          <a:p>
            <a:pPr>
              <a:lnSpc>
                <a:spcPct val="100000"/>
              </a:lnSpc>
            </a:pPr>
            <a:r>
              <a:rPr lang="en-US" dirty="0" smtClean="0"/>
              <a:t>    $ tail -f /</a:t>
            </a:r>
            <a:r>
              <a:rPr lang="en-US" dirty="0" err="1" smtClean="0"/>
              <a:t>var</a:t>
            </a:r>
            <a:r>
              <a:rPr lang="en-US" dirty="0" smtClean="0"/>
              <a:t>/log/messages</a:t>
            </a:r>
          </a:p>
          <a:p>
            <a:pPr>
              <a:lnSpc>
                <a:spcPct val="100000"/>
              </a:lnSpc>
            </a:pPr>
            <a:endParaRPr lang="en-US" dirty="0" smtClean="0"/>
          </a:p>
          <a:p>
            <a:pPr>
              <a:lnSpc>
                <a:spcPct val="100000"/>
              </a:lnSpc>
            </a:pPr>
            <a:r>
              <a:rPr lang="en-US" dirty="0" smtClean="0"/>
              <a:t>continuously outputs the latest additions to the system log file. </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16</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Multiple filenames can be specified using special pattern-matching characters. The rules are:</a:t>
            </a:r>
          </a:p>
          <a:p>
            <a:pPr>
              <a:lnSpc>
                <a:spcPct val="100000"/>
              </a:lnSpc>
            </a:pPr>
            <a:r>
              <a:rPr lang="en-US" dirty="0" smtClean="0"/>
              <a:t>'?' matches any single character in that position in the filename.</a:t>
            </a:r>
          </a:p>
          <a:p>
            <a:pPr>
              <a:lnSpc>
                <a:spcPct val="100000"/>
              </a:lnSpc>
            </a:pPr>
            <a:r>
              <a:rPr lang="en-US" dirty="0" smtClean="0"/>
              <a:t>'*' matches zero or more characters in the filename. A '*' on its own will match all files. '*.*' matches all files with containing a '.'.</a:t>
            </a:r>
          </a:p>
          <a:p>
            <a:pPr>
              <a:lnSpc>
                <a:spcPct val="100000"/>
              </a:lnSpc>
            </a:pPr>
            <a:r>
              <a:rPr lang="en-US" dirty="0" smtClean="0"/>
              <a:t>Characters enclosed in square brackets ('[' and ']') will match any filename that has one of those characters in that position.</a:t>
            </a:r>
          </a:p>
          <a:p>
            <a:pPr>
              <a:lnSpc>
                <a:spcPct val="100000"/>
              </a:lnSpc>
            </a:pPr>
            <a:r>
              <a:rPr lang="en-US" dirty="0" smtClean="0"/>
              <a:t>A list of comma separated strings enclosed in curly braces ("{" and "}") will be expanded as a Cartesian product with the surrounding characters.</a:t>
            </a:r>
          </a:p>
          <a:p>
            <a:pPr>
              <a:lnSpc>
                <a:spcPct val="100000"/>
              </a:lnSpc>
            </a:pPr>
            <a:r>
              <a:rPr lang="en-US" dirty="0" smtClean="0"/>
              <a:t>For example:</a:t>
            </a:r>
          </a:p>
          <a:p>
            <a:pPr>
              <a:lnSpc>
                <a:spcPct val="100000"/>
              </a:lnSpc>
            </a:pPr>
            <a:r>
              <a:rPr lang="en-US" dirty="0" smtClean="0"/>
              <a:t>??? matches all three-character filenames.</a:t>
            </a:r>
          </a:p>
          <a:p>
            <a:pPr>
              <a:lnSpc>
                <a:spcPct val="100000"/>
              </a:lnSpc>
            </a:pPr>
            <a:r>
              <a:rPr lang="en-US" dirty="0" smtClean="0"/>
              <a:t>?ell? matches any five-character filenames with 'ell' in the middle.</a:t>
            </a:r>
          </a:p>
          <a:p>
            <a:pPr>
              <a:lnSpc>
                <a:spcPct val="100000"/>
              </a:lnSpc>
            </a:pPr>
            <a:r>
              <a:rPr lang="en-US" dirty="0" smtClean="0"/>
              <a:t>he* matches any filename beginning with 'he'.</a:t>
            </a:r>
          </a:p>
          <a:p>
            <a:pPr>
              <a:lnSpc>
                <a:spcPct val="100000"/>
              </a:lnSpc>
            </a:pPr>
            <a:r>
              <a:rPr lang="en-US" dirty="0" smtClean="0"/>
              <a:t>[m-z]*[a-l] matches any filename that begins with a letter from 'm' to 'z' and ends in a letter from 'a' to 'l'.</a:t>
            </a:r>
          </a:p>
          <a:p>
            <a:pPr>
              <a:lnSpc>
                <a:spcPct val="100000"/>
              </a:lnSpc>
            </a:pPr>
            <a:r>
              <a:rPr lang="en-US" dirty="0" smtClean="0"/>
              <a:t>{/</a:t>
            </a:r>
            <a:r>
              <a:rPr lang="en-US" dirty="0" err="1" smtClean="0"/>
              <a:t>usr</a:t>
            </a:r>
            <a:r>
              <a:rPr lang="en-US" dirty="0" smtClean="0"/>
              <a:t>,}{/bin,/lib}/file expands to /</a:t>
            </a:r>
            <a:r>
              <a:rPr lang="en-US" dirty="0" err="1" smtClean="0"/>
              <a:t>usr</a:t>
            </a:r>
            <a:r>
              <a:rPr lang="en-US" dirty="0" smtClean="0"/>
              <a:t>/bin/file /</a:t>
            </a:r>
            <a:r>
              <a:rPr lang="en-US" dirty="0" err="1" smtClean="0"/>
              <a:t>usr</a:t>
            </a:r>
            <a:r>
              <a:rPr lang="en-US" dirty="0" smtClean="0"/>
              <a:t>/lib/file /bin/file and /lib/file.</a:t>
            </a:r>
          </a:p>
          <a:p>
            <a:pPr>
              <a:lnSpc>
                <a:spcPct val="100000"/>
              </a:lnSpc>
            </a:pPr>
            <a:r>
              <a:rPr lang="en-US" dirty="0" smtClean="0"/>
              <a:t>Note that the UNIX shell performs these expansions (including any filename matching) on a command's arguments before the command is executed.</a:t>
            </a:r>
          </a:p>
          <a:p>
            <a:pPr>
              <a:lnSpc>
                <a:spcPct val="100000"/>
              </a:lnSpc>
            </a:pPr>
            <a:r>
              <a:rPr lang="en-US" smtClean="0"/>
              <a:t>2.7 Quotes</a:t>
            </a:r>
          </a:p>
          <a:p>
            <a:pPr>
              <a:lnSpc>
                <a:spcPct val="100000"/>
              </a:lnSpc>
            </a:pP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17</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2193294-89F4-4EDC-A91E-2D4611821BAA}" type="slidenum">
              <a:rPr lang="en-IN" sz="1000">
                <a:solidFill>
                  <a:srgbClr val="000000"/>
                </a:solidFill>
                <a:latin typeface="Georgia"/>
                <a:ea typeface="+mn-ea"/>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An operating system (OS) is a resource manager. It takes the form of a set of software routines that allow users and application programs to access system resources (e.g. the CPU, memory, disks, modems, printers network cards etc.) in a safe, efficient and abstract way.</a:t>
            </a:r>
          </a:p>
          <a:p>
            <a:pPr>
              <a:lnSpc>
                <a:spcPct val="100000"/>
              </a:lnSpc>
            </a:pPr>
            <a:r>
              <a:rPr lang="en-US" dirty="0" smtClean="0"/>
              <a:t>For example, an OS ensures safe access to a printer by allowing only one application program to send data directly to the printer at any one time. An OS encourages efficient use of the CPU by suspending programs that are waiting for I/O operations to complete to make way for programs that can use the CPU more productively. An OS also provides convenient abstractions (such as files rather than disk locations) which isolate application programmers and users from the details of the underlying hardware.</a:t>
            </a:r>
          </a:p>
          <a:p>
            <a:pPr>
              <a:lnSpc>
                <a:spcPct val="100000"/>
              </a:lnSpc>
            </a:pPr>
            <a:endParaRPr lang="en-US" dirty="0" smtClean="0"/>
          </a:p>
          <a:p>
            <a:pPr>
              <a:lnSpc>
                <a:spcPct val="100000"/>
              </a:lnSpc>
            </a:pP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4</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endParaRPr lang="en-US" dirty="0" smtClean="0"/>
          </a:p>
          <a:p>
            <a:pPr>
              <a:lnSpc>
                <a:spcPct val="100000"/>
              </a:lnSpc>
            </a:pP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5</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endParaRPr lang="en-US" dirty="0" smtClean="0"/>
          </a:p>
          <a:p>
            <a:pPr>
              <a:lnSpc>
                <a:spcPct val="100000"/>
              </a:lnSpc>
            </a:pPr>
            <a:r>
              <a:rPr lang="en-US" dirty="0" smtClean="0"/>
              <a:t>UNIX has been a popular OS for more than two decades because of its multi-user, multi-tasking environment, stability, portability and powerful networking capabilities.</a:t>
            </a:r>
          </a:p>
          <a:p>
            <a:pPr>
              <a:lnSpc>
                <a:spcPct val="100000"/>
              </a:lnSpc>
            </a:pPr>
            <a:endParaRPr lang="en-US" dirty="0" smtClean="0"/>
          </a:p>
          <a:p>
            <a:pPr>
              <a:lnSpc>
                <a:spcPct val="100000"/>
              </a:lnSpc>
            </a:pPr>
            <a:r>
              <a:rPr lang="en-US" dirty="0" smtClean="0"/>
              <a:t>In the late 1960s, researchers from General Electric, MIT and Bell Labs launched a joint project to develop an ambitious multi-user, multi-tasking OS for mainframe computers known as MULTICS (Multiplexed Information and Computing System). MULTICS failed (for some MULTICS enthusiasts "failed" is perhaps too strong a word to use here), but it did inspire Ken Thompson, who was a researcher at Bell Labs, to have a go at writing a simpler operating system himself. He wrote a simpler version of MULTICS on a PDP7 in assembler and called his attempt UNICS (</a:t>
            </a:r>
            <a:r>
              <a:rPr lang="en-US" dirty="0" err="1" smtClean="0"/>
              <a:t>Uniplexed</a:t>
            </a:r>
            <a:r>
              <a:rPr lang="en-US" dirty="0" smtClean="0"/>
              <a:t> Information and Computing System). Because memory and CPU power were at a premium in those days, UNICS (eventually shortened to UNIX) used short commands to minimize the space needed to store them and the time needed to decode them - hence the tradition of short UNIX commands we use today, e.g. </a:t>
            </a:r>
            <a:r>
              <a:rPr lang="en-US" dirty="0" err="1" smtClean="0"/>
              <a:t>ls</a:t>
            </a:r>
            <a:r>
              <a:rPr lang="en-US" dirty="0" smtClean="0"/>
              <a:t>, </a:t>
            </a:r>
            <a:r>
              <a:rPr lang="en-US" dirty="0" err="1" smtClean="0"/>
              <a:t>cp</a:t>
            </a:r>
            <a:r>
              <a:rPr lang="en-US" dirty="0" smtClean="0"/>
              <a:t>, </a:t>
            </a:r>
            <a:r>
              <a:rPr lang="en-US" dirty="0" err="1" smtClean="0"/>
              <a:t>rm</a:t>
            </a:r>
            <a:r>
              <a:rPr lang="en-US" dirty="0" smtClean="0"/>
              <a:t>, mv etc.</a:t>
            </a:r>
          </a:p>
          <a:p>
            <a:pPr>
              <a:lnSpc>
                <a:spcPct val="100000"/>
              </a:lnSpc>
            </a:pPr>
            <a:endParaRPr lang="en-US" dirty="0" smtClean="0"/>
          </a:p>
          <a:p>
            <a:pPr>
              <a:lnSpc>
                <a:spcPct val="100000"/>
              </a:lnSpc>
            </a:pPr>
            <a:r>
              <a:rPr lang="en-US" dirty="0" smtClean="0"/>
              <a:t>Ken Thompson then teamed up with Dennis Ritchie, the author of the first C compiler in 1973. They rewrote the UNIX kernel in C - this was a big step forwards in terms of the system's portability - and released the Fifth Edition of UNIX to universities in 1974. The Seventh Edition, released in 1978, marked a split in UNIX development into two main branches: SYSV (System 5) and BSD (Berkeley Software Distribution). BSD arose from the University of California at Berkeley where Ken Thompson spent a sabbatical year. Its development was continued by students at Berkeley and other research institutions. SYSV was developed by AT&amp;T and other commercial companies. UNIX </a:t>
            </a:r>
            <a:r>
              <a:rPr lang="en-US" dirty="0" err="1" smtClean="0"/>
              <a:t>flavours</a:t>
            </a:r>
            <a:r>
              <a:rPr lang="en-US" dirty="0" smtClean="0"/>
              <a:t> based on SYSV have traditionally been more conservative, but better supported than BSD-based </a:t>
            </a:r>
            <a:r>
              <a:rPr lang="en-US" dirty="0" err="1" smtClean="0"/>
              <a:t>flavours</a:t>
            </a:r>
            <a:r>
              <a:rPr lang="en-US" dirty="0" smtClean="0"/>
              <a:t>.</a:t>
            </a:r>
          </a:p>
          <a:p>
            <a:pPr>
              <a:lnSpc>
                <a:spcPct val="100000"/>
              </a:lnSpc>
            </a:pPr>
            <a:endParaRPr lang="en-US" dirty="0" smtClean="0"/>
          </a:p>
          <a:p>
            <a:pPr>
              <a:lnSpc>
                <a:spcPct val="100000"/>
              </a:lnSpc>
            </a:pPr>
            <a:r>
              <a:rPr lang="en-US" dirty="0" smtClean="0"/>
              <a:t>The latest incarnations of SYSV (SVR4 or System 5 Release 4) and BSD Unix are actually very similar. Some minor differences are to be found in  file system structure, system utility names and options and system call libraries as shown in Fig 1.3. </a:t>
            </a:r>
          </a:p>
          <a:p>
            <a:pPr>
              <a:lnSpc>
                <a:spcPct val="100000"/>
              </a:lnSpc>
            </a:pPr>
            <a:r>
              <a:rPr lang="en-US" dirty="0" smtClean="0"/>
              <a:t> </a:t>
            </a:r>
          </a:p>
          <a:p>
            <a:pPr>
              <a:lnSpc>
                <a:spcPct val="100000"/>
              </a:lnSpc>
            </a:pPr>
            <a:endParaRPr lang="en-US" dirty="0" smtClean="0"/>
          </a:p>
          <a:p>
            <a:pPr>
              <a:lnSpc>
                <a:spcPct val="100000"/>
              </a:lnSpc>
            </a:pPr>
            <a:r>
              <a:rPr lang="en-US" dirty="0" smtClean="0"/>
              <a:t>Linux is a free open source UNIX OS for PCs that was originally developed in 1991 by Linus Torvalds, a Finnish undergraduate student. Linux is neither pure SYSV or pure BSD. Instead, incorporates some features from each (e.g. SYSV-style startup files but BSD-style file system layout) and aims to conform with a set of IEEE standards called POSIX (Portable Operating System Interface). To </a:t>
            </a:r>
            <a:r>
              <a:rPr lang="en-US" dirty="0" err="1" smtClean="0"/>
              <a:t>maximise</a:t>
            </a:r>
            <a:r>
              <a:rPr lang="en-US" dirty="0" smtClean="0"/>
              <a:t> code portability, it typically supports SYSV, BSD and POSIX system calls (e.g. poll, select, </a:t>
            </a:r>
            <a:r>
              <a:rPr lang="en-US" dirty="0" err="1" smtClean="0"/>
              <a:t>memset</a:t>
            </a:r>
            <a:r>
              <a:rPr lang="en-US" dirty="0" smtClean="0"/>
              <a:t>, </a:t>
            </a:r>
            <a:r>
              <a:rPr lang="en-US" dirty="0" err="1" smtClean="0"/>
              <a:t>memcpy</a:t>
            </a:r>
            <a:r>
              <a:rPr lang="en-US" dirty="0" smtClean="0"/>
              <a:t>, </a:t>
            </a:r>
            <a:r>
              <a:rPr lang="en-US" dirty="0" err="1" smtClean="0"/>
              <a:t>bzero</a:t>
            </a:r>
            <a:r>
              <a:rPr lang="en-US" dirty="0" smtClean="0"/>
              <a:t> and </a:t>
            </a:r>
            <a:r>
              <a:rPr lang="en-US" dirty="0" err="1" smtClean="0"/>
              <a:t>bcopy</a:t>
            </a:r>
            <a:r>
              <a:rPr lang="en-US" dirty="0" smtClean="0"/>
              <a:t> are all supported).</a:t>
            </a:r>
          </a:p>
          <a:p>
            <a:pPr>
              <a:lnSpc>
                <a:spcPct val="100000"/>
              </a:lnSpc>
            </a:pPr>
            <a:endParaRPr lang="en-US" dirty="0" smtClean="0"/>
          </a:p>
          <a:p>
            <a:pPr>
              <a:lnSpc>
                <a:spcPct val="100000"/>
              </a:lnSpc>
            </a:pPr>
            <a:r>
              <a:rPr lang="en-US" dirty="0" smtClean="0"/>
              <a:t>The open source nature of Linux means that the source code for the Linux kernel is freely available so that anyone can add features and correct deficiencies. This approach has been very successful and what started as one person's project has now turned into a collaboration of hundreds of volunteer developers from around the globe. The open source approach has not just successfully been applied to kernel code, but also to application programs for Linux (see e.g. http://www.freshmeat.net).</a:t>
            </a:r>
          </a:p>
          <a:p>
            <a:pPr>
              <a:lnSpc>
                <a:spcPct val="100000"/>
              </a:lnSpc>
            </a:pPr>
            <a:endParaRPr lang="en-US" dirty="0" smtClean="0"/>
          </a:p>
          <a:p>
            <a:pPr>
              <a:lnSpc>
                <a:spcPct val="100000"/>
              </a:lnSpc>
            </a:pPr>
            <a:r>
              <a:rPr lang="en-US" dirty="0" smtClean="0"/>
              <a:t>As Linux has become more popular, several different development streams or distributions have emerged, e.g. </a:t>
            </a:r>
            <a:r>
              <a:rPr lang="en-US" dirty="0" err="1" smtClean="0"/>
              <a:t>Redhat</a:t>
            </a:r>
            <a:r>
              <a:rPr lang="en-US" dirty="0" smtClean="0"/>
              <a:t>, </a:t>
            </a:r>
            <a:r>
              <a:rPr lang="en-US" dirty="0" err="1" smtClean="0"/>
              <a:t>CentOS</a:t>
            </a:r>
            <a:r>
              <a:rPr lang="en-US" dirty="0" smtClean="0"/>
              <a:t>,</a:t>
            </a:r>
            <a:r>
              <a:rPr lang="en-US" baseline="0" dirty="0" smtClean="0"/>
              <a:t> Mint</a:t>
            </a:r>
            <a:r>
              <a:rPr lang="en-US" dirty="0" smtClean="0"/>
              <a:t>, </a:t>
            </a:r>
            <a:r>
              <a:rPr lang="en-US" dirty="0" err="1" smtClean="0"/>
              <a:t>Debian</a:t>
            </a:r>
            <a:r>
              <a:rPr lang="en-US" dirty="0" smtClean="0"/>
              <a:t>, and</a:t>
            </a:r>
            <a:r>
              <a:rPr lang="en-US" baseline="0" dirty="0" smtClean="0"/>
              <a:t> Ubuntu</a:t>
            </a:r>
            <a:r>
              <a:rPr lang="en-US" dirty="0" smtClean="0"/>
              <a:t>. A distribution comprises a prepackaged kernel, system utilities, GUI interfaces and application programs.</a:t>
            </a:r>
          </a:p>
          <a:p>
            <a:pPr>
              <a:lnSpc>
                <a:spcPct val="100000"/>
              </a:lnSpc>
            </a:pPr>
            <a:endParaRPr lang="en-US" dirty="0" smtClean="0"/>
          </a:p>
          <a:p>
            <a:pPr>
              <a:lnSpc>
                <a:spcPct val="100000"/>
              </a:lnSpc>
            </a:pPr>
            <a:r>
              <a:rPr lang="en-US" dirty="0" err="1" smtClean="0"/>
              <a:t>Redhat</a:t>
            </a:r>
            <a:r>
              <a:rPr lang="en-US" dirty="0" smtClean="0"/>
              <a:t> is the most popular distribution because it has been ported to a large number of hardware platforms (including Intel, Alpha, and SPARC), it is easy to use and install and it comes with a comprehensive set of utilities and applications including the X Windows graphics system, GNOME and KDE GUI environments, and the </a:t>
            </a:r>
            <a:r>
              <a:rPr lang="en-US" dirty="0" err="1" smtClean="0"/>
              <a:t>LibreOffice</a:t>
            </a:r>
            <a:r>
              <a:rPr lang="en-US" dirty="0" smtClean="0"/>
              <a:t> suite (an open source MS-Office clone for Linux).</a:t>
            </a: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6</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Linux has all of the components of a typical OS.</a:t>
            </a:r>
          </a:p>
          <a:p>
            <a:pPr>
              <a:lnSpc>
                <a:spcPct val="100000"/>
              </a:lnSpc>
            </a:pPr>
            <a:endParaRPr lang="en-US" dirty="0" smtClean="0"/>
          </a:p>
          <a:p>
            <a:pPr>
              <a:lnSpc>
                <a:spcPct val="100000"/>
              </a:lnSpc>
            </a:pPr>
            <a:r>
              <a:rPr lang="en-US" dirty="0" smtClean="0"/>
              <a:t>Kernel</a:t>
            </a:r>
          </a:p>
          <a:p>
            <a:pPr>
              <a:lnSpc>
                <a:spcPct val="100000"/>
              </a:lnSpc>
            </a:pPr>
            <a:endParaRPr lang="en-US" dirty="0" smtClean="0"/>
          </a:p>
          <a:p>
            <a:pPr>
              <a:lnSpc>
                <a:spcPct val="100000"/>
              </a:lnSpc>
            </a:pPr>
            <a:r>
              <a:rPr lang="en-US" dirty="0" smtClean="0"/>
              <a:t>The Linux kernel includes device driver support for a large number of PC hardware devices (graphics cards, network cards, hard disks etc.), advanced processor and memory management features, and support for many different types of </a:t>
            </a:r>
            <a:r>
              <a:rPr lang="en-US" dirty="0" err="1" smtClean="0"/>
              <a:t>filesystems</a:t>
            </a:r>
            <a:r>
              <a:rPr lang="en-US" dirty="0" smtClean="0"/>
              <a:t> (including DOS floppies and the ISO9660 standard for CDROMs). In terms of the services that it provides to application programs and system utilities, the kernel implements most BSD and SYSV system calls, as well as the system calls described in the POSIX.1 specification.</a:t>
            </a:r>
          </a:p>
          <a:p>
            <a:pPr>
              <a:lnSpc>
                <a:spcPct val="100000"/>
              </a:lnSpc>
            </a:pPr>
            <a:endParaRPr lang="en-US" dirty="0" smtClean="0"/>
          </a:p>
          <a:p>
            <a:pPr>
              <a:lnSpc>
                <a:spcPct val="100000"/>
              </a:lnSpc>
            </a:pPr>
            <a:r>
              <a:rPr lang="en-US" dirty="0" smtClean="0"/>
              <a:t>The kernel (in raw binary form that is loaded directly into memory at system startup time) is typically found in the file /boot/</a:t>
            </a:r>
            <a:r>
              <a:rPr lang="en-US" dirty="0" err="1" smtClean="0"/>
              <a:t>vmlinuz</a:t>
            </a:r>
            <a:r>
              <a:rPr lang="en-US" dirty="0" smtClean="0"/>
              <a:t>, while the source files can usually be found in /</a:t>
            </a:r>
            <a:r>
              <a:rPr lang="en-US" dirty="0" err="1" smtClean="0"/>
              <a:t>usr</a:t>
            </a:r>
            <a:r>
              <a:rPr lang="en-US" dirty="0" smtClean="0"/>
              <a:t>/</a:t>
            </a:r>
            <a:r>
              <a:rPr lang="en-US" dirty="0" err="1" smtClean="0"/>
              <a:t>src</a:t>
            </a:r>
            <a:r>
              <a:rPr lang="en-US" dirty="0" smtClean="0"/>
              <a:t>/</a:t>
            </a:r>
            <a:r>
              <a:rPr lang="en-US" dirty="0" err="1" smtClean="0"/>
              <a:t>linux.The</a:t>
            </a:r>
            <a:r>
              <a:rPr lang="en-US" dirty="0" smtClean="0"/>
              <a:t> latest version of the Linux kernel sources can be downloaded from http://www.kernel.org. </a:t>
            </a:r>
          </a:p>
          <a:p>
            <a:pPr>
              <a:lnSpc>
                <a:spcPct val="100000"/>
              </a:lnSpc>
            </a:pPr>
            <a:r>
              <a:rPr lang="en-US" dirty="0" smtClean="0"/>
              <a:t> </a:t>
            </a:r>
          </a:p>
          <a:p>
            <a:pPr>
              <a:lnSpc>
                <a:spcPct val="100000"/>
              </a:lnSpc>
            </a:pPr>
            <a:endParaRPr lang="en-US" dirty="0" smtClean="0"/>
          </a:p>
          <a:p>
            <a:pPr>
              <a:lnSpc>
                <a:spcPct val="100000"/>
              </a:lnSpc>
            </a:pPr>
            <a:r>
              <a:rPr lang="en-US" dirty="0" smtClean="0"/>
              <a:t>Shells and GUIs</a:t>
            </a:r>
          </a:p>
          <a:p>
            <a:pPr>
              <a:lnSpc>
                <a:spcPct val="100000"/>
              </a:lnSpc>
            </a:pPr>
            <a:endParaRPr lang="en-US" dirty="0" smtClean="0"/>
          </a:p>
          <a:p>
            <a:pPr>
              <a:lnSpc>
                <a:spcPct val="100000"/>
              </a:lnSpc>
            </a:pPr>
            <a:r>
              <a:rPr lang="en-US" dirty="0" smtClean="0"/>
              <a:t>Linux supports two forms of command input: through textual command line shells similar to those found on most UNIX systems (e.g. </a:t>
            </a:r>
            <a:r>
              <a:rPr lang="en-US" dirty="0" err="1" smtClean="0"/>
              <a:t>sh</a:t>
            </a:r>
            <a:r>
              <a:rPr lang="en-US" dirty="0" smtClean="0"/>
              <a:t> - the Bourne shell, bash - the Bourne again shell and </a:t>
            </a:r>
            <a:r>
              <a:rPr lang="en-US" dirty="0" err="1" smtClean="0"/>
              <a:t>csh</a:t>
            </a:r>
            <a:r>
              <a:rPr lang="en-US" dirty="0" smtClean="0"/>
              <a:t> - the C shell) and through graphical interfaces (GUIs) such as the KDE and GNOME window managers. If you are connecting remotely to a server your access will typically be through a command line shell. </a:t>
            </a:r>
          </a:p>
          <a:p>
            <a:pPr>
              <a:lnSpc>
                <a:spcPct val="100000"/>
              </a:lnSpc>
            </a:pPr>
            <a:r>
              <a:rPr lang="en-US" dirty="0" smtClean="0"/>
              <a:t> </a:t>
            </a:r>
          </a:p>
          <a:p>
            <a:pPr>
              <a:lnSpc>
                <a:spcPct val="100000"/>
              </a:lnSpc>
            </a:pPr>
            <a:r>
              <a:rPr lang="en-US" dirty="0" smtClean="0"/>
              <a:t>System Utilities</a:t>
            </a:r>
          </a:p>
          <a:p>
            <a:pPr>
              <a:lnSpc>
                <a:spcPct val="100000"/>
              </a:lnSpc>
            </a:pPr>
            <a:endParaRPr lang="en-US" dirty="0" smtClean="0"/>
          </a:p>
          <a:p>
            <a:pPr>
              <a:lnSpc>
                <a:spcPct val="100000"/>
              </a:lnSpc>
            </a:pPr>
            <a:r>
              <a:rPr lang="en-US" dirty="0" smtClean="0"/>
              <a:t>Virtually every system utility that you would expect to find on standard implementations of UNIX (including every system utility described in the POSIX.2 specification) has been ported to Linux. This includes commands such as </a:t>
            </a:r>
            <a:r>
              <a:rPr lang="en-US" dirty="0" err="1" smtClean="0"/>
              <a:t>ls</a:t>
            </a:r>
            <a:r>
              <a:rPr lang="en-US" dirty="0" smtClean="0"/>
              <a:t>, </a:t>
            </a:r>
            <a:r>
              <a:rPr lang="en-US" dirty="0" err="1" smtClean="0"/>
              <a:t>cp</a:t>
            </a:r>
            <a:r>
              <a:rPr lang="en-US" dirty="0" smtClean="0"/>
              <a:t>, </a:t>
            </a:r>
            <a:r>
              <a:rPr lang="en-US" dirty="0" err="1" smtClean="0"/>
              <a:t>grep</a:t>
            </a:r>
            <a:r>
              <a:rPr lang="en-US" dirty="0" smtClean="0"/>
              <a:t>, </a:t>
            </a:r>
            <a:r>
              <a:rPr lang="en-US" dirty="0" err="1" smtClean="0"/>
              <a:t>awk</a:t>
            </a:r>
            <a:r>
              <a:rPr lang="en-US" dirty="0" smtClean="0"/>
              <a:t>, </a:t>
            </a:r>
            <a:r>
              <a:rPr lang="en-US" dirty="0" err="1" smtClean="0"/>
              <a:t>sed</a:t>
            </a:r>
            <a:r>
              <a:rPr lang="en-US" dirty="0" smtClean="0"/>
              <a:t>, </a:t>
            </a:r>
            <a:r>
              <a:rPr lang="en-US" dirty="0" err="1" smtClean="0"/>
              <a:t>bc</a:t>
            </a:r>
            <a:r>
              <a:rPr lang="en-US" dirty="0" smtClean="0"/>
              <a:t>, </a:t>
            </a:r>
            <a:r>
              <a:rPr lang="en-US" dirty="0" err="1" smtClean="0"/>
              <a:t>wc</a:t>
            </a:r>
            <a:r>
              <a:rPr lang="en-US" dirty="0" smtClean="0"/>
              <a:t>, more, and so on. These system utilities are designed to be powerful tools that do a single task extremely well (e.g. </a:t>
            </a:r>
            <a:r>
              <a:rPr lang="en-US" dirty="0" err="1" smtClean="0"/>
              <a:t>grep</a:t>
            </a:r>
            <a:r>
              <a:rPr lang="en-US" dirty="0" smtClean="0"/>
              <a:t> finds text inside files while </a:t>
            </a:r>
            <a:r>
              <a:rPr lang="en-US" dirty="0" err="1" smtClean="0"/>
              <a:t>wc</a:t>
            </a:r>
            <a:r>
              <a:rPr lang="en-US" dirty="0" smtClean="0"/>
              <a:t> counts the number of words, lines and bytes inside a file). Users can often solve problems by interconnecting these tools instead of writing a large monolithic application program.</a:t>
            </a:r>
          </a:p>
          <a:p>
            <a:pPr>
              <a:lnSpc>
                <a:spcPct val="100000"/>
              </a:lnSpc>
            </a:pPr>
            <a:r>
              <a:rPr lang="en-US" dirty="0" smtClean="0"/>
              <a:t>Like other UNIX </a:t>
            </a:r>
            <a:r>
              <a:rPr lang="en-US" dirty="0" err="1" smtClean="0"/>
              <a:t>flavours</a:t>
            </a:r>
            <a:r>
              <a:rPr lang="en-US" dirty="0" smtClean="0"/>
              <a:t>, Linux's system utilities also include server programs called daemons which provide remote network and administration services (e.g. </a:t>
            </a:r>
            <a:r>
              <a:rPr lang="en-US" dirty="0" err="1" smtClean="0"/>
              <a:t>telnetd</a:t>
            </a:r>
            <a:r>
              <a:rPr lang="en-US" dirty="0" smtClean="0"/>
              <a:t> and </a:t>
            </a:r>
            <a:r>
              <a:rPr lang="en-US" dirty="0" err="1" smtClean="0"/>
              <a:t>sshd</a:t>
            </a:r>
            <a:r>
              <a:rPr lang="en-US" dirty="0" smtClean="0"/>
              <a:t> provide remote login facilities, </a:t>
            </a:r>
            <a:r>
              <a:rPr lang="en-US" dirty="0" err="1" smtClean="0"/>
              <a:t>lpd</a:t>
            </a:r>
            <a:r>
              <a:rPr lang="en-US" dirty="0" smtClean="0"/>
              <a:t> provides printing services, </a:t>
            </a:r>
            <a:r>
              <a:rPr lang="en-US" dirty="0" err="1" smtClean="0"/>
              <a:t>httpd</a:t>
            </a:r>
            <a:r>
              <a:rPr lang="en-US" dirty="0" smtClean="0"/>
              <a:t> serves web pages, </a:t>
            </a:r>
            <a:r>
              <a:rPr lang="en-US" dirty="0" err="1" smtClean="0"/>
              <a:t>crond</a:t>
            </a:r>
            <a:r>
              <a:rPr lang="en-US" dirty="0" smtClean="0"/>
              <a:t> runs regular system administration tasks automatically). A daemon (probably derived from the Latin word which refers to a </a:t>
            </a:r>
            <a:r>
              <a:rPr lang="en-US" dirty="0" err="1" smtClean="0"/>
              <a:t>beneficient</a:t>
            </a:r>
            <a:r>
              <a:rPr lang="en-US" dirty="0" smtClean="0"/>
              <a:t> spirit who watches over someone, or perhaps short for "Disk And Execution </a:t>
            </a:r>
            <a:r>
              <a:rPr lang="en-US" dirty="0" err="1" smtClean="0"/>
              <a:t>MONitor</a:t>
            </a:r>
            <a:r>
              <a:rPr lang="en-US" dirty="0" smtClean="0"/>
              <a:t>") is usually spawned automatically at system startup and spends most of its time lying dormant (lurking?) waiting for some event to occur. </a:t>
            </a:r>
          </a:p>
          <a:p>
            <a:pPr>
              <a:lnSpc>
                <a:spcPct val="100000"/>
              </a:lnSpc>
            </a:pPr>
            <a:r>
              <a:rPr lang="en-US" dirty="0" smtClean="0"/>
              <a:t> </a:t>
            </a:r>
          </a:p>
          <a:p>
            <a:pPr>
              <a:lnSpc>
                <a:spcPct val="100000"/>
              </a:lnSpc>
            </a:pPr>
            <a:endParaRPr lang="en-US" dirty="0" smtClean="0"/>
          </a:p>
          <a:p>
            <a:pPr>
              <a:lnSpc>
                <a:spcPct val="100000"/>
              </a:lnSpc>
            </a:pPr>
            <a:r>
              <a:rPr lang="en-US" dirty="0" smtClean="0"/>
              <a:t>Application programs</a:t>
            </a:r>
          </a:p>
          <a:p>
            <a:pPr>
              <a:lnSpc>
                <a:spcPct val="100000"/>
              </a:lnSpc>
            </a:pPr>
            <a:endParaRPr lang="en-US" dirty="0" smtClean="0"/>
          </a:p>
          <a:p>
            <a:pPr>
              <a:lnSpc>
                <a:spcPct val="100000"/>
              </a:lnSpc>
            </a:pPr>
            <a:r>
              <a:rPr lang="en-US" dirty="0" smtClean="0"/>
              <a:t>Linux distributions typically come with several useful application programs as standard. Examples include the </a:t>
            </a:r>
            <a:r>
              <a:rPr lang="en-US" dirty="0" err="1" smtClean="0"/>
              <a:t>emacs</a:t>
            </a:r>
            <a:r>
              <a:rPr lang="en-US" dirty="0" smtClean="0"/>
              <a:t> editor, xv (an image viewer), </a:t>
            </a:r>
            <a:r>
              <a:rPr lang="en-US" dirty="0" err="1" smtClean="0"/>
              <a:t>gcc</a:t>
            </a:r>
            <a:r>
              <a:rPr lang="en-US" dirty="0" smtClean="0"/>
              <a:t> (a C compiler), g++ (a C++ compiler), </a:t>
            </a:r>
            <a:r>
              <a:rPr lang="en-US" dirty="0" err="1" smtClean="0"/>
              <a:t>xfig</a:t>
            </a:r>
            <a:r>
              <a:rPr lang="en-US" dirty="0" smtClean="0"/>
              <a:t> (a drawing package), latex (a powerful typesetting language) and </a:t>
            </a:r>
            <a:r>
              <a:rPr lang="en-US" dirty="0" err="1" smtClean="0"/>
              <a:t>soffice</a:t>
            </a:r>
            <a:r>
              <a:rPr lang="en-US" dirty="0" smtClean="0"/>
              <a:t> (</a:t>
            </a:r>
            <a:r>
              <a:rPr lang="en-US" dirty="0" err="1" smtClean="0"/>
              <a:t>StarOffice</a:t>
            </a:r>
            <a:r>
              <a:rPr lang="en-US" dirty="0" smtClean="0"/>
              <a:t>, which is an MS-Office style clone that can read and write Word, Excel and PowerPoint files).</a:t>
            </a:r>
          </a:p>
          <a:p>
            <a:pPr>
              <a:lnSpc>
                <a:spcPct val="100000"/>
              </a:lnSpc>
            </a:pPr>
            <a:r>
              <a:rPr lang="en-US" dirty="0" err="1" smtClean="0"/>
              <a:t>Redhat</a:t>
            </a:r>
            <a:r>
              <a:rPr lang="en-US" dirty="0" smtClean="0"/>
              <a:t> Linux also comes with rpm, the </a:t>
            </a:r>
            <a:r>
              <a:rPr lang="en-US" dirty="0" err="1" smtClean="0"/>
              <a:t>Redhat</a:t>
            </a:r>
            <a:r>
              <a:rPr lang="en-US" dirty="0" smtClean="0"/>
              <a:t> Package Manager which makes it easy to install and uninstall application programs.</a:t>
            </a:r>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7</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A UNIX command line consists of the name of a UNIX command (actually the "command" is the name of a built-in shell command, a system utility or an application program) followed by its "arguments" (options and the target filenames and/or expressions). The general syntax for a UNIX command is</a:t>
            </a:r>
          </a:p>
          <a:p>
            <a:pPr>
              <a:lnSpc>
                <a:spcPct val="100000"/>
              </a:lnSpc>
            </a:pPr>
            <a:endParaRPr lang="en-US" dirty="0" smtClean="0"/>
          </a:p>
          <a:p>
            <a:pPr>
              <a:lnSpc>
                <a:spcPct val="100000"/>
              </a:lnSpc>
            </a:pPr>
            <a:r>
              <a:rPr lang="en-US" dirty="0" smtClean="0"/>
              <a:t>    $ command -options arguments</a:t>
            </a:r>
          </a:p>
          <a:p>
            <a:pPr>
              <a:lnSpc>
                <a:spcPct val="100000"/>
              </a:lnSpc>
            </a:pPr>
            <a:endParaRPr lang="en-US" dirty="0" smtClean="0"/>
          </a:p>
          <a:p>
            <a:pPr>
              <a:lnSpc>
                <a:spcPct val="100000"/>
              </a:lnSpc>
            </a:pPr>
            <a:r>
              <a:rPr lang="en-US" dirty="0" smtClean="0"/>
              <a:t>Here command can be though of as a verb, options as an adverb and targets as the direct objects of the verb. In the case that the user wishes to specify several options, these need not always be listed separately (the options can sometimes be listed altogether after a single dash).</a:t>
            </a:r>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8</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8"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29"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1"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32"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33"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34"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6"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37"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38" name="Picture 37"/>
          <p:cNvPicPr/>
          <p:nvPr/>
        </p:nvPicPr>
        <p:blipFill>
          <a:blip r:embed="rId2"/>
          <a:stretch>
            <a:fillRect/>
          </a:stretch>
        </p:blipFill>
        <p:spPr>
          <a:xfrm>
            <a:off x="3011760" y="1265400"/>
            <a:ext cx="6167160" cy="4920840"/>
          </a:xfrm>
          <a:prstGeom prst="rect">
            <a:avLst/>
          </a:prstGeom>
          <a:ln>
            <a:noFill/>
          </a:ln>
        </p:spPr>
      </p:pic>
      <p:pic>
        <p:nvPicPr>
          <p:cNvPr id="39" name="Picture 38"/>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6"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8"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51"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5"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56"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57"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9"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60"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1"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3"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64"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5"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7"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68"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0"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7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72"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73"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5"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76"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77" name="Picture 76"/>
          <p:cNvPicPr/>
          <p:nvPr/>
        </p:nvPicPr>
        <p:blipFill>
          <a:blip r:embed="rId2"/>
          <a:stretch>
            <a:fillRect/>
          </a:stretch>
        </p:blipFill>
        <p:spPr>
          <a:xfrm>
            <a:off x="3011760" y="1265400"/>
            <a:ext cx="6167160" cy="4920840"/>
          </a:xfrm>
          <a:prstGeom prst="rect">
            <a:avLst/>
          </a:prstGeom>
          <a:ln>
            <a:noFill/>
          </a:ln>
        </p:spPr>
      </p:pic>
      <p:pic>
        <p:nvPicPr>
          <p:cNvPr id="78" name="Picture 77"/>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9"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1"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12"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6"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17"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18"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2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2"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4"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25"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6"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7" name="PlaceHolder 2"/>
          <p:cNvSpPr>
            <a:spLocks noGrp="1"/>
          </p:cNvSpPr>
          <p:nvPr>
            <p:ph type="title"/>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Click to edit the title text formatClick to edit Master title style</a:t>
            </a:r>
            <a:endParaRPr/>
          </a:p>
        </p:txBody>
      </p:sp>
      <p:sp>
        <p:nvSpPr>
          <p:cNvPr id="2" name="PlaceHolder 3"/>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3" name="PlaceHolder 4"/>
          <p:cNvSpPr>
            <a:spLocks noGrp="1"/>
          </p:cNvSpPr>
          <p:nvPr>
            <p:ph type="sldNum"/>
          </p:nvPr>
        </p:nvSpPr>
        <p:spPr>
          <a:xfrm>
            <a:off x="838080" y="6335640"/>
            <a:ext cx="908280" cy="364680"/>
          </a:xfrm>
          <a:prstGeom prst="rect">
            <a:avLst/>
          </a:prstGeom>
        </p:spPr>
        <p:txBody>
          <a:bodyPr anchor="ctr"/>
          <a:lstStyle/>
          <a:p>
            <a:pPr>
              <a:lnSpc>
                <a:spcPct val="100000"/>
              </a:lnSpc>
            </a:pPr>
            <a:fld id="{98EA7638-6E4A-48BC-AD63-5C6AB67E0F79}" type="slidenum">
              <a:rPr lang="en-IN" sz="1200">
                <a:solidFill>
                  <a:srgbClr val="8B8B8B"/>
                </a:solidFill>
                <a:latin typeface="Calibri"/>
              </a:rPr>
              <a:t>‹#›</a:t>
            </a:fld>
            <a:endParaRPr/>
          </a:p>
        </p:txBody>
      </p:sp>
      <p:sp>
        <p:nvSpPr>
          <p:cNvPr id="4" name="Line 5"/>
          <p:cNvSpPr/>
          <p:nvPr/>
        </p:nvSpPr>
        <p:spPr>
          <a:xfrm>
            <a:off x="1523880" y="3509640"/>
            <a:ext cx="9144000" cy="0"/>
          </a:xfrm>
          <a:prstGeom prst="line">
            <a:avLst/>
          </a:prstGeom>
          <a:ln w="25560">
            <a:solidFill>
              <a:srgbClr val="5B9BD5"/>
            </a:solidFill>
            <a:miter/>
          </a:ln>
        </p:spPr>
      </p:sp>
      <p:sp>
        <p:nvSpPr>
          <p:cNvPr id="5" name="PlaceHolder 6"/>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41" name="PlaceHolder 2"/>
          <p:cNvSpPr>
            <a:spLocks noGrp="1"/>
          </p:cNvSpPr>
          <p:nvPr>
            <p:ph type="body"/>
          </p:nvPr>
        </p:nvSpPr>
        <p:spPr>
          <a:xfrm>
            <a:off x="838080" y="1265760"/>
            <a:ext cx="10515240" cy="4920840"/>
          </a:xfrm>
          <a:prstGeom prst="rect">
            <a:avLst/>
          </a:prstGeom>
        </p:spPr>
        <p:txBody>
          <a:bodyPr/>
          <a:lstStyle/>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2" name="PlaceHolder 3"/>
          <p:cNvSpPr>
            <a:spLocks noGrp="1"/>
          </p:cNvSpPr>
          <p:nvPr>
            <p:ph type="title"/>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Click to edit the title text formatClick to edit Master title style</a:t>
            </a:r>
            <a:endParaRPr/>
          </a:p>
        </p:txBody>
      </p:sp>
      <p:sp>
        <p:nvSpPr>
          <p:cNvPr id="43" name="Line 4"/>
          <p:cNvSpPr/>
          <p:nvPr/>
        </p:nvSpPr>
        <p:spPr>
          <a:xfrm>
            <a:off x="838080" y="1096200"/>
            <a:ext cx="10515600" cy="28800"/>
          </a:xfrm>
          <a:prstGeom prst="line">
            <a:avLst/>
          </a:prstGeom>
          <a:ln w="25560">
            <a:solidFill>
              <a:srgbClr val="5B9BD5"/>
            </a:solidFill>
            <a:miter/>
          </a:ln>
        </p:spPr>
      </p:sp>
      <p:sp>
        <p:nvSpPr>
          <p:cNvPr id="44" name="PlaceHolder 5"/>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1523880" y="1122480"/>
            <a:ext cx="9143640" cy="2387160"/>
          </a:xfrm>
          <a:prstGeom prst="rect">
            <a:avLst/>
          </a:prstGeom>
        </p:spPr>
        <p:txBody>
          <a:bodyPr anchor="b"/>
          <a:lstStyle/>
          <a:p>
            <a:pPr algn="ctr">
              <a:lnSpc>
                <a:spcPct val="100000"/>
              </a:lnSpc>
            </a:pPr>
            <a:r>
              <a:rPr lang="en-US" sz="6000" dirty="0" smtClean="0">
                <a:solidFill>
                  <a:srgbClr val="5B9BD5"/>
                </a:solidFill>
                <a:latin typeface="Calibri Light"/>
              </a:rPr>
              <a:t>Introduction to Linux</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In UNIX, everything is either a file or a process.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 </a:t>
            </a:r>
            <a:r>
              <a:rPr lang="en-US" sz="2800" dirty="0" err="1" smtClean="0">
                <a:solidFill>
                  <a:srgbClr val="000000"/>
                </a:solidFill>
                <a:latin typeface="Calibri"/>
              </a:rPr>
              <a:t>filesystem</a:t>
            </a:r>
            <a:r>
              <a:rPr lang="en-US" sz="2800" dirty="0" smtClean="0">
                <a:solidFill>
                  <a:srgbClr val="000000"/>
                </a:solidFill>
                <a:latin typeface="Calibri"/>
              </a:rPr>
              <a:t> is a hierarchical tree starting at the root.</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Filenames are up to 256 characters in length, any character usable except the ‘/’ character.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Seven file types in UNIX. We’re only going to discuss regular files, directories and links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We can use the ‘</a:t>
            </a:r>
            <a:r>
              <a:rPr lang="en-US" sz="2800" dirty="0" err="1" smtClean="0">
                <a:solidFill>
                  <a:srgbClr val="000000"/>
                </a:solidFill>
                <a:latin typeface="Calibri"/>
              </a:rPr>
              <a:t>ls</a:t>
            </a:r>
            <a:r>
              <a:rPr lang="en-US" sz="2800" dirty="0" smtClean="0">
                <a:solidFill>
                  <a:srgbClr val="000000"/>
                </a:solidFill>
                <a:latin typeface="Calibri"/>
              </a:rPr>
              <a:t>’ command to view information about the files. </a:t>
            </a:r>
          </a:p>
          <a:p>
            <a:pPr>
              <a:lnSpc>
                <a:spcPct val="90000"/>
              </a:lnSpc>
              <a:buFont typeface="Arial"/>
              <a:buChar char="•"/>
            </a:pPr>
            <a:endParaRPr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The UNIX </a:t>
            </a:r>
            <a:r>
              <a:rPr lang="en-US" sz="4400" dirty="0" err="1" smtClean="0">
                <a:solidFill>
                  <a:srgbClr val="5B9BD5"/>
                </a:solidFill>
                <a:latin typeface="Calibri Light"/>
              </a:rPr>
              <a:t>Filesystem</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There are four types of files in UNIX</a:t>
            </a:r>
          </a:p>
          <a:p>
            <a:pPr>
              <a:lnSpc>
                <a:spcPct val="90000"/>
              </a:lnSpc>
            </a:pPr>
            <a:r>
              <a:rPr lang="en-US" sz="2800" dirty="0" smtClean="0">
                <a:solidFill>
                  <a:srgbClr val="000000"/>
                </a:solidFill>
                <a:latin typeface="Calibri"/>
              </a:rPr>
              <a:t>	- Regular Files</a:t>
            </a:r>
          </a:p>
          <a:p>
            <a:pPr>
              <a:lnSpc>
                <a:spcPct val="90000"/>
              </a:lnSpc>
            </a:pPr>
            <a:r>
              <a:rPr lang="en-US" sz="2800" dirty="0">
                <a:solidFill>
                  <a:srgbClr val="000000"/>
                </a:solidFill>
                <a:latin typeface="Calibri"/>
              </a:rPr>
              <a:t>	</a:t>
            </a:r>
            <a:r>
              <a:rPr lang="en-US" sz="2800" dirty="0" smtClean="0">
                <a:solidFill>
                  <a:srgbClr val="000000"/>
                </a:solidFill>
                <a:latin typeface="Calibri"/>
              </a:rPr>
              <a:t>- Directories</a:t>
            </a:r>
          </a:p>
          <a:p>
            <a:pPr>
              <a:lnSpc>
                <a:spcPct val="90000"/>
              </a:lnSpc>
            </a:pPr>
            <a:r>
              <a:rPr lang="en-US" sz="2800" dirty="0">
                <a:solidFill>
                  <a:srgbClr val="000000"/>
                </a:solidFill>
                <a:latin typeface="Calibri"/>
              </a:rPr>
              <a:t>	</a:t>
            </a:r>
            <a:r>
              <a:rPr lang="en-US" sz="2800" dirty="0" smtClean="0">
                <a:solidFill>
                  <a:srgbClr val="000000"/>
                </a:solidFill>
                <a:latin typeface="Calibri"/>
              </a:rPr>
              <a:t>- Device Files (Including Pipes and Sockets)</a:t>
            </a:r>
          </a:p>
          <a:p>
            <a:pPr>
              <a:lnSpc>
                <a:spcPct val="90000"/>
              </a:lnSpc>
            </a:pPr>
            <a:r>
              <a:rPr lang="en-US" sz="2800" dirty="0">
                <a:solidFill>
                  <a:srgbClr val="000000"/>
                </a:solidFill>
                <a:latin typeface="Calibri"/>
              </a:rPr>
              <a:t>	</a:t>
            </a:r>
            <a:r>
              <a:rPr lang="en-US" sz="2800" dirty="0" smtClean="0">
                <a:solidFill>
                  <a:srgbClr val="000000"/>
                </a:solidFill>
                <a:latin typeface="Calibri"/>
              </a:rPr>
              <a:t>- Links</a:t>
            </a: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buFont typeface="Arial"/>
              <a:buChar char="•"/>
            </a:pPr>
            <a:r>
              <a:rPr lang="en-US" sz="2800" dirty="0" smtClean="0">
                <a:solidFill>
                  <a:srgbClr val="000000"/>
                </a:solidFill>
                <a:latin typeface="Calibri"/>
              </a:rPr>
              <a:t> We will only examine three of these file types. </a:t>
            </a:r>
            <a:endParaRPr lang="en-US" sz="2800" dirty="0" smtClean="0">
              <a:solidFill>
                <a:srgbClr val="000000"/>
              </a:solidFill>
              <a:latin typeface="Calibri"/>
            </a:endParaRPr>
          </a:p>
          <a:p>
            <a:pPr>
              <a:lnSpc>
                <a:spcPct val="90000"/>
              </a:lnSpc>
            </a:pP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The UNIX </a:t>
            </a:r>
            <a:r>
              <a:rPr lang="en-US" sz="4400" dirty="0" err="1" smtClean="0">
                <a:solidFill>
                  <a:srgbClr val="5B9BD5"/>
                </a:solidFill>
                <a:latin typeface="Calibri Light"/>
              </a:rPr>
              <a:t>Filesystem</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11</a:t>
            </a:fld>
            <a:endParaRPr/>
          </a:p>
        </p:txBody>
      </p:sp>
    </p:spTree>
    <p:extLst>
      <p:ext uri="{BB962C8B-B14F-4D97-AF65-F5344CB8AC3E}">
        <p14:creationId xmlns:p14="http://schemas.microsoft.com/office/powerpoint/2010/main" val="41644016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The UNIX file system is a hierarchical tree structure with the top level directory known as the ‘root’ directory and specified by a ‘/’ character. </a:t>
            </a:r>
            <a:endParaRPr lang="en-US" sz="2800" dirty="0">
              <a:solidFill>
                <a:srgbClr val="000000"/>
              </a:solidFill>
              <a:latin typeface="Calibri"/>
            </a:endParaRPr>
          </a:p>
          <a:p>
            <a:pPr>
              <a:lnSpc>
                <a:spcPct val="90000"/>
              </a:lnSpc>
              <a:buFont typeface="Arial"/>
              <a:buChar char="•"/>
            </a:pPr>
            <a:endParaRPr dirty="0"/>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Files locations are specified as paths through this tree.  Paths can be defined as fully qualified, i.e. explicitly </a:t>
            </a:r>
            <a:r>
              <a:rPr lang="en-US" sz="2800" dirty="0" err="1" smtClean="0">
                <a:solidFill>
                  <a:srgbClr val="000000"/>
                </a:solidFill>
                <a:latin typeface="Calibri"/>
              </a:rPr>
              <a:t>path’ed</a:t>
            </a:r>
            <a:r>
              <a:rPr lang="en-US" sz="2800" dirty="0" smtClean="0">
                <a:solidFill>
                  <a:srgbClr val="000000"/>
                </a:solidFill>
                <a:latin typeface="Calibri"/>
              </a:rPr>
              <a:t> from the root directory or relative, i.e. taking the current working directory as the starting point.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 is the shorthand for the current directory. ‘..’ is the shorthand for the parent directory of your current directory. </a:t>
            </a:r>
            <a:endParaRPr lang="en-US" sz="2800" dirty="0" smtClean="0">
              <a:solidFill>
                <a:srgbClr val="000000"/>
              </a:solidFill>
              <a:latin typeface="Calibri"/>
            </a:endParaRPr>
          </a:p>
          <a:p>
            <a:pPr>
              <a:lnSpc>
                <a:spcPct val="90000"/>
              </a:lnSpc>
            </a:pP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The UNIX </a:t>
            </a:r>
            <a:r>
              <a:rPr lang="en-US" sz="4400" dirty="0" err="1" smtClean="0">
                <a:solidFill>
                  <a:srgbClr val="5B9BD5"/>
                </a:solidFill>
                <a:latin typeface="Calibri Light"/>
              </a:rPr>
              <a:t>Filesystem</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12</a:t>
            </a:fld>
            <a:endParaRPr/>
          </a:p>
        </p:txBody>
      </p:sp>
    </p:spTree>
    <p:extLst>
      <p:ext uri="{BB962C8B-B14F-4D97-AF65-F5344CB8AC3E}">
        <p14:creationId xmlns:p14="http://schemas.microsoft.com/office/powerpoint/2010/main" val="5651072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There are a number of directories and commands that are available in UNIX. </a:t>
            </a:r>
          </a:p>
          <a:p>
            <a:pPr>
              <a:lnSpc>
                <a:spcPct val="90000"/>
              </a:lnSpc>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ls</a:t>
            </a:r>
            <a:r>
              <a:rPr lang="en-US" sz="2800" dirty="0" smtClean="0">
                <a:solidFill>
                  <a:srgbClr val="000000"/>
                </a:solidFill>
                <a:latin typeface="Calibri"/>
              </a:rPr>
              <a:t>, </a:t>
            </a:r>
            <a:r>
              <a:rPr lang="en-US" sz="2800" dirty="0" err="1" smtClean="0">
                <a:solidFill>
                  <a:srgbClr val="000000"/>
                </a:solidFill>
                <a:latin typeface="Calibri"/>
              </a:rPr>
              <a:t>pwd</a:t>
            </a:r>
            <a:r>
              <a:rPr lang="en-US" sz="2800" dirty="0" smtClean="0">
                <a:solidFill>
                  <a:srgbClr val="000000"/>
                </a:solidFill>
                <a:latin typeface="Calibri"/>
              </a:rPr>
              <a:t>, cd, </a:t>
            </a:r>
            <a:r>
              <a:rPr lang="en-US" sz="2800" dirty="0" err="1" smtClean="0">
                <a:solidFill>
                  <a:srgbClr val="000000"/>
                </a:solidFill>
                <a:latin typeface="Calibri"/>
              </a:rPr>
              <a:t>cp</a:t>
            </a:r>
            <a:r>
              <a:rPr lang="en-US" sz="2800" dirty="0" smtClean="0">
                <a:solidFill>
                  <a:srgbClr val="000000"/>
                </a:solidFill>
                <a:latin typeface="Calibri"/>
              </a:rPr>
              <a:t>, and mv are examples of these commands.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usr</a:t>
            </a:r>
            <a:r>
              <a:rPr lang="en-US" sz="2800" dirty="0" smtClean="0">
                <a:solidFill>
                  <a:srgbClr val="000000"/>
                </a:solidFill>
                <a:latin typeface="Calibri"/>
              </a:rPr>
              <a:t>/bin, /bin, /</a:t>
            </a:r>
            <a:r>
              <a:rPr lang="en-US" sz="2800" dirty="0" err="1" smtClean="0">
                <a:solidFill>
                  <a:srgbClr val="000000"/>
                </a:solidFill>
                <a:latin typeface="Calibri"/>
              </a:rPr>
              <a:t>tmp</a:t>
            </a:r>
            <a:r>
              <a:rPr lang="en-US" sz="2800" dirty="0" smtClean="0">
                <a:solidFill>
                  <a:srgbClr val="000000"/>
                </a:solidFill>
                <a:latin typeface="Calibri"/>
              </a:rPr>
              <a:t>, /</a:t>
            </a:r>
            <a:r>
              <a:rPr lang="en-US" sz="2800" dirty="0" err="1" smtClean="0">
                <a:solidFill>
                  <a:srgbClr val="000000"/>
                </a:solidFill>
                <a:latin typeface="Calibri"/>
              </a:rPr>
              <a:t>var</a:t>
            </a:r>
            <a:r>
              <a:rPr lang="en-US" sz="2800" dirty="0" smtClean="0">
                <a:solidFill>
                  <a:srgbClr val="000000"/>
                </a:solidFill>
                <a:latin typeface="Calibri"/>
              </a:rPr>
              <a:t>, /</a:t>
            </a:r>
            <a:r>
              <a:rPr lang="en-US" sz="2800" dirty="0" err="1" smtClean="0">
                <a:solidFill>
                  <a:srgbClr val="000000"/>
                </a:solidFill>
                <a:latin typeface="Calibri"/>
              </a:rPr>
              <a:t>usr</a:t>
            </a:r>
            <a:r>
              <a:rPr lang="en-US" sz="2800" dirty="0" smtClean="0">
                <a:solidFill>
                  <a:srgbClr val="000000"/>
                </a:solidFill>
                <a:latin typeface="Calibri"/>
              </a:rPr>
              <a:t>/lib, /lib, /</a:t>
            </a:r>
            <a:r>
              <a:rPr lang="en-US" sz="2800" dirty="0" err="1" smtClean="0">
                <a:solidFill>
                  <a:srgbClr val="000000"/>
                </a:solidFill>
                <a:latin typeface="Calibri"/>
              </a:rPr>
              <a:t>sbin</a:t>
            </a:r>
            <a:r>
              <a:rPr lang="en-US" sz="2800" dirty="0" smtClean="0">
                <a:solidFill>
                  <a:srgbClr val="000000"/>
                </a:solidFill>
                <a:latin typeface="Calibri"/>
              </a:rPr>
              <a:t>, /</a:t>
            </a:r>
            <a:r>
              <a:rPr lang="en-US" sz="2800" dirty="0" err="1" smtClean="0">
                <a:solidFill>
                  <a:srgbClr val="000000"/>
                </a:solidFill>
                <a:latin typeface="Calibri"/>
              </a:rPr>
              <a:t>usr</a:t>
            </a:r>
            <a:r>
              <a:rPr lang="en-US" sz="2800" dirty="0" smtClean="0">
                <a:solidFill>
                  <a:srgbClr val="000000"/>
                </a:solidFill>
                <a:latin typeface="Calibri"/>
              </a:rPr>
              <a:t>/</a:t>
            </a:r>
            <a:r>
              <a:rPr lang="en-US" sz="2800" dirty="0" err="1" smtClean="0">
                <a:solidFill>
                  <a:srgbClr val="000000"/>
                </a:solidFill>
                <a:latin typeface="Calibri"/>
              </a:rPr>
              <a:t>sbin</a:t>
            </a:r>
            <a:r>
              <a:rPr lang="en-US" sz="2800" dirty="0" smtClean="0">
                <a:solidFill>
                  <a:srgbClr val="000000"/>
                </a:solidFill>
                <a:latin typeface="Calibri"/>
              </a:rPr>
              <a:t> are examples of important system directories.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lang="en-US" sz="2800" dirty="0" smtClean="0">
              <a:solidFill>
                <a:srgbClr val="000000"/>
              </a:solidFill>
              <a:latin typeface="Calibri"/>
            </a:endParaRPr>
          </a:p>
          <a:p>
            <a:pPr>
              <a:lnSpc>
                <a:spcPct val="90000"/>
              </a:lnSpc>
            </a:pP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3200" dirty="0" smtClean="0">
                <a:solidFill>
                  <a:srgbClr val="5B9BD5"/>
                </a:solidFill>
                <a:latin typeface="Calibri Light"/>
              </a:rPr>
              <a:t>The UNIX </a:t>
            </a:r>
            <a:r>
              <a:rPr lang="en-US" sz="3200" dirty="0" err="1" smtClean="0">
                <a:solidFill>
                  <a:srgbClr val="5B9BD5"/>
                </a:solidFill>
                <a:latin typeface="Calibri Light"/>
              </a:rPr>
              <a:t>Filesystem</a:t>
            </a:r>
            <a:r>
              <a:rPr lang="en-US" sz="3200" dirty="0" smtClean="0">
                <a:solidFill>
                  <a:srgbClr val="5B9BD5"/>
                </a:solidFill>
                <a:latin typeface="Calibri Light"/>
              </a:rPr>
              <a:t>, directories and commands</a:t>
            </a:r>
            <a:endParaRPr sz="3200"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13</a:t>
            </a:fld>
            <a:endParaRPr/>
          </a:p>
        </p:txBody>
      </p:sp>
    </p:spTree>
    <p:extLst>
      <p:ext uri="{BB962C8B-B14F-4D97-AF65-F5344CB8AC3E}">
        <p14:creationId xmlns:p14="http://schemas.microsoft.com/office/powerpoint/2010/main" val="38775757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Two types of links in UNIX.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Hard links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Symbolic Links.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Hard Links are just shortcuts or aliases.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Symbolic Links are separate file types.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a:t>
            </a:r>
            <a:r>
              <a:rPr lang="en-US" sz="2800" dirty="0" err="1" smtClean="0">
                <a:solidFill>
                  <a:srgbClr val="000000"/>
                </a:solidFill>
                <a:latin typeface="Calibri"/>
              </a:rPr>
              <a:t>ln</a:t>
            </a:r>
            <a:r>
              <a:rPr lang="en-US" sz="2800" dirty="0" smtClean="0">
                <a:solidFill>
                  <a:srgbClr val="000000"/>
                </a:solidFill>
                <a:latin typeface="Calibri"/>
              </a:rPr>
              <a:t>’ command creates links.  -s option creates symbolic links. </a:t>
            </a:r>
            <a:endParaRPr lang="en-US" sz="2800" dirty="0">
              <a:solidFill>
                <a:srgbClr val="000000"/>
              </a:solidFill>
              <a:latin typeface="Calibri"/>
            </a:endParaRPr>
          </a:p>
          <a:p>
            <a:pPr>
              <a:lnSpc>
                <a:spcPct val="90000"/>
              </a:lnSpc>
            </a:pPr>
            <a:endParaRPr lang="en-US" sz="2800" dirty="0">
              <a:solidFill>
                <a:srgbClr val="000000"/>
              </a:solidFill>
              <a:latin typeface="Calibri"/>
            </a:endParaRPr>
          </a:p>
          <a:p>
            <a:pPr>
              <a:lnSpc>
                <a:spcPct val="90000"/>
              </a:lnSpc>
              <a:buFont typeface="Arial"/>
              <a:buChar char="•"/>
            </a:pPr>
            <a:endParaRPr lang="en-US" sz="2800" dirty="0" smtClean="0">
              <a:solidFill>
                <a:srgbClr val="000000"/>
              </a:solidFill>
              <a:latin typeface="Calibri"/>
            </a:endParaRPr>
          </a:p>
          <a:p>
            <a:pPr>
              <a:lnSpc>
                <a:spcPct val="90000"/>
              </a:lnSpc>
            </a:pP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3200" dirty="0" smtClean="0">
                <a:solidFill>
                  <a:srgbClr val="5B9BD5"/>
                </a:solidFill>
                <a:latin typeface="Calibri Light"/>
              </a:rPr>
              <a:t>The UNIX </a:t>
            </a:r>
            <a:r>
              <a:rPr lang="en-US" sz="3200" dirty="0" err="1" smtClean="0">
                <a:solidFill>
                  <a:srgbClr val="5B9BD5"/>
                </a:solidFill>
                <a:latin typeface="Calibri Light"/>
              </a:rPr>
              <a:t>Filesystem</a:t>
            </a:r>
            <a:r>
              <a:rPr lang="en-US" sz="3200" dirty="0" smtClean="0">
                <a:solidFill>
                  <a:srgbClr val="5B9BD5"/>
                </a:solidFill>
                <a:latin typeface="Calibri Light"/>
              </a:rPr>
              <a:t>, directories and commands</a:t>
            </a:r>
            <a:endParaRPr sz="3200"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14</a:t>
            </a:fld>
            <a:endParaRPr/>
          </a:p>
        </p:txBody>
      </p:sp>
    </p:spTree>
    <p:extLst>
      <p:ext uri="{BB962C8B-B14F-4D97-AF65-F5344CB8AC3E}">
        <p14:creationId xmlns:p14="http://schemas.microsoft.com/office/powerpoint/2010/main" val="41327903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File permissions have two separate components.</a:t>
            </a:r>
          </a:p>
          <a:p>
            <a:pPr lvl="1">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Ownership</a:t>
            </a:r>
          </a:p>
          <a:p>
            <a:pPr lvl="1">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Access permission</a:t>
            </a: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Ownership is in three groups.  Owner, Group, World</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Access permissions are in three groups.  Read, write, execute.</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Permissions can be specified via octal numbers, or via alphabetic strings.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a:t>
            </a:r>
            <a:r>
              <a:rPr lang="en-US" sz="2800" dirty="0" err="1" smtClean="0">
                <a:solidFill>
                  <a:srgbClr val="000000"/>
                </a:solidFill>
                <a:latin typeface="Calibri"/>
              </a:rPr>
              <a:t>chmod</a:t>
            </a:r>
            <a:r>
              <a:rPr lang="en-US" sz="2800" dirty="0">
                <a:solidFill>
                  <a:srgbClr val="000000"/>
                </a:solidFill>
                <a:latin typeface="Calibri"/>
              </a:rPr>
              <a:t> </a:t>
            </a:r>
            <a:r>
              <a:rPr lang="en-US" sz="2800" dirty="0" smtClean="0">
                <a:solidFill>
                  <a:srgbClr val="000000"/>
                </a:solidFill>
                <a:latin typeface="Calibri"/>
              </a:rPr>
              <a:t>command changes permissions on a file. </a:t>
            </a:r>
            <a:endParaRPr lang="en-US" sz="2800" dirty="0">
              <a:solidFill>
                <a:srgbClr val="000000"/>
              </a:solidFill>
              <a:latin typeface="Calibri"/>
            </a:endParaRPr>
          </a:p>
          <a:p>
            <a:pPr>
              <a:lnSpc>
                <a:spcPct val="90000"/>
              </a:lnSpc>
            </a:pPr>
            <a:endParaRPr lang="en-US" sz="2800" dirty="0">
              <a:solidFill>
                <a:srgbClr val="000000"/>
              </a:solidFill>
              <a:latin typeface="Calibri"/>
            </a:endParaRPr>
          </a:p>
          <a:p>
            <a:pPr>
              <a:lnSpc>
                <a:spcPct val="90000"/>
              </a:lnSpc>
            </a:pPr>
            <a:endParaRPr lang="en-US" sz="2800" dirty="0">
              <a:solidFill>
                <a:srgbClr val="000000"/>
              </a:solidFill>
              <a:latin typeface="Calibri"/>
            </a:endParaRPr>
          </a:p>
          <a:p>
            <a:pPr>
              <a:lnSpc>
                <a:spcPct val="90000"/>
              </a:lnSpc>
              <a:buFont typeface="Arial"/>
              <a:buChar char="•"/>
            </a:pPr>
            <a:endParaRPr lang="en-US" sz="2800" dirty="0" smtClean="0">
              <a:solidFill>
                <a:srgbClr val="000000"/>
              </a:solidFill>
              <a:latin typeface="Calibri"/>
            </a:endParaRPr>
          </a:p>
          <a:p>
            <a:pPr>
              <a:lnSpc>
                <a:spcPct val="90000"/>
              </a:lnSpc>
            </a:pP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3200" dirty="0" smtClean="0">
                <a:solidFill>
                  <a:srgbClr val="5B9BD5"/>
                </a:solidFill>
                <a:latin typeface="Calibri Light"/>
              </a:rPr>
              <a:t>The UNIX </a:t>
            </a:r>
            <a:r>
              <a:rPr lang="en-US" sz="3200" dirty="0" err="1" smtClean="0">
                <a:solidFill>
                  <a:srgbClr val="5B9BD5"/>
                </a:solidFill>
                <a:latin typeface="Calibri Light"/>
              </a:rPr>
              <a:t>Filesystem</a:t>
            </a:r>
            <a:r>
              <a:rPr lang="en-US" sz="3200" dirty="0" smtClean="0">
                <a:solidFill>
                  <a:srgbClr val="5B9BD5"/>
                </a:solidFill>
                <a:latin typeface="Calibri Light"/>
              </a:rPr>
              <a:t>,  file permissions.</a:t>
            </a:r>
            <a:endParaRPr sz="3200"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15</a:t>
            </a:fld>
            <a:endParaRPr/>
          </a:p>
        </p:txBody>
      </p:sp>
    </p:spTree>
    <p:extLst>
      <p:ext uri="{BB962C8B-B14F-4D97-AF65-F5344CB8AC3E}">
        <p14:creationId xmlns:p14="http://schemas.microsoft.com/office/powerpoint/2010/main" val="21524135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Several commands for inspecting files.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 ‘cat’ command dumps out the contents of a file.</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‘more’ command paginates through the file</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‘head’ and ‘tail commands start at the beginning and end of a file, respectively.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pPr>
            <a:endParaRPr lang="en-US" sz="2800" dirty="0">
              <a:solidFill>
                <a:srgbClr val="000000"/>
              </a:solidFill>
              <a:latin typeface="Calibri"/>
            </a:endParaRPr>
          </a:p>
          <a:p>
            <a:pPr>
              <a:lnSpc>
                <a:spcPct val="90000"/>
              </a:lnSpc>
              <a:buFont typeface="Arial"/>
              <a:buChar char="•"/>
            </a:pPr>
            <a:endParaRPr lang="en-US" sz="2800" dirty="0" smtClean="0">
              <a:solidFill>
                <a:srgbClr val="000000"/>
              </a:solidFill>
              <a:latin typeface="Calibri"/>
            </a:endParaRPr>
          </a:p>
          <a:p>
            <a:pPr>
              <a:lnSpc>
                <a:spcPct val="90000"/>
              </a:lnSpc>
            </a:pP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3200" dirty="0" smtClean="0">
                <a:solidFill>
                  <a:srgbClr val="5B9BD5"/>
                </a:solidFill>
                <a:latin typeface="Calibri Light"/>
              </a:rPr>
              <a:t>The UNIX </a:t>
            </a:r>
            <a:r>
              <a:rPr lang="en-US" sz="3200" dirty="0" err="1" smtClean="0">
                <a:solidFill>
                  <a:srgbClr val="5B9BD5"/>
                </a:solidFill>
                <a:latin typeface="Calibri Light"/>
              </a:rPr>
              <a:t>Filesystem</a:t>
            </a:r>
            <a:r>
              <a:rPr lang="en-US" sz="3200" dirty="0" smtClean="0">
                <a:solidFill>
                  <a:srgbClr val="5B9BD5"/>
                </a:solidFill>
                <a:latin typeface="Calibri Light"/>
              </a:rPr>
              <a:t>,  inspecting files..</a:t>
            </a:r>
            <a:endParaRPr sz="3200"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16</a:t>
            </a:fld>
            <a:endParaRPr/>
          </a:p>
        </p:txBody>
      </p:sp>
    </p:spTree>
    <p:extLst>
      <p:ext uri="{BB962C8B-B14F-4D97-AF65-F5344CB8AC3E}">
        <p14:creationId xmlns:p14="http://schemas.microsoft.com/office/powerpoint/2010/main" val="27109717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The BASH shell has a number of special characters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 *’ matches zero or more characters.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 Matches exactly one character.</a:t>
            </a:r>
          </a:p>
          <a:p>
            <a:pPr>
              <a:lnSpc>
                <a:spcPct val="90000"/>
              </a:lnSpc>
              <a:buFont typeface="Arial"/>
              <a:buChar char="•"/>
            </a:pPr>
            <a:endParaRPr lang="en-US" sz="2800" dirty="0" smtClean="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 [ ] characters match a set or range.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 ] is the negation of the set or range match.</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 character escapes the </a:t>
            </a:r>
            <a:r>
              <a:rPr lang="en-US" sz="2800" smtClean="0">
                <a:solidFill>
                  <a:srgbClr val="000000"/>
                </a:solidFill>
                <a:latin typeface="Calibri"/>
              </a:rPr>
              <a:t>next character. </a:t>
            </a: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pPr>
            <a:endParaRPr lang="en-US" sz="2800" dirty="0">
              <a:solidFill>
                <a:srgbClr val="000000"/>
              </a:solidFill>
              <a:latin typeface="Calibri"/>
            </a:endParaRPr>
          </a:p>
          <a:p>
            <a:pPr>
              <a:lnSpc>
                <a:spcPct val="90000"/>
              </a:lnSpc>
              <a:buFont typeface="Arial"/>
              <a:buChar char="•"/>
            </a:pPr>
            <a:endParaRPr lang="en-US" sz="2800" dirty="0" smtClean="0">
              <a:solidFill>
                <a:srgbClr val="000000"/>
              </a:solidFill>
              <a:latin typeface="Calibri"/>
            </a:endParaRPr>
          </a:p>
          <a:p>
            <a:pPr>
              <a:lnSpc>
                <a:spcPct val="90000"/>
              </a:lnSpc>
            </a:pPr>
            <a:endParaRPr lang="en-US" dirty="0"/>
          </a:p>
          <a:p>
            <a:pPr>
              <a:lnSpc>
                <a:spcPct val="90000"/>
              </a:lnSpc>
            </a:pPr>
            <a:endParaRPr lang="en-US" sz="2800" dirty="0">
              <a:solidFill>
                <a:srgbClr val="000000"/>
              </a:solidFill>
              <a:latin typeface="Calibri"/>
            </a:endParaRPr>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3200" dirty="0" smtClean="0">
                <a:solidFill>
                  <a:srgbClr val="5B9BD5"/>
                </a:solidFill>
                <a:latin typeface="Calibri Light"/>
              </a:rPr>
              <a:t>BASH Shell </a:t>
            </a:r>
            <a:r>
              <a:rPr lang="en-US" sz="3200" dirty="0" err="1" smtClean="0">
                <a:solidFill>
                  <a:srgbClr val="5B9BD5"/>
                </a:solidFill>
                <a:latin typeface="Calibri Light"/>
              </a:rPr>
              <a:t>metacharacters</a:t>
            </a:r>
            <a:endParaRPr sz="3200"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dirty="0" smtClean="0">
                <a:solidFill>
                  <a:srgbClr val="8B8B8B"/>
                </a:solidFill>
                <a:latin typeface="Calibri"/>
              </a:rPr>
              <a:t>Introduction to Linux</a:t>
            </a:r>
            <a:endParaRPr dirty="0"/>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17</a:t>
            </a:fld>
            <a:endParaRPr/>
          </a:p>
        </p:txBody>
      </p:sp>
    </p:spTree>
    <p:extLst>
      <p:ext uri="{BB962C8B-B14F-4D97-AF65-F5344CB8AC3E}">
        <p14:creationId xmlns:p14="http://schemas.microsoft.com/office/powerpoint/2010/main" val="1088624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Module 1 – </a:t>
            </a:r>
            <a:r>
              <a:rPr lang="en-US" sz="2800" dirty="0" smtClean="0">
                <a:solidFill>
                  <a:srgbClr val="000000"/>
                </a:solidFill>
                <a:latin typeface="Calibri"/>
              </a:rPr>
              <a:t>The Unix </a:t>
            </a:r>
            <a:r>
              <a:rPr lang="en-US" sz="2800" dirty="0" err="1" smtClean="0">
                <a:solidFill>
                  <a:srgbClr val="000000"/>
                </a:solidFill>
                <a:latin typeface="Calibri"/>
              </a:rPr>
              <a:t>filesystem</a:t>
            </a:r>
            <a:endParaRPr lang="en-US" sz="2800" dirty="0" smtClean="0">
              <a:solidFill>
                <a:srgbClr val="000000"/>
              </a:solidFill>
              <a:latin typeface="Calibri"/>
            </a:endParaRPr>
          </a:p>
          <a:p>
            <a:pPr>
              <a:lnSpc>
                <a:spcPct val="90000"/>
              </a:lnSpc>
              <a:buFont typeface="Arial"/>
              <a:buChar char="•"/>
            </a:pPr>
            <a:r>
              <a:rPr lang="en-US" sz="2800" dirty="0" smtClean="0">
                <a:solidFill>
                  <a:srgbClr val="000000"/>
                </a:solidFill>
                <a:latin typeface="Calibri"/>
              </a:rPr>
              <a:t>Module 2 – UNIX system commands</a:t>
            </a:r>
          </a:p>
          <a:p>
            <a:pPr>
              <a:lnSpc>
                <a:spcPct val="90000"/>
              </a:lnSpc>
              <a:buFont typeface="Arial"/>
              <a:buChar char="•"/>
            </a:pPr>
            <a:r>
              <a:rPr lang="en-US" sz="2800" dirty="0" smtClean="0">
                <a:solidFill>
                  <a:srgbClr val="000000"/>
                </a:solidFill>
                <a:latin typeface="Calibri"/>
              </a:rPr>
              <a:t>Module 3 – BASH </a:t>
            </a:r>
            <a:r>
              <a:rPr lang="en-US" sz="2800" dirty="0" err="1" smtClean="0">
                <a:solidFill>
                  <a:srgbClr val="000000"/>
                </a:solidFill>
                <a:latin typeface="Calibri"/>
              </a:rPr>
              <a:t>metacharacters</a:t>
            </a:r>
            <a:endParaRPr lang="en-US" sz="2800" dirty="0" smtClean="0">
              <a:solidFill>
                <a:srgbClr val="000000"/>
              </a:solidFill>
              <a:latin typeface="Calibri"/>
            </a:endParaRPr>
          </a:p>
          <a:p>
            <a:pPr>
              <a:lnSpc>
                <a:spcPct val="90000"/>
              </a:lnSpc>
              <a:buFont typeface="Arial"/>
              <a:buChar char="•"/>
            </a:pPr>
            <a:r>
              <a:rPr lang="en-US" sz="2800" dirty="0" smtClean="0">
                <a:solidFill>
                  <a:srgbClr val="000000"/>
                </a:solidFill>
                <a:latin typeface="Calibri"/>
              </a:rPr>
              <a:t>Module 4 – I/O redirection</a:t>
            </a:r>
          </a:p>
          <a:p>
            <a:pPr>
              <a:lnSpc>
                <a:spcPct val="90000"/>
              </a:lnSpc>
              <a:buFont typeface="Arial"/>
              <a:buChar char="•"/>
            </a:pPr>
            <a:r>
              <a:rPr lang="en-US" sz="2800" dirty="0" smtClean="0">
                <a:solidFill>
                  <a:srgbClr val="000000"/>
                </a:solidFill>
                <a:latin typeface="Calibri"/>
              </a:rPr>
              <a:t>Module 5 – The ‘file’ and ‘tar’ commands</a:t>
            </a:r>
          </a:p>
          <a:p>
            <a:pPr>
              <a:lnSpc>
                <a:spcPct val="90000"/>
              </a:lnSpc>
              <a:buFont typeface="Arial"/>
              <a:buChar char="•"/>
            </a:pPr>
            <a:r>
              <a:rPr lang="en-US" sz="2800" dirty="0" smtClean="0">
                <a:solidFill>
                  <a:srgbClr val="000000"/>
                </a:solidFill>
                <a:latin typeface="Calibri"/>
              </a:rPr>
              <a:t>Module 6 – Introduction to vim</a:t>
            </a:r>
          </a:p>
          <a:p>
            <a:pPr>
              <a:lnSpc>
                <a:spcPct val="90000"/>
              </a:lnSpc>
              <a:buFont typeface="Arial"/>
              <a:buChar char="•"/>
            </a:pPr>
            <a:r>
              <a:rPr lang="en-US" sz="2800" dirty="0" smtClean="0">
                <a:solidFill>
                  <a:srgbClr val="000000"/>
                </a:solidFill>
                <a:latin typeface="Calibri"/>
              </a:rPr>
              <a:t>Module 7 – Processes in UNIX</a:t>
            </a:r>
            <a:endParaRPr lang="en-US" dirty="0"/>
          </a:p>
          <a:p>
            <a:pPr>
              <a:lnSpc>
                <a:spcPct val="90000"/>
              </a:lnSpc>
              <a:buFont typeface="Arial"/>
              <a:buChar char="•"/>
            </a:pPr>
            <a:r>
              <a:rPr lang="en-US" sz="2800" dirty="0" smtClean="0">
                <a:solidFill>
                  <a:srgbClr val="000000"/>
                </a:solidFill>
                <a:latin typeface="Calibri"/>
              </a:rPr>
              <a:t>Module 8 – Regular Expressions</a:t>
            </a:r>
          </a:p>
          <a:p>
            <a:pPr>
              <a:lnSpc>
                <a:spcPct val="90000"/>
              </a:lnSpc>
              <a:buFont typeface="Arial"/>
              <a:buChar char="•"/>
            </a:pPr>
            <a:r>
              <a:rPr lang="en-US" sz="2800" dirty="0" smtClean="0">
                <a:solidFill>
                  <a:srgbClr val="000000"/>
                </a:solidFill>
                <a:latin typeface="Calibri"/>
              </a:rPr>
              <a:t>Module 9 – Introduction to AWK</a:t>
            </a:r>
          </a:p>
          <a:p>
            <a:pPr>
              <a:lnSpc>
                <a:spcPct val="90000"/>
              </a:lnSpc>
              <a:buFont typeface="Arial"/>
              <a:buChar char="•"/>
            </a:pPr>
            <a:r>
              <a:rPr lang="en-US" sz="2800" dirty="0" smtClean="0">
                <a:solidFill>
                  <a:srgbClr val="000000"/>
                </a:solidFill>
                <a:latin typeface="Calibri"/>
              </a:rPr>
              <a:t>Module 10 – Introduction to the BASH shell</a:t>
            </a:r>
          </a:p>
        </p:txBody>
      </p:sp>
      <p:sp>
        <p:nvSpPr>
          <p:cNvPr id="86"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Course Programme</a:t>
            </a:r>
            <a:endParaRPr/>
          </a:p>
        </p:txBody>
      </p:sp>
      <p:sp>
        <p:nvSpPr>
          <p:cNvPr id="87" name="TextShape 3"/>
          <p:cNvSpPr txBox="1"/>
          <p:nvPr/>
        </p:nvSpPr>
        <p:spPr>
          <a:xfrm>
            <a:off x="3957840" y="6319080"/>
            <a:ext cx="4312440" cy="26136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88"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DE3F7E1E-A204-4675-B20D-1F592CA1250E}" type="slidenum">
              <a:rPr lang="en-IN" sz="1200">
                <a:solidFill>
                  <a:srgbClr val="000000"/>
                </a:solidFill>
                <a:latin typeface="Calibri"/>
              </a:r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dirty="0">
                <a:solidFill>
                  <a:srgbClr val="5B9BD5"/>
                </a:solidFill>
                <a:latin typeface="Calibri Light"/>
              </a:rPr>
              <a:t>Module </a:t>
            </a:r>
            <a:r>
              <a:rPr lang="en-US" sz="6000" dirty="0">
                <a:solidFill>
                  <a:srgbClr val="5B9BD5"/>
                </a:solidFill>
                <a:latin typeface="Calibri Light"/>
              </a:rPr>
              <a:t>1</a:t>
            </a:r>
            <a:endParaRPr dirty="0"/>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dirty="0" smtClean="0">
                <a:solidFill>
                  <a:srgbClr val="000000"/>
                </a:solidFill>
                <a:latin typeface="Calibri"/>
              </a:rPr>
              <a:t>The history of UNIX</a:t>
            </a:r>
            <a:endParaRPr dirty="0"/>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3</a:t>
            </a:fld>
            <a:endParaRPr/>
          </a:p>
        </p:txBody>
      </p:sp>
    </p:spTree>
    <p:extLst>
      <p:ext uri="{BB962C8B-B14F-4D97-AF65-F5344CB8AC3E}">
        <p14:creationId xmlns:p14="http://schemas.microsoft.com/office/powerpoint/2010/main" val="27538693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pPr>
            <a:endParaRPr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The </a:t>
            </a:r>
            <a:r>
              <a:rPr lang="en-US" sz="4400" dirty="0" smtClean="0">
                <a:solidFill>
                  <a:srgbClr val="5B9BD5"/>
                </a:solidFill>
                <a:latin typeface="Calibri Light"/>
              </a:rPr>
              <a:t>History of UNIX</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4</a:t>
            </a:fld>
            <a:endParaRPr/>
          </a:p>
        </p:txBody>
      </p:sp>
      <p:sp>
        <p:nvSpPr>
          <p:cNvPr id="3" name="Rectangle 2"/>
          <p:cNvSpPr/>
          <p:nvPr/>
        </p:nvSpPr>
        <p:spPr>
          <a:xfrm>
            <a:off x="828555" y="1676400"/>
            <a:ext cx="6096000" cy="3416320"/>
          </a:xfrm>
          <a:prstGeom prst="rect">
            <a:avLst/>
          </a:prstGeom>
        </p:spPr>
        <p:txBody>
          <a:bodyPr>
            <a:spAutoFit/>
          </a:bodyPr>
          <a:lstStyle/>
          <a:p>
            <a:pPr marL="285750" indent="-285750">
              <a:buFont typeface="Arial" pitchFamily="34" charset="0"/>
              <a:buChar char="•"/>
            </a:pPr>
            <a:r>
              <a:rPr lang="en-US" dirty="0"/>
              <a:t>The operating system kernel is in direct control of the underlying hardware. The kernel provides low-level device, memory and processor management functions (e.g. dealing with interrupts from hardware devices, sharing the processor among multiple programs, allocating memory for programs etc</a:t>
            </a:r>
            <a:r>
              <a:rPr lang="en-US" dirty="0" smtClean="0"/>
              <a:t>.)</a:t>
            </a:r>
          </a:p>
          <a:p>
            <a:endParaRPr lang="en-US" dirty="0" smtClean="0"/>
          </a:p>
          <a:p>
            <a:pPr marL="285750" indent="-285750">
              <a:buFont typeface="Arial" pitchFamily="34" charset="0"/>
              <a:buChar char="•"/>
            </a:pPr>
            <a:r>
              <a:rPr lang="en-US" dirty="0" smtClean="0"/>
              <a:t>Basic </a:t>
            </a:r>
            <a:r>
              <a:rPr lang="en-US" dirty="0"/>
              <a:t>hardware-independent kernel services are exposed to higher-level programs through a library of system calls (e.g. services to create a file, begin execution of a program, or open a logical network connection to another computer</a:t>
            </a:r>
            <a:r>
              <a:rPr lang="en-US" dirty="0" smtClean="0"/>
              <a:t>).</a:t>
            </a:r>
            <a:endParaRPr lang="en-US" dirty="0"/>
          </a:p>
        </p:txBody>
      </p:sp>
    </p:spTree>
    <p:extLst>
      <p:ext uri="{BB962C8B-B14F-4D97-AF65-F5344CB8AC3E}">
        <p14:creationId xmlns:p14="http://schemas.microsoft.com/office/powerpoint/2010/main" val="8981785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pPr>
            <a:endParaRPr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The </a:t>
            </a:r>
            <a:r>
              <a:rPr lang="en-US" sz="4400" dirty="0" smtClean="0">
                <a:solidFill>
                  <a:srgbClr val="5B9BD5"/>
                </a:solidFill>
                <a:latin typeface="Calibri Light"/>
              </a:rPr>
              <a:t>History of UNIX</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5</a:t>
            </a:fld>
            <a:endParaRPr/>
          </a:p>
        </p:txBody>
      </p:sp>
      <p:sp>
        <p:nvSpPr>
          <p:cNvPr id="3" name="Rectangle 2"/>
          <p:cNvSpPr/>
          <p:nvPr/>
        </p:nvSpPr>
        <p:spPr>
          <a:xfrm>
            <a:off x="1676400" y="1447800"/>
            <a:ext cx="6096000" cy="4247317"/>
          </a:xfrm>
          <a:prstGeom prst="rect">
            <a:avLst/>
          </a:prstGeom>
        </p:spPr>
        <p:txBody>
          <a:bodyPr>
            <a:spAutoFit/>
          </a:bodyPr>
          <a:lstStyle/>
          <a:p>
            <a:pPr marL="285750" indent="-285750">
              <a:buFont typeface="Arial" pitchFamily="34" charset="0"/>
              <a:buChar char="•"/>
            </a:pPr>
            <a:r>
              <a:rPr lang="en-US" dirty="0"/>
              <a:t>Application programs (e.g. word processors, spreadsheets) and system utility programs (simple but useful application programs that come with the operating system, e.g. programs which find text inside a group of files) make use of system calls. Applications and system utilities are launched using a shell (a textual command line interface) or a graphical user interface that provides direct user interaction</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a:t>Operating systems (and different </a:t>
            </a:r>
            <a:r>
              <a:rPr lang="en-US" dirty="0" err="1"/>
              <a:t>flavours</a:t>
            </a:r>
            <a:r>
              <a:rPr lang="en-US" dirty="0"/>
              <a:t> of the same operating system) can be distinguished from one another by the system calls, system utilities and user interface they provide, as well as by the resource scheduling policies implemented by the kernel.</a:t>
            </a:r>
          </a:p>
          <a:p>
            <a:pPr marL="285750" indent="-285750">
              <a:buFont typeface="Arial" pitchFamily="34" charset="0"/>
              <a:buChar char="•"/>
            </a:pPr>
            <a:endParaRPr lang="en-US" dirty="0"/>
          </a:p>
        </p:txBody>
      </p:sp>
    </p:spTree>
    <p:extLst>
      <p:ext uri="{BB962C8B-B14F-4D97-AF65-F5344CB8AC3E}">
        <p14:creationId xmlns:p14="http://schemas.microsoft.com/office/powerpoint/2010/main" val="32903343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pPr>
            <a:endParaRPr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The </a:t>
            </a:r>
            <a:r>
              <a:rPr lang="en-US" sz="4400" dirty="0" smtClean="0">
                <a:solidFill>
                  <a:srgbClr val="5B9BD5"/>
                </a:solidFill>
                <a:latin typeface="Calibri Light"/>
              </a:rPr>
              <a:t>History of UNIX</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6</a:t>
            </a:fld>
            <a:endParaRPr/>
          </a:p>
        </p:txBody>
      </p:sp>
      <p:sp>
        <p:nvSpPr>
          <p:cNvPr id="3" name="Rectangle 2"/>
          <p:cNvSpPr/>
          <p:nvPr/>
        </p:nvSpPr>
        <p:spPr>
          <a:xfrm>
            <a:off x="1676400" y="1447800"/>
            <a:ext cx="6096000" cy="2308324"/>
          </a:xfrm>
          <a:prstGeom prst="rect">
            <a:avLst/>
          </a:prstGeom>
        </p:spPr>
        <p:txBody>
          <a:bodyPr>
            <a:spAutoFit/>
          </a:bodyPr>
          <a:lstStyle/>
          <a:p>
            <a:pPr marL="285750" indent="-285750">
              <a:buFont typeface="Arial" pitchFamily="34" charset="0"/>
              <a:buChar char="•"/>
            </a:pPr>
            <a:r>
              <a:rPr lang="en-US" dirty="0" smtClean="0"/>
              <a:t>Linux was invented by Linux Torvalds, a Finnish computer science graduate student, in the early 1990’s.</a:t>
            </a:r>
          </a:p>
          <a:p>
            <a:pPr marL="285750" indent="-285750">
              <a:buFont typeface="Arial" pitchFamily="34" charset="0"/>
              <a:buChar char="•"/>
            </a:pPr>
            <a:endParaRPr lang="en-US" dirty="0"/>
          </a:p>
          <a:p>
            <a:pPr marL="285750" indent="-285750">
              <a:buFont typeface="Arial" pitchFamily="34" charset="0"/>
              <a:buChar char="•"/>
            </a:pPr>
            <a:r>
              <a:rPr lang="en-US" dirty="0" smtClean="0"/>
              <a:t>Much early inspiration was taken from “</a:t>
            </a:r>
            <a:r>
              <a:rPr lang="en-US" dirty="0" err="1" smtClean="0"/>
              <a:t>Minix</a:t>
            </a:r>
            <a:r>
              <a:rPr lang="en-US" dirty="0" smtClean="0"/>
              <a:t>” another UNIX clone created by Professor Andrew </a:t>
            </a:r>
            <a:r>
              <a:rPr lang="en-US" dirty="0" err="1" smtClean="0"/>
              <a:t>Tanenbaum</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smtClean="0"/>
              <a:t>Linux is an open source distribution redistributed under the GNU General Public  License Version 2.</a:t>
            </a:r>
            <a:endParaRPr lang="en-US" dirty="0"/>
          </a:p>
        </p:txBody>
      </p:sp>
    </p:spTree>
    <p:extLst>
      <p:ext uri="{BB962C8B-B14F-4D97-AF65-F5344CB8AC3E}">
        <p14:creationId xmlns:p14="http://schemas.microsoft.com/office/powerpoint/2010/main" val="30470856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pPr>
            <a:endParaRPr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O/S Architecture</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7</a:t>
            </a:fld>
            <a:endParaRPr/>
          </a:p>
        </p:txBody>
      </p:sp>
      <p:sp>
        <p:nvSpPr>
          <p:cNvPr id="3" name="Rectangle 2"/>
          <p:cNvSpPr/>
          <p:nvPr/>
        </p:nvSpPr>
        <p:spPr>
          <a:xfrm>
            <a:off x="1676400" y="1447800"/>
            <a:ext cx="6096000" cy="2308324"/>
          </a:xfrm>
          <a:prstGeom prst="rect">
            <a:avLst/>
          </a:prstGeom>
        </p:spPr>
        <p:txBody>
          <a:bodyPr>
            <a:spAutoFit/>
          </a:bodyPr>
          <a:lstStyle/>
          <a:p>
            <a:pPr marL="285750" indent="-285750">
              <a:buFont typeface="Arial" pitchFamily="34" charset="0"/>
              <a:buChar char="•"/>
            </a:pPr>
            <a:r>
              <a:rPr lang="en-US" dirty="0" smtClean="0"/>
              <a:t>The Linux O/S contains the Linux kernel, which controls hardware devices and process scheduling. </a:t>
            </a:r>
          </a:p>
          <a:p>
            <a:pPr marL="285750" indent="-285750">
              <a:buFont typeface="Arial" pitchFamily="34" charset="0"/>
              <a:buChar char="•"/>
            </a:pPr>
            <a:endParaRPr lang="en-US" dirty="0"/>
          </a:p>
          <a:p>
            <a:pPr marL="285750" indent="-285750">
              <a:buFont typeface="Arial" pitchFamily="34" charset="0"/>
              <a:buChar char="•"/>
            </a:pPr>
            <a:r>
              <a:rPr lang="en-US" dirty="0" smtClean="0"/>
              <a:t>Also contains the API in the form of shared objects that live in /lib and /</a:t>
            </a:r>
            <a:r>
              <a:rPr lang="en-US" dirty="0" err="1" smtClean="0"/>
              <a:t>usr</a:t>
            </a:r>
            <a:r>
              <a:rPr lang="en-US" dirty="0" smtClean="0"/>
              <a:t>/lib</a:t>
            </a:r>
          </a:p>
          <a:p>
            <a:pPr marL="285750" indent="-285750">
              <a:buFont typeface="Arial" pitchFamily="34" charset="0"/>
              <a:buChar char="•"/>
            </a:pPr>
            <a:endParaRPr lang="en-US" dirty="0"/>
          </a:p>
          <a:p>
            <a:pPr marL="285750" indent="-285750">
              <a:buFont typeface="Arial" pitchFamily="34" charset="0"/>
              <a:buChar char="•"/>
            </a:pPr>
            <a:r>
              <a:rPr lang="en-US" dirty="0" smtClean="0"/>
              <a:t>Also contains applications such as browsers, databases, languages and other programs. </a:t>
            </a:r>
            <a:endParaRPr lang="en-US" dirty="0"/>
          </a:p>
        </p:txBody>
      </p:sp>
    </p:spTree>
    <p:extLst>
      <p:ext uri="{BB962C8B-B14F-4D97-AF65-F5344CB8AC3E}">
        <p14:creationId xmlns:p14="http://schemas.microsoft.com/office/powerpoint/2010/main" val="125283704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pPr>
            <a:endParaRPr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UNIX Command structure</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8</a:t>
            </a:fld>
            <a:endParaRPr/>
          </a:p>
        </p:txBody>
      </p:sp>
      <p:sp>
        <p:nvSpPr>
          <p:cNvPr id="3" name="Rectangle 2"/>
          <p:cNvSpPr/>
          <p:nvPr/>
        </p:nvSpPr>
        <p:spPr>
          <a:xfrm>
            <a:off x="1676400" y="1447800"/>
            <a:ext cx="6096000" cy="2308324"/>
          </a:xfrm>
          <a:prstGeom prst="rect">
            <a:avLst/>
          </a:prstGeom>
        </p:spPr>
        <p:txBody>
          <a:bodyPr>
            <a:spAutoFit/>
          </a:bodyPr>
          <a:lstStyle/>
          <a:p>
            <a:pPr marL="285750" indent="-285750">
              <a:buFont typeface="Arial" pitchFamily="34" charset="0"/>
              <a:buChar char="•"/>
            </a:pPr>
            <a:r>
              <a:rPr lang="en-US" dirty="0" smtClean="0"/>
              <a:t>UNIX commands generally follow the syntax </a:t>
            </a:r>
            <a:r>
              <a:rPr lang="en-US" dirty="0" err="1" smtClean="0"/>
              <a:t>cmd</a:t>
            </a:r>
            <a:r>
              <a:rPr lang="en-US" dirty="0"/>
              <a:t> </a:t>
            </a:r>
            <a:r>
              <a:rPr lang="en-US" dirty="0" smtClean="0"/>
              <a:t>&lt;options&gt; &lt;</a:t>
            </a:r>
            <a:r>
              <a:rPr lang="en-US" dirty="0" err="1" smtClean="0"/>
              <a:t>args</a:t>
            </a:r>
            <a:r>
              <a:rPr lang="en-US" dirty="0" smtClean="0"/>
              <a:t>&gt;</a:t>
            </a:r>
          </a:p>
          <a:p>
            <a:pPr marL="285750" indent="-285750">
              <a:buFont typeface="Arial" pitchFamily="34" charset="0"/>
              <a:buChar char="•"/>
            </a:pPr>
            <a:endParaRPr lang="en-US" dirty="0"/>
          </a:p>
          <a:p>
            <a:pPr marL="285750" indent="-285750">
              <a:buFont typeface="Arial" pitchFamily="34" charset="0"/>
              <a:buChar char="•"/>
            </a:pPr>
            <a:r>
              <a:rPr lang="en-US" dirty="0" smtClean="0"/>
              <a:t>Options modify the behavior of a command.  Usually specified with a ‘-’ or a ‘—’ in front of the option</a:t>
            </a:r>
          </a:p>
          <a:p>
            <a:pPr marL="285750" indent="-285750">
              <a:buFont typeface="Arial" pitchFamily="34" charset="0"/>
              <a:buChar char="•"/>
            </a:pPr>
            <a:endParaRPr lang="en-US" dirty="0"/>
          </a:p>
          <a:p>
            <a:pPr marL="285750" indent="-285750">
              <a:buFont typeface="Arial" pitchFamily="34" charset="0"/>
              <a:buChar char="•"/>
            </a:pPr>
            <a:r>
              <a:rPr lang="en-US" dirty="0" err="1" smtClean="0"/>
              <a:t>Args</a:t>
            </a:r>
            <a:r>
              <a:rPr lang="en-US" dirty="0" smtClean="0"/>
              <a:t> are what you expect the command to work on, usually a file.. </a:t>
            </a:r>
            <a:endParaRPr lang="en-US" dirty="0"/>
          </a:p>
        </p:txBody>
      </p:sp>
    </p:spTree>
    <p:extLst>
      <p:ext uri="{BB962C8B-B14F-4D97-AF65-F5344CB8AC3E}">
        <p14:creationId xmlns:p14="http://schemas.microsoft.com/office/powerpoint/2010/main" val="5281357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dirty="0">
                <a:solidFill>
                  <a:srgbClr val="5B9BD5"/>
                </a:solidFill>
                <a:latin typeface="Calibri Light"/>
              </a:rPr>
              <a:t>Module </a:t>
            </a:r>
            <a:r>
              <a:rPr lang="en-US" sz="6000" dirty="0" smtClean="0">
                <a:solidFill>
                  <a:srgbClr val="5B9BD5"/>
                </a:solidFill>
                <a:latin typeface="Calibri Light"/>
              </a:rPr>
              <a:t>2</a:t>
            </a:r>
            <a:endParaRPr dirty="0"/>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dirty="0" smtClean="0">
                <a:solidFill>
                  <a:srgbClr val="000000"/>
                </a:solidFill>
                <a:latin typeface="Calibri"/>
              </a:rPr>
              <a:t>The UNIX </a:t>
            </a:r>
            <a:r>
              <a:rPr lang="en-IN" sz="2400" dirty="0" err="1" smtClean="0">
                <a:solidFill>
                  <a:srgbClr val="000000"/>
                </a:solidFill>
                <a:latin typeface="Calibri"/>
              </a:rPr>
              <a:t>Filesystem</a:t>
            </a:r>
            <a:endParaRPr dirty="0"/>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5247</Words>
  <Application>Microsoft Office PowerPoint</Application>
  <PresentationFormat>Custom</PresentationFormat>
  <Paragraphs>528</Paragraphs>
  <Slides>17</Slides>
  <Notes>17</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bbrelin</cp:lastModifiedBy>
  <cp:revision>31</cp:revision>
  <dcterms:modified xsi:type="dcterms:W3CDTF">2017-11-10T17:37:36Z</dcterms:modified>
</cp:coreProperties>
</file>