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9"/>
  </p:notesMasterIdLst>
  <p:sldIdLst>
    <p:sldId id="256" r:id="rId3"/>
    <p:sldId id="257" r:id="rId4"/>
    <p:sldId id="258" r:id="rId5"/>
    <p:sldId id="259" r:id="rId6"/>
    <p:sldId id="260" r:id="rId7"/>
    <p:sldId id="285" r:id="rId8"/>
    <p:sldId id="286" r:id="rId9"/>
    <p:sldId id="261" r:id="rId10"/>
    <p:sldId id="287" r:id="rId11"/>
    <p:sldId id="288" r:id="rId12"/>
    <p:sldId id="289" r:id="rId13"/>
    <p:sldId id="290" r:id="rId14"/>
    <p:sldId id="291" r:id="rId15"/>
    <p:sldId id="294" r:id="rId16"/>
    <p:sldId id="292" r:id="rId17"/>
    <p:sldId id="293" r:id="rId18"/>
    <p:sldId id="300" r:id="rId19"/>
    <p:sldId id="301" r:id="rId20"/>
    <p:sldId id="295" r:id="rId21"/>
    <p:sldId id="296" r:id="rId22"/>
    <p:sldId id="297" r:id="rId23"/>
    <p:sldId id="298" r:id="rId24"/>
    <p:sldId id="299" r:id="rId25"/>
    <p:sldId id="303" r:id="rId26"/>
    <p:sldId id="309" r:id="rId27"/>
    <p:sldId id="305" r:id="rId28"/>
    <p:sldId id="310" r:id="rId29"/>
    <p:sldId id="311" r:id="rId30"/>
    <p:sldId id="312" r:id="rId31"/>
    <p:sldId id="313" r:id="rId32"/>
    <p:sldId id="314" r:id="rId33"/>
    <p:sldId id="316" r:id="rId34"/>
    <p:sldId id="315" r:id="rId35"/>
    <p:sldId id="317" r:id="rId36"/>
    <p:sldId id="318" r:id="rId37"/>
    <p:sldId id="319" r:id="rId3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297" autoAdjust="0"/>
  </p:normalViewPr>
  <p:slideViewPr>
    <p:cSldViewPr>
      <p:cViewPr>
        <p:scale>
          <a:sx n="50" d="100"/>
          <a:sy n="50" d="100"/>
        </p:scale>
        <p:origin x="-1704" y="240"/>
      </p:cViewPr>
      <p:guideLst>
        <p:guide orient="horz" pos="2160"/>
        <p:guide pos="3840"/>
      </p:guideLst>
    </p:cSldViewPr>
  </p:slideViewPr>
  <p:notesTextViewPr>
    <p:cViewPr>
      <p:scale>
        <a:sx n="1" d="1"/>
        <a:sy n="1" d="1"/>
      </p:scale>
      <p:origin x="0" y="12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err="1" smtClean="0"/>
              <a:t>Bitcoin</a:t>
            </a:r>
            <a:r>
              <a:rPr lang="en-US" baseline="0" dirty="0" smtClean="0"/>
              <a:t> was the first use case for </a:t>
            </a:r>
            <a:r>
              <a:rPr lang="en-US" baseline="0" dirty="0" err="1" smtClean="0"/>
              <a:t>Cryptocurrencies</a:t>
            </a:r>
            <a:r>
              <a:rPr lang="en-US" baseline="0" dirty="0" smtClean="0"/>
              <a:t> and is still by far the most visible.  The ability to create and store digital tokens that retain value and cannot be arbitrarily duplicated is a huge milestone for the financial technology community.  </a:t>
            </a:r>
          </a:p>
          <a:p>
            <a:pPr marL="0" indent="0">
              <a:lnSpc>
                <a:spcPct val="100000"/>
              </a:lnSpc>
              <a:buNone/>
            </a:pPr>
            <a:endParaRPr lang="en-US" baseline="0" dirty="0" smtClean="0"/>
          </a:p>
          <a:p>
            <a:pPr marL="0" indent="0">
              <a:lnSpc>
                <a:spcPct val="100000"/>
              </a:lnSpc>
              <a:buNone/>
            </a:pPr>
            <a:r>
              <a:rPr lang="en-US" baseline="0" dirty="0" smtClean="0"/>
              <a:t>Many new companies have sprung up to take advantage of this new technology to form real value propositions for consumers and investors. </a:t>
            </a:r>
            <a:endParaRPr lang="en-US" baseline="0" dirty="0"/>
          </a:p>
          <a:p>
            <a:pPr marL="0" indent="0">
              <a:lnSpc>
                <a:spcPct val="100000"/>
              </a:lnSpc>
              <a:buNone/>
            </a:pPr>
            <a:r>
              <a:rPr lang="en-US" baseline="0" dirty="0" smtClean="0"/>
              <a:t>Examples of companies include:</a:t>
            </a:r>
          </a:p>
          <a:p>
            <a:pPr marL="0" indent="0">
              <a:lnSpc>
                <a:spcPct val="100000"/>
              </a:lnSpc>
              <a:buNone/>
            </a:pPr>
            <a:endParaRPr lang="en-US" baseline="0" dirty="0" smtClean="0"/>
          </a:p>
          <a:p>
            <a:pPr marL="228600" indent="-228600">
              <a:lnSpc>
                <a:spcPct val="100000"/>
              </a:lnSpc>
              <a:buAutoNum type="arabicPeriod"/>
            </a:pPr>
            <a:r>
              <a:rPr lang="en-US" baseline="0" dirty="0" err="1" smtClean="0"/>
              <a:t>Coinbase</a:t>
            </a:r>
            <a:r>
              <a:rPr lang="en-US" baseline="0" dirty="0" smtClean="0"/>
              <a:t>.  A </a:t>
            </a:r>
            <a:r>
              <a:rPr lang="en-US" baseline="0" dirty="0" err="1" smtClean="0"/>
              <a:t>Bitcoin</a:t>
            </a:r>
            <a:r>
              <a:rPr lang="en-US" baseline="0" dirty="0" smtClean="0"/>
              <a:t> exchange based in San Francisco</a:t>
            </a:r>
          </a:p>
          <a:p>
            <a:pPr marL="228600" indent="-228600">
              <a:lnSpc>
                <a:spcPct val="100000"/>
              </a:lnSpc>
              <a:buAutoNum type="arabicPeriod"/>
            </a:pPr>
            <a:r>
              <a:rPr lang="en-US" baseline="0" dirty="0" err="1" smtClean="0"/>
              <a:t>Unocoin</a:t>
            </a:r>
            <a:r>
              <a:rPr lang="en-US" baseline="0" dirty="0" smtClean="0"/>
              <a:t>.  An Indian based </a:t>
            </a:r>
            <a:r>
              <a:rPr lang="en-US" baseline="0" dirty="0" err="1" smtClean="0"/>
              <a:t>cryptocurrency</a:t>
            </a:r>
            <a:r>
              <a:rPr lang="en-US" baseline="0" dirty="0" smtClean="0"/>
              <a:t> exchange based in Mumbai. </a:t>
            </a:r>
          </a:p>
          <a:p>
            <a:pPr marL="228600" indent="-228600">
              <a:lnSpc>
                <a:spcPct val="100000"/>
              </a:lnSpc>
              <a:buAutoNum type="arabicPeriod"/>
            </a:pPr>
            <a:r>
              <a:rPr lang="en-US" baseline="0" dirty="0" err="1" smtClean="0"/>
              <a:t>BitPesa</a:t>
            </a:r>
            <a:r>
              <a:rPr lang="en-US" baseline="0" dirty="0" smtClean="0"/>
              <a:t>.  A </a:t>
            </a:r>
            <a:r>
              <a:rPr lang="en-US" baseline="0" dirty="0" err="1" smtClean="0"/>
              <a:t>bitcoin</a:t>
            </a:r>
            <a:r>
              <a:rPr lang="en-US" baseline="0" dirty="0" smtClean="0"/>
              <a:t> remittance service based in Kenya that allows currency remittances in local currencies in Africa. </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KYC/AML compliance is becoming increasingly important in today’s global financial community.  The need to fight both terrorism and organized criminal groups  requires that financial institutions implement strict KYC/AML regulations.  However, this implementation can come at a high cost.   A Thomson/Reuters study showed that financial institutions were spending at least 60 million USD per year on regulation, with some organizations paying as much as 500 million USD per year on compliance. </a:t>
            </a:r>
          </a:p>
          <a:p>
            <a:pPr marL="0" indent="0">
              <a:lnSpc>
                <a:spcPct val="100000"/>
              </a:lnSpc>
              <a:buNone/>
            </a:pPr>
            <a:endParaRPr lang="en-US" baseline="0" dirty="0" smtClean="0"/>
          </a:p>
          <a:p>
            <a:pPr marL="0" indent="0">
              <a:lnSpc>
                <a:spcPct val="100000"/>
              </a:lnSpc>
              <a:buNone/>
            </a:pPr>
            <a:r>
              <a:rPr lang="en-US" baseline="0" dirty="0" smtClean="0"/>
              <a:t>There are proposals to store institutional KYC statements on a distributed </a:t>
            </a:r>
            <a:r>
              <a:rPr lang="en-US" baseline="0" dirty="0" err="1" smtClean="0"/>
              <a:t>blockchain</a:t>
            </a:r>
            <a:r>
              <a:rPr lang="en-US" baseline="0" dirty="0" smtClean="0"/>
              <a:t> ledger.  Once the client has been verified, the information can placed securely on the </a:t>
            </a:r>
            <a:r>
              <a:rPr lang="en-US" baseline="0" dirty="0" err="1" smtClean="0"/>
              <a:t>blockchain</a:t>
            </a:r>
            <a:r>
              <a:rPr lang="en-US" baseline="0" dirty="0" smtClean="0"/>
              <a:t> and available by other financial institutions and accredited organizations, such as insurance companies or loan providers without the need for duplication of KYC effort.  The </a:t>
            </a:r>
            <a:r>
              <a:rPr lang="en-US" baseline="0" dirty="0" err="1" smtClean="0"/>
              <a:t>blockchain</a:t>
            </a:r>
            <a:r>
              <a:rPr lang="en-US" baseline="0" dirty="0" smtClean="0"/>
              <a:t> guarantees the provisioning of the data so that other institutions no longer need to repeat the costly KYC checks. </a:t>
            </a:r>
          </a:p>
          <a:p>
            <a:pPr marL="0" indent="0">
              <a:lnSpc>
                <a:spcPct val="100000"/>
              </a:lnSpc>
              <a:buNone/>
            </a:pPr>
            <a:endParaRPr lang="en-US" baseline="0" dirty="0" smtClean="0"/>
          </a:p>
          <a:p>
            <a:pPr marL="0" indent="0">
              <a:lnSpc>
                <a:spcPct val="100000"/>
              </a:lnSpc>
              <a:buNone/>
            </a:pPr>
            <a:r>
              <a:rPr lang="en-US" baseline="0" dirty="0" smtClean="0"/>
              <a:t>Trading Platforms. </a:t>
            </a:r>
          </a:p>
          <a:p>
            <a:pPr marL="0" indent="0">
              <a:lnSpc>
                <a:spcPct val="100000"/>
              </a:lnSpc>
              <a:buNone/>
            </a:pPr>
            <a:endParaRPr lang="en-US" baseline="0" dirty="0" smtClean="0"/>
          </a:p>
          <a:p>
            <a:pPr marL="0" indent="0">
              <a:lnSpc>
                <a:spcPct val="100000"/>
              </a:lnSpc>
              <a:buNone/>
            </a:pPr>
            <a:r>
              <a:rPr lang="en-US" baseline="0" dirty="0" smtClean="0"/>
              <a:t>A key use for </a:t>
            </a:r>
            <a:r>
              <a:rPr lang="en-US" baseline="0" dirty="0" err="1" smtClean="0"/>
              <a:t>blockchain</a:t>
            </a:r>
            <a:r>
              <a:rPr lang="en-US" baseline="0" dirty="0" smtClean="0"/>
              <a:t> </a:t>
            </a:r>
            <a:r>
              <a:rPr lang="en-US" baseline="0" dirty="0" err="1" smtClean="0"/>
              <a:t>technologh</a:t>
            </a:r>
            <a:r>
              <a:rPr lang="en-US" baseline="0" dirty="0" smtClean="0"/>
              <a:t> is in the area of securities exchanges.  With a </a:t>
            </a:r>
            <a:r>
              <a:rPr lang="en-US" baseline="0" dirty="0" err="1" smtClean="0"/>
              <a:t>blockchain</a:t>
            </a:r>
            <a:r>
              <a:rPr lang="en-US" baseline="0" dirty="0" smtClean="0"/>
              <a:t>, the need for a centralized trust system or an intermediary is obviated.  Additionally, there is no risk of a double spend in the supply chain. </a:t>
            </a:r>
          </a:p>
          <a:p>
            <a:pPr marL="0" indent="0">
              <a:lnSpc>
                <a:spcPct val="100000"/>
              </a:lnSpc>
              <a:buNone/>
            </a:pPr>
            <a:endParaRPr lang="en-US" baseline="0" dirty="0" smtClean="0"/>
          </a:p>
          <a:p>
            <a:pPr marL="0" indent="0">
              <a:lnSpc>
                <a:spcPct val="100000"/>
              </a:lnSpc>
              <a:buNone/>
            </a:pPr>
            <a:r>
              <a:rPr lang="en-US" baseline="0" dirty="0" smtClean="0"/>
              <a:t>Additionally, the risks of fraud and errors would be significantly reduced since the </a:t>
            </a:r>
            <a:r>
              <a:rPr lang="en-US" baseline="0" dirty="0" err="1" smtClean="0"/>
              <a:t>blockchain</a:t>
            </a:r>
            <a:r>
              <a:rPr lang="en-US" baseline="0" dirty="0" smtClean="0"/>
              <a:t> makes the entire process transparent, secure and immutable.   A clear audit trail of all trades becomes available to all parties, which provides legal and financial assurances of transaction authenticity. </a:t>
            </a:r>
          </a:p>
          <a:p>
            <a:pPr marL="0" indent="0">
              <a:lnSpc>
                <a:spcPct val="100000"/>
              </a:lnSpc>
              <a:buNone/>
            </a:pPr>
            <a:endParaRPr lang="en-US" baseline="0" dirty="0" smtClean="0"/>
          </a:p>
          <a:p>
            <a:pPr marL="0" indent="0">
              <a:lnSpc>
                <a:spcPct val="100000"/>
              </a:lnSpc>
              <a:buNone/>
            </a:pPr>
            <a:r>
              <a:rPr lang="en-US" baseline="0" dirty="0" smtClean="0"/>
              <a:t>A digital token would act as a certificate of authenticity so it makes forging of securities nearly impossible as opposed to dealing with paper documents.  This would give securities a level of verifiable trust that is currently unavailable. </a:t>
            </a:r>
          </a:p>
          <a:p>
            <a:pPr marL="0" indent="0">
              <a:lnSpc>
                <a:spcPct val="100000"/>
              </a:lnSpc>
              <a:buNone/>
            </a:pPr>
            <a:endParaRPr lang="en-US" baseline="0" dirty="0" smtClean="0"/>
          </a:p>
          <a:p>
            <a:pPr marL="0" indent="0">
              <a:lnSpc>
                <a:spcPct val="100000"/>
              </a:lnSpc>
              <a:buNone/>
            </a:pPr>
            <a:r>
              <a:rPr lang="en-US" baseline="0" dirty="0" smtClean="0"/>
              <a:t>NASDAQ and the Australian Securities Exchange are busily developing </a:t>
            </a:r>
            <a:r>
              <a:rPr lang="en-US" baseline="0" dirty="0" err="1" smtClean="0"/>
              <a:t>blockchain</a:t>
            </a:r>
            <a:r>
              <a:rPr lang="en-US" baseline="0" dirty="0" smtClean="0"/>
              <a:t>-based exchanges to implement the noted features. </a:t>
            </a:r>
          </a:p>
          <a:p>
            <a:pPr marL="0" indent="0">
              <a:lnSpc>
                <a:spcPct val="100000"/>
              </a:lnSpc>
              <a:buNone/>
            </a:pPr>
            <a:endParaRPr lang="en-US" baseline="0" dirty="0" smtClean="0"/>
          </a:p>
          <a:p>
            <a:pPr marL="0" indent="0">
              <a:lnSpc>
                <a:spcPct val="100000"/>
              </a:lnSpc>
              <a:buNone/>
            </a:pPr>
            <a:r>
              <a:rPr lang="en-US" baseline="0" dirty="0" smtClean="0"/>
              <a:t>Payments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be used as a new way for both existing institutions and startup financial technology companies to facilitate payments between principals that does not depend on SWIFT or other existing payment scheme. </a:t>
            </a:r>
          </a:p>
          <a:p>
            <a:pPr marL="0" indent="0">
              <a:lnSpc>
                <a:spcPct val="100000"/>
              </a:lnSpc>
              <a:buNone/>
            </a:pPr>
            <a:endParaRPr lang="en-US" baseline="0" dirty="0" smtClean="0"/>
          </a:p>
          <a:p>
            <a:pPr marL="0" indent="0">
              <a:lnSpc>
                <a:spcPct val="100000"/>
              </a:lnSpc>
              <a:buNone/>
            </a:pPr>
            <a:r>
              <a:rPr lang="en-US" baseline="0" dirty="0" smtClean="0"/>
              <a:t>Using the </a:t>
            </a:r>
            <a:r>
              <a:rPr lang="en-US" baseline="0" dirty="0" err="1" smtClean="0"/>
              <a:t>blockchain</a:t>
            </a:r>
            <a:r>
              <a:rPr lang="en-US" baseline="0" dirty="0" smtClean="0"/>
              <a:t> to facilitate payments can reduce the amount of time spend between the first principal sending the payment and the second principal receiving the payment from days or weeks to minutes and hours.  Additionally, the security of cross-border payments would be substantially increased. </a:t>
            </a:r>
          </a:p>
          <a:p>
            <a:pPr marL="0" indent="0">
              <a:lnSpc>
                <a:spcPct val="100000"/>
              </a:lnSpc>
              <a:buNone/>
            </a:pPr>
            <a:endParaRPr lang="en-US" baseline="0" dirty="0" smtClean="0"/>
          </a:p>
          <a:p>
            <a:pPr marL="0" indent="0">
              <a:lnSpc>
                <a:spcPct val="100000"/>
              </a:lnSpc>
              <a:buNone/>
            </a:pPr>
            <a:r>
              <a:rPr lang="en-US" baseline="0" dirty="0" smtClean="0"/>
              <a:t>One example of this is Ripple, a </a:t>
            </a:r>
            <a:r>
              <a:rPr lang="en-US" baseline="0" dirty="0" err="1" smtClean="0"/>
              <a:t>blockchain</a:t>
            </a:r>
            <a:r>
              <a:rPr lang="en-US" baseline="0" dirty="0" smtClean="0"/>
              <a:t>-based payment system designed for banks.  Ripple is an open source </a:t>
            </a:r>
            <a:r>
              <a:rPr lang="en-US" baseline="0" dirty="0" err="1" smtClean="0"/>
              <a:t>blockchain</a:t>
            </a:r>
            <a:r>
              <a:rPr lang="en-US" baseline="0" dirty="0" smtClean="0"/>
              <a:t> that allows banks to make payments  in a real time to counterparties without the need for intermediaries.  The </a:t>
            </a:r>
            <a:r>
              <a:rPr lang="en-US" baseline="0" dirty="0" err="1" smtClean="0"/>
              <a:t>blockchain</a:t>
            </a:r>
            <a:r>
              <a:rPr lang="en-US" baseline="0" dirty="0" smtClean="0"/>
              <a:t> allows for real-time execution, transparency, fraud protection performed in real-time and at a much lower cost than with traditional methods </a:t>
            </a:r>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Management of intellectual property. </a:t>
            </a:r>
          </a:p>
          <a:p>
            <a:pPr marL="0" indent="0">
              <a:lnSpc>
                <a:spcPct val="100000"/>
              </a:lnSpc>
              <a:buNone/>
            </a:pPr>
            <a:endParaRPr lang="en-US" baseline="0" dirty="0" smtClean="0"/>
          </a:p>
          <a:p>
            <a:pPr marL="0" indent="0">
              <a:lnSpc>
                <a:spcPct val="100000"/>
              </a:lnSpc>
              <a:buNone/>
            </a:pPr>
            <a:r>
              <a:rPr lang="en-US" baseline="0" dirty="0" smtClean="0"/>
              <a:t>Digital rights expression is one of the biggest problems the music industry is tackling presently. It’s extremely difficult to clearly define which performers, songwriters, producers, publishers, and labels own the rights to songs and recordings and how royalties should be split between them.</a:t>
            </a:r>
          </a:p>
          <a:p>
            <a:pPr marL="0" indent="0">
              <a:lnSpc>
                <a:spcPct val="100000"/>
              </a:lnSpc>
              <a:buNone/>
            </a:pPr>
            <a:endParaRPr lang="en-US" baseline="0" dirty="0" smtClean="0"/>
          </a:p>
          <a:p>
            <a:pPr marL="0" indent="0">
              <a:lnSpc>
                <a:spcPct val="100000"/>
              </a:lnSpc>
              <a:buNone/>
            </a:pPr>
            <a:r>
              <a:rPr lang="en-US" baseline="0" dirty="0" smtClean="0"/>
              <a:t>This is an area where the </a:t>
            </a:r>
            <a:r>
              <a:rPr lang="en-US" baseline="0" dirty="0" err="1" smtClean="0"/>
              <a:t>blockchain</a:t>
            </a:r>
            <a:r>
              <a:rPr lang="en-US" baseline="0" dirty="0" smtClean="0"/>
              <a:t> can effect major changes. The </a:t>
            </a:r>
            <a:r>
              <a:rPr lang="en-US" baseline="0" dirty="0" err="1" smtClean="0"/>
              <a:t>blockchain</a:t>
            </a:r>
            <a:r>
              <a:rPr lang="en-US" baseline="0" dirty="0" smtClean="0"/>
              <a:t> ledger stores a cryptographic hash representing the digital content of every new song registered on the </a:t>
            </a:r>
            <a:r>
              <a:rPr lang="en-US" baseline="0" dirty="0" err="1" smtClean="0"/>
              <a:t>blockchain</a:t>
            </a:r>
            <a:r>
              <a:rPr lang="en-US" baseline="0" dirty="0" smtClean="0"/>
              <a:t>, along with lyrics, musical composition, liner notes, cover art, licensing, and other relevant information.</a:t>
            </a:r>
          </a:p>
          <a:p>
            <a:pPr marL="0" indent="0">
              <a:lnSpc>
                <a:spcPct val="100000"/>
              </a:lnSpc>
              <a:buNone/>
            </a:pPr>
            <a:endParaRPr lang="en-US" baseline="0" dirty="0" smtClean="0"/>
          </a:p>
          <a:p>
            <a:pPr marL="0" indent="0">
              <a:lnSpc>
                <a:spcPct val="100000"/>
              </a:lnSpc>
              <a:buNone/>
            </a:pPr>
            <a:r>
              <a:rPr lang="en-US" baseline="0" dirty="0" smtClean="0"/>
              <a:t>Since they are immutable distributed ledgers and are not owned by any single entity, </a:t>
            </a:r>
            <a:r>
              <a:rPr lang="en-US" baseline="0" dirty="0" err="1" smtClean="0"/>
              <a:t>blockchains</a:t>
            </a:r>
            <a:r>
              <a:rPr lang="en-US" baseline="0" dirty="0" smtClean="0"/>
              <a:t> will allow  content creators to register ownership of their creations without the need for big record labels  or other intermediaries.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also solve the problem of how content creators are paid for their work. </a:t>
            </a:r>
          </a:p>
          <a:p>
            <a:pPr marL="0" indent="0">
              <a:lnSpc>
                <a:spcPct val="100000"/>
              </a:lnSpc>
              <a:buNone/>
            </a:pPr>
            <a:endParaRPr lang="en-US" baseline="0" dirty="0" smtClean="0"/>
          </a:p>
          <a:p>
            <a:pPr marL="0" indent="0">
              <a:lnSpc>
                <a:spcPct val="100000"/>
              </a:lnSpc>
              <a:buNone/>
            </a:pPr>
            <a:r>
              <a:rPr lang="en-US" baseline="0" dirty="0" smtClean="0"/>
              <a:t>Currently, a string of publishers, record labels, talent agencies, streaming services, etc., each take a cut of revenue before passing any remaining amounts along to artists — after a 6- to 18-month delay.</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should allow royalties to flow directly through to the creators without the need for these intermediaries via the use of Smart Contracts, which are software applications  executed directly on the </a:t>
            </a:r>
            <a:r>
              <a:rPr lang="en-US" baseline="0" dirty="0" err="1" smtClean="0"/>
              <a:t>blockchain</a:t>
            </a:r>
            <a:r>
              <a:rPr lang="en-US" baseline="0" dirty="0" smtClean="0"/>
              <a:t>. </a:t>
            </a:r>
          </a:p>
          <a:p>
            <a:pPr marL="0" indent="0">
              <a:lnSpc>
                <a:spcPct val="100000"/>
              </a:lnSpc>
              <a:buNone/>
            </a:pPr>
            <a:endParaRPr lang="en-US" baseline="0" dirty="0" smtClean="0"/>
          </a:p>
          <a:p>
            <a:pPr marL="0" indent="0">
              <a:lnSpc>
                <a:spcPct val="100000"/>
              </a:lnSpc>
              <a:buNone/>
            </a:pPr>
            <a:r>
              <a:rPr lang="en-US" baseline="0" dirty="0" smtClean="0"/>
              <a:t>Insurance.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will allow insurance to make radical gains in efficiency in many areas of the business.  For example :</a:t>
            </a:r>
          </a:p>
          <a:p>
            <a:pPr marL="0" indent="0">
              <a:lnSpc>
                <a:spcPct val="100000"/>
              </a:lnSpc>
              <a:buNone/>
            </a:pPr>
            <a:endParaRPr lang="en-US" baseline="0" dirty="0" smtClean="0"/>
          </a:p>
          <a:p>
            <a:pPr marL="0" indent="0">
              <a:lnSpc>
                <a:spcPct val="100000"/>
              </a:lnSpc>
              <a:buNone/>
            </a:pPr>
            <a:r>
              <a:rPr lang="en-US" baseline="0" dirty="0" smtClean="0"/>
              <a:t>Claims Registration.  </a:t>
            </a:r>
          </a:p>
          <a:p>
            <a:pPr marL="228600" indent="-228600">
              <a:lnSpc>
                <a:spcPct val="100000"/>
              </a:lnSpc>
              <a:buAutoNum type="arabicPeriod"/>
            </a:pPr>
            <a:r>
              <a:rPr lang="en-US" baseline="0" dirty="0" smtClean="0"/>
              <a:t>to provide trusted and verified submission of claims data and documentation. </a:t>
            </a:r>
          </a:p>
          <a:p>
            <a:pPr marL="228600" indent="-228600">
              <a:lnSpc>
                <a:spcPct val="100000"/>
              </a:lnSpc>
              <a:buAutoNum type="arabicPeriod"/>
            </a:pPr>
            <a:r>
              <a:rPr lang="en-US" baseline="0" dirty="0" smtClean="0"/>
              <a:t>Enable automated pre-assessment of loss coverage against the </a:t>
            </a:r>
            <a:r>
              <a:rPr lang="en-US" baseline="0" dirty="0" err="1" smtClean="0"/>
              <a:t>insurancce</a:t>
            </a:r>
            <a:r>
              <a:rPr lang="en-US" baseline="0" dirty="0" smtClean="0"/>
              <a:t> policy. </a:t>
            </a:r>
          </a:p>
          <a:p>
            <a:pPr marL="228600" indent="-228600">
              <a:lnSpc>
                <a:spcPct val="100000"/>
              </a:lnSpc>
              <a:buAutoNum type="arabicPeriod"/>
            </a:pPr>
            <a:r>
              <a:rPr lang="en-US" baseline="0" dirty="0" smtClean="0"/>
              <a:t>Automate the process to engage repair and assistance </a:t>
            </a:r>
            <a:r>
              <a:rPr lang="en-US" baseline="0" dirty="0" err="1" smtClean="0"/>
              <a:t>proviceres</a:t>
            </a:r>
            <a:r>
              <a:rPr lang="en-US" baseline="0" dirty="0" smtClean="0"/>
              <a:t> to reduce response time and ensure use of preferred and trusted suppliers. </a:t>
            </a:r>
          </a:p>
          <a:p>
            <a:pPr marL="228600" indent="-228600">
              <a:lnSpc>
                <a:spcPct val="100000"/>
              </a:lnSpc>
              <a:buAutoNum type="arabicPeriod"/>
            </a:pPr>
            <a:endParaRPr lang="en-US" baseline="0" dirty="0" smtClean="0"/>
          </a:p>
          <a:p>
            <a:pPr marL="0" indent="0">
              <a:lnSpc>
                <a:spcPct val="100000"/>
              </a:lnSpc>
              <a:buNone/>
            </a:pPr>
            <a:r>
              <a:rPr lang="en-US" baseline="0" dirty="0" smtClean="0"/>
              <a:t>Claims assessment </a:t>
            </a:r>
          </a:p>
          <a:p>
            <a:pPr marL="228600" indent="-228600">
              <a:lnSpc>
                <a:spcPct val="100000"/>
              </a:lnSpc>
              <a:buAutoNum type="arabicPeriod"/>
            </a:pPr>
            <a:r>
              <a:rPr lang="en-US" baseline="0" dirty="0" smtClean="0"/>
              <a:t>To allow access to validated external data through trusted sources. </a:t>
            </a:r>
          </a:p>
          <a:p>
            <a:pPr marL="228600" indent="-228600">
              <a:lnSpc>
                <a:spcPct val="100000"/>
              </a:lnSpc>
              <a:buAutoNum type="arabicPeriod" startAt="2"/>
            </a:pPr>
            <a:r>
              <a:rPr lang="en-US" baseline="0" dirty="0" smtClean="0"/>
              <a:t>Enable automated determination of loss liability</a:t>
            </a:r>
          </a:p>
          <a:p>
            <a:pPr marL="228600" indent="-228600">
              <a:lnSpc>
                <a:spcPct val="100000"/>
              </a:lnSpc>
              <a:buAutoNum type="arabicPeriod" startAt="2"/>
            </a:pPr>
            <a:r>
              <a:rPr lang="en-US" baseline="0" dirty="0" smtClean="0"/>
              <a:t>Enable automated assessment of loss coverage for reinsurance. </a:t>
            </a:r>
          </a:p>
          <a:p>
            <a:pPr marL="228600" indent="-228600">
              <a:lnSpc>
                <a:spcPct val="100000"/>
              </a:lnSpc>
              <a:buAutoNum type="arabicPeriod" startAt="2"/>
            </a:pPr>
            <a:r>
              <a:rPr lang="en-US" baseline="0" dirty="0" smtClean="0"/>
              <a:t>Enable programmable escalation to human decision making in the case of complex risks. </a:t>
            </a:r>
          </a:p>
          <a:p>
            <a:pPr marL="0" indent="0">
              <a:lnSpc>
                <a:spcPct val="100000"/>
              </a:lnSpc>
              <a:buNone/>
            </a:pPr>
            <a:endParaRPr lang="en-US" baseline="0" dirty="0" smtClean="0"/>
          </a:p>
          <a:p>
            <a:pPr marL="0" indent="0">
              <a:lnSpc>
                <a:spcPct val="100000"/>
              </a:lnSpc>
              <a:buNone/>
            </a:pPr>
            <a:r>
              <a:rPr lang="en-US" baseline="0" dirty="0" smtClean="0"/>
              <a:t>Payment and closure, </a:t>
            </a:r>
          </a:p>
          <a:p>
            <a:pPr marL="228600" indent="-228600">
              <a:lnSpc>
                <a:spcPct val="100000"/>
              </a:lnSpc>
              <a:buAutoNum type="arabicPeriod"/>
            </a:pPr>
            <a:r>
              <a:rPr lang="en-US" baseline="0" dirty="0" smtClean="0"/>
              <a:t>To provide automatic payment to </a:t>
            </a:r>
            <a:r>
              <a:rPr lang="en-US" baseline="0" dirty="0" err="1" smtClean="0"/>
              <a:t>insurees</a:t>
            </a:r>
            <a:r>
              <a:rPr lang="en-US" baseline="0" dirty="0" smtClean="0"/>
              <a:t> through smart contracts.</a:t>
            </a:r>
          </a:p>
          <a:p>
            <a:pPr marL="228600" indent="-228600">
              <a:lnSpc>
                <a:spcPct val="100000"/>
              </a:lnSpc>
              <a:buAutoNum type="arabicPeriod"/>
            </a:pPr>
            <a:r>
              <a:rPr lang="en-US" baseline="0" dirty="0" smtClean="0"/>
              <a:t>To provide immutable and transparent proof of claim settlement. </a:t>
            </a:r>
          </a:p>
          <a:p>
            <a:pPr marL="228600" indent="-228600">
              <a:lnSpc>
                <a:spcPct val="100000"/>
              </a:lnSpc>
              <a:buAutoNum type="arabicPeriod"/>
            </a:pPr>
            <a:endParaRPr lang="en-US" baseline="0" dirty="0" smtClean="0"/>
          </a:p>
          <a:p>
            <a:pPr marL="0" indent="0">
              <a:lnSpc>
                <a:spcPct val="100000"/>
              </a:lnSpc>
              <a:buNone/>
            </a:pPr>
            <a:r>
              <a:rPr lang="en-US" baseline="0" dirty="0" smtClean="0"/>
              <a:t> </a:t>
            </a:r>
          </a:p>
          <a:p>
            <a:pPr marL="0" indent="0">
              <a:lnSpc>
                <a:spcPct val="100000"/>
              </a:lnSpc>
              <a:buNone/>
            </a:pPr>
            <a:r>
              <a:rPr lang="en-US" baseline="0" dirty="0" smtClean="0"/>
              <a:t>Smart contracts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ethereum</a:t>
            </a:r>
            <a:r>
              <a:rPr lang="en-US" baseline="0" dirty="0" smtClean="0"/>
              <a:t> </a:t>
            </a:r>
            <a:r>
              <a:rPr lang="en-US" baseline="0" dirty="0" err="1" smtClean="0"/>
              <a:t>blockchain</a:t>
            </a:r>
            <a:r>
              <a:rPr lang="en-US" baseline="0" dirty="0" smtClean="0"/>
              <a:t> pioneered the concept of a </a:t>
            </a:r>
            <a:r>
              <a:rPr lang="en-US" i="1" baseline="0" dirty="0" smtClean="0"/>
              <a:t>Smart Contract</a:t>
            </a:r>
            <a:r>
              <a:rPr lang="en-US" i="0" baseline="0" dirty="0" smtClean="0"/>
              <a:t>.  Whereas </a:t>
            </a:r>
            <a:r>
              <a:rPr lang="en-US" i="0" baseline="0" dirty="0" err="1" smtClean="0"/>
              <a:t>blockchains</a:t>
            </a:r>
            <a:r>
              <a:rPr lang="en-US" i="0" baseline="0" dirty="0" smtClean="0"/>
              <a:t> such as </a:t>
            </a:r>
            <a:r>
              <a:rPr lang="en-US" i="0" baseline="0" dirty="0" err="1" smtClean="0"/>
              <a:t>bitcoins</a:t>
            </a:r>
            <a:r>
              <a:rPr lang="en-US" i="0" baseline="0" dirty="0" smtClean="0"/>
              <a:t> only allowed data storage on the </a:t>
            </a:r>
            <a:r>
              <a:rPr lang="en-US" i="0" baseline="0" dirty="0" err="1" smtClean="0"/>
              <a:t>blockchain</a:t>
            </a:r>
            <a:r>
              <a:rPr lang="en-US" i="0" baseline="0" dirty="0" smtClean="0"/>
              <a:t>, </a:t>
            </a:r>
            <a:r>
              <a:rPr lang="en-US" i="0" baseline="0" dirty="0" err="1" smtClean="0"/>
              <a:t>Ethereum</a:t>
            </a:r>
            <a:r>
              <a:rPr lang="en-US" i="0" baseline="0" dirty="0" smtClean="0"/>
              <a:t> allows users to write software and store and execute it directly on their </a:t>
            </a:r>
            <a:r>
              <a:rPr lang="en-US" i="0" baseline="0" dirty="0" err="1" smtClean="0"/>
              <a:t>blockchain</a:t>
            </a:r>
            <a:r>
              <a:rPr lang="en-US" i="0" baseline="0" dirty="0" smtClean="0"/>
              <a:t>.  This innovation will allow users to write contracts and, indeed, entire applications using the </a:t>
            </a:r>
            <a:r>
              <a:rPr lang="en-US" i="0" baseline="0" dirty="0" err="1" smtClean="0"/>
              <a:t>Blockchain</a:t>
            </a:r>
            <a:r>
              <a:rPr lang="en-US" i="0" baseline="0" dirty="0" smtClean="0"/>
              <a:t> without the need for human intermediaries.  </a:t>
            </a:r>
          </a:p>
          <a:p>
            <a:pPr marL="0" indent="0">
              <a:lnSpc>
                <a:spcPct val="100000"/>
              </a:lnSpc>
              <a:buNone/>
            </a:pPr>
            <a:endParaRPr lang="en-US" i="0" baseline="0" dirty="0" smtClean="0"/>
          </a:p>
          <a:p>
            <a:pPr marL="0" indent="0">
              <a:lnSpc>
                <a:spcPct val="100000"/>
              </a:lnSpc>
              <a:buNone/>
            </a:pPr>
            <a:r>
              <a:rPr lang="en-US" i="0" baseline="0" dirty="0" smtClean="0"/>
              <a:t>Smart contracts will allow a whole hosts of activities to be digitized, including financial derivatives, insurance contracts, and many other types of instruments.   </a:t>
            </a:r>
          </a:p>
          <a:p>
            <a:pPr marL="0" indent="0">
              <a:lnSpc>
                <a:spcPct val="100000"/>
              </a:lnSpc>
              <a:buNone/>
            </a:pPr>
            <a:endParaRPr lang="en-US" i="0" baseline="0" dirty="0" smtClean="0"/>
          </a:p>
          <a:p>
            <a:pPr marL="0" indent="0">
              <a:lnSpc>
                <a:spcPct val="100000"/>
              </a:lnSpc>
              <a:buNone/>
            </a:pPr>
            <a:endParaRPr lang="en-US" baseline="0" dirty="0" smtClean="0"/>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12</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Management of intellectual property. </a:t>
            </a:r>
          </a:p>
          <a:p>
            <a:pPr marL="0" indent="0">
              <a:lnSpc>
                <a:spcPct val="100000"/>
              </a:lnSpc>
              <a:buNone/>
            </a:pPr>
            <a:endParaRPr lang="en-US" baseline="0" dirty="0" smtClean="0"/>
          </a:p>
          <a:p>
            <a:pPr marL="0" indent="0">
              <a:lnSpc>
                <a:spcPct val="100000"/>
              </a:lnSpc>
              <a:buNone/>
            </a:pPr>
            <a:r>
              <a:rPr lang="en-US" baseline="0" dirty="0" smtClean="0"/>
              <a:t>Digital rights expression is one of the biggest problems the music industry is tackling presently. It’s extremely difficult to clearly define which performers, songwriters, producers, publishers, and labels own the rights to songs and recordings and how royalties should be split between them.</a:t>
            </a:r>
          </a:p>
          <a:p>
            <a:pPr marL="0" indent="0">
              <a:lnSpc>
                <a:spcPct val="100000"/>
              </a:lnSpc>
              <a:buNone/>
            </a:pPr>
            <a:endParaRPr lang="en-US" baseline="0" dirty="0" smtClean="0"/>
          </a:p>
          <a:p>
            <a:pPr marL="0" indent="0">
              <a:lnSpc>
                <a:spcPct val="100000"/>
              </a:lnSpc>
              <a:buNone/>
            </a:pPr>
            <a:r>
              <a:rPr lang="en-US" baseline="0" dirty="0" smtClean="0"/>
              <a:t>This is an area where the </a:t>
            </a:r>
            <a:r>
              <a:rPr lang="en-US" baseline="0" dirty="0" err="1" smtClean="0"/>
              <a:t>blockchain</a:t>
            </a:r>
            <a:r>
              <a:rPr lang="en-US" baseline="0" dirty="0" smtClean="0"/>
              <a:t> can effect major changes. The </a:t>
            </a:r>
            <a:r>
              <a:rPr lang="en-US" baseline="0" dirty="0" err="1" smtClean="0"/>
              <a:t>blockchain</a:t>
            </a:r>
            <a:r>
              <a:rPr lang="en-US" baseline="0" dirty="0" smtClean="0"/>
              <a:t> ledger stores a cryptographic hash representing the digital content of every new song registered on the </a:t>
            </a:r>
            <a:r>
              <a:rPr lang="en-US" baseline="0" dirty="0" err="1" smtClean="0"/>
              <a:t>blockchain</a:t>
            </a:r>
            <a:r>
              <a:rPr lang="en-US" baseline="0" dirty="0" smtClean="0"/>
              <a:t>, along with lyrics, musical composition, liner notes, cover art, licensing, and other relevant information.</a:t>
            </a:r>
          </a:p>
          <a:p>
            <a:pPr marL="0" indent="0">
              <a:lnSpc>
                <a:spcPct val="100000"/>
              </a:lnSpc>
              <a:buNone/>
            </a:pPr>
            <a:endParaRPr lang="en-US" baseline="0" dirty="0" smtClean="0"/>
          </a:p>
          <a:p>
            <a:pPr marL="0" indent="0">
              <a:lnSpc>
                <a:spcPct val="100000"/>
              </a:lnSpc>
              <a:buNone/>
            </a:pPr>
            <a:r>
              <a:rPr lang="en-US" baseline="0" dirty="0" smtClean="0"/>
              <a:t>Since they are immutable distributed ledgers and are not owned by any single entity, </a:t>
            </a:r>
            <a:r>
              <a:rPr lang="en-US" baseline="0" dirty="0" err="1" smtClean="0"/>
              <a:t>blockchains</a:t>
            </a:r>
            <a:r>
              <a:rPr lang="en-US" baseline="0" dirty="0" smtClean="0"/>
              <a:t> will allow  content creators to register ownership of their creations without the need for big record labels  or other intermediaries.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also solve the problem of how content creators are paid for their work. </a:t>
            </a:r>
          </a:p>
          <a:p>
            <a:pPr marL="0" indent="0">
              <a:lnSpc>
                <a:spcPct val="100000"/>
              </a:lnSpc>
              <a:buNone/>
            </a:pPr>
            <a:endParaRPr lang="en-US" baseline="0" dirty="0" smtClean="0"/>
          </a:p>
          <a:p>
            <a:pPr marL="0" indent="0">
              <a:lnSpc>
                <a:spcPct val="100000"/>
              </a:lnSpc>
              <a:buNone/>
            </a:pPr>
            <a:r>
              <a:rPr lang="en-US" baseline="0" dirty="0" smtClean="0"/>
              <a:t>Currently, a string of publishers, record labels, talent agencies, streaming services, etc., each take a cut of revenue before passing any remaining amounts along to artists — after a 6- to 18-month delay.</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should allow royalties to flow directly through to the creators without the need for these intermediaries via the use of Smart Contracts, which are software applications  executed directly on the </a:t>
            </a:r>
            <a:r>
              <a:rPr lang="en-US" baseline="0" dirty="0" err="1" smtClean="0"/>
              <a:t>blockchain</a:t>
            </a:r>
            <a:r>
              <a:rPr lang="en-US" baseline="0" dirty="0" smtClean="0"/>
              <a:t>. </a:t>
            </a:r>
          </a:p>
          <a:p>
            <a:pPr marL="0" indent="0">
              <a:lnSpc>
                <a:spcPct val="100000"/>
              </a:lnSpc>
              <a:buNone/>
            </a:pPr>
            <a:endParaRPr lang="en-US" baseline="0" dirty="0" smtClean="0"/>
          </a:p>
          <a:p>
            <a:pPr marL="0" indent="0">
              <a:lnSpc>
                <a:spcPct val="100000"/>
              </a:lnSpc>
              <a:buNone/>
            </a:pPr>
            <a:r>
              <a:rPr lang="en-US" baseline="0" dirty="0" smtClean="0"/>
              <a:t>Insurance.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will allow insurance to make radical gains in efficiency in many areas of the business.  For example :</a:t>
            </a:r>
          </a:p>
          <a:p>
            <a:pPr marL="0" indent="0">
              <a:lnSpc>
                <a:spcPct val="100000"/>
              </a:lnSpc>
              <a:buNone/>
            </a:pPr>
            <a:endParaRPr lang="en-US" baseline="0" dirty="0" smtClean="0"/>
          </a:p>
          <a:p>
            <a:pPr marL="0" indent="0">
              <a:lnSpc>
                <a:spcPct val="100000"/>
              </a:lnSpc>
              <a:buNone/>
            </a:pPr>
            <a:r>
              <a:rPr lang="en-US" baseline="0" dirty="0" smtClean="0"/>
              <a:t>Claims Registration.  </a:t>
            </a:r>
          </a:p>
          <a:p>
            <a:pPr marL="228600" indent="-228600">
              <a:lnSpc>
                <a:spcPct val="100000"/>
              </a:lnSpc>
              <a:buAutoNum type="arabicPeriod"/>
            </a:pPr>
            <a:r>
              <a:rPr lang="en-US" baseline="0" dirty="0" smtClean="0"/>
              <a:t>to provide trusted and verified submission of claims data and documentation. </a:t>
            </a:r>
          </a:p>
          <a:p>
            <a:pPr marL="228600" indent="-228600">
              <a:lnSpc>
                <a:spcPct val="100000"/>
              </a:lnSpc>
              <a:buAutoNum type="arabicPeriod"/>
            </a:pPr>
            <a:r>
              <a:rPr lang="en-US" baseline="0" dirty="0" smtClean="0"/>
              <a:t>Enable automated pre-assessment of loss coverage against the </a:t>
            </a:r>
            <a:r>
              <a:rPr lang="en-US" baseline="0" dirty="0" err="1" smtClean="0"/>
              <a:t>insurancce</a:t>
            </a:r>
            <a:r>
              <a:rPr lang="en-US" baseline="0" dirty="0" smtClean="0"/>
              <a:t> policy. </a:t>
            </a:r>
          </a:p>
          <a:p>
            <a:pPr marL="228600" indent="-228600">
              <a:lnSpc>
                <a:spcPct val="100000"/>
              </a:lnSpc>
              <a:buAutoNum type="arabicPeriod"/>
            </a:pPr>
            <a:r>
              <a:rPr lang="en-US" baseline="0" dirty="0" smtClean="0"/>
              <a:t>Automate the process to engage repair and assistance </a:t>
            </a:r>
            <a:r>
              <a:rPr lang="en-US" baseline="0" dirty="0" err="1" smtClean="0"/>
              <a:t>proviceres</a:t>
            </a:r>
            <a:r>
              <a:rPr lang="en-US" baseline="0" dirty="0" smtClean="0"/>
              <a:t> to reduce response time and ensure use of preferred and trusted suppliers. </a:t>
            </a:r>
          </a:p>
          <a:p>
            <a:pPr marL="228600" indent="-228600">
              <a:lnSpc>
                <a:spcPct val="100000"/>
              </a:lnSpc>
              <a:buAutoNum type="arabicPeriod"/>
            </a:pPr>
            <a:endParaRPr lang="en-US" baseline="0" dirty="0" smtClean="0"/>
          </a:p>
          <a:p>
            <a:pPr marL="0" indent="0">
              <a:lnSpc>
                <a:spcPct val="100000"/>
              </a:lnSpc>
              <a:buNone/>
            </a:pPr>
            <a:r>
              <a:rPr lang="en-US" baseline="0" dirty="0" smtClean="0"/>
              <a:t>Claims assessment </a:t>
            </a:r>
          </a:p>
          <a:p>
            <a:pPr marL="228600" indent="-228600">
              <a:lnSpc>
                <a:spcPct val="100000"/>
              </a:lnSpc>
              <a:buAutoNum type="arabicPeriod"/>
            </a:pPr>
            <a:r>
              <a:rPr lang="en-US" baseline="0" dirty="0" smtClean="0"/>
              <a:t>To allow access to validated external data through trusted sources. </a:t>
            </a:r>
          </a:p>
          <a:p>
            <a:pPr marL="228600" indent="-228600">
              <a:lnSpc>
                <a:spcPct val="100000"/>
              </a:lnSpc>
              <a:buAutoNum type="arabicPeriod" startAt="2"/>
            </a:pPr>
            <a:r>
              <a:rPr lang="en-US" baseline="0" dirty="0" smtClean="0"/>
              <a:t>Enable automated determination of loss liability</a:t>
            </a:r>
          </a:p>
          <a:p>
            <a:pPr marL="228600" indent="-228600">
              <a:lnSpc>
                <a:spcPct val="100000"/>
              </a:lnSpc>
              <a:buAutoNum type="arabicPeriod" startAt="2"/>
            </a:pPr>
            <a:r>
              <a:rPr lang="en-US" baseline="0" dirty="0" smtClean="0"/>
              <a:t>Enable automated assessment of loss coverage for reinsurance. </a:t>
            </a:r>
          </a:p>
          <a:p>
            <a:pPr marL="228600" indent="-228600">
              <a:lnSpc>
                <a:spcPct val="100000"/>
              </a:lnSpc>
              <a:buAutoNum type="arabicPeriod" startAt="2"/>
            </a:pPr>
            <a:r>
              <a:rPr lang="en-US" baseline="0" dirty="0" smtClean="0"/>
              <a:t>Enable programmable escalation to human decision making in the case of complex risks. </a:t>
            </a:r>
          </a:p>
          <a:p>
            <a:pPr marL="0" indent="0">
              <a:lnSpc>
                <a:spcPct val="100000"/>
              </a:lnSpc>
              <a:buNone/>
            </a:pPr>
            <a:endParaRPr lang="en-US" baseline="0" dirty="0" smtClean="0"/>
          </a:p>
          <a:p>
            <a:pPr marL="0" indent="0">
              <a:lnSpc>
                <a:spcPct val="100000"/>
              </a:lnSpc>
              <a:buNone/>
            </a:pPr>
            <a:r>
              <a:rPr lang="en-US" baseline="0" dirty="0" smtClean="0"/>
              <a:t>Payment and closure, </a:t>
            </a:r>
          </a:p>
          <a:p>
            <a:pPr marL="228600" indent="-228600">
              <a:lnSpc>
                <a:spcPct val="100000"/>
              </a:lnSpc>
              <a:buAutoNum type="arabicPeriod"/>
            </a:pPr>
            <a:r>
              <a:rPr lang="en-US" baseline="0" dirty="0" smtClean="0"/>
              <a:t>To provide automatic payment to </a:t>
            </a:r>
            <a:r>
              <a:rPr lang="en-US" baseline="0" dirty="0" err="1" smtClean="0"/>
              <a:t>insurees</a:t>
            </a:r>
            <a:r>
              <a:rPr lang="en-US" baseline="0" dirty="0" smtClean="0"/>
              <a:t> through smart contracts.</a:t>
            </a:r>
          </a:p>
          <a:p>
            <a:pPr marL="228600" indent="-228600">
              <a:lnSpc>
                <a:spcPct val="100000"/>
              </a:lnSpc>
              <a:buAutoNum type="arabicPeriod"/>
            </a:pPr>
            <a:r>
              <a:rPr lang="en-US" baseline="0" dirty="0" smtClean="0"/>
              <a:t>To provide immutable and transparent proof of claim settlement. </a:t>
            </a:r>
          </a:p>
          <a:p>
            <a:pPr marL="228600" indent="-228600">
              <a:lnSpc>
                <a:spcPct val="100000"/>
              </a:lnSpc>
              <a:buAutoNum type="arabicPeriod"/>
            </a:pPr>
            <a:endParaRPr lang="en-US" baseline="0" dirty="0" smtClean="0"/>
          </a:p>
          <a:p>
            <a:pPr marL="0" indent="0">
              <a:lnSpc>
                <a:spcPct val="100000"/>
              </a:lnSpc>
              <a:buNone/>
            </a:pPr>
            <a:r>
              <a:rPr lang="en-US" baseline="0" dirty="0" smtClean="0"/>
              <a:t> </a:t>
            </a:r>
          </a:p>
          <a:p>
            <a:pPr marL="0" indent="0">
              <a:lnSpc>
                <a:spcPct val="100000"/>
              </a:lnSpc>
              <a:buNone/>
            </a:pPr>
            <a:r>
              <a:rPr lang="en-US" baseline="0" dirty="0" smtClean="0"/>
              <a:t>Smart contracts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ethereum</a:t>
            </a:r>
            <a:r>
              <a:rPr lang="en-US" baseline="0" dirty="0" smtClean="0"/>
              <a:t> </a:t>
            </a:r>
            <a:r>
              <a:rPr lang="en-US" baseline="0" dirty="0" err="1" smtClean="0"/>
              <a:t>blockchain</a:t>
            </a:r>
            <a:r>
              <a:rPr lang="en-US" baseline="0" dirty="0" smtClean="0"/>
              <a:t> pioneered the concept of a </a:t>
            </a:r>
            <a:r>
              <a:rPr lang="en-US" i="1" baseline="0" dirty="0" smtClean="0"/>
              <a:t>Smart Contract</a:t>
            </a:r>
            <a:r>
              <a:rPr lang="en-US" i="0" baseline="0" dirty="0" smtClean="0"/>
              <a:t>.  Whereas </a:t>
            </a:r>
            <a:r>
              <a:rPr lang="en-US" i="0" baseline="0" dirty="0" err="1" smtClean="0"/>
              <a:t>blockchains</a:t>
            </a:r>
            <a:r>
              <a:rPr lang="en-US" i="0" baseline="0" dirty="0" smtClean="0"/>
              <a:t> such as </a:t>
            </a:r>
            <a:r>
              <a:rPr lang="en-US" i="0" baseline="0" dirty="0" err="1" smtClean="0"/>
              <a:t>bitcoins</a:t>
            </a:r>
            <a:r>
              <a:rPr lang="en-US" i="0" baseline="0" dirty="0" smtClean="0"/>
              <a:t> only allowed data storage on the </a:t>
            </a:r>
            <a:r>
              <a:rPr lang="en-US" i="0" baseline="0" dirty="0" err="1" smtClean="0"/>
              <a:t>blockchain</a:t>
            </a:r>
            <a:r>
              <a:rPr lang="en-US" i="0" baseline="0" dirty="0" smtClean="0"/>
              <a:t>, </a:t>
            </a:r>
            <a:r>
              <a:rPr lang="en-US" i="0" baseline="0" dirty="0" err="1" smtClean="0"/>
              <a:t>Ethereum</a:t>
            </a:r>
            <a:r>
              <a:rPr lang="en-US" i="0" baseline="0" dirty="0" smtClean="0"/>
              <a:t> allows users to write software and store and execute it directly on their </a:t>
            </a:r>
            <a:r>
              <a:rPr lang="en-US" i="0" baseline="0" dirty="0" err="1" smtClean="0"/>
              <a:t>blockchain</a:t>
            </a:r>
            <a:r>
              <a:rPr lang="en-US" i="0" baseline="0" dirty="0" smtClean="0"/>
              <a:t>.  This innovation will allow users to write contracts and, indeed, entire applications using the </a:t>
            </a:r>
            <a:r>
              <a:rPr lang="en-US" i="0" baseline="0" dirty="0" err="1" smtClean="0"/>
              <a:t>Blockchain</a:t>
            </a:r>
            <a:r>
              <a:rPr lang="en-US" i="0" baseline="0" dirty="0" smtClean="0"/>
              <a:t> without the need for human intermediaries.  </a:t>
            </a:r>
          </a:p>
          <a:p>
            <a:pPr marL="0" indent="0">
              <a:lnSpc>
                <a:spcPct val="100000"/>
              </a:lnSpc>
              <a:buNone/>
            </a:pPr>
            <a:endParaRPr lang="en-US" i="0" baseline="0" dirty="0" smtClean="0"/>
          </a:p>
          <a:p>
            <a:pPr marL="0" indent="0">
              <a:lnSpc>
                <a:spcPct val="100000"/>
              </a:lnSpc>
              <a:buNone/>
            </a:pPr>
            <a:r>
              <a:rPr lang="en-US" i="0" baseline="0" dirty="0" smtClean="0"/>
              <a:t>Smart contracts will allow a whole hosts of activities to be digitized, including financial derivatives, insurance contracts, and many other types of instruments.   </a:t>
            </a:r>
          </a:p>
          <a:p>
            <a:pPr marL="0" indent="0">
              <a:lnSpc>
                <a:spcPct val="100000"/>
              </a:lnSpc>
              <a:buNone/>
            </a:pPr>
            <a:endParaRPr lang="en-US" i="0" baseline="0" dirty="0" smtClean="0"/>
          </a:p>
          <a:p>
            <a:pPr marL="0" indent="0">
              <a:lnSpc>
                <a:spcPct val="100000"/>
              </a:lnSpc>
              <a:buNone/>
            </a:pPr>
            <a:endParaRPr lang="en-US" baseline="0" dirty="0" smtClean="0"/>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13</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baseline="0" dirty="0" smtClean="0"/>
              <a:t>The </a:t>
            </a:r>
            <a:r>
              <a:rPr lang="en-US" baseline="0" dirty="0" err="1" smtClean="0"/>
              <a:t>blockchain</a:t>
            </a:r>
            <a:r>
              <a:rPr lang="en-US" baseline="0" dirty="0" smtClean="0"/>
              <a:t> is effectively a list of blocks that contain multiple transactions collected together.  The blocks are linked to each other in a backward fashion, that is to say, the last block in the chain points to the previous block, which points back to the one before that, and so on, back to the initial block in the </a:t>
            </a:r>
            <a:r>
              <a:rPr lang="en-US" baseline="0" dirty="0" err="1" smtClean="0"/>
              <a:t>blockchain</a:t>
            </a:r>
            <a:r>
              <a:rPr lang="en-US" baseline="0" dirty="0" smtClean="0"/>
              <a:t>, known as the </a:t>
            </a:r>
            <a:r>
              <a:rPr lang="en-US" i="1" baseline="0" dirty="0" smtClean="0"/>
              <a:t>genesis block</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Most blocks today are created using a concept called </a:t>
            </a:r>
            <a:r>
              <a:rPr lang="en-US" i="1" baseline="0" dirty="0" smtClean="0"/>
              <a:t>proof of work  </a:t>
            </a:r>
            <a:r>
              <a:rPr lang="en-US" i="0" baseline="0" dirty="0" smtClean="0"/>
              <a:t>With proof of work, a person or a group called </a:t>
            </a:r>
            <a:r>
              <a:rPr lang="en-US" i="1" baseline="0" dirty="0" smtClean="0"/>
              <a:t>miners</a:t>
            </a:r>
            <a:r>
              <a:rPr lang="en-US" i="0" baseline="0" dirty="0" smtClean="0"/>
              <a:t> solve a difficult problem created by the </a:t>
            </a:r>
            <a:r>
              <a:rPr lang="en-US" i="0" baseline="0" dirty="0" err="1" smtClean="0"/>
              <a:t>blockc</a:t>
            </a:r>
            <a:r>
              <a:rPr lang="en-US" i="0" baseline="0" dirty="0" smtClean="0"/>
              <a:t> </a:t>
            </a:r>
            <a:r>
              <a:rPr lang="en-US" i="0" baseline="0" dirty="0" err="1" smtClean="0"/>
              <a:t>hain</a:t>
            </a:r>
            <a:r>
              <a:rPr lang="en-US" i="0" baseline="0" dirty="0" smtClean="0"/>
              <a:t> system.  Once this problem is solved, the miner is allowed to submit a block of transactions to the network for validation.  In the first transaction of the block, a reward token is granted to the miner. This is how new digital tokens are created on the network and how transactions are submitted to the network. </a:t>
            </a:r>
          </a:p>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15</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Bitcoins</a:t>
            </a:r>
            <a:r>
              <a:rPr lang="en-US" i="0" baseline="0" dirty="0" smtClean="0"/>
              <a:t> are not perfectly fungible… when you move (or spend) them, you’re spending some specific </a:t>
            </a:r>
            <a:r>
              <a:rPr lang="en-US" i="0" baseline="0" dirty="0" err="1" smtClean="0"/>
              <a:t>bitcoins</a:t>
            </a:r>
            <a:endParaRPr lang="en-US" i="0" baseline="0" dirty="0" smtClean="0"/>
          </a:p>
          <a:p>
            <a:pPr marL="0" indent="0">
              <a:lnSpc>
                <a:spcPct val="100000"/>
              </a:lnSpc>
              <a:buNone/>
            </a:pPr>
            <a:endParaRPr lang="en-US" i="0" baseline="0" dirty="0" smtClean="0"/>
          </a:p>
          <a:p>
            <a:pPr marL="0" indent="0">
              <a:lnSpc>
                <a:spcPct val="100000"/>
              </a:lnSpc>
              <a:buNone/>
            </a:pPr>
            <a:r>
              <a:rPr lang="en-US" i="0" baseline="0" dirty="0" smtClean="0"/>
              <a:t>In order to spend them, you have to prove you’re entitled to do so. And you do that by providing the solution to a challenge that was laid down when they were sent to you in the first place. This challenge is usually just: “prove to the world that you know the public key that corresponds to a particular </a:t>
            </a:r>
            <a:r>
              <a:rPr lang="en-US" i="0" baseline="0" dirty="0" err="1" smtClean="0"/>
              <a:t>Bitcoin</a:t>
            </a:r>
            <a:r>
              <a:rPr lang="en-US" i="0" baseline="0" dirty="0" smtClean="0"/>
              <a:t> address and are in possession of the corresponding private key”. But it can be more sophisticated than that.</a:t>
            </a:r>
          </a:p>
          <a:p>
            <a:pPr marL="0" indent="0">
              <a:lnSpc>
                <a:spcPct val="100000"/>
              </a:lnSpc>
              <a:buNone/>
            </a:pPr>
            <a:endParaRPr lang="en-US" i="0" baseline="0" dirty="0" smtClean="0"/>
          </a:p>
          <a:p>
            <a:pPr marL="0" indent="0">
              <a:lnSpc>
                <a:spcPct val="100000"/>
              </a:lnSpc>
              <a:buNone/>
            </a:pPr>
            <a:r>
              <a:rPr lang="en-US" i="0" baseline="0" dirty="0" smtClean="0"/>
              <a:t>When you send </a:t>
            </a:r>
            <a:r>
              <a:rPr lang="en-US" i="0" baseline="0" dirty="0" err="1" smtClean="0"/>
              <a:t>Bitcoins</a:t>
            </a:r>
            <a:r>
              <a:rPr lang="en-US" i="0" baseline="0" dirty="0" smtClean="0"/>
              <a:t> somewhere, you lay down the challenge for the next owner. Usually, you’ll simply specify that they need to know the public and private </a:t>
            </a:r>
            <a:r>
              <a:rPr lang="en-US" i="0" baseline="0" dirty="0" err="1" smtClean="0"/>
              <a:t>keypair</a:t>
            </a:r>
            <a:r>
              <a:rPr lang="en-US" i="0" baseline="0" dirty="0" smtClean="0"/>
              <a:t> that correspond to the </a:t>
            </a:r>
            <a:r>
              <a:rPr lang="en-US" i="0" baseline="0" dirty="0" err="1" smtClean="0"/>
              <a:t>Bitcoin</a:t>
            </a:r>
            <a:r>
              <a:rPr lang="en-US" i="0" baseline="0" dirty="0" smtClean="0"/>
              <a:t> address the coins were sent to. But it can be more complicated than that. In the general case, you don’t even know who the next owner is… it’s just whoever can satisfy the condition.</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17</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The “DNA” of a permissioned </a:t>
            </a:r>
            <a:r>
              <a:rPr lang="en-US" i="0" baseline="0" dirty="0" err="1" smtClean="0"/>
              <a:t>blockchain</a:t>
            </a:r>
            <a:r>
              <a:rPr lang="en-US" i="0" baseline="0" dirty="0" smtClean="0"/>
              <a:t> network is no different than the “DNA” of an </a:t>
            </a:r>
            <a:r>
              <a:rPr lang="en-US" i="0" baseline="0" dirty="0" err="1" smtClean="0"/>
              <a:t>unpermissioned</a:t>
            </a:r>
            <a:r>
              <a:rPr lang="en-US" i="0" baseline="0" dirty="0" smtClean="0"/>
              <a:t> </a:t>
            </a:r>
            <a:r>
              <a:rPr lang="en-US" i="0" baseline="0" dirty="0" err="1" smtClean="0"/>
              <a:t>blockchain</a:t>
            </a:r>
            <a:r>
              <a:rPr lang="en-US" i="0" baseline="0" dirty="0" smtClean="0"/>
              <a:t> network. With the exception of one gene that has been mutated.</a:t>
            </a:r>
          </a:p>
          <a:p>
            <a:pPr marL="0" indent="0">
              <a:lnSpc>
                <a:spcPct val="100000"/>
              </a:lnSpc>
              <a:buNone/>
            </a:pPr>
            <a:endParaRPr lang="en-US" i="0" baseline="0" dirty="0" smtClean="0"/>
          </a:p>
          <a:p>
            <a:pPr marL="0" indent="0">
              <a:lnSpc>
                <a:spcPct val="100000"/>
              </a:lnSpc>
              <a:buNone/>
            </a:pPr>
            <a:r>
              <a:rPr lang="en-US" i="0" baseline="0" dirty="0" smtClean="0"/>
              <a:t>Properly permissioned </a:t>
            </a:r>
            <a:r>
              <a:rPr lang="en-US" i="0" baseline="0" dirty="0" err="1" smtClean="0"/>
              <a:t>blockchain</a:t>
            </a:r>
            <a:r>
              <a:rPr lang="en-US" i="0" baseline="0" dirty="0" smtClean="0"/>
              <a:t> networks differ from </a:t>
            </a:r>
            <a:r>
              <a:rPr lang="en-US" i="0" baseline="0" dirty="0" err="1" smtClean="0"/>
              <a:t>unpermissioned</a:t>
            </a:r>
            <a:r>
              <a:rPr lang="en-US" i="0" baseline="0" dirty="0" smtClean="0"/>
              <a:t> </a:t>
            </a:r>
            <a:r>
              <a:rPr lang="en-US" i="0" baseline="0" dirty="0" err="1" smtClean="0"/>
              <a:t>blockchain</a:t>
            </a:r>
            <a:r>
              <a:rPr lang="en-US" i="0" baseline="0" dirty="0" smtClean="0"/>
              <a:t> networks solely based on the presence (or absence) of an access control layer built into the </a:t>
            </a:r>
            <a:r>
              <a:rPr lang="en-US" i="0" baseline="0" dirty="0" err="1" smtClean="0"/>
              <a:t>blockchain</a:t>
            </a:r>
            <a:r>
              <a:rPr lang="en-US" i="0" baseline="0" dirty="0" smtClean="0"/>
              <a:t> nodes.</a:t>
            </a:r>
          </a:p>
          <a:p>
            <a:pPr marL="0" indent="0">
              <a:lnSpc>
                <a:spcPct val="100000"/>
              </a:lnSpc>
              <a:buNone/>
            </a:pPr>
            <a:endParaRPr lang="en-US" i="0" baseline="0" dirty="0" smtClean="0"/>
          </a:p>
          <a:p>
            <a:pPr marL="0" indent="0">
              <a:lnSpc>
                <a:spcPct val="100000"/>
              </a:lnSpc>
              <a:buNone/>
            </a:pPr>
            <a:r>
              <a:rPr lang="en-US" i="0" baseline="0" dirty="0" smtClean="0"/>
              <a:t>The first primary difference between a properly conceived permissioned </a:t>
            </a:r>
            <a:r>
              <a:rPr lang="en-US" i="0" baseline="0" dirty="0" err="1" smtClean="0"/>
              <a:t>blockchain</a:t>
            </a:r>
            <a:r>
              <a:rPr lang="en-US" i="0" baseline="0" dirty="0" smtClean="0"/>
              <a:t> network and an </a:t>
            </a:r>
            <a:r>
              <a:rPr lang="en-US" i="0" baseline="0" dirty="0" err="1" smtClean="0"/>
              <a:t>unpermissioned</a:t>
            </a:r>
            <a:r>
              <a:rPr lang="en-US" i="0" baseline="0" dirty="0" smtClean="0"/>
              <a:t> </a:t>
            </a:r>
            <a:r>
              <a:rPr lang="en-US" i="0" baseline="0" dirty="0" err="1" smtClean="0"/>
              <a:t>blockchain</a:t>
            </a:r>
            <a:r>
              <a:rPr lang="en-US" i="0" baseline="0" dirty="0" smtClean="0"/>
              <a:t> network is whether the participants in the network have an ability to restrict who can participate in the consensus mechanism of the </a:t>
            </a:r>
            <a:r>
              <a:rPr lang="en-US" i="0" baseline="0" dirty="0" err="1" smtClean="0"/>
              <a:t>blockchain’s</a:t>
            </a:r>
            <a:r>
              <a:rPr lang="en-US" i="0" baseline="0" dirty="0" smtClean="0"/>
              <a:t> network.</a:t>
            </a:r>
          </a:p>
          <a:p>
            <a:pPr marL="0" indent="0">
              <a:lnSpc>
                <a:spcPct val="100000"/>
              </a:lnSpc>
              <a:buNone/>
            </a:pPr>
            <a:endParaRPr lang="en-US" i="0" baseline="0" dirty="0" smtClean="0"/>
          </a:p>
          <a:p>
            <a:pPr marL="0" indent="0">
              <a:lnSpc>
                <a:spcPct val="100000"/>
              </a:lnSpc>
              <a:buNone/>
            </a:pPr>
            <a:r>
              <a:rPr lang="en-US" i="0" baseline="0" dirty="0" smtClean="0"/>
              <a:t>Permissioned </a:t>
            </a:r>
            <a:r>
              <a:rPr lang="en-US" i="0" baseline="0" dirty="0" err="1" smtClean="0"/>
              <a:t>blockchain</a:t>
            </a:r>
            <a:r>
              <a:rPr lang="en-US" i="0" baseline="0" dirty="0" smtClean="0"/>
              <a:t> networks allow the network to appoint a group of participants in the network who are given the express authority to provide the validation of blocks of transactions. Or, to participate in the consensus mechanism.</a:t>
            </a:r>
          </a:p>
          <a:p>
            <a:pPr marL="0" indent="0">
              <a:lnSpc>
                <a:spcPct val="100000"/>
              </a:lnSpc>
              <a:buNone/>
            </a:pPr>
            <a:endParaRPr lang="en-US" i="0" baseline="0" dirty="0" smtClean="0"/>
          </a:p>
          <a:p>
            <a:pPr marL="0" indent="0">
              <a:lnSpc>
                <a:spcPct val="100000"/>
              </a:lnSpc>
              <a:buNone/>
            </a:pPr>
            <a:r>
              <a:rPr lang="en-US" i="0" baseline="0" dirty="0" smtClean="0"/>
              <a:t>The second primary difference between a properly conceived permissioned </a:t>
            </a:r>
            <a:r>
              <a:rPr lang="en-US" i="0" baseline="0" dirty="0" err="1" smtClean="0"/>
              <a:t>blockchain</a:t>
            </a:r>
            <a:r>
              <a:rPr lang="en-US" i="0" baseline="0" dirty="0" smtClean="0"/>
              <a:t> network and an </a:t>
            </a:r>
            <a:r>
              <a:rPr lang="en-US" i="0" baseline="0" dirty="0" err="1" smtClean="0"/>
              <a:t>unpermissioned</a:t>
            </a:r>
            <a:r>
              <a:rPr lang="en-US" i="0" baseline="0" dirty="0" smtClean="0"/>
              <a:t> </a:t>
            </a:r>
            <a:r>
              <a:rPr lang="en-US" i="0" baseline="0" dirty="0" err="1" smtClean="0"/>
              <a:t>blockchain</a:t>
            </a:r>
            <a:r>
              <a:rPr lang="en-US" i="0" baseline="0" dirty="0" smtClean="0"/>
              <a:t> network is whether the participants in the network have an ability to restrict who can create smart contracts (if the </a:t>
            </a:r>
            <a:r>
              <a:rPr lang="en-US" i="0" baseline="0" dirty="0" err="1" smtClean="0"/>
              <a:t>blockchain</a:t>
            </a:r>
            <a:r>
              <a:rPr lang="en-US" i="0" baseline="0" dirty="0" smtClean="0"/>
              <a:t> node is logic optimized) and/or transact on the </a:t>
            </a:r>
            <a:r>
              <a:rPr lang="en-US" i="0" baseline="0" dirty="0" err="1" smtClean="0"/>
              <a:t>blockchain</a:t>
            </a:r>
            <a:r>
              <a:rPr lang="en-US" i="0" baseline="0" dirty="0" smtClean="0"/>
              <a:t> network.</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Blockchain</a:t>
            </a:r>
            <a:r>
              <a:rPr lang="en-US" i="0" baseline="0" dirty="0" smtClean="0"/>
              <a:t> networks in general are not very </a:t>
            </a:r>
            <a:r>
              <a:rPr lang="en-US" i="0" baseline="0" dirty="0" err="1" smtClean="0"/>
              <a:t>performant</a:t>
            </a:r>
            <a:r>
              <a:rPr lang="en-US" i="0" baseline="0" dirty="0" smtClean="0"/>
              <a:t>. But one can get better performance from a single </a:t>
            </a:r>
            <a:r>
              <a:rPr lang="en-US" i="0" baseline="0" dirty="0" err="1" smtClean="0"/>
              <a:t>blockchain</a:t>
            </a:r>
            <a:r>
              <a:rPr lang="en-US" i="0" baseline="0" dirty="0" smtClean="0"/>
              <a:t> network by limiting what that network is actually trying to manage. In any </a:t>
            </a:r>
            <a:r>
              <a:rPr lang="en-US" i="0" baseline="0" dirty="0" err="1" smtClean="0"/>
              <a:t>blockchain</a:t>
            </a:r>
            <a:r>
              <a:rPr lang="en-US" i="0" baseline="0" dirty="0" smtClean="0"/>
              <a:t> network, all the full nodes on the network perform all of the computation redundantly rather than in a segregated (traditional parallel computing) fashion.</a:t>
            </a:r>
          </a:p>
          <a:p>
            <a:pPr marL="0" indent="0">
              <a:lnSpc>
                <a:spcPct val="100000"/>
              </a:lnSpc>
              <a:buNone/>
            </a:pPr>
            <a:endParaRPr lang="en-US" i="0" baseline="0" dirty="0" smtClean="0"/>
          </a:p>
          <a:p>
            <a:pPr marL="0" indent="0">
              <a:lnSpc>
                <a:spcPct val="100000"/>
              </a:lnSpc>
              <a:buNone/>
            </a:pPr>
            <a:r>
              <a:rPr lang="en-US" i="0" baseline="0" dirty="0" smtClean="0"/>
              <a:t>So, when one is running a full node on a public </a:t>
            </a:r>
            <a:r>
              <a:rPr lang="en-US" i="0" baseline="0" dirty="0" err="1" smtClean="0"/>
              <a:t>blockchain</a:t>
            </a:r>
            <a:r>
              <a:rPr lang="en-US" i="0" baseline="0" dirty="0" smtClean="0"/>
              <a:t> network one is performing all of the computation for all of the applications running on the entire network. Should that single </a:t>
            </a:r>
            <a:r>
              <a:rPr lang="en-US" i="0" baseline="0" dirty="0" err="1" smtClean="0"/>
              <a:t>blockchain</a:t>
            </a:r>
            <a:r>
              <a:rPr lang="en-US" i="0" baseline="0" dirty="0" smtClean="0"/>
              <a:t> network explode in popularity, this will be a ton of computing power you would devote to managing the computational effort for applications other than the one you are trying to use.</a:t>
            </a:r>
          </a:p>
          <a:p>
            <a:pPr marL="0" indent="0">
              <a:lnSpc>
                <a:spcPct val="100000"/>
              </a:lnSpc>
              <a:buNone/>
            </a:pPr>
            <a:endParaRPr lang="en-US" i="0" baseline="0" dirty="0" smtClean="0"/>
          </a:p>
          <a:p>
            <a:pPr marL="0" indent="0">
              <a:lnSpc>
                <a:spcPct val="100000"/>
              </a:lnSpc>
              <a:buNone/>
            </a:pPr>
            <a:r>
              <a:rPr lang="en-US" i="0" baseline="0" dirty="0" smtClean="0"/>
              <a:t>This doesn’t make sense for every application. Particularly those applications which are enterprise in nature and need to have increased performance.</a:t>
            </a:r>
          </a:p>
          <a:p>
            <a:pPr marL="0" indent="0">
              <a:lnSpc>
                <a:spcPct val="100000"/>
              </a:lnSpc>
              <a:buNone/>
            </a:pPr>
            <a:endParaRPr lang="en-US" i="0" baseline="0" dirty="0" smtClean="0"/>
          </a:p>
          <a:p>
            <a:pPr marL="0" indent="0">
              <a:lnSpc>
                <a:spcPct val="100000"/>
              </a:lnSpc>
              <a:buNone/>
            </a:pPr>
            <a:r>
              <a:rPr lang="en-US" i="0" baseline="0" dirty="0" smtClean="0"/>
              <a:t>Permissioned </a:t>
            </a:r>
            <a:r>
              <a:rPr lang="en-US" i="0" baseline="0" dirty="0" err="1" smtClean="0"/>
              <a:t>blockchain</a:t>
            </a:r>
            <a:r>
              <a:rPr lang="en-US" i="0" baseline="0" dirty="0" smtClean="0"/>
              <a:t> networks do not abrogate the requirement that every full node on the network perform all of the computation for all of the network. Effectively these networks are breaking the computation requirements for a given meta-network into segments which only apply to that particular application.</a:t>
            </a:r>
          </a:p>
          <a:p>
            <a:pPr marL="0" indent="0">
              <a:lnSpc>
                <a:spcPct val="100000"/>
              </a:lnSpc>
              <a:buNone/>
            </a:pPr>
            <a:endParaRPr lang="en-US" i="0" baseline="0" dirty="0" smtClean="0"/>
          </a:p>
          <a:p>
            <a:pPr marL="0" indent="0">
              <a:lnSpc>
                <a:spcPct val="100000"/>
              </a:lnSpc>
              <a:buNone/>
            </a:pPr>
            <a:r>
              <a:rPr lang="en-US" i="0" baseline="0" dirty="0" smtClean="0"/>
              <a:t>A permissioned </a:t>
            </a:r>
            <a:r>
              <a:rPr lang="en-US" i="0" baseline="0" dirty="0" err="1" smtClean="0"/>
              <a:t>blockchain</a:t>
            </a:r>
            <a:r>
              <a:rPr lang="en-US" i="0" baseline="0" dirty="0" smtClean="0"/>
              <a:t> network will be more </a:t>
            </a:r>
            <a:r>
              <a:rPr lang="en-US" i="0" baseline="0" dirty="0" err="1" smtClean="0"/>
              <a:t>performant</a:t>
            </a:r>
            <a:r>
              <a:rPr lang="en-US" i="0" baseline="0" dirty="0" smtClean="0"/>
              <a:t> than an </a:t>
            </a:r>
            <a:r>
              <a:rPr lang="en-US" i="0" baseline="0" dirty="0" err="1" smtClean="0"/>
              <a:t>unpermissioned</a:t>
            </a:r>
            <a:r>
              <a:rPr lang="en-US" i="0" baseline="0" dirty="0" smtClean="0"/>
              <a:t> </a:t>
            </a:r>
            <a:r>
              <a:rPr lang="en-US" i="0" baseline="0" dirty="0" err="1" smtClean="0"/>
              <a:t>blockchain</a:t>
            </a:r>
            <a:r>
              <a:rPr lang="en-US" i="0" baseline="0" dirty="0" smtClean="0"/>
              <a:t> network for a given application because each node will only need to perform the computation necessary to support that given application, but it will also be significantly slower than scripting languages and hub and bespoke databases.</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22</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Sidechains</a:t>
            </a:r>
            <a:r>
              <a:rPr lang="en-US" i="0" baseline="0" dirty="0" smtClean="0"/>
              <a:t> are specialized </a:t>
            </a:r>
            <a:r>
              <a:rPr lang="en-US" i="0" baseline="0" dirty="0" err="1" smtClean="0"/>
              <a:t>blockchains</a:t>
            </a:r>
            <a:r>
              <a:rPr lang="en-US" i="0" baseline="0" dirty="0" smtClean="0"/>
              <a:t> that peg to the </a:t>
            </a:r>
            <a:r>
              <a:rPr lang="en-US" i="0" baseline="0" dirty="0" err="1" smtClean="0"/>
              <a:t>Bitcoin</a:t>
            </a:r>
            <a:r>
              <a:rPr lang="en-US" i="0" baseline="0" dirty="0" smtClean="0"/>
              <a:t> </a:t>
            </a:r>
            <a:r>
              <a:rPr lang="en-US" i="0" baseline="0" dirty="0" err="1" smtClean="0"/>
              <a:t>blockchain</a:t>
            </a:r>
            <a:r>
              <a:rPr lang="en-US" i="0" baseline="0" dirty="0" smtClean="0"/>
              <a:t>.   They arose out of a need to experiment with </a:t>
            </a:r>
            <a:r>
              <a:rPr lang="en-US" i="0" baseline="0" dirty="0" err="1" smtClean="0"/>
              <a:t>blockchains</a:t>
            </a:r>
            <a:r>
              <a:rPr lang="en-US" i="0" baseline="0" dirty="0" smtClean="0"/>
              <a:t> that have different properties than </a:t>
            </a:r>
            <a:r>
              <a:rPr lang="en-US" i="0" baseline="0" dirty="0" err="1" smtClean="0"/>
              <a:t>Bitcoin</a:t>
            </a:r>
            <a:r>
              <a:rPr lang="en-US" i="0" baseline="0" dirty="0" smtClean="0"/>
              <a:t>.  For example, the </a:t>
            </a:r>
            <a:r>
              <a:rPr lang="en-US" i="0" baseline="0" dirty="0" err="1" smtClean="0"/>
              <a:t>Bitcoin</a:t>
            </a:r>
            <a:r>
              <a:rPr lang="en-US" i="0" baseline="0" dirty="0" smtClean="0"/>
              <a:t> </a:t>
            </a:r>
            <a:r>
              <a:rPr lang="en-US" i="0" baseline="0" dirty="0" err="1" smtClean="0"/>
              <a:t>blockchain</a:t>
            </a:r>
            <a:r>
              <a:rPr lang="en-US" i="0" baseline="0" dirty="0" smtClean="0"/>
              <a:t> propagates new blocks approximately every ten minutes.  For some people, that isn’t really fast enough, so </a:t>
            </a:r>
            <a:r>
              <a:rPr lang="en-US" i="0" baseline="0" dirty="0" err="1" smtClean="0"/>
              <a:t>sidechains</a:t>
            </a:r>
            <a:r>
              <a:rPr lang="en-US" i="0" baseline="0" dirty="0" smtClean="0"/>
              <a:t> are a way of creating new </a:t>
            </a:r>
            <a:r>
              <a:rPr lang="en-US" i="0" baseline="0" dirty="0" err="1" smtClean="0"/>
              <a:t>blockchains</a:t>
            </a:r>
            <a:r>
              <a:rPr lang="en-US" i="0" baseline="0" dirty="0" smtClean="0"/>
              <a:t>  and still be able to use </a:t>
            </a:r>
            <a:r>
              <a:rPr lang="en-US" i="0" baseline="0" dirty="0" err="1" smtClean="0"/>
              <a:t>Bitcoins</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To use a </a:t>
            </a:r>
            <a:r>
              <a:rPr lang="en-US" i="0" baseline="0" dirty="0" err="1" smtClean="0"/>
              <a:t>sidedchain</a:t>
            </a:r>
            <a:r>
              <a:rPr lang="en-US" i="0" baseline="0" dirty="0" smtClean="0"/>
              <a:t> you send your </a:t>
            </a:r>
            <a:r>
              <a:rPr lang="en-US" i="0" baseline="0" dirty="0" err="1" smtClean="0"/>
              <a:t>Bitcoins</a:t>
            </a:r>
            <a:r>
              <a:rPr lang="en-US" i="0" baseline="0" dirty="0" smtClean="0"/>
              <a:t> to a specially formed </a:t>
            </a:r>
            <a:r>
              <a:rPr lang="en-US" i="0" baseline="0" dirty="0" err="1" smtClean="0"/>
              <a:t>Bitcoin</a:t>
            </a:r>
            <a:r>
              <a:rPr lang="en-US" i="0" baseline="0" dirty="0" smtClean="0"/>
              <a:t> address. The address is specially designed so that the coins will now be out of anyone’s  control. They’re completely frozen and can only be unlocked if somebody can prove they’re no longer being used elsewhere .</a:t>
            </a:r>
          </a:p>
          <a:p>
            <a:pPr marL="0" indent="0">
              <a:lnSpc>
                <a:spcPct val="100000"/>
              </a:lnSpc>
              <a:buNone/>
            </a:pPr>
            <a:endParaRPr lang="en-US" i="0" baseline="0" dirty="0" smtClean="0"/>
          </a:p>
          <a:p>
            <a:pPr marL="0" indent="0">
              <a:lnSpc>
                <a:spcPct val="100000"/>
              </a:lnSpc>
              <a:buNone/>
            </a:pPr>
            <a:r>
              <a:rPr lang="en-US" i="0" baseline="0" dirty="0" smtClean="0"/>
              <a:t>Once this </a:t>
            </a:r>
            <a:r>
              <a:rPr lang="en-US" i="0" baseline="0" dirty="0" err="1" smtClean="0"/>
              <a:t>immobilisation</a:t>
            </a:r>
            <a:r>
              <a:rPr lang="en-US" i="0" baseline="0" dirty="0" smtClean="0"/>
              <a:t> transaction is sufficiently confirmed, a message  is sent to the other </a:t>
            </a:r>
            <a:r>
              <a:rPr lang="en-US" i="0" baseline="0" dirty="0" err="1" smtClean="0"/>
              <a:t>blockchain</a:t>
            </a:r>
            <a:r>
              <a:rPr lang="en-US" i="0" baseline="0" dirty="0" smtClean="0"/>
              <a:t>. This message contains a proof that the coins were sent to that special address on the </a:t>
            </a:r>
            <a:r>
              <a:rPr lang="en-US" i="0" baseline="0" dirty="0" err="1" smtClean="0"/>
              <a:t>Bitcoin</a:t>
            </a:r>
            <a:r>
              <a:rPr lang="en-US" i="0" baseline="0" dirty="0" smtClean="0"/>
              <a:t> network, that they are therefore now immobilized  by you.</a:t>
            </a:r>
          </a:p>
          <a:p>
            <a:pPr marL="0" indent="0">
              <a:lnSpc>
                <a:spcPct val="100000"/>
              </a:lnSpc>
              <a:buNone/>
            </a:pPr>
            <a:endParaRPr lang="en-US" i="0" baseline="0" dirty="0" smtClean="0"/>
          </a:p>
          <a:p>
            <a:pPr marL="0" indent="0">
              <a:lnSpc>
                <a:spcPct val="100000"/>
              </a:lnSpc>
              <a:buNone/>
            </a:pPr>
            <a:r>
              <a:rPr lang="en-US" i="0" baseline="0" dirty="0" smtClean="0"/>
              <a:t>The </a:t>
            </a:r>
            <a:r>
              <a:rPr lang="en-US" i="0" baseline="0" dirty="0" err="1" smtClean="0"/>
              <a:t>sidechain</a:t>
            </a:r>
            <a:r>
              <a:rPr lang="en-US" i="0" baseline="0" dirty="0" smtClean="0"/>
              <a:t> then creates the exact same number of tokens on its own network and gives you control of them.</a:t>
            </a:r>
          </a:p>
          <a:p>
            <a:pPr marL="0" indent="0">
              <a:lnSpc>
                <a:spcPct val="100000"/>
              </a:lnSpc>
              <a:buNone/>
            </a:pPr>
            <a:endParaRPr lang="en-US" i="0" baseline="0" dirty="0" smtClean="0"/>
          </a:p>
          <a:p>
            <a:pPr marL="0" indent="0">
              <a:lnSpc>
                <a:spcPct val="100000"/>
              </a:lnSpc>
              <a:buNone/>
            </a:pPr>
            <a:r>
              <a:rPr lang="en-US" i="0" baseline="0" dirty="0" smtClean="0"/>
              <a:t>You can now transact with those coins on that second chain, under whatever rules that </a:t>
            </a:r>
            <a:r>
              <a:rPr lang="en-US" i="0" baseline="0" dirty="0" err="1" smtClean="0"/>
              <a:t>sidechain</a:t>
            </a:r>
            <a:r>
              <a:rPr lang="en-US" i="0" baseline="0" dirty="0" smtClean="0"/>
              <a:t> chooses to implement.</a:t>
            </a:r>
          </a:p>
          <a:p>
            <a:pPr marL="0" indent="0">
              <a:lnSpc>
                <a:spcPct val="100000"/>
              </a:lnSpc>
              <a:buNone/>
            </a:pPr>
            <a:endParaRPr lang="en-US" i="0" baseline="0" dirty="0" smtClean="0"/>
          </a:p>
          <a:p>
            <a:pPr marL="0" indent="0">
              <a:lnSpc>
                <a:spcPct val="100000"/>
              </a:lnSpc>
              <a:buNone/>
            </a:pPr>
            <a:r>
              <a:rPr lang="en-US" i="0" baseline="0" dirty="0" smtClean="0"/>
              <a:t>For example, the new </a:t>
            </a:r>
            <a:r>
              <a:rPr lang="en-US" i="0" baseline="0" dirty="0" err="1" smtClean="0"/>
              <a:t>sidechain</a:t>
            </a:r>
            <a:r>
              <a:rPr lang="en-US" i="0" baseline="0" dirty="0" smtClean="0"/>
              <a:t> could propagate blocks faster than the approximate ten minute limit that the </a:t>
            </a:r>
            <a:r>
              <a:rPr lang="en-US" i="0" baseline="0" dirty="0" err="1" smtClean="0"/>
              <a:t>Bitcoin</a:t>
            </a:r>
            <a:r>
              <a:rPr lang="en-US" i="0" baseline="0" dirty="0" smtClean="0"/>
              <a:t> </a:t>
            </a:r>
            <a:r>
              <a:rPr lang="en-US" i="0" baseline="0" dirty="0" err="1" smtClean="0"/>
              <a:t>blockchain</a:t>
            </a:r>
            <a:r>
              <a:rPr lang="en-US" i="0" baseline="0" dirty="0" smtClean="0"/>
              <a:t> implements.  Or the new </a:t>
            </a:r>
            <a:r>
              <a:rPr lang="en-US" i="0" baseline="0" dirty="0" err="1" smtClean="0"/>
              <a:t>sidechain</a:t>
            </a:r>
            <a:r>
              <a:rPr lang="en-US" i="0" baseline="0" dirty="0" smtClean="0"/>
              <a:t> could have transaction scripts that are more full-featured than the </a:t>
            </a:r>
            <a:r>
              <a:rPr lang="en-US" i="0" baseline="0" dirty="0" err="1" smtClean="0"/>
              <a:t>Bitcoin</a:t>
            </a:r>
            <a:r>
              <a:rPr lang="en-US" i="0" baseline="0" dirty="0" smtClean="0"/>
              <a:t> transaction script, or other features not yet implemented by the </a:t>
            </a:r>
            <a:r>
              <a:rPr lang="en-US" i="0" baseline="0" dirty="0" err="1" smtClean="0"/>
              <a:t>Bitcoin</a:t>
            </a:r>
            <a:r>
              <a:rPr lang="en-US" i="0" baseline="0" dirty="0" smtClean="0"/>
              <a:t> </a:t>
            </a:r>
            <a:r>
              <a:rPr lang="en-US" i="0" baseline="0" dirty="0" err="1" smtClean="0"/>
              <a:t>blockchain</a:t>
            </a:r>
            <a:r>
              <a:rPr lang="en-US" i="0" baseline="0" dirty="0" smtClean="0"/>
              <a:t>.  The one thing that all of these </a:t>
            </a:r>
            <a:r>
              <a:rPr lang="en-US" i="0" baseline="0" dirty="0" err="1" smtClean="0"/>
              <a:t>sidechains</a:t>
            </a:r>
            <a:r>
              <a:rPr lang="en-US" i="0" baseline="0" dirty="0" smtClean="0"/>
              <a:t> have in common is that they follow the convention that if you have sent </a:t>
            </a:r>
            <a:r>
              <a:rPr lang="en-US" i="0" baseline="0" dirty="0" err="1" smtClean="0"/>
              <a:t>Bitcoin</a:t>
            </a:r>
            <a:r>
              <a:rPr lang="en-US" i="0" baseline="0" dirty="0" smtClean="0"/>
              <a:t> to a specific address and immobilized them, then the same number of tokens appear on the </a:t>
            </a:r>
            <a:r>
              <a:rPr lang="en-US" i="0" baseline="0" dirty="0" err="1" smtClean="0"/>
              <a:t>sidechain</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These transactions are symmetrical. So, at any point, whoever is holding these coins on the </a:t>
            </a:r>
            <a:r>
              <a:rPr lang="en-US" i="0" baseline="0" dirty="0" err="1" smtClean="0"/>
              <a:t>sidechain</a:t>
            </a:r>
            <a:r>
              <a:rPr lang="en-US" i="0" baseline="0" dirty="0" smtClean="0"/>
              <a:t> can send them back to the </a:t>
            </a:r>
            <a:r>
              <a:rPr lang="en-US" i="0" baseline="0" dirty="0" err="1" smtClean="0"/>
              <a:t>Bitcoin</a:t>
            </a:r>
            <a:r>
              <a:rPr lang="en-US" i="0" baseline="0" dirty="0" smtClean="0"/>
              <a:t> network by creating a special transaction on the </a:t>
            </a:r>
            <a:r>
              <a:rPr lang="en-US" i="0" baseline="0" dirty="0" err="1" smtClean="0"/>
              <a:t>sidechain</a:t>
            </a:r>
            <a:r>
              <a:rPr lang="en-US" i="0" baseline="0" dirty="0" smtClean="0"/>
              <a:t> that </a:t>
            </a:r>
            <a:r>
              <a:rPr lang="en-US" i="0" baseline="0" dirty="0" err="1" smtClean="0"/>
              <a:t>immobilises</a:t>
            </a:r>
            <a:r>
              <a:rPr lang="en-US" i="0" baseline="0" dirty="0" smtClean="0"/>
              <a:t> the </a:t>
            </a:r>
            <a:r>
              <a:rPr lang="en-US" i="0" baseline="0" dirty="0" err="1" smtClean="0"/>
              <a:t>bitcoins</a:t>
            </a:r>
            <a:r>
              <a:rPr lang="en-US" i="0" baseline="0" dirty="0" smtClean="0"/>
              <a:t> on the </a:t>
            </a:r>
            <a:r>
              <a:rPr lang="en-US" i="0" baseline="0" dirty="0" err="1" smtClean="0"/>
              <a:t>sidechain</a:t>
            </a:r>
            <a:r>
              <a:rPr lang="en-US" i="0" baseline="0" dirty="0" smtClean="0"/>
              <a:t>. They’ll disappear from the </a:t>
            </a:r>
            <a:r>
              <a:rPr lang="en-US" i="0" baseline="0" dirty="0" err="1" smtClean="0"/>
              <a:t>sidechain</a:t>
            </a:r>
            <a:r>
              <a:rPr lang="en-US" i="0" baseline="0" dirty="0" smtClean="0"/>
              <a:t> and become available again on the </a:t>
            </a:r>
            <a:r>
              <a:rPr lang="en-US" i="0" baseline="0" dirty="0" err="1" smtClean="0"/>
              <a:t>Bitcoin</a:t>
            </a:r>
            <a:r>
              <a:rPr lang="en-US" i="0" baseline="0" dirty="0" smtClean="0"/>
              <a:t> network, under the control of whoever last owned them on the </a:t>
            </a:r>
            <a:r>
              <a:rPr lang="en-US" i="0" baseline="0" dirty="0" err="1" smtClean="0"/>
              <a:t>sidechain</a:t>
            </a:r>
            <a:r>
              <a:rPr lang="en-US" i="0" baseline="0" dirty="0" smtClean="0"/>
              <a:t>.</a:t>
            </a:r>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23</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dirty="0"/>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The </a:t>
            </a:r>
            <a:r>
              <a:rPr lang="en-US" i="0" baseline="0" dirty="0" err="1" smtClean="0"/>
              <a:t>Blockchain</a:t>
            </a:r>
            <a:r>
              <a:rPr lang="en-US" i="0" baseline="0" dirty="0" smtClean="0"/>
              <a:t> provides a solution to the Byzantine General’s Problem. </a:t>
            </a:r>
          </a:p>
          <a:p>
            <a:pPr marL="0" indent="0">
              <a:lnSpc>
                <a:spcPct val="100000"/>
              </a:lnSpc>
              <a:buNone/>
            </a:pPr>
            <a:endParaRPr lang="en-US" i="0" baseline="0" dirty="0" smtClean="0"/>
          </a:p>
          <a:p>
            <a:pPr marL="0" indent="0">
              <a:lnSpc>
                <a:spcPct val="100000"/>
              </a:lnSpc>
              <a:buNone/>
            </a:pPr>
            <a:r>
              <a:rPr lang="en-US" i="0" baseline="0" dirty="0" smtClean="0"/>
              <a:t>In this problem, several army factions surround a castle they hope to sack. A general leads each faction and one general is the lead general </a:t>
            </a:r>
          </a:p>
          <a:p>
            <a:pPr marL="0" indent="0">
              <a:lnSpc>
                <a:spcPct val="100000"/>
              </a:lnSpc>
              <a:buNone/>
            </a:pPr>
            <a:endParaRPr lang="en-US" i="0" baseline="0" dirty="0" smtClean="0"/>
          </a:p>
          <a:p>
            <a:pPr marL="0" indent="0">
              <a:lnSpc>
                <a:spcPct val="100000"/>
              </a:lnSpc>
              <a:buNone/>
            </a:pPr>
            <a:r>
              <a:rPr lang="en-US" i="0" baseline="0" dirty="0" smtClean="0"/>
              <a:t> Only a simultaneous attack ensures victory. Also, since the factions surround the castle, they are dispersed, making centralized command difficult. </a:t>
            </a:r>
          </a:p>
          <a:p>
            <a:pPr marL="0" indent="0">
              <a:lnSpc>
                <a:spcPct val="100000"/>
              </a:lnSpc>
              <a:buNone/>
            </a:pPr>
            <a:endParaRPr lang="en-US" i="0" baseline="0" dirty="0" smtClean="0"/>
          </a:p>
          <a:p>
            <a:pPr marL="0" indent="0">
              <a:lnSpc>
                <a:spcPct val="100000"/>
              </a:lnSpc>
              <a:buNone/>
            </a:pPr>
            <a:r>
              <a:rPr lang="en-US" i="0" baseline="0" dirty="0" smtClean="0"/>
              <a:t>The generals must send messages between the factions to relay the attack time. However, some generals are traitors and will not obey the command and worse, will relay the wrong attack time to the other generals. The generals do not know who is loyal and who is a traitor and there is no way to find out.</a:t>
            </a:r>
          </a:p>
          <a:p>
            <a:pPr marL="0" indent="0">
              <a:lnSpc>
                <a:spcPct val="100000"/>
              </a:lnSpc>
              <a:buNone/>
            </a:pPr>
            <a:endParaRPr lang="en-US" i="0" baseline="0" dirty="0" smtClean="0"/>
          </a:p>
          <a:p>
            <a:pPr marL="0" indent="0">
              <a:lnSpc>
                <a:spcPct val="100000"/>
              </a:lnSpc>
              <a:buNone/>
            </a:pPr>
            <a:r>
              <a:rPr lang="en-US" i="0" baseline="0" dirty="0" smtClean="0"/>
              <a:t> So, how do the factions ensure a coordinated attack to sack the castle? </a:t>
            </a:r>
          </a:p>
          <a:p>
            <a:pPr marL="0" indent="0">
              <a:lnSpc>
                <a:spcPct val="100000"/>
              </a:lnSpc>
              <a:buNone/>
            </a:pPr>
            <a:endParaRPr lang="en-US" i="0" baseline="0" dirty="0" smtClean="0"/>
          </a:p>
          <a:p>
            <a:pPr marL="0" indent="0">
              <a:lnSpc>
                <a:spcPct val="100000"/>
              </a:lnSpc>
              <a:buNone/>
            </a:pPr>
            <a:r>
              <a:rPr lang="en-US" i="0" baseline="0" dirty="0" smtClean="0"/>
              <a:t>Let’s apply this scenario to the </a:t>
            </a:r>
            <a:r>
              <a:rPr lang="en-US" i="0" baseline="0" dirty="0" err="1" smtClean="0"/>
              <a:t>Blockchain</a:t>
            </a:r>
            <a:r>
              <a:rPr lang="en-US" i="0" baseline="0" dirty="0" smtClean="0"/>
              <a:t>. In a distributed ledger, any inputs (the messages) to the ledger (the agreed upon time of attack) must be trusted. Digital networks usually have millions of members (the generals) who are dispersed globally and there is no centralized command (no central governance), and it is impossible for you to know all the members. So how can you trust the other members of the network and ensure that the inputs to the distributed ledger are accurate and moreover, ensure that the ledger itself has the correct information? The </a:t>
            </a:r>
            <a:r>
              <a:rPr lang="en-US" i="0" baseline="0" dirty="0" err="1" smtClean="0"/>
              <a:t>Blockchain</a:t>
            </a:r>
            <a:r>
              <a:rPr lang="en-US" i="0" baseline="0" dirty="0" smtClean="0"/>
              <a:t> solves this problem and in the case of our Byzantine general, ensures that he can send trusted messages and lead a successful coordinated attack.</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25</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Since </a:t>
            </a:r>
            <a:r>
              <a:rPr lang="en-US" i="0" baseline="0" dirty="0" err="1" smtClean="0"/>
              <a:t>bitcoin</a:t>
            </a:r>
            <a:r>
              <a:rPr lang="en-US" i="0" baseline="0" dirty="0" smtClean="0"/>
              <a:t> is the most prominent use of </a:t>
            </a:r>
            <a:r>
              <a:rPr lang="en-US" i="0" baseline="0" dirty="0" err="1" smtClean="0"/>
              <a:t>blockchain</a:t>
            </a:r>
            <a:r>
              <a:rPr lang="en-US" i="0" baseline="0" dirty="0" smtClean="0"/>
              <a:t>, let’s examine the </a:t>
            </a:r>
            <a:r>
              <a:rPr lang="en-US" i="0" baseline="0" dirty="0" err="1" smtClean="0"/>
              <a:t>bitcoin</a:t>
            </a:r>
            <a:r>
              <a:rPr lang="en-US" i="0" baseline="0" dirty="0" smtClean="0"/>
              <a:t> protocol to help us understand </a:t>
            </a:r>
            <a:r>
              <a:rPr lang="en-US" i="0" baseline="0" dirty="0" err="1" smtClean="0"/>
              <a:t>blockchain</a:t>
            </a:r>
            <a:r>
              <a:rPr lang="en-US" i="0" baseline="0" dirty="0" smtClean="0"/>
              <a:t>. In fact, the decentralization and self-governance of </a:t>
            </a:r>
            <a:r>
              <a:rPr lang="en-US" i="0" baseline="0" dirty="0" err="1" smtClean="0"/>
              <a:t>bitcoin</a:t>
            </a:r>
            <a:r>
              <a:rPr lang="en-US" i="0" baseline="0" dirty="0" smtClean="0"/>
              <a:t> is only possible because of </a:t>
            </a:r>
            <a:r>
              <a:rPr lang="en-US" i="0" baseline="0" dirty="0" err="1" smtClean="0"/>
              <a:t>blockchain</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Just as banks maintain a transaction ledger, the </a:t>
            </a:r>
            <a:r>
              <a:rPr lang="en-US" i="0" baseline="0" dirty="0" err="1" smtClean="0"/>
              <a:t>bitcoin</a:t>
            </a:r>
            <a:r>
              <a:rPr lang="en-US" i="0" baseline="0" dirty="0" smtClean="0"/>
              <a:t> </a:t>
            </a:r>
            <a:r>
              <a:rPr lang="en-US" i="0" baseline="0" dirty="0" err="1" smtClean="0"/>
              <a:t>blockchain</a:t>
            </a:r>
            <a:r>
              <a:rPr lang="en-US" i="0" baseline="0" dirty="0" smtClean="0"/>
              <a:t> maintains a digital ledger (imagine a database of all recorded transactions) that has recorded every single </a:t>
            </a:r>
            <a:r>
              <a:rPr lang="en-US" i="0" baseline="0" dirty="0" err="1" smtClean="0"/>
              <a:t>bitcoin</a:t>
            </a:r>
            <a:r>
              <a:rPr lang="en-US" i="0" baseline="0" dirty="0" smtClean="0"/>
              <a:t> transaction of every single </a:t>
            </a:r>
            <a:r>
              <a:rPr lang="en-US" i="0" baseline="0" dirty="0" err="1" smtClean="0"/>
              <a:t>bitcoin</a:t>
            </a:r>
            <a:r>
              <a:rPr lang="en-US" i="0" baseline="0" dirty="0" smtClean="0"/>
              <a:t> in history and updates this ledger whenever new transactions occur. </a:t>
            </a:r>
          </a:p>
          <a:p>
            <a:pPr marL="0" indent="0">
              <a:lnSpc>
                <a:spcPct val="100000"/>
              </a:lnSpc>
              <a:buNone/>
            </a:pPr>
            <a:endParaRPr lang="en-US" i="0" baseline="0" dirty="0" smtClean="0"/>
          </a:p>
          <a:p>
            <a:pPr marL="0" indent="0">
              <a:lnSpc>
                <a:spcPct val="100000"/>
              </a:lnSpc>
              <a:buNone/>
            </a:pPr>
            <a:r>
              <a:rPr lang="en-US" i="0" baseline="0" dirty="0" smtClean="0"/>
              <a:t>A copy of the </a:t>
            </a:r>
            <a:r>
              <a:rPr lang="en-US" i="0" baseline="0" dirty="0" err="1" smtClean="0"/>
              <a:t>bitcoin</a:t>
            </a:r>
            <a:r>
              <a:rPr lang="en-US" i="0" baseline="0" dirty="0" smtClean="0"/>
              <a:t> ledger is distributed on a network of computers (nodes). In order for any updates to be made to the ledger, each node must agree on the proposed update. So how does this process happen?</a:t>
            </a:r>
          </a:p>
          <a:p>
            <a:pPr marL="0" indent="0">
              <a:lnSpc>
                <a:spcPct val="100000"/>
              </a:lnSpc>
              <a:buNone/>
            </a:pPr>
            <a:endParaRPr lang="en-US" i="0" baseline="0" dirty="0" smtClean="0"/>
          </a:p>
          <a:p>
            <a:pPr marL="0" indent="0">
              <a:lnSpc>
                <a:spcPct val="100000"/>
              </a:lnSpc>
              <a:buNone/>
            </a:pPr>
            <a:endParaRPr lang="en-US" i="0" baseline="0" dirty="0" smtClean="0"/>
          </a:p>
          <a:p>
            <a:pPr marL="0" indent="0">
              <a:lnSpc>
                <a:spcPct val="100000"/>
              </a:lnSpc>
              <a:buNone/>
            </a:pPr>
            <a:r>
              <a:rPr lang="en-US" i="0" baseline="0" dirty="0" smtClean="0"/>
              <a:t>If I want to pay you for a transaction using </a:t>
            </a:r>
            <a:r>
              <a:rPr lang="en-US" i="0" baseline="0" dirty="0" err="1" smtClean="0"/>
              <a:t>bitcoin</a:t>
            </a:r>
            <a:r>
              <a:rPr lang="en-US" i="0" baseline="0" dirty="0" smtClean="0"/>
              <a:t>, we both need to have a </a:t>
            </a:r>
            <a:r>
              <a:rPr lang="en-US" i="0" baseline="0" dirty="0" err="1" smtClean="0"/>
              <a:t>bitcoin</a:t>
            </a:r>
            <a:r>
              <a:rPr lang="en-US" i="0" baseline="0" dirty="0" smtClean="0"/>
              <a:t> wallet (software which connects to the </a:t>
            </a:r>
            <a:r>
              <a:rPr lang="en-US" i="0" baseline="0" dirty="0" err="1" smtClean="0"/>
              <a:t>bitcoin</a:t>
            </a:r>
            <a:r>
              <a:rPr lang="en-US" i="0" baseline="0" dirty="0" smtClean="0"/>
              <a:t> ledger). My </a:t>
            </a:r>
            <a:r>
              <a:rPr lang="en-US" i="0" baseline="0" dirty="0" err="1" smtClean="0"/>
              <a:t>bitcoin</a:t>
            </a:r>
            <a:r>
              <a:rPr lang="en-US" i="0" baseline="0" dirty="0" smtClean="0"/>
              <a:t> wallet tells the ledger to record the transaction of removing </a:t>
            </a:r>
            <a:r>
              <a:rPr lang="en-US" i="0" baseline="0" dirty="0" err="1" smtClean="0"/>
              <a:t>bitcoin</a:t>
            </a:r>
            <a:r>
              <a:rPr lang="en-US" i="0" baseline="0" dirty="0" smtClean="0"/>
              <a:t> from my wallet and adding the corresponding </a:t>
            </a:r>
            <a:r>
              <a:rPr lang="en-US" i="0" baseline="0" dirty="0" err="1" smtClean="0"/>
              <a:t>bitcoin</a:t>
            </a:r>
            <a:r>
              <a:rPr lang="en-US" i="0" baseline="0" dirty="0" smtClean="0"/>
              <a:t> into your wallet. For this update to take place, every network node (computer) examines the existing ledger to ensure the transaction is legitimate (i.e. do I actually have the </a:t>
            </a:r>
            <a:r>
              <a:rPr lang="en-US" i="0" baseline="0" dirty="0" err="1" smtClean="0"/>
              <a:t>bitcoin</a:t>
            </a:r>
            <a:r>
              <a:rPr lang="en-US" i="0" baseline="0" dirty="0" smtClean="0"/>
              <a:t> I want to give to you?). Once the node verifies the legitimacy of the transaction, it becomes part of a queue of other verified transactions and this queue forms the next potential block in the </a:t>
            </a:r>
            <a:r>
              <a:rPr lang="en-US" i="0" baseline="0" dirty="0" err="1" smtClean="0"/>
              <a:t>blockchain</a:t>
            </a:r>
            <a:r>
              <a:rPr lang="en-US" i="0" baseline="0" dirty="0" smtClean="0"/>
              <a:t>. In order for the new transactions to be approved by the network, the nodes try to solve a computational puzzle known as ‘the-proof-of-work’. Nodes that try to solve the puzzle are called ‘miners’. Once a miner solves the puzzle, it sends the solution to the rest of the network for verification. If the solution is verified, the new block is added to the </a:t>
            </a:r>
            <a:r>
              <a:rPr lang="en-US" i="0" baseline="0" dirty="0" err="1" smtClean="0"/>
              <a:t>blockchain</a:t>
            </a:r>
            <a:r>
              <a:rPr lang="en-US" i="0" baseline="0" dirty="0" smtClean="0"/>
              <a:t>.</a:t>
            </a:r>
          </a:p>
          <a:p>
            <a:pPr marL="0" indent="0">
              <a:lnSpc>
                <a:spcPct val="100000"/>
              </a:lnSpc>
              <a:buNone/>
            </a:pPr>
            <a:endParaRPr lang="en-US" i="0" baseline="0" dirty="0" smtClean="0"/>
          </a:p>
          <a:p>
            <a:pPr marL="0" indent="0">
              <a:lnSpc>
                <a:spcPct val="100000"/>
              </a:lnSpc>
              <a:buNone/>
            </a:pPr>
            <a:r>
              <a:rPr lang="en-US" i="0" baseline="0" dirty="0" smtClean="0"/>
              <a:t> Since the new block must be approved by the entire network it is a trusted addition to the ledger and the header authenticates the accuracy of each block. The ledger itself is a chain of these trusted blocks, so the entire ledger is also trusted.</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Since </a:t>
            </a:r>
            <a:r>
              <a:rPr lang="en-US" i="0" baseline="0" dirty="0" err="1" smtClean="0"/>
              <a:t>bitcoin</a:t>
            </a:r>
            <a:r>
              <a:rPr lang="en-US" i="0" baseline="0" dirty="0" smtClean="0"/>
              <a:t> is the most prominent use of the </a:t>
            </a:r>
            <a:r>
              <a:rPr lang="en-US" i="0" baseline="0" dirty="0" err="1" smtClean="0"/>
              <a:t>blockchain</a:t>
            </a:r>
            <a:r>
              <a:rPr lang="en-US" i="0" baseline="0" dirty="0" smtClean="0"/>
              <a:t>, let’s examine the </a:t>
            </a:r>
            <a:r>
              <a:rPr lang="en-US" i="0" baseline="0" dirty="0" err="1" smtClean="0"/>
              <a:t>bitcoin</a:t>
            </a:r>
            <a:r>
              <a:rPr lang="en-US" i="0" baseline="0" dirty="0" smtClean="0"/>
              <a:t> protocol to help us understand the </a:t>
            </a:r>
            <a:r>
              <a:rPr lang="en-US" i="0" baseline="0" dirty="0" err="1" smtClean="0"/>
              <a:t>blockchain</a:t>
            </a:r>
            <a:r>
              <a:rPr lang="en-US" i="0" baseline="0" dirty="0" smtClean="0"/>
              <a:t>. In fact, the decentralization and self-governance of </a:t>
            </a:r>
            <a:r>
              <a:rPr lang="en-US" i="0" baseline="0" dirty="0" err="1" smtClean="0"/>
              <a:t>bitcoin</a:t>
            </a:r>
            <a:r>
              <a:rPr lang="en-US" i="0" baseline="0" dirty="0" smtClean="0"/>
              <a:t> is only possible because of the </a:t>
            </a:r>
            <a:r>
              <a:rPr lang="en-US" i="0" baseline="0" dirty="0" err="1" smtClean="0"/>
              <a:t>blockchain</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Just as banks maintain a transaction ledger, the </a:t>
            </a:r>
            <a:r>
              <a:rPr lang="en-US" i="0" baseline="0" dirty="0" err="1" smtClean="0"/>
              <a:t>bitcoin</a:t>
            </a:r>
            <a:r>
              <a:rPr lang="en-US" i="0" baseline="0" dirty="0" smtClean="0"/>
              <a:t> </a:t>
            </a:r>
            <a:r>
              <a:rPr lang="en-US" i="0" baseline="0" dirty="0" err="1" smtClean="0"/>
              <a:t>blockchain</a:t>
            </a:r>
            <a:r>
              <a:rPr lang="en-US" i="0" baseline="0" dirty="0" smtClean="0"/>
              <a:t> maintains a digital ledger (imagine a database of all recorded transactions) that has recorded every single </a:t>
            </a:r>
            <a:r>
              <a:rPr lang="en-US" i="0" baseline="0" dirty="0" err="1" smtClean="0"/>
              <a:t>bitcoin</a:t>
            </a:r>
            <a:r>
              <a:rPr lang="en-US" i="0" baseline="0" dirty="0" smtClean="0"/>
              <a:t> transaction of every single </a:t>
            </a:r>
            <a:r>
              <a:rPr lang="en-US" i="0" baseline="0" dirty="0" err="1" smtClean="0"/>
              <a:t>bitcoin</a:t>
            </a:r>
            <a:r>
              <a:rPr lang="en-US" i="0" baseline="0" dirty="0" smtClean="0"/>
              <a:t> in history and updates this ledger whenever new transactions occur. </a:t>
            </a:r>
          </a:p>
          <a:p>
            <a:pPr marL="0" indent="0">
              <a:lnSpc>
                <a:spcPct val="100000"/>
              </a:lnSpc>
              <a:buNone/>
            </a:pPr>
            <a:endParaRPr lang="en-US" i="0" baseline="0" dirty="0" smtClean="0"/>
          </a:p>
          <a:p>
            <a:pPr marL="0" indent="0">
              <a:lnSpc>
                <a:spcPct val="100000"/>
              </a:lnSpc>
              <a:buNone/>
            </a:pPr>
            <a:r>
              <a:rPr lang="en-US" i="0" baseline="0" dirty="0" smtClean="0"/>
              <a:t>A copy of the </a:t>
            </a:r>
            <a:r>
              <a:rPr lang="en-US" i="0" baseline="0" dirty="0" err="1" smtClean="0"/>
              <a:t>bitcoin</a:t>
            </a:r>
            <a:r>
              <a:rPr lang="en-US" i="0" baseline="0" dirty="0" smtClean="0"/>
              <a:t> ledger is distributed on a network of computers (nodes). In order for any updates to be made to the ledger, each node must agree on the proposed update. So how does this process happen?</a:t>
            </a:r>
          </a:p>
          <a:p>
            <a:pPr marL="0" indent="0">
              <a:lnSpc>
                <a:spcPct val="100000"/>
              </a:lnSpc>
              <a:buNone/>
            </a:pPr>
            <a:endParaRPr lang="en-US" i="0" baseline="0" dirty="0" smtClean="0"/>
          </a:p>
          <a:p>
            <a:pPr marL="0" indent="0">
              <a:lnSpc>
                <a:spcPct val="100000"/>
              </a:lnSpc>
              <a:buNone/>
            </a:pPr>
            <a:endParaRPr lang="en-US" i="0" baseline="0" dirty="0" smtClean="0"/>
          </a:p>
          <a:p>
            <a:pPr marL="0" indent="0">
              <a:lnSpc>
                <a:spcPct val="100000"/>
              </a:lnSpc>
              <a:buNone/>
            </a:pPr>
            <a:r>
              <a:rPr lang="en-US" i="0" baseline="0" dirty="0" smtClean="0"/>
              <a:t>If I want to pay you for a transaction using </a:t>
            </a:r>
            <a:r>
              <a:rPr lang="en-US" i="0" baseline="0" dirty="0" err="1" smtClean="0"/>
              <a:t>bitcoin</a:t>
            </a:r>
            <a:r>
              <a:rPr lang="en-US" i="0" baseline="0" dirty="0" smtClean="0"/>
              <a:t>, we both need to have a </a:t>
            </a:r>
            <a:r>
              <a:rPr lang="en-US" i="0" baseline="0" dirty="0" err="1" smtClean="0"/>
              <a:t>bitcoin</a:t>
            </a:r>
            <a:r>
              <a:rPr lang="en-US" i="0" baseline="0" dirty="0" smtClean="0"/>
              <a:t> wallet (software which connects to the </a:t>
            </a:r>
            <a:r>
              <a:rPr lang="en-US" i="0" baseline="0" dirty="0" err="1" smtClean="0"/>
              <a:t>bitcoin</a:t>
            </a:r>
            <a:r>
              <a:rPr lang="en-US" i="0" baseline="0" dirty="0" smtClean="0"/>
              <a:t> ledger). My </a:t>
            </a:r>
            <a:r>
              <a:rPr lang="en-US" i="0" baseline="0" dirty="0" err="1" smtClean="0"/>
              <a:t>bitcoin</a:t>
            </a:r>
            <a:r>
              <a:rPr lang="en-US" i="0" baseline="0" dirty="0" smtClean="0"/>
              <a:t> wallet tells the ledger to record the transaction of removing </a:t>
            </a:r>
            <a:r>
              <a:rPr lang="en-US" i="0" baseline="0" dirty="0" err="1" smtClean="0"/>
              <a:t>bitcoin</a:t>
            </a:r>
            <a:r>
              <a:rPr lang="en-US" i="0" baseline="0" dirty="0" smtClean="0"/>
              <a:t> from my wallet and adding the corresponding </a:t>
            </a:r>
            <a:r>
              <a:rPr lang="en-US" i="0" baseline="0" dirty="0" err="1" smtClean="0"/>
              <a:t>bitcoin</a:t>
            </a:r>
            <a:r>
              <a:rPr lang="en-US" i="0" baseline="0" dirty="0" smtClean="0"/>
              <a:t> into your wallet. For this update to take place, every network node (computer) examines the existing ledger to ensure the transaction is legitimate (i.e. do I actually have the </a:t>
            </a:r>
            <a:r>
              <a:rPr lang="en-US" i="0" baseline="0" dirty="0" err="1" smtClean="0"/>
              <a:t>bitcoin</a:t>
            </a:r>
            <a:r>
              <a:rPr lang="en-US" i="0" baseline="0" dirty="0" smtClean="0"/>
              <a:t> I want to give to you?). Once the node verifies the legitimacy of the transaction, it becomes part of a queue of other verified transactions and this queue forms the next potential block in the </a:t>
            </a:r>
            <a:r>
              <a:rPr lang="en-US" i="0" baseline="0" dirty="0" err="1" smtClean="0"/>
              <a:t>blockchain</a:t>
            </a:r>
            <a:r>
              <a:rPr lang="en-US" i="0" baseline="0" dirty="0" smtClean="0"/>
              <a:t>. In order for the new transactions to be approved by the network, the nodes try to solve a computational puzzle known as ‘the-proof-of-work’. Nodes that try to solve the puzzle are called ‘miners’. Once a miner solves the puzzle, it sends the solution to the rest of the network for verification. If the solution is verified, the new block is added to the </a:t>
            </a:r>
            <a:r>
              <a:rPr lang="en-US" i="0" baseline="0" dirty="0" err="1" smtClean="0"/>
              <a:t>blockchain</a:t>
            </a:r>
            <a:r>
              <a:rPr lang="en-US" i="0" baseline="0" dirty="0" smtClean="0"/>
              <a:t>.</a:t>
            </a:r>
          </a:p>
          <a:p>
            <a:pPr marL="0" indent="0">
              <a:lnSpc>
                <a:spcPct val="100000"/>
              </a:lnSpc>
              <a:buNone/>
            </a:pPr>
            <a:endParaRPr lang="en-US" i="0" baseline="0" dirty="0" smtClean="0"/>
          </a:p>
          <a:p>
            <a:pPr marL="0" indent="0">
              <a:lnSpc>
                <a:spcPct val="100000"/>
              </a:lnSpc>
              <a:buNone/>
            </a:pPr>
            <a:r>
              <a:rPr lang="en-US" i="0" baseline="0" dirty="0" smtClean="0"/>
              <a:t> Since the new block must be approved by the entire network it is a trusted addition to the ledger and the header authenticates the accuracy of each block. The ledger itself is a chain of these trusted blocks, so the entire ledger is also trusted.</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27</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Blockchain</a:t>
            </a:r>
            <a:r>
              <a:rPr lang="en-US" i="0" baseline="0" dirty="0" smtClean="0"/>
              <a:t> security is essentially the security of the distributed ledger. Can the ledger be altered or ownership of the ledger items be changed? The key to </a:t>
            </a:r>
            <a:r>
              <a:rPr lang="en-US" i="0" baseline="0" dirty="0" err="1" smtClean="0"/>
              <a:t>blockchain’s</a:t>
            </a:r>
            <a:r>
              <a:rPr lang="en-US" i="0" baseline="0" dirty="0" smtClean="0"/>
              <a:t> security is reaching consensus across the </a:t>
            </a:r>
            <a:r>
              <a:rPr lang="en-US" i="0" baseline="0" dirty="0" err="1" smtClean="0"/>
              <a:t>blockchain</a:t>
            </a:r>
            <a:r>
              <a:rPr lang="en-US" i="0" baseline="0" dirty="0" smtClean="0"/>
              <a:t> network (in which the parties do not know or trust each other) through the process of mining. Mining is what makes </a:t>
            </a:r>
            <a:r>
              <a:rPr lang="en-US" i="0" baseline="0" dirty="0" err="1" smtClean="0"/>
              <a:t>blockchain</a:t>
            </a:r>
            <a:r>
              <a:rPr lang="en-US" i="0" baseline="0" dirty="0" smtClean="0"/>
              <a:t> nearly </a:t>
            </a:r>
            <a:r>
              <a:rPr lang="en-US" i="0" baseline="0" dirty="0" err="1" smtClean="0"/>
              <a:t>unhackable</a:t>
            </a:r>
            <a:r>
              <a:rPr lang="en-US" i="0" baseline="0" dirty="0" smtClean="0"/>
              <a:t>. </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Despite the several hacks on </a:t>
            </a:r>
            <a:r>
              <a:rPr lang="en-US" i="0" baseline="0" dirty="0" err="1" smtClean="0"/>
              <a:t>bitcoin</a:t>
            </a:r>
            <a:r>
              <a:rPr lang="en-US" i="0" baseline="0" dirty="0" smtClean="0"/>
              <a:t>, its ledger has never been hacked. What has been hacked are the websites or wallets exchanging </a:t>
            </a:r>
            <a:r>
              <a:rPr lang="en-US" i="0" baseline="0" dirty="0" err="1" smtClean="0"/>
              <a:t>bitcoin</a:t>
            </a:r>
            <a:r>
              <a:rPr lang="en-US" i="0" baseline="0" dirty="0" smtClean="0"/>
              <a:t>. For example, Mt. </a:t>
            </a:r>
            <a:r>
              <a:rPr lang="en-US" i="0" baseline="0" dirty="0" err="1" smtClean="0"/>
              <a:t>Gox</a:t>
            </a:r>
            <a:r>
              <a:rPr lang="en-US" i="0" baseline="0" dirty="0" smtClean="0"/>
              <a:t>, was one of the largest </a:t>
            </a:r>
            <a:r>
              <a:rPr lang="en-US" i="0" baseline="0" dirty="0" err="1" smtClean="0"/>
              <a:t>bitcoin</a:t>
            </a:r>
            <a:r>
              <a:rPr lang="en-US" i="0" baseline="0" dirty="0" smtClean="0"/>
              <a:t> sites ever hacked, but the </a:t>
            </a:r>
            <a:r>
              <a:rPr lang="en-US" i="0" baseline="0" dirty="0" err="1" smtClean="0"/>
              <a:t>bitcoin</a:t>
            </a:r>
            <a:r>
              <a:rPr lang="en-US" i="0" baseline="0" dirty="0" smtClean="0"/>
              <a:t> ledger remained intact.</a:t>
            </a:r>
          </a:p>
          <a:p>
            <a:pPr marL="0" indent="0">
              <a:lnSpc>
                <a:spcPct val="100000"/>
              </a:lnSpc>
              <a:buNone/>
            </a:pPr>
            <a:endParaRPr lang="en-US" i="0" baseline="0" dirty="0" smtClean="0"/>
          </a:p>
          <a:p>
            <a:pPr marL="0" indent="0">
              <a:lnSpc>
                <a:spcPct val="100000"/>
              </a:lnSpc>
              <a:buNone/>
            </a:pPr>
            <a:r>
              <a:rPr lang="en-US" i="0" baseline="0" dirty="0" err="1" smtClean="0"/>
              <a:t>Bitcoin’s</a:t>
            </a:r>
            <a:r>
              <a:rPr lang="en-US" i="0" baseline="0" dirty="0" smtClean="0"/>
              <a:t> </a:t>
            </a:r>
            <a:r>
              <a:rPr lang="en-US" i="0" baseline="0" dirty="0" err="1" smtClean="0"/>
              <a:t>blockchain</a:t>
            </a:r>
            <a:r>
              <a:rPr lang="en-US" i="0" baseline="0" dirty="0" smtClean="0"/>
              <a:t> achieves consensus through sequential cryptographic hashing of the transactions and the final ‘proof-of-work’ validation. A cryptographic hash function takes a message (transaction value) and converts it into an alphanumeric value. Hash functions are nearly impossible to invert thus the input value of a hash function can never be determined from its output value. Also, a small change to the input dramatically changes the output. In a </a:t>
            </a:r>
            <a:r>
              <a:rPr lang="en-US" i="0" baseline="0" dirty="0" err="1" smtClean="0"/>
              <a:t>blockchain</a:t>
            </a:r>
            <a:r>
              <a:rPr lang="en-US" i="0" baseline="0" dirty="0" smtClean="0"/>
              <a:t> protocol, the header of the latest block is a combined hash value of the set of latest transactions. To this combined hash number is appended a random number called the nonce.</a:t>
            </a:r>
          </a:p>
          <a:p>
            <a:pPr marL="0" indent="0">
              <a:lnSpc>
                <a:spcPct val="100000"/>
              </a:lnSpc>
              <a:buNone/>
            </a:pPr>
            <a:r>
              <a:rPr lang="en-US" i="0" baseline="0" dirty="0" smtClean="0"/>
              <a:t>The goal for the miners is to find a nonce value that provides a hash output which fits the rules of </a:t>
            </a:r>
            <a:r>
              <a:rPr lang="en-US" i="0" baseline="0" dirty="0" err="1" smtClean="0"/>
              <a:t>bitcoin’s</a:t>
            </a:r>
            <a:r>
              <a:rPr lang="en-US" i="0" baseline="0" dirty="0" smtClean="0"/>
              <a:t> </a:t>
            </a:r>
            <a:r>
              <a:rPr lang="en-US" i="0" baseline="0" dirty="0" err="1" smtClean="0"/>
              <a:t>blockchain</a:t>
            </a:r>
            <a:r>
              <a:rPr lang="en-US" i="0" baseline="0" dirty="0" smtClean="0"/>
              <a:t> protocol (figure 3). Once a miner finds the nonce that satisfies the protocol, it sends the solution to the network for validation, upon which the block is added to the chain . The nonce is found through trial and error and requires tremendous computing power. For example, if the rule in the protocol is that the output hash must begin with ten zeros, it would take 10¹² trials before finding a nonce satisfying the rule. In fact, solving for the nonce requires so much computing power, the miners actually compete with each other to solve it and the winning miner is incentivized. When </a:t>
            </a:r>
            <a:r>
              <a:rPr lang="en-US" i="0" baseline="0" dirty="0" err="1" smtClean="0"/>
              <a:t>bitcoin</a:t>
            </a:r>
            <a:r>
              <a:rPr lang="en-US" i="0" baseline="0" dirty="0" smtClean="0"/>
              <a:t> was first introduced, the miner(s) solving the ‘proof-of-work’ was awarded 50 </a:t>
            </a:r>
            <a:r>
              <a:rPr lang="en-US" i="0" baseline="0" dirty="0" err="1" smtClean="0"/>
              <a:t>bitcoin</a:t>
            </a:r>
            <a:r>
              <a:rPr lang="en-US" i="0" baseline="0" dirty="0" smtClean="0"/>
              <a:t>. There are other safeguards to the </a:t>
            </a:r>
            <a:r>
              <a:rPr lang="en-US" i="0" baseline="0" dirty="0" err="1" smtClean="0"/>
              <a:t>bitcoin</a:t>
            </a:r>
            <a:r>
              <a:rPr lang="en-US" i="0" baseline="0" dirty="0" smtClean="0"/>
              <a:t> </a:t>
            </a:r>
            <a:r>
              <a:rPr lang="en-US" i="0" baseline="0" dirty="0" err="1" smtClean="0"/>
              <a:t>blockchain</a:t>
            </a:r>
            <a:r>
              <a:rPr lang="en-US" i="0" baseline="0" dirty="0" smtClean="0"/>
              <a:t>, but the sequential hashing protocol and the ‘proof-of-work’ make hacking it nearly impossible. There are other consensus protocols to alternative </a:t>
            </a:r>
            <a:r>
              <a:rPr lang="en-US" i="0" baseline="0" dirty="0" err="1" smtClean="0"/>
              <a:t>blockchains</a:t>
            </a:r>
            <a:r>
              <a:rPr lang="en-US" i="0" baseline="0" dirty="0" smtClean="0"/>
              <a:t>. None have yet achieved the scale of the </a:t>
            </a:r>
            <a:r>
              <a:rPr lang="en-US" i="0" baseline="0" dirty="0" err="1" smtClean="0"/>
              <a:t>bitcoin</a:t>
            </a:r>
            <a:r>
              <a:rPr lang="en-US" i="0" baseline="0" dirty="0" smtClean="0"/>
              <a:t> </a:t>
            </a:r>
            <a:r>
              <a:rPr lang="en-US" i="0" baseline="0" dirty="0" err="1" smtClean="0"/>
              <a:t>blockchain</a:t>
            </a:r>
            <a:r>
              <a:rPr lang="en-US" i="0" baseline="0" dirty="0" smtClean="0"/>
              <a:t> but these alternatives promise greater speed, larger data capacities, different consensus methods and more advanced functionality. Leading this charge of alternative </a:t>
            </a:r>
            <a:r>
              <a:rPr lang="en-US" i="0" baseline="0" dirty="0" err="1" smtClean="0"/>
              <a:t>blockchain</a:t>
            </a:r>
            <a:r>
              <a:rPr lang="en-US" i="0" baseline="0" dirty="0" smtClean="0"/>
              <a:t> protocols are </a:t>
            </a:r>
            <a:r>
              <a:rPr lang="en-US" i="0" baseline="0" dirty="0" err="1" smtClean="0"/>
              <a:t>Ethereum</a:t>
            </a:r>
            <a:r>
              <a:rPr lang="en-US" i="0" baseline="0" dirty="0" smtClean="0"/>
              <a:t>, Ripple, NXT, Open-Transactions, </a:t>
            </a:r>
            <a:r>
              <a:rPr lang="en-US" i="0" baseline="0" dirty="0" err="1" smtClean="0"/>
              <a:t>Steller</a:t>
            </a:r>
            <a:r>
              <a:rPr lang="en-US" i="0" baseline="0" dirty="0" smtClean="0"/>
              <a:t>, and </a:t>
            </a:r>
            <a:r>
              <a:rPr lang="en-US" i="0" baseline="0" dirty="0" err="1" smtClean="0"/>
              <a:t>Hyperledger</a:t>
            </a:r>
            <a:r>
              <a:rPr lang="en-US" i="0" baseline="0" dirty="0" smtClean="0"/>
              <a:t>.</a:t>
            </a:r>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In a </a:t>
            </a:r>
            <a:r>
              <a:rPr lang="en-US" i="0" baseline="0" dirty="0" err="1" smtClean="0"/>
              <a:t>blockchain</a:t>
            </a:r>
            <a:r>
              <a:rPr lang="en-US" i="0" baseline="0" dirty="0" smtClean="0"/>
              <a:t> protocol, the header of the latest block is a combined hash value of the set of latest transactions. To this combined hash number is appended a random number called the nonce.</a:t>
            </a:r>
          </a:p>
          <a:p>
            <a:pPr marL="0" indent="0">
              <a:lnSpc>
                <a:spcPct val="100000"/>
              </a:lnSpc>
              <a:buNone/>
            </a:pPr>
            <a:endParaRPr lang="en-US" i="0" baseline="0" dirty="0" smtClean="0"/>
          </a:p>
          <a:p>
            <a:pPr marL="0" indent="0">
              <a:lnSpc>
                <a:spcPct val="100000"/>
              </a:lnSpc>
              <a:buNone/>
            </a:pPr>
            <a:r>
              <a:rPr lang="en-US" i="0" baseline="0" dirty="0" smtClean="0"/>
              <a:t>The goal for the miners is to find a nonce value that provides a hash output which fits the rules of </a:t>
            </a:r>
            <a:r>
              <a:rPr lang="en-US" i="0" baseline="0" dirty="0" err="1" smtClean="0"/>
              <a:t>bitcoin’s</a:t>
            </a:r>
            <a:r>
              <a:rPr lang="en-US" i="0" baseline="0" dirty="0" smtClean="0"/>
              <a:t> </a:t>
            </a:r>
            <a:r>
              <a:rPr lang="en-US" i="0" baseline="0" dirty="0" err="1" smtClean="0"/>
              <a:t>blockchain</a:t>
            </a:r>
            <a:r>
              <a:rPr lang="en-US" i="0" baseline="0" dirty="0" smtClean="0"/>
              <a:t> protocol .Once a miner finds the nonce that satisfies the protocol, it sends the solution to the network for validation, upon which the block is added to the chain . The nonce is found through trial and error and requires tremendous computing power. For example, if the rule in the protocol is that the output hash must begin with ten zeros, it would take 10¹² trials before finding a nonce satisfying the rule. In fact, solving for the nonce requires so much computing power, the miners actually compete with each other to solve it and the winning miner is incentivized. When </a:t>
            </a:r>
            <a:r>
              <a:rPr lang="en-US" i="0" baseline="0" dirty="0" err="1" smtClean="0"/>
              <a:t>bitcoin</a:t>
            </a:r>
            <a:r>
              <a:rPr lang="en-US" i="0" baseline="0" dirty="0" smtClean="0"/>
              <a:t> was first introduced, the miner(s) solving the ‘proof-of-work’ was awarded 50 </a:t>
            </a:r>
            <a:r>
              <a:rPr lang="en-US" i="0" baseline="0" dirty="0" err="1" smtClean="0"/>
              <a:t>bitcoin</a:t>
            </a:r>
            <a:r>
              <a:rPr lang="en-US" i="0" baseline="0" dirty="0" smtClean="0"/>
              <a:t>. As of this writing, the reward is now down to 12.5 </a:t>
            </a:r>
            <a:r>
              <a:rPr lang="en-US" i="0" baseline="0" dirty="0" err="1" smtClean="0"/>
              <a:t>bitcoins</a:t>
            </a:r>
            <a:r>
              <a:rPr lang="en-US" i="0" baseline="0" dirty="0" smtClean="0"/>
              <a:t>.  The reward halves approximately every four years.  There are other safeguards to the </a:t>
            </a:r>
            <a:r>
              <a:rPr lang="en-US" i="0" baseline="0" dirty="0" err="1" smtClean="0"/>
              <a:t>bitcoin</a:t>
            </a:r>
            <a:r>
              <a:rPr lang="en-US" i="0" baseline="0" dirty="0" smtClean="0"/>
              <a:t> </a:t>
            </a:r>
            <a:r>
              <a:rPr lang="en-US" i="0" baseline="0" dirty="0" err="1" smtClean="0"/>
              <a:t>blockchain</a:t>
            </a:r>
            <a:r>
              <a:rPr lang="en-US" i="0" baseline="0" dirty="0" smtClean="0"/>
              <a:t>, but the sequential hashing protocol and the ‘proof-of-work’ make hacking it nearly impossible. There are other consensus protocols to alternative </a:t>
            </a:r>
            <a:r>
              <a:rPr lang="en-US" i="0" baseline="0" dirty="0" err="1" smtClean="0"/>
              <a:t>blockchains</a:t>
            </a:r>
            <a:r>
              <a:rPr lang="en-US" i="0" baseline="0" dirty="0" smtClean="0"/>
              <a:t>. None have yet achieved the scale of the </a:t>
            </a:r>
            <a:r>
              <a:rPr lang="en-US" i="0" baseline="0" dirty="0" err="1" smtClean="0"/>
              <a:t>bitcoin</a:t>
            </a:r>
            <a:r>
              <a:rPr lang="en-US" i="0" baseline="0" dirty="0" smtClean="0"/>
              <a:t> </a:t>
            </a:r>
            <a:r>
              <a:rPr lang="en-US" i="0" baseline="0" dirty="0" err="1" smtClean="0"/>
              <a:t>blockchain</a:t>
            </a:r>
            <a:r>
              <a:rPr lang="en-US" i="0" baseline="0" dirty="0" smtClean="0"/>
              <a:t> but these alternatives promise greater speed, larger data capacities, different consensus methods and more advanced functionality. Leading this charge of alternative </a:t>
            </a:r>
            <a:r>
              <a:rPr lang="en-US" i="0" baseline="0" dirty="0" err="1" smtClean="0"/>
              <a:t>blockchain</a:t>
            </a:r>
            <a:r>
              <a:rPr lang="en-US" i="0" baseline="0" dirty="0" smtClean="0"/>
              <a:t> protocols are </a:t>
            </a:r>
            <a:r>
              <a:rPr lang="en-US" i="0" baseline="0" dirty="0" err="1" smtClean="0"/>
              <a:t>Ethereum</a:t>
            </a:r>
            <a:r>
              <a:rPr lang="en-US" i="0" baseline="0" dirty="0" smtClean="0"/>
              <a:t>, Ripple, NXT, Open-Transactions, </a:t>
            </a:r>
            <a:r>
              <a:rPr lang="en-US" i="0" baseline="0" dirty="0" err="1" smtClean="0"/>
              <a:t>Steller</a:t>
            </a:r>
            <a:r>
              <a:rPr lang="en-US" i="0" baseline="0" dirty="0" smtClean="0"/>
              <a:t>, and </a:t>
            </a:r>
            <a:r>
              <a:rPr lang="en-US" i="0" baseline="0" dirty="0" err="1" smtClean="0"/>
              <a:t>Hyperledger</a:t>
            </a:r>
            <a:r>
              <a:rPr lang="en-US" i="0" baseline="0" dirty="0" smtClean="0"/>
              <a:t>.</a:t>
            </a:r>
          </a:p>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dirty="0"/>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How it is done today: The most traditional way of property registry is controlled and safeguard by government institutions. In some countries this job is done efficiently, and in some cases very inefficiently — In some Eastern European countries registries are still done manually using stacks of paper.</a:t>
            </a:r>
          </a:p>
          <a:p>
            <a:pPr marL="0" indent="0">
              <a:lnSpc>
                <a:spcPct val="100000"/>
              </a:lnSpc>
              <a:buNone/>
            </a:pPr>
            <a:r>
              <a:rPr lang="en-US" i="0" baseline="0" dirty="0" smtClean="0"/>
              <a:t>Proposed solution: There is an opportunity to move all this data into a safe, transparent infrastructure guarded by cryptography and guaranteed integrity of data. For example, in Sweden a private-public effort is in development in this area. Startup </a:t>
            </a:r>
            <a:r>
              <a:rPr lang="en-US" i="0" baseline="0" dirty="0" err="1" smtClean="0"/>
              <a:t>ChromaWay</a:t>
            </a:r>
            <a:r>
              <a:rPr lang="en-US" i="0" baseline="0" dirty="0" smtClean="0"/>
              <a:t> is currently ongoing testing of a </a:t>
            </a:r>
            <a:r>
              <a:rPr lang="en-US" i="0" baseline="0" dirty="0" err="1" smtClean="0"/>
              <a:t>Blockchain</a:t>
            </a:r>
            <a:r>
              <a:rPr lang="en-US" i="0" baseline="0" dirty="0" smtClean="0"/>
              <a:t> solution for Land registry. Of course governments and financial institutions must support this type of initiatives; some of the governments considering a similar approach are Georgia and Honduras, for example.</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33</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To understand the potential of a </a:t>
            </a:r>
            <a:r>
              <a:rPr lang="en-US" i="0" baseline="0" dirty="0" err="1" smtClean="0"/>
              <a:t>blockchain</a:t>
            </a:r>
            <a:r>
              <a:rPr lang="en-US" i="0" baseline="0" dirty="0" smtClean="0"/>
              <a:t> land registry system, analysts argue one must first understand how property changes hands.</a:t>
            </a:r>
          </a:p>
          <a:p>
            <a:pPr marL="0" indent="0">
              <a:lnSpc>
                <a:spcPct val="100000"/>
              </a:lnSpc>
              <a:buNone/>
            </a:pPr>
            <a:endParaRPr lang="en-US" i="0" baseline="0" dirty="0" smtClean="0"/>
          </a:p>
          <a:p>
            <a:pPr marL="0" indent="0">
              <a:lnSpc>
                <a:spcPct val="100000"/>
              </a:lnSpc>
              <a:buNone/>
            </a:pPr>
            <a:r>
              <a:rPr lang="en-US" i="0" baseline="0" dirty="0" smtClean="0"/>
              <a:t>When a purchaser seeks to buy property today, he or she must find and secure the title and have the lawful owner sign it over.</a:t>
            </a:r>
          </a:p>
          <a:p>
            <a:pPr marL="0" indent="0">
              <a:lnSpc>
                <a:spcPct val="100000"/>
              </a:lnSpc>
              <a:buNone/>
            </a:pPr>
            <a:endParaRPr lang="en-US" i="0" baseline="0" dirty="0" smtClean="0"/>
          </a:p>
          <a:p>
            <a:pPr marL="0" indent="0">
              <a:lnSpc>
                <a:spcPct val="100000"/>
              </a:lnSpc>
              <a:buNone/>
            </a:pPr>
            <a:r>
              <a:rPr lang="en-US" i="0" baseline="0" dirty="0" smtClean="0"/>
              <a:t>This seems simple on the surface, but the devil is in the details. For a large number of residential mortgage holders, flawed paperwork, forged signatures and defects in foreclosure and mortgage documents have marred proper documentation of property ownership.</a:t>
            </a:r>
          </a:p>
          <a:p>
            <a:pPr marL="0" indent="0">
              <a:lnSpc>
                <a:spcPct val="100000"/>
              </a:lnSpc>
              <a:buNone/>
            </a:pPr>
            <a:endParaRPr lang="en-US" i="0" baseline="0" dirty="0" smtClean="0"/>
          </a:p>
          <a:p>
            <a:pPr marL="0" indent="0">
              <a:lnSpc>
                <a:spcPct val="100000"/>
              </a:lnSpc>
              <a:buNone/>
            </a:pPr>
            <a:r>
              <a:rPr lang="en-US" i="0" baseline="0" dirty="0" smtClean="0"/>
              <a:t>The problem is so acute that Bank of America attempted foreclosure on properties for which it did not have mortgages in the wake of the financial crisis.</a:t>
            </a:r>
          </a:p>
          <a:p>
            <a:pPr marL="0" indent="0">
              <a:lnSpc>
                <a:spcPct val="100000"/>
              </a:lnSpc>
              <a:buNone/>
            </a:pPr>
            <a:endParaRPr lang="en-US" i="0" baseline="0" dirty="0" smtClean="0"/>
          </a:p>
          <a:p>
            <a:pPr marL="0" indent="0">
              <a:lnSpc>
                <a:spcPct val="100000"/>
              </a:lnSpc>
              <a:buNone/>
            </a:pPr>
            <a:r>
              <a:rPr lang="en-US" i="0" baseline="0" dirty="0" smtClean="0"/>
              <a:t>Economic booster</a:t>
            </a:r>
          </a:p>
          <a:p>
            <a:pPr marL="0" indent="0">
              <a:lnSpc>
                <a:spcPct val="100000"/>
              </a:lnSpc>
              <a:buNone/>
            </a:pPr>
            <a:endParaRPr lang="en-US" i="0" baseline="0" dirty="0" smtClean="0"/>
          </a:p>
          <a:p>
            <a:pPr marL="0" indent="0">
              <a:lnSpc>
                <a:spcPct val="100000"/>
              </a:lnSpc>
              <a:buNone/>
            </a:pPr>
            <a:r>
              <a:rPr lang="en-US" i="0" baseline="0" dirty="0" smtClean="0"/>
              <a:t>Land registry </a:t>
            </a:r>
            <a:r>
              <a:rPr lang="en-US" i="0" baseline="0" dirty="0" err="1" smtClean="0"/>
              <a:t>blockchains</a:t>
            </a:r>
            <a:r>
              <a:rPr lang="en-US" i="0" baseline="0" dirty="0" smtClean="0"/>
              <a:t> seek to fix these problems.</a:t>
            </a:r>
          </a:p>
          <a:p>
            <a:pPr marL="0" indent="0">
              <a:lnSpc>
                <a:spcPct val="100000"/>
              </a:lnSpc>
              <a:buNone/>
            </a:pPr>
            <a:endParaRPr lang="en-US" i="0" baseline="0" dirty="0" smtClean="0"/>
          </a:p>
          <a:p>
            <a:pPr marL="0" indent="0">
              <a:lnSpc>
                <a:spcPct val="100000"/>
              </a:lnSpc>
              <a:buNone/>
            </a:pPr>
            <a:r>
              <a:rPr lang="en-US" i="0" baseline="0" dirty="0" smtClean="0"/>
              <a:t>By using hashes to identify every real estate transaction (thus making it publicly available and searchable), proponents argue issues such as who is the legal owner of a property can be remedied.</a:t>
            </a:r>
          </a:p>
          <a:p>
            <a:pPr marL="0" indent="0">
              <a:lnSpc>
                <a:spcPct val="100000"/>
              </a:lnSpc>
              <a:buNone/>
            </a:pPr>
            <a:endParaRPr lang="en-US" i="0" baseline="0" dirty="0" smtClean="0"/>
          </a:p>
          <a:p>
            <a:pPr marL="0" indent="0">
              <a:lnSpc>
                <a:spcPct val="100000"/>
              </a:lnSpc>
              <a:buNone/>
            </a:pPr>
            <a:r>
              <a:rPr lang="en-US" i="0" baseline="0" dirty="0" smtClean="0"/>
              <a:t>Macro concerns</a:t>
            </a:r>
          </a:p>
          <a:p>
            <a:pPr marL="0" indent="0">
              <a:lnSpc>
                <a:spcPct val="100000"/>
              </a:lnSpc>
              <a:buNone/>
            </a:pPr>
            <a:endParaRPr lang="en-US" i="0" baseline="0" dirty="0" smtClean="0"/>
          </a:p>
          <a:p>
            <a:pPr marL="0" indent="0">
              <a:lnSpc>
                <a:spcPct val="100000"/>
              </a:lnSpc>
              <a:buNone/>
            </a:pPr>
            <a:r>
              <a:rPr lang="en-US" i="0" baseline="0" dirty="0" smtClean="0"/>
              <a:t>Outside of developed countries,  problems with titling become more pronounced.</a:t>
            </a:r>
          </a:p>
          <a:p>
            <a:pPr marL="0" indent="0">
              <a:lnSpc>
                <a:spcPct val="100000"/>
              </a:lnSpc>
              <a:buNone/>
            </a:pPr>
            <a:endParaRPr lang="en-US" i="0" baseline="0" dirty="0" smtClean="0"/>
          </a:p>
          <a:p>
            <a:pPr marL="0" indent="0">
              <a:lnSpc>
                <a:spcPct val="100000"/>
              </a:lnSpc>
              <a:buNone/>
            </a:pPr>
            <a:r>
              <a:rPr lang="en-US" i="0" baseline="0" dirty="0" smtClean="0"/>
              <a:t>In some countries, government actions, unethical interventions from corporations and the destructive actions of Mother Nature compound the difficulty of getting a 'good title'.</a:t>
            </a:r>
          </a:p>
          <a:p>
            <a:pPr marL="0" indent="0">
              <a:lnSpc>
                <a:spcPct val="100000"/>
              </a:lnSpc>
              <a:buNone/>
            </a:pPr>
            <a:endParaRPr lang="en-US" i="0" baseline="0" dirty="0" smtClean="0"/>
          </a:p>
          <a:p>
            <a:pPr marL="0" indent="0">
              <a:lnSpc>
                <a:spcPct val="100000"/>
              </a:lnSpc>
              <a:buNone/>
            </a:pPr>
            <a:r>
              <a:rPr lang="en-US" i="0" baseline="0" dirty="0" smtClean="0"/>
              <a:t>In Haiti, for example, natural disasters, forced evacuations and the corruption of dictatorships have made the prospect of figuring out who actually owns the land one lives on impossible.</a:t>
            </a:r>
          </a:p>
          <a:p>
            <a:pPr marL="0" indent="0">
              <a:lnSpc>
                <a:spcPct val="100000"/>
              </a:lnSpc>
              <a:buNone/>
            </a:pPr>
            <a:endParaRPr lang="en-US" i="0" baseline="0" dirty="0" smtClean="0"/>
          </a:p>
          <a:p>
            <a:pPr marL="0" indent="0">
              <a:lnSpc>
                <a:spcPct val="100000"/>
              </a:lnSpc>
              <a:buNone/>
            </a:pPr>
            <a:r>
              <a:rPr lang="en-US" i="0" baseline="0" dirty="0" smtClean="0"/>
              <a:t>Likewise, in the Gaza Strip, the current land speculation is bedeviled by conflicting claims by both the Israeli government and the Palestinian Authority, as well as the possible intervention of third-parties.</a:t>
            </a:r>
          </a:p>
          <a:p>
            <a:pPr marL="0" indent="0">
              <a:lnSpc>
                <a:spcPct val="100000"/>
              </a:lnSpc>
              <a:buNone/>
            </a:pPr>
            <a:endParaRPr lang="en-US" i="0" baseline="0" dirty="0" smtClean="0"/>
          </a:p>
          <a:p>
            <a:pPr marL="0" indent="0">
              <a:lnSpc>
                <a:spcPct val="100000"/>
              </a:lnSpc>
              <a:buNone/>
            </a:pPr>
            <a:r>
              <a:rPr lang="en-US" i="0" baseline="0" dirty="0" smtClean="0"/>
              <a:t>Compounding matters is that, for most individuals, creditworthiness is determined by their homes and real estate properties.</a:t>
            </a:r>
          </a:p>
          <a:p>
            <a:pPr marL="0" indent="0">
              <a:lnSpc>
                <a:spcPct val="100000"/>
              </a:lnSpc>
              <a:buNone/>
            </a:pPr>
            <a:endParaRPr lang="en-US" i="0" baseline="0" dirty="0" smtClean="0"/>
          </a:p>
          <a:p>
            <a:pPr marL="0" indent="0">
              <a:lnSpc>
                <a:spcPct val="100000"/>
              </a:lnSpc>
              <a:buNone/>
            </a:pPr>
            <a:r>
              <a:rPr lang="en-US" i="0" baseline="0" dirty="0" smtClean="0"/>
              <a:t>Without a clear line of ownership, tools for financial mobility – such as seed loans for new businesses – cannot be obtained, leaving affected communities with few options for improving their fortunes.</a:t>
            </a:r>
          </a:p>
          <a:p>
            <a:pPr marL="0" indent="0">
              <a:lnSpc>
                <a:spcPct val="100000"/>
              </a:lnSpc>
              <a:buNone/>
            </a:pPr>
            <a:endParaRPr lang="en-US" i="0" baseline="0" dirty="0" smtClean="0"/>
          </a:p>
          <a:p>
            <a:pPr marL="0" indent="0">
              <a:lnSpc>
                <a:spcPct val="100000"/>
              </a:lnSpc>
              <a:buNone/>
            </a:pPr>
            <a:r>
              <a:rPr lang="en-US" i="0" baseline="0" dirty="0" smtClean="0"/>
              <a:t>Authenticity not accuracy</a:t>
            </a:r>
          </a:p>
          <a:p>
            <a:pPr marL="0" indent="0">
              <a:lnSpc>
                <a:spcPct val="100000"/>
              </a:lnSpc>
              <a:buNone/>
            </a:pPr>
            <a:endParaRPr lang="en-US" i="0" baseline="0" dirty="0" smtClean="0"/>
          </a:p>
          <a:p>
            <a:pPr marL="0" indent="0">
              <a:lnSpc>
                <a:spcPct val="100000"/>
              </a:lnSpc>
              <a:buNone/>
            </a:pPr>
            <a:r>
              <a:rPr lang="en-US" i="0" baseline="0" dirty="0" smtClean="0"/>
              <a:t>That's not to say that the same design considerations aren't being approached by innovators in the developed world.</a:t>
            </a:r>
          </a:p>
          <a:p>
            <a:pPr marL="0" indent="0">
              <a:lnSpc>
                <a:spcPct val="100000"/>
              </a:lnSpc>
              <a:buNone/>
            </a:pPr>
            <a:endParaRPr lang="en-US" i="0" baseline="0" dirty="0" smtClean="0"/>
          </a:p>
          <a:p>
            <a:pPr marL="0" indent="0">
              <a:lnSpc>
                <a:spcPct val="100000"/>
              </a:lnSpc>
              <a:buNone/>
            </a:pPr>
            <a:r>
              <a:rPr lang="en-US" i="0" baseline="0" dirty="0" smtClean="0"/>
              <a:t>As argued by the Vermont legislature in its position paper on </a:t>
            </a:r>
            <a:r>
              <a:rPr lang="en-US" i="0" baseline="0" dirty="0" err="1" smtClean="0"/>
              <a:t>blockchain</a:t>
            </a:r>
            <a:r>
              <a:rPr lang="en-US" i="0" baseline="0" dirty="0" smtClean="0"/>
              <a:t> use, such a system cannot be used to address the accuracy of the titles, but rather seeks to clarify the authenticity of the title.</a:t>
            </a:r>
          </a:p>
          <a:p>
            <a:pPr marL="0" indent="0">
              <a:lnSpc>
                <a:spcPct val="100000"/>
              </a:lnSpc>
              <a:buNone/>
            </a:pPr>
            <a:endParaRPr lang="en-US" i="0" baseline="0" dirty="0" smtClean="0"/>
          </a:p>
          <a:p>
            <a:pPr marL="0" indent="0">
              <a:lnSpc>
                <a:spcPct val="100000"/>
              </a:lnSpc>
              <a:buNone/>
            </a:pPr>
            <a:r>
              <a:rPr lang="en-US" i="0" baseline="0" dirty="0" smtClean="0"/>
              <a:t>"</a:t>
            </a:r>
            <a:r>
              <a:rPr lang="en-US" i="0" baseline="0" dirty="0" err="1" smtClean="0"/>
              <a:t>Blockchain</a:t>
            </a:r>
            <a:r>
              <a:rPr lang="en-US" i="0" baseline="0" dirty="0" smtClean="0"/>
              <a:t> technology offers no assistance in terms of the reliability or accuracy of the records contained in the </a:t>
            </a:r>
            <a:r>
              <a:rPr lang="en-US" i="0" baseline="0" dirty="0" err="1" smtClean="0"/>
              <a:t>blockchain</a:t>
            </a:r>
            <a:r>
              <a:rPr lang="en-US" i="0" baseline="0" dirty="0" smtClean="0"/>
              <a:t>; if bad data is used as an input, as long as the correct protocols are utilized, it will be accepted by the network and added to the </a:t>
            </a:r>
            <a:r>
              <a:rPr lang="en-US" i="0" baseline="0" dirty="0" err="1" smtClean="0"/>
              <a:t>blockchain</a:t>
            </a:r>
            <a:r>
              <a:rPr lang="en-US" i="0" baseline="0" dirty="0" smtClean="0"/>
              <a:t>," the report notes.</a:t>
            </a:r>
          </a:p>
          <a:p>
            <a:pPr marL="0" indent="0">
              <a:lnSpc>
                <a:spcPct val="100000"/>
              </a:lnSpc>
              <a:buNone/>
            </a:pPr>
            <a:endParaRPr lang="en-US" i="0" baseline="0" dirty="0" smtClean="0"/>
          </a:p>
          <a:p>
            <a:pPr marL="0" indent="0">
              <a:lnSpc>
                <a:spcPct val="100000"/>
              </a:lnSpc>
              <a:buNone/>
            </a:pPr>
            <a:r>
              <a:rPr lang="en-US" i="0" baseline="0" dirty="0" smtClean="0"/>
              <a:t>It goes on to conclude, however, that the tech could have real benefits.</a:t>
            </a:r>
          </a:p>
          <a:p>
            <a:pPr marL="0" indent="0">
              <a:lnSpc>
                <a:spcPct val="100000"/>
              </a:lnSpc>
              <a:buNone/>
            </a:pPr>
            <a:endParaRPr lang="en-US" i="0" baseline="0" dirty="0" smtClean="0"/>
          </a:p>
          <a:p>
            <a:pPr marL="0" indent="0">
              <a:lnSpc>
                <a:spcPct val="100000"/>
              </a:lnSpc>
              <a:buNone/>
            </a:pPr>
            <a:r>
              <a:rPr lang="en-US" i="0" baseline="0" dirty="0" smtClean="0"/>
              <a:t>New world order</a:t>
            </a:r>
          </a:p>
          <a:p>
            <a:pPr marL="0" indent="0">
              <a:lnSpc>
                <a:spcPct val="100000"/>
              </a:lnSpc>
              <a:buNone/>
            </a:pPr>
            <a:endParaRPr lang="en-US" i="0" baseline="0" dirty="0" smtClean="0"/>
          </a:p>
          <a:p>
            <a:pPr marL="0" indent="0">
              <a:lnSpc>
                <a:spcPct val="100000"/>
              </a:lnSpc>
              <a:buNone/>
            </a:pPr>
            <a:r>
              <a:rPr lang="en-US" i="0" baseline="0" dirty="0" smtClean="0"/>
              <a:t>Such innovations are not in a silo, however, and come at a time when governments are increasingly considering getting out of the land registry business altogether.</a:t>
            </a:r>
          </a:p>
          <a:p>
            <a:pPr marL="0" indent="0">
              <a:lnSpc>
                <a:spcPct val="100000"/>
              </a:lnSpc>
              <a:buNone/>
            </a:pPr>
            <a:endParaRPr lang="en-US" i="0" baseline="0" dirty="0" smtClean="0"/>
          </a:p>
          <a:p>
            <a:pPr marL="0" indent="0">
              <a:lnSpc>
                <a:spcPct val="100000"/>
              </a:lnSpc>
              <a:buNone/>
            </a:pPr>
            <a:r>
              <a:rPr lang="en-US" i="0" baseline="0" dirty="0" smtClean="0"/>
              <a:t>In Australia’s New South Wales, the government has sold management rights to its land title registry for AUS$2.6bn, placing the ownership mechanism for the state's residential real estate in the hands of a hedge fund.</a:t>
            </a:r>
          </a:p>
          <a:p>
            <a:pPr marL="0" indent="0">
              <a:lnSpc>
                <a:spcPct val="100000"/>
              </a:lnSpc>
              <a:buNone/>
            </a:pPr>
            <a:endParaRPr lang="en-US" i="0" baseline="0" dirty="0" smtClean="0"/>
          </a:p>
          <a:p>
            <a:pPr marL="0" indent="0">
              <a:lnSpc>
                <a:spcPct val="100000"/>
              </a:lnSpc>
              <a:buNone/>
            </a:pPr>
            <a:r>
              <a:rPr lang="en-US" i="0" baseline="0" dirty="0" smtClean="0"/>
              <a:t>NSW, though, is far from alone in its desire to push its land registry problems onto others.</a:t>
            </a:r>
          </a:p>
          <a:p>
            <a:pPr marL="0" indent="0">
              <a:lnSpc>
                <a:spcPct val="100000"/>
              </a:lnSpc>
              <a:buNone/>
            </a:pPr>
            <a:endParaRPr lang="en-US" i="0" baseline="0" dirty="0" smtClean="0"/>
          </a:p>
          <a:p>
            <a:pPr marL="0" indent="0">
              <a:lnSpc>
                <a:spcPct val="100000"/>
              </a:lnSpc>
              <a:buNone/>
            </a:pPr>
            <a:r>
              <a:rPr lang="en-US" i="0" baseline="0" dirty="0" smtClean="0"/>
              <a:t>In Canada, both Ontario and Manitoba have leased management of their registries to Toronto-based </a:t>
            </a:r>
            <a:r>
              <a:rPr lang="en-US" i="0" baseline="0" dirty="0" err="1" smtClean="0"/>
              <a:t>Teranet</a:t>
            </a:r>
            <a:r>
              <a:rPr lang="en-US" i="0" baseline="0" dirty="0" smtClean="0"/>
              <a:t>, though privatization in Canada saw a steep increase in registration.</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34</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Provenance tracking is the tracking the origin and movement of high-value items across a supply chain, such as luxury goods, pharmaceuticals, cosmetics and electronics. And equally, critical items of documentation such as bills of lading or letters of credit. In supply chains stretching across time and distance, all of these items suffer from counterfeiting and theft.</a:t>
            </a:r>
          </a:p>
          <a:p>
            <a:pPr marL="0" indent="0">
              <a:lnSpc>
                <a:spcPct val="100000"/>
              </a:lnSpc>
              <a:buNone/>
            </a:pPr>
            <a:endParaRPr lang="en-US" i="0" baseline="0" dirty="0" smtClean="0"/>
          </a:p>
          <a:p>
            <a:pPr marL="0" indent="0">
              <a:lnSpc>
                <a:spcPct val="100000"/>
              </a:lnSpc>
              <a:buNone/>
            </a:pPr>
            <a:r>
              <a:rPr lang="en-US" i="0" baseline="0" dirty="0" smtClean="0"/>
              <a:t>The problem can be addressed using </a:t>
            </a:r>
            <a:r>
              <a:rPr lang="en-US" i="0" baseline="0" dirty="0" err="1" smtClean="0"/>
              <a:t>blockchains</a:t>
            </a:r>
            <a:r>
              <a:rPr lang="en-US" i="0" baseline="0" dirty="0" smtClean="0"/>
              <a:t> in the following way: when the high-value item is created, a corresponding digital token is issued by a trusted entity, which acts to authenticate its point of origin. Then, every time the physical item changes hands, the digital token is moved in parallel, so that the real-world chain of custody is precisely mirrored by a chain of transactions on the </a:t>
            </a:r>
            <a:r>
              <a:rPr lang="en-US" i="0" baseline="0" dirty="0" err="1" smtClean="0"/>
              <a:t>blockchain</a:t>
            </a:r>
            <a:r>
              <a:rPr lang="en-US" i="0" baseline="0" dirty="0" smtClean="0"/>
              <a:t>.</a:t>
            </a:r>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35</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The token is acting as a virtual “certificate of authenticity”, which is far harder to steal or forge than a piece of paper. Upon receiving the digital token, the final recipient of the physical item, whether a bank, distributor, retailer or customer, can verify the chain of custody all the way back to the point of origin. Indeed, in the case of documentation such as bills of lading, we can do away with the physical item altogether.</a:t>
            </a:r>
          </a:p>
          <a:p>
            <a:pPr marL="0" indent="0">
              <a:lnSpc>
                <a:spcPct val="100000"/>
              </a:lnSpc>
              <a:buNone/>
            </a:pPr>
            <a:endParaRPr lang="en-US" i="0" baseline="0" dirty="0" smtClean="0"/>
          </a:p>
          <a:p>
            <a:pPr marL="0" indent="0">
              <a:lnSpc>
                <a:spcPct val="100000"/>
              </a:lnSpc>
              <a:buNone/>
            </a:pPr>
            <a:r>
              <a:rPr lang="en-US" i="0" baseline="0" dirty="0" smtClean="0"/>
              <a:t>A regular database, managed  by an item’s manufacturer, for example, can accomplish the same task. This database would store a record of the current owner of each item, accepting signed transactions representing each change of ownership, and respond to incoming requests regarding the current state of play.</a:t>
            </a:r>
          </a:p>
          <a:p>
            <a:pPr marL="0" indent="0">
              <a:lnSpc>
                <a:spcPct val="100000"/>
              </a:lnSpc>
              <a:buNone/>
            </a:pPr>
            <a:endParaRPr lang="en-US" i="0" baseline="0" dirty="0" smtClean="0"/>
          </a:p>
          <a:p>
            <a:pPr marL="0" indent="0">
              <a:lnSpc>
                <a:spcPct val="100000"/>
              </a:lnSpc>
              <a:buNone/>
            </a:pPr>
            <a:r>
              <a:rPr lang="en-US" i="0" baseline="0" dirty="0" smtClean="0"/>
              <a:t>However, for this type of application, there’s a benefit to distributed trust. No matter where a centralized database is held, there will be people in that place who have the ability (and can be bribed) to corrupt its contents, marking forged or stolen items as legit. By contrast, if provenance is tracked on a </a:t>
            </a:r>
            <a:r>
              <a:rPr lang="en-US" i="0" baseline="0" dirty="0" err="1" smtClean="0"/>
              <a:t>blockchain</a:t>
            </a:r>
            <a:r>
              <a:rPr lang="en-US" i="0" baseline="0" dirty="0" smtClean="0"/>
              <a:t> belonging collectively to a supply chain’s participants, no individual entity or small group of entities can corrupt the chain of custody, and end users can have more confidence in the answers they receive. As a bonus, different tokens (say for some goods and the corresponding bill of lading) can be safely and directly exchanged, with a two-way swap guaranteed at the lowest </a:t>
            </a:r>
            <a:r>
              <a:rPr lang="en-US" i="0" baseline="0" dirty="0" err="1" smtClean="0"/>
              <a:t>blockchain</a:t>
            </a:r>
            <a:r>
              <a:rPr lang="en-US" i="0" baseline="0" dirty="0" smtClean="0"/>
              <a:t> level.</a:t>
            </a:r>
          </a:p>
          <a:p>
            <a:pPr marL="0" indent="0">
              <a:lnSpc>
                <a:spcPct val="100000"/>
              </a:lnSpc>
              <a:buNone/>
            </a:pPr>
            <a:endParaRPr lang="en-US" i="0" baseline="0" dirty="0" smtClean="0"/>
          </a:p>
          <a:p>
            <a:pPr marL="0" indent="0">
              <a:lnSpc>
                <a:spcPct val="100000"/>
              </a:lnSpc>
              <a:buNone/>
            </a:pPr>
            <a:r>
              <a:rPr lang="en-US" i="0" baseline="0" dirty="0" smtClean="0"/>
              <a:t>What about the problem of confidentiality? The suitability of </a:t>
            </a:r>
            <a:r>
              <a:rPr lang="en-US" i="0" baseline="0" dirty="0" err="1" smtClean="0"/>
              <a:t>blockchains</a:t>
            </a:r>
            <a:r>
              <a:rPr lang="en-US" i="0" baseline="0" dirty="0" smtClean="0"/>
              <a:t> for supply chain provenance is a happy result of this application’s simple pattern of transactions. In contrast to financial marketplaces, most tokens move in a single direction, from origin to endpoint, without being repeatedly traded back-and-forth between the </a:t>
            </a:r>
            <a:r>
              <a:rPr lang="en-US" i="0" baseline="0" dirty="0" err="1" smtClean="0"/>
              <a:t>blockchain’s</a:t>
            </a:r>
            <a:r>
              <a:rPr lang="en-US" i="0" baseline="0" dirty="0" smtClean="0"/>
              <a:t> participants. If competitors rarely transact with each other (e.g. toy manufacturer to toy manufacturer, or retailer to retailer), they cannot learn each others’ </a:t>
            </a:r>
            <a:r>
              <a:rPr lang="en-US" i="0" baseline="0" dirty="0" err="1" smtClean="0"/>
              <a:t>blockchain</a:t>
            </a:r>
            <a:r>
              <a:rPr lang="en-US" i="0" baseline="0" dirty="0" smtClean="0"/>
              <a:t> “addresses” and connect those to real-world identities. Furthermore, the activity can be easily partitioned into multiple ledgers, each representing a different order or type of good.</a:t>
            </a:r>
          </a:p>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36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r>
              <a:rPr lang="en-US" sz="2000" b="1" dirty="0" err="1" smtClean="0">
                <a:solidFill>
                  <a:srgbClr val="000000"/>
                </a:solidFill>
                <a:latin typeface="Arial"/>
              </a:rPr>
              <a:t>Blockchain</a:t>
            </a:r>
            <a:r>
              <a:rPr lang="en-US" sz="2000" b="1" dirty="0" smtClean="0">
                <a:solidFill>
                  <a:srgbClr val="000000"/>
                </a:solidFill>
                <a:latin typeface="Arial"/>
              </a:rPr>
              <a:t> History</a:t>
            </a:r>
            <a:endParaRPr dirty="0"/>
          </a:p>
          <a:p>
            <a:pPr>
              <a:lnSpc>
                <a:spcPct val="100000"/>
              </a:lnSpc>
            </a:pPr>
            <a:endParaRPr lang="en-US" dirty="0" smtClean="0"/>
          </a:p>
          <a:p>
            <a:pPr>
              <a:lnSpc>
                <a:spcPct val="100000"/>
              </a:lnSpc>
            </a:pPr>
            <a:r>
              <a:rPr lang="en-US" dirty="0" smtClean="0"/>
              <a:t>The</a:t>
            </a:r>
            <a:r>
              <a:rPr lang="en-US" baseline="0" dirty="0" smtClean="0"/>
              <a:t> </a:t>
            </a:r>
            <a:r>
              <a:rPr lang="en-US" baseline="0" dirty="0" err="1" smtClean="0"/>
              <a:t>blockchain</a:t>
            </a:r>
            <a:r>
              <a:rPr lang="en-US" baseline="0" dirty="0" smtClean="0"/>
              <a:t> was first presented to the world in January, 2009 by a person or persons known only as Satoshi </a:t>
            </a:r>
            <a:r>
              <a:rPr lang="en-US" baseline="0" dirty="0" err="1" smtClean="0"/>
              <a:t>Nakamoto</a:t>
            </a:r>
            <a:r>
              <a:rPr lang="en-US" baseline="0" dirty="0" smtClean="0"/>
              <a:t>, which is a pseudonym. </a:t>
            </a:r>
          </a:p>
          <a:p>
            <a:pPr>
              <a:lnSpc>
                <a:spcPct val="100000"/>
              </a:lnSpc>
            </a:pPr>
            <a:endParaRPr lang="en-US" baseline="0" dirty="0" smtClean="0"/>
          </a:p>
          <a:p>
            <a:pPr>
              <a:lnSpc>
                <a:spcPct val="100000"/>
              </a:lnSpc>
            </a:pPr>
            <a:r>
              <a:rPr lang="en-US" baseline="0" dirty="0" smtClean="0"/>
              <a:t>The first information recorded on the </a:t>
            </a:r>
            <a:r>
              <a:rPr lang="en-US" baseline="0" dirty="0" err="1" smtClean="0"/>
              <a:t>Blockchain</a:t>
            </a:r>
            <a:r>
              <a:rPr lang="en-US" baseline="0" dirty="0" smtClean="0"/>
              <a:t> was the headline in the Times of London on January 3, 2009 entitled:</a:t>
            </a:r>
          </a:p>
          <a:p>
            <a:pPr>
              <a:lnSpc>
                <a:spcPct val="100000"/>
              </a:lnSpc>
            </a:pPr>
            <a:r>
              <a:rPr lang="en-US" baseline="0" dirty="0" smtClean="0"/>
              <a:t>“Chancellor Alastair Darling on brink of second bailout for banks.”</a:t>
            </a:r>
          </a:p>
          <a:p>
            <a:pPr>
              <a:lnSpc>
                <a:spcPct val="100000"/>
              </a:lnSpc>
            </a:pPr>
            <a:endParaRPr lang="en-US" baseline="0" dirty="0" smtClean="0"/>
          </a:p>
          <a:p>
            <a:pPr>
              <a:lnSpc>
                <a:spcPct val="100000"/>
              </a:lnSpc>
            </a:pPr>
            <a:r>
              <a:rPr lang="en-US" baseline="0" dirty="0" smtClean="0"/>
              <a:t>The </a:t>
            </a:r>
            <a:r>
              <a:rPr lang="en-US" baseline="0" dirty="0" err="1" smtClean="0"/>
              <a:t>blockchain</a:t>
            </a:r>
            <a:r>
              <a:rPr lang="en-US" baseline="0" dirty="0" smtClean="0"/>
              <a:t> was built on the foundations of many different technologies, including:</a:t>
            </a:r>
          </a:p>
          <a:p>
            <a:pPr marL="228600" indent="-228600">
              <a:lnSpc>
                <a:spcPct val="100000"/>
              </a:lnSpc>
              <a:buAutoNum type="arabicPeriod"/>
            </a:pPr>
            <a:r>
              <a:rPr lang="en-US" baseline="0" dirty="0" err="1" smtClean="0"/>
              <a:t>Hashcash</a:t>
            </a:r>
            <a:r>
              <a:rPr lang="en-US" baseline="0" dirty="0" smtClean="0"/>
              <a:t> by Adam Back</a:t>
            </a:r>
          </a:p>
          <a:p>
            <a:pPr marL="228600" indent="-228600">
              <a:lnSpc>
                <a:spcPct val="100000"/>
              </a:lnSpc>
              <a:buAutoNum type="arabicPeriod"/>
            </a:pPr>
            <a:r>
              <a:rPr lang="en-US" baseline="0" dirty="0" err="1" smtClean="0"/>
              <a:t>Merkle</a:t>
            </a:r>
            <a:r>
              <a:rPr lang="en-US" baseline="0" dirty="0" smtClean="0"/>
              <a:t> Trees by Ralph </a:t>
            </a:r>
            <a:r>
              <a:rPr lang="en-US" baseline="0" dirty="0" err="1" smtClean="0"/>
              <a:t>Merkle</a:t>
            </a:r>
            <a:endParaRPr lang="en-US" baseline="0" dirty="0" smtClean="0"/>
          </a:p>
          <a:p>
            <a:pPr marL="228600" indent="-228600">
              <a:lnSpc>
                <a:spcPct val="100000"/>
              </a:lnSpc>
              <a:buAutoNum type="arabicPeriod"/>
            </a:pPr>
            <a:r>
              <a:rPr lang="en-US" baseline="0" dirty="0" smtClean="0"/>
              <a:t>Secure Cryptographic Hashing</a:t>
            </a:r>
          </a:p>
          <a:p>
            <a:pPr marL="228600" indent="-228600">
              <a:lnSpc>
                <a:spcPct val="100000"/>
              </a:lnSpc>
              <a:buAutoNum type="arabicPeriod"/>
            </a:pPr>
            <a:r>
              <a:rPr lang="en-US" baseline="0" dirty="0" smtClean="0"/>
              <a:t>Bloom Filters</a:t>
            </a:r>
          </a:p>
          <a:p>
            <a:pPr marL="0" indent="0">
              <a:lnSpc>
                <a:spcPct val="100000"/>
              </a:lnSpc>
              <a:buNone/>
            </a:pPr>
            <a:endParaRPr lang="en-US" baseline="0" dirty="0" smtClean="0"/>
          </a:p>
          <a:p>
            <a:pPr marL="0" indent="0">
              <a:lnSpc>
                <a:spcPct val="100000"/>
              </a:lnSpc>
              <a:buNone/>
            </a:pPr>
            <a:r>
              <a:rPr lang="en-US" baseline="0" dirty="0" smtClean="0"/>
              <a:t>And many others. </a:t>
            </a:r>
          </a:p>
          <a:p>
            <a:pPr marL="0" indent="0">
              <a:lnSpc>
                <a:spcPct val="100000"/>
              </a:lnSpc>
              <a:buNone/>
            </a:pPr>
            <a:endParaRPr lang="en-US" baseline="0" dirty="0" smtClean="0"/>
          </a:p>
          <a:p>
            <a:pPr marL="0" indent="0">
              <a:lnSpc>
                <a:spcPct val="100000"/>
              </a:lnSpc>
              <a:buNone/>
            </a:pPr>
            <a:endParaRPr dirty="0"/>
          </a:p>
          <a:p>
            <a:pPr>
              <a:lnSpc>
                <a:spcPct val="100000"/>
              </a:lnSpc>
            </a:pPr>
            <a:r>
              <a:rPr lang="en-IN" sz="2000" dirty="0">
                <a:solidFill>
                  <a:srgbClr val="000000"/>
                </a:solidFill>
                <a:latin typeface="Arial"/>
              </a:rPr>
              <a:t>  </a:t>
            </a: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This would give us a new list where each number is a square of the original. However, Python gives us a much easier way to write this: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 This new construct is a List Comprehension. This is a fast, and powerful way to create new lists. Additionally, it produces faster python code than the original code above.</a:t>
            </a:r>
            <a:endParaRPr dirty="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only people allowed to write into the </a:t>
            </a:r>
            <a:r>
              <a:rPr lang="en-US" baseline="0" dirty="0" err="1" smtClean="0"/>
              <a:t>blockchain</a:t>
            </a:r>
            <a:r>
              <a:rPr lang="en-US" baseline="0" dirty="0" smtClean="0"/>
              <a:t> are the ‘miners’, who are required to solve a particular difficult math problem in order to obtain the rights to store a new block onto the </a:t>
            </a:r>
            <a:r>
              <a:rPr lang="en-US" baseline="0" dirty="0" err="1" smtClean="0"/>
              <a:t>blockchain</a:t>
            </a:r>
            <a:r>
              <a:rPr lang="en-US" baseline="0" dirty="0" smtClean="0"/>
              <a:t>.  </a:t>
            </a:r>
          </a:p>
          <a:p>
            <a:endParaRPr lang="en-US" baseline="0" dirty="0" smtClean="0"/>
          </a:p>
          <a:p>
            <a:r>
              <a:rPr lang="en-US" baseline="0" dirty="0" smtClean="0"/>
              <a:t>The </a:t>
            </a:r>
            <a:r>
              <a:rPr lang="en-US" baseline="0" dirty="0" err="1" smtClean="0"/>
              <a:t>blockchain</a:t>
            </a:r>
            <a:r>
              <a:rPr lang="en-US" baseline="0" dirty="0" smtClean="0"/>
              <a:t> is read only for all others.  In addition to the miners, there are also validation nodes which validate the transactions on the network as well as client application which allow users to participate in the network. </a:t>
            </a:r>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5</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6</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a:t>
            </a:r>
            <a:r>
              <a:rPr lang="en-US" baseline="0" dirty="0" err="1" smtClean="0"/>
              <a:t>blockchain</a:t>
            </a:r>
            <a:r>
              <a:rPr lang="en-US" baseline="0" dirty="0" smtClean="0"/>
              <a:t> was designed as a transparent  distributed database.  All transactions going back to  the initial ‘genesis’ transaction by Satoshi </a:t>
            </a:r>
            <a:r>
              <a:rPr lang="en-US" baseline="0" dirty="0" err="1" smtClean="0"/>
              <a:t>Nakamoto</a:t>
            </a:r>
            <a:r>
              <a:rPr lang="en-US" baseline="0" dirty="0" smtClean="0"/>
              <a:t> are visible on the </a:t>
            </a:r>
            <a:r>
              <a:rPr lang="en-US" baseline="0" dirty="0" err="1" smtClean="0"/>
              <a:t>Blockchain</a:t>
            </a:r>
            <a:r>
              <a:rPr lang="en-US" baseline="0" dirty="0" smtClean="0"/>
              <a:t>. </a:t>
            </a:r>
          </a:p>
          <a:p>
            <a:endParaRPr lang="en-US" baseline="0" dirty="0" smtClean="0"/>
          </a:p>
          <a:p>
            <a:r>
              <a:rPr lang="en-US" baseline="0" dirty="0" smtClean="0"/>
              <a:t>Some organizations view this as a drawback, so the concept of a ‘permissioned’  </a:t>
            </a:r>
            <a:r>
              <a:rPr lang="en-US" baseline="0" dirty="0" err="1" smtClean="0"/>
              <a:t>Blockchain</a:t>
            </a:r>
            <a:r>
              <a:rPr lang="en-US" baseline="0" dirty="0" smtClean="0"/>
              <a:t>  which allows for more validation of users and tighter control over the system have emerged, for example, the </a:t>
            </a:r>
            <a:r>
              <a:rPr lang="en-US" baseline="0" dirty="0" err="1" smtClean="0"/>
              <a:t>Hyperledger</a:t>
            </a:r>
            <a:r>
              <a:rPr lang="en-US" baseline="0" dirty="0" smtClean="0"/>
              <a:t> project which is backed by a number of Fortune 500 companies including IBM. </a:t>
            </a:r>
          </a:p>
          <a:p>
            <a:endParaRPr lang="en-US" baseline="0" dirty="0" smtClean="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7</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When</a:t>
            </a:r>
            <a:r>
              <a:rPr lang="en-US" baseline="0" dirty="0" smtClean="0"/>
              <a:t> someone wishes to transact on the </a:t>
            </a:r>
            <a:r>
              <a:rPr lang="en-US" baseline="0" dirty="0" err="1" smtClean="0"/>
              <a:t>blockchain</a:t>
            </a:r>
            <a:r>
              <a:rPr lang="en-US" baseline="0" dirty="0" smtClean="0"/>
              <a:t> the following sequence of events </a:t>
            </a:r>
            <a:r>
              <a:rPr lang="en-US" baseline="0" dirty="0" err="1" smtClean="0"/>
              <a:t>occurrs</a:t>
            </a:r>
            <a:r>
              <a:rPr lang="en-US" baseline="0" dirty="0" smtClean="0"/>
              <a:t>. </a:t>
            </a:r>
          </a:p>
          <a:p>
            <a:pPr>
              <a:lnSpc>
                <a:spcPct val="100000"/>
              </a:lnSpc>
            </a:pPr>
            <a:endParaRPr lang="en-US" baseline="0" dirty="0" smtClean="0"/>
          </a:p>
          <a:p>
            <a:pPr marL="228600" indent="-228600">
              <a:lnSpc>
                <a:spcPct val="100000"/>
              </a:lnSpc>
              <a:buAutoNum type="arabicPeriod"/>
            </a:pPr>
            <a:r>
              <a:rPr lang="en-US" baseline="0" dirty="0" smtClean="0"/>
              <a:t>The user requests a transaction through some interfacing software (usually known as a </a:t>
            </a:r>
            <a:r>
              <a:rPr lang="en-US" baseline="0" dirty="0" err="1" smtClean="0"/>
              <a:t>Blockchain</a:t>
            </a:r>
            <a:r>
              <a:rPr lang="en-US" baseline="0" dirty="0" smtClean="0"/>
              <a:t> wallet). </a:t>
            </a:r>
          </a:p>
          <a:p>
            <a:pPr marL="228600" indent="-228600">
              <a:lnSpc>
                <a:spcPct val="100000"/>
              </a:lnSpc>
              <a:buAutoNum type="arabicPeriod"/>
            </a:pPr>
            <a:r>
              <a:rPr lang="en-US" baseline="0" dirty="0" smtClean="0"/>
              <a:t>The wallet software broadcasts the transaction to the network, which stores it in a ‘pool’ of pending transactions</a:t>
            </a:r>
          </a:p>
          <a:p>
            <a:pPr marL="228600" indent="-228600">
              <a:lnSpc>
                <a:spcPct val="100000"/>
              </a:lnSpc>
              <a:buAutoNum type="arabicPeriod"/>
            </a:pPr>
            <a:r>
              <a:rPr lang="en-US" baseline="0" dirty="0" smtClean="0"/>
              <a:t>A miner successfully creates a block on the </a:t>
            </a:r>
            <a:r>
              <a:rPr lang="en-US" baseline="0" dirty="0" err="1" smtClean="0"/>
              <a:t>blockchain</a:t>
            </a:r>
            <a:r>
              <a:rPr lang="en-US" baseline="0" dirty="0" smtClean="0"/>
              <a:t> and includes the users transaction in the block.</a:t>
            </a:r>
          </a:p>
          <a:p>
            <a:pPr marL="228600" indent="-228600">
              <a:lnSpc>
                <a:spcPct val="100000"/>
              </a:lnSpc>
              <a:buAutoNum type="arabicPeriod"/>
            </a:pPr>
            <a:r>
              <a:rPr lang="en-US" baseline="0" dirty="0" smtClean="0"/>
              <a:t>The validation nodes verify the ‘correctness’ of the transaction and broadcast this out over a P2P system so that all</a:t>
            </a:r>
          </a:p>
          <a:p>
            <a:pPr marL="0" indent="0">
              <a:lnSpc>
                <a:spcPct val="100000"/>
              </a:lnSpc>
              <a:buNone/>
            </a:pPr>
            <a:r>
              <a:rPr lang="en-US" baseline="0" dirty="0" smtClean="0"/>
              <a:t>     nodes on that network now have a record of that transaction in the </a:t>
            </a:r>
            <a:r>
              <a:rPr lang="en-US" baseline="0" dirty="0" err="1" smtClean="0"/>
              <a:t>blockchain</a:t>
            </a:r>
            <a:r>
              <a:rPr lang="en-US" baseline="0" dirty="0" smtClean="0"/>
              <a:t> ‘ledger’. </a:t>
            </a:r>
          </a:p>
          <a:p>
            <a:pPr marL="228600" indent="-228600">
              <a:lnSpc>
                <a:spcPct val="100000"/>
              </a:lnSpc>
              <a:buAutoNum type="arabicPeriod" startAt="5"/>
            </a:pPr>
            <a:r>
              <a:rPr lang="en-US" baseline="0" dirty="0" smtClean="0"/>
              <a:t>This is the concept of ‘distributed consensus’. </a:t>
            </a:r>
          </a:p>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dirty="0" smtClean="0">
                <a:solidFill>
                  <a:srgbClr val="5B9BD5"/>
                </a:solidFill>
                <a:latin typeface="Calibri Light"/>
              </a:rPr>
              <a:t>Introduction to </a:t>
            </a:r>
            <a:r>
              <a:rPr lang="en-US" sz="6000" dirty="0" err="1" smtClean="0">
                <a:solidFill>
                  <a:srgbClr val="5B9BD5"/>
                </a:solidFill>
                <a:latin typeface="Calibri Light"/>
              </a:rPr>
              <a:t>Blockchain</a:t>
            </a:r>
            <a:r>
              <a:rPr lang="en-US" sz="6000" dirty="0" smtClean="0">
                <a:solidFill>
                  <a:srgbClr val="5B9BD5"/>
                </a:solidFill>
                <a:latin typeface="Calibri Light"/>
              </a:rPr>
              <a:t> Technologies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first and most visible use case for the </a:t>
            </a:r>
            <a:r>
              <a:rPr lang="en-US" sz="2800" dirty="0" err="1" smtClean="0">
                <a:solidFill>
                  <a:srgbClr val="000000"/>
                </a:solidFill>
                <a:latin typeface="Calibri"/>
              </a:rPr>
              <a:t>blockchain</a:t>
            </a:r>
            <a:r>
              <a:rPr lang="en-US" sz="2800" dirty="0" smtClean="0">
                <a:solidFill>
                  <a:srgbClr val="000000"/>
                </a:solidFill>
                <a:latin typeface="Calibri"/>
              </a:rPr>
              <a:t> is for </a:t>
            </a:r>
            <a:r>
              <a:rPr lang="en-US" sz="2800" dirty="0" err="1" smtClean="0">
                <a:solidFill>
                  <a:srgbClr val="000000"/>
                </a:solidFill>
                <a:latin typeface="Calibri"/>
              </a:rPr>
              <a:t>cryptocurrencies</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ability to create and store digital tokens of value is hugely disruptive to the financial community. </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offers many exciting opportunities to innovate and create value propositions for consumers.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10</a:t>
            </a:fld>
            <a:endParaRPr/>
          </a:p>
        </p:txBody>
      </p:sp>
    </p:spTree>
    <p:extLst>
      <p:ext uri="{BB962C8B-B14F-4D97-AF65-F5344CB8AC3E}">
        <p14:creationId xmlns:p14="http://schemas.microsoft.com/office/powerpoint/2010/main" val="13432063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Other use cases include strengthened Know Your Customer/Anti-Money Laundering (KYC/AML) systems.</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Trading Platforms.  Many exchanges, including NASDAQ are rolling out trading exchanges based on </a:t>
            </a:r>
            <a:r>
              <a:rPr lang="en-US" sz="2800" dirty="0" err="1" smtClean="0">
                <a:solidFill>
                  <a:srgbClr val="000000"/>
                </a:solidFill>
                <a:latin typeface="Calibri"/>
              </a:rPr>
              <a:t>blockchain</a:t>
            </a:r>
            <a:r>
              <a:rPr lang="en-US" sz="2800" dirty="0" smtClean="0">
                <a:solidFill>
                  <a:srgbClr val="000000"/>
                </a:solidFill>
                <a:latin typeface="Calibri"/>
              </a:rPr>
              <a:t> technology.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Payments.  The remittance and payments sector is being actively disrupted by companies offering the </a:t>
            </a:r>
            <a:r>
              <a:rPr lang="en-US" sz="2800" dirty="0" err="1" smtClean="0">
                <a:solidFill>
                  <a:srgbClr val="000000"/>
                </a:solidFill>
                <a:latin typeface="Calibri"/>
              </a:rPr>
              <a:t>blockchain</a:t>
            </a:r>
            <a:r>
              <a:rPr lang="en-US" sz="2800" dirty="0" smtClean="0">
                <a:solidFill>
                  <a:srgbClr val="000000"/>
                </a:solidFill>
                <a:latin typeface="Calibri"/>
              </a:rPr>
              <a:t> as a method for conducing cross-nation, global payments.</a:t>
            </a:r>
          </a:p>
          <a:p>
            <a:pPr marL="457200" indent="-457200">
              <a:lnSpc>
                <a:spcPct val="90000"/>
              </a:lnSpc>
              <a:buFont typeface="Arial" pitchFamily="34" charset="0"/>
              <a:buChar char="•"/>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11</a:t>
            </a:fld>
            <a:endParaRPr/>
          </a:p>
        </p:txBody>
      </p:sp>
    </p:spTree>
    <p:extLst>
      <p:ext uri="{BB962C8B-B14F-4D97-AF65-F5344CB8AC3E}">
        <p14:creationId xmlns:p14="http://schemas.microsoft.com/office/powerpoint/2010/main" val="924125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Management of intellectual property. The </a:t>
            </a:r>
            <a:r>
              <a:rPr lang="en-US" sz="2800" dirty="0" err="1" smtClean="0">
                <a:solidFill>
                  <a:srgbClr val="000000"/>
                </a:solidFill>
                <a:latin typeface="Calibri"/>
              </a:rPr>
              <a:t>Blockchain</a:t>
            </a:r>
            <a:r>
              <a:rPr lang="en-US" sz="2800" dirty="0" smtClean="0">
                <a:solidFill>
                  <a:srgbClr val="000000"/>
                </a:solidFill>
                <a:latin typeface="Calibri"/>
              </a:rPr>
              <a:t> is being used to identify ownership rights for intellectual property such as music and other artistic works.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a:solidFill>
                  <a:srgbClr val="000000"/>
                </a:solidFill>
                <a:latin typeface="Calibri"/>
              </a:rPr>
              <a:t>Insurance.  The </a:t>
            </a:r>
            <a:r>
              <a:rPr lang="en-US" sz="2800" dirty="0" err="1">
                <a:solidFill>
                  <a:srgbClr val="000000"/>
                </a:solidFill>
                <a:latin typeface="Calibri"/>
              </a:rPr>
              <a:t>blockchain</a:t>
            </a:r>
            <a:r>
              <a:rPr lang="en-US" sz="2800" dirty="0">
                <a:solidFill>
                  <a:srgbClr val="000000"/>
                </a:solidFill>
                <a:latin typeface="Calibri"/>
              </a:rPr>
              <a:t> can solve many current problems that exist in the insurance industry. </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Smart contracts (</a:t>
            </a:r>
            <a:r>
              <a:rPr lang="en-US" sz="2800" dirty="0" err="1" smtClean="0">
                <a:solidFill>
                  <a:srgbClr val="000000"/>
                </a:solidFill>
                <a:latin typeface="Calibri"/>
              </a:rPr>
              <a:t>Ethereum</a:t>
            </a:r>
            <a:r>
              <a:rPr lang="en-US" sz="2800" dirty="0" smtClean="0">
                <a:solidFill>
                  <a:srgbClr val="000000"/>
                </a:solidFill>
                <a:latin typeface="Calibri"/>
              </a:rPr>
              <a:t>).  A relatively new innovation is the ability for the </a:t>
            </a:r>
            <a:r>
              <a:rPr lang="en-US" sz="2800" dirty="0" err="1" smtClean="0">
                <a:solidFill>
                  <a:srgbClr val="000000"/>
                </a:solidFill>
                <a:latin typeface="Calibri"/>
              </a:rPr>
              <a:t>blockchain</a:t>
            </a:r>
            <a:r>
              <a:rPr lang="en-US" sz="2800" dirty="0" smtClean="0">
                <a:solidFill>
                  <a:srgbClr val="000000"/>
                </a:solidFill>
                <a:latin typeface="Calibri"/>
              </a:rPr>
              <a:t> to run software as well as store data securely.  The </a:t>
            </a:r>
            <a:r>
              <a:rPr lang="en-US" sz="2800" dirty="0" err="1" smtClean="0">
                <a:solidFill>
                  <a:srgbClr val="000000"/>
                </a:solidFill>
                <a:latin typeface="Calibri"/>
              </a:rPr>
              <a:t>Ethereum</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an example of this.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12</a:t>
            </a:fld>
            <a:endParaRPr/>
          </a:p>
        </p:txBody>
      </p:sp>
    </p:spTree>
    <p:extLst>
      <p:ext uri="{BB962C8B-B14F-4D97-AF65-F5344CB8AC3E}">
        <p14:creationId xmlns:p14="http://schemas.microsoft.com/office/powerpoint/2010/main" val="1118805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Application development.  Many companies are in the process of developing applications on the </a:t>
            </a:r>
            <a:r>
              <a:rPr lang="en-US" sz="2800" dirty="0" err="1" smtClean="0">
                <a:solidFill>
                  <a:srgbClr val="000000"/>
                </a:solidFill>
                <a:latin typeface="Calibri"/>
              </a:rPr>
              <a:t>Ethereum</a:t>
            </a:r>
            <a:r>
              <a:rPr lang="en-US" sz="2800" dirty="0" smtClean="0">
                <a:solidFill>
                  <a:srgbClr val="000000"/>
                </a:solidFill>
                <a:latin typeface="Calibri"/>
              </a:rPr>
              <a:t> network and others to automate business </a:t>
            </a:r>
            <a:r>
              <a:rPr lang="en-US" sz="2800" dirty="0" err="1" smtClean="0">
                <a:solidFill>
                  <a:srgbClr val="000000"/>
                </a:solidFill>
                <a:latin typeface="Calibri"/>
              </a:rPr>
              <a:t>preocesses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there is a lot of activity around the concept of </a:t>
            </a:r>
            <a:r>
              <a:rPr lang="en-US" sz="2800" dirty="0" err="1" smtClean="0">
                <a:solidFill>
                  <a:srgbClr val="000000"/>
                </a:solidFill>
                <a:latin typeface="Calibri"/>
              </a:rPr>
              <a:t>Dapps</a:t>
            </a:r>
            <a:r>
              <a:rPr lang="en-US" sz="2800" dirty="0" smtClean="0">
                <a:solidFill>
                  <a:srgbClr val="000000"/>
                </a:solidFill>
                <a:latin typeface="Calibri"/>
              </a:rPr>
              <a:t> or DAO’s, which are Distributed Autonomous Organizations which exist only on the </a:t>
            </a:r>
            <a:r>
              <a:rPr lang="en-US" sz="2800" dirty="0" err="1" smtClean="0">
                <a:solidFill>
                  <a:srgbClr val="000000"/>
                </a:solidFill>
                <a:latin typeface="Calibri"/>
              </a:rPr>
              <a:t>blockchain</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IBM has its own </a:t>
            </a:r>
            <a:r>
              <a:rPr lang="en-US" sz="2800" dirty="0" err="1" smtClean="0">
                <a:solidFill>
                  <a:srgbClr val="000000"/>
                </a:solidFill>
                <a:latin typeface="Calibri"/>
              </a:rPr>
              <a:t>blockchain</a:t>
            </a:r>
            <a:r>
              <a:rPr lang="en-US" sz="2800" dirty="0" smtClean="0">
                <a:solidFill>
                  <a:srgbClr val="000000"/>
                </a:solidFill>
                <a:latin typeface="Calibri"/>
              </a:rPr>
              <a:t> that they are working on called </a:t>
            </a:r>
            <a:r>
              <a:rPr lang="en-US" sz="2800" dirty="0" err="1" smtClean="0">
                <a:solidFill>
                  <a:srgbClr val="000000"/>
                </a:solidFill>
                <a:latin typeface="Calibri"/>
              </a:rPr>
              <a:t>Hyperledger</a:t>
            </a:r>
            <a:r>
              <a:rPr lang="en-US" sz="2800" dirty="0" smtClean="0">
                <a:solidFill>
                  <a:srgbClr val="000000"/>
                </a:solidFill>
                <a:latin typeface="Calibri"/>
              </a:rPr>
              <a:t> in conjunction with the Linux foundation and other large organizations. </a:t>
            </a: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13</a:t>
            </a:fld>
            <a:endParaRPr/>
          </a:p>
        </p:txBody>
      </p:sp>
    </p:spTree>
    <p:extLst>
      <p:ext uri="{BB962C8B-B14F-4D97-AF65-F5344CB8AC3E}">
        <p14:creationId xmlns:p14="http://schemas.microsoft.com/office/powerpoint/2010/main" val="10286055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a:solidFill>
                  <a:srgbClr val="5B9BD5"/>
                </a:solidFill>
                <a:latin typeface="Calibri Light"/>
              </a:rPr>
              <a:t>2</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Introduction to the </a:t>
            </a:r>
            <a:r>
              <a:rPr lang="en-IN" sz="2400" dirty="0" err="1" smtClean="0">
                <a:solidFill>
                  <a:srgbClr val="000000"/>
                </a:solidFill>
                <a:latin typeface="Calibri"/>
              </a:rPr>
              <a:t>Blockchain</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14</a:t>
            </a:fld>
            <a:endParaRPr/>
          </a:p>
        </p:txBody>
      </p:sp>
    </p:spTree>
    <p:extLst>
      <p:ext uri="{BB962C8B-B14F-4D97-AF65-F5344CB8AC3E}">
        <p14:creationId xmlns:p14="http://schemas.microsoft.com/office/powerpoint/2010/main" val="3468083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primary purpose of the </a:t>
            </a:r>
            <a:r>
              <a:rPr lang="en-US" sz="2800" dirty="0" err="1" smtClean="0">
                <a:solidFill>
                  <a:srgbClr val="000000"/>
                </a:solidFill>
                <a:latin typeface="Calibri"/>
              </a:rPr>
              <a:t>blockchain</a:t>
            </a:r>
            <a:r>
              <a:rPr lang="en-US" sz="2800" dirty="0" smtClean="0">
                <a:solidFill>
                  <a:srgbClr val="000000"/>
                </a:solidFill>
                <a:latin typeface="Calibri"/>
              </a:rPr>
              <a:t> is to facilitate secure storage and retrieval of data.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does this by constructing a series of </a:t>
            </a:r>
            <a:r>
              <a:rPr lang="en-US" sz="2800" i="1" dirty="0" smtClean="0">
                <a:solidFill>
                  <a:srgbClr val="000000"/>
                </a:solidFill>
                <a:latin typeface="Calibri"/>
              </a:rPr>
              <a:t>blocks</a:t>
            </a:r>
            <a:r>
              <a:rPr lang="en-US" sz="2800" dirty="0" smtClean="0">
                <a:solidFill>
                  <a:srgbClr val="000000"/>
                </a:solidFill>
                <a:latin typeface="Calibri"/>
              </a:rPr>
              <a:t>, which are really just data structures containing a list of transactions.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These blocks have a link to the previous block, hence </a:t>
            </a:r>
            <a:r>
              <a:rPr lang="en-US" sz="2800" dirty="0" err="1" smtClean="0">
                <a:solidFill>
                  <a:srgbClr val="000000"/>
                </a:solidFill>
                <a:latin typeface="Calibri"/>
              </a:rPr>
              <a:t>providiing</a:t>
            </a:r>
            <a:r>
              <a:rPr lang="en-US" sz="2800" dirty="0" smtClean="0">
                <a:solidFill>
                  <a:srgbClr val="000000"/>
                </a:solidFill>
                <a:latin typeface="Calibri"/>
              </a:rPr>
              <a:t> a chain of blocks that extend back to the first block created on the </a:t>
            </a:r>
            <a:r>
              <a:rPr lang="en-US" sz="2800" dirty="0" err="1" smtClean="0">
                <a:solidFill>
                  <a:srgbClr val="000000"/>
                </a:solidFill>
                <a:latin typeface="Calibri"/>
              </a:rPr>
              <a:t>blockchain</a:t>
            </a:r>
            <a:r>
              <a:rPr lang="en-US" sz="2800" dirty="0" smtClean="0">
                <a:solidFill>
                  <a:srgbClr val="000000"/>
                </a:solidFill>
                <a:latin typeface="Calibri"/>
              </a:rPr>
              <a:t>. </a:t>
            </a: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15</a:t>
            </a:fld>
            <a:endParaRPr/>
          </a:p>
        </p:txBody>
      </p:sp>
    </p:spTree>
    <p:extLst>
      <p:ext uri="{BB962C8B-B14F-4D97-AF65-F5344CB8AC3E}">
        <p14:creationId xmlns:p14="http://schemas.microsoft.com/office/powerpoint/2010/main" val="1929380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00200"/>
            <a:ext cx="9829800" cy="4586400"/>
          </a:xfrm>
          <a:prstGeom prst="rect">
            <a:avLst/>
          </a:prstGeom>
        </p:spPr>
      </p:pic>
    </p:spTree>
    <p:extLst>
      <p:ext uri="{BB962C8B-B14F-4D97-AF65-F5344CB8AC3E}">
        <p14:creationId xmlns:p14="http://schemas.microsoft.com/office/powerpoint/2010/main" val="1929380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err="1" smtClean="0">
                <a:solidFill>
                  <a:srgbClr val="000000"/>
                </a:solidFill>
                <a:latin typeface="Calibri"/>
              </a:rPr>
              <a:t>Bitcoin</a:t>
            </a:r>
            <a:r>
              <a:rPr lang="en-US" sz="2800" dirty="0" smtClean="0">
                <a:solidFill>
                  <a:srgbClr val="000000"/>
                </a:solidFill>
                <a:latin typeface="Calibri"/>
              </a:rPr>
              <a:t> transactions are stored as </a:t>
            </a:r>
            <a:r>
              <a:rPr lang="en-US" sz="2800" i="1" dirty="0" smtClean="0">
                <a:solidFill>
                  <a:srgbClr val="000000"/>
                </a:solidFill>
                <a:latin typeface="Calibri"/>
              </a:rPr>
              <a:t>unspent transaction outputs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In order to spend </a:t>
            </a:r>
            <a:r>
              <a:rPr lang="en-US" sz="2800" dirty="0" err="1" smtClean="0">
                <a:solidFill>
                  <a:srgbClr val="000000"/>
                </a:solidFill>
                <a:latin typeface="Calibri"/>
              </a:rPr>
              <a:t>bitcoin</a:t>
            </a:r>
            <a:r>
              <a:rPr lang="en-US" sz="2800" dirty="0" smtClean="0">
                <a:solidFill>
                  <a:srgbClr val="000000"/>
                </a:solidFill>
                <a:latin typeface="Calibri"/>
              </a:rPr>
              <a:t>, you must prove that you own these outputs by using a cryptographic key that you own.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Once the </a:t>
            </a:r>
            <a:r>
              <a:rPr lang="en-US" sz="2800" dirty="0" err="1" smtClean="0">
                <a:solidFill>
                  <a:srgbClr val="000000"/>
                </a:solidFill>
                <a:latin typeface="Calibri"/>
              </a:rPr>
              <a:t>bitcoin</a:t>
            </a:r>
            <a:r>
              <a:rPr lang="en-US" sz="2800" dirty="0" smtClean="0">
                <a:solidFill>
                  <a:srgbClr val="000000"/>
                </a:solidFill>
                <a:latin typeface="Calibri"/>
              </a:rPr>
              <a:t> are sent to another user, they have to prove that they are that user by providing their own cryptographic key. </a:t>
            </a: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Transactions are stored on the </a:t>
            </a:r>
            <a:r>
              <a:rPr lang="en-US" sz="2800" dirty="0" err="1" smtClean="0">
                <a:solidFill>
                  <a:srgbClr val="000000"/>
                </a:solidFill>
                <a:latin typeface="Calibri"/>
              </a:rPr>
              <a:t>blockchain</a:t>
            </a:r>
            <a:r>
              <a:rPr lang="en-US" sz="2800" dirty="0" smtClean="0">
                <a:solidFill>
                  <a:srgbClr val="000000"/>
                </a:solidFill>
                <a:latin typeface="Calibri"/>
              </a:rPr>
              <a:t> as a record of inputs and outputs. </a:t>
            </a: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17</a:t>
            </a:fld>
            <a:endParaRPr/>
          </a:p>
        </p:txBody>
      </p:sp>
    </p:spTree>
    <p:extLst>
      <p:ext uri="{BB962C8B-B14F-4D97-AF65-F5344CB8AC3E}">
        <p14:creationId xmlns:p14="http://schemas.microsoft.com/office/powerpoint/2010/main" val="40669170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820" y="1676400"/>
            <a:ext cx="8262938" cy="4052887"/>
          </a:xfrm>
          <a:prstGeom prst="rect">
            <a:avLst/>
          </a:prstGeom>
        </p:spPr>
      </p:pic>
    </p:spTree>
    <p:extLst>
      <p:ext uri="{BB962C8B-B14F-4D97-AF65-F5344CB8AC3E}">
        <p14:creationId xmlns:p14="http://schemas.microsoft.com/office/powerpoint/2010/main" val="6404665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bitcoin</a:t>
            </a:r>
            <a:r>
              <a:rPr lang="en-US" sz="2800" dirty="0" smtClean="0">
                <a:solidFill>
                  <a:srgbClr val="000000"/>
                </a:solidFill>
                <a:latin typeface="Calibri"/>
              </a:rPr>
              <a:t> proof of work algorithm is known in computer science as an NP problem.  (NP stands for non polynomial)</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Problems of this type grow exponentially more difficult as the complexity of the problem increases.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NP problems have no algorithmic shortcuts for efficiency.</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An example of an NP problem is a crossword puzzle, which increases in difficulty exponentially as the size of the words in the puzzle increases. </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19</a:t>
            </a:fld>
            <a:endParaRPr/>
          </a:p>
        </p:txBody>
      </p:sp>
    </p:spTree>
    <p:extLst>
      <p:ext uri="{BB962C8B-B14F-4D97-AF65-F5344CB8AC3E}">
        <p14:creationId xmlns:p14="http://schemas.microsoft.com/office/powerpoint/2010/main" val="729048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Module 1 – </a:t>
            </a:r>
            <a:r>
              <a:rPr lang="en-US" sz="2800" dirty="0" smtClean="0">
                <a:solidFill>
                  <a:srgbClr val="000000"/>
                </a:solidFill>
                <a:latin typeface="Calibri"/>
              </a:rPr>
              <a:t>Quick Overview</a:t>
            </a:r>
            <a:endParaRPr dirty="0"/>
          </a:p>
          <a:p>
            <a:pPr>
              <a:lnSpc>
                <a:spcPct val="90000"/>
              </a:lnSpc>
              <a:buFont typeface="Arial"/>
              <a:buChar char="•"/>
            </a:pPr>
            <a:r>
              <a:rPr lang="en-US" sz="2800" dirty="0">
                <a:solidFill>
                  <a:srgbClr val="000000"/>
                </a:solidFill>
                <a:latin typeface="Calibri"/>
              </a:rPr>
              <a:t>Module 2 – </a:t>
            </a:r>
            <a:r>
              <a:rPr lang="en-US" sz="2800" dirty="0" smtClean="0">
                <a:solidFill>
                  <a:srgbClr val="000000"/>
                </a:solidFill>
                <a:latin typeface="Calibri"/>
              </a:rPr>
              <a:t>Usage</a:t>
            </a:r>
            <a:endParaRPr dirty="0"/>
          </a:p>
          <a:p>
            <a:pPr>
              <a:lnSpc>
                <a:spcPct val="90000"/>
              </a:lnSpc>
              <a:buFont typeface="Arial"/>
              <a:buChar char="•"/>
            </a:pPr>
            <a:r>
              <a:rPr lang="en-US" sz="2800" dirty="0">
                <a:solidFill>
                  <a:srgbClr val="000000"/>
                </a:solidFill>
                <a:latin typeface="Calibri"/>
              </a:rPr>
              <a:t>Module 3 – </a:t>
            </a:r>
            <a:r>
              <a:rPr lang="en-US" sz="2800" dirty="0" smtClean="0">
                <a:solidFill>
                  <a:srgbClr val="000000"/>
                </a:solidFill>
                <a:latin typeface="Calibri"/>
              </a:rPr>
              <a:t>Introduction to the </a:t>
            </a:r>
            <a:r>
              <a:rPr lang="en-US" sz="2800" dirty="0" err="1" smtClean="0">
                <a:solidFill>
                  <a:srgbClr val="000000"/>
                </a:solidFill>
                <a:latin typeface="Calibri"/>
              </a:rPr>
              <a:t>Blockchain</a:t>
            </a:r>
            <a:endParaRPr dirty="0"/>
          </a:p>
          <a:p>
            <a:pPr>
              <a:lnSpc>
                <a:spcPct val="90000"/>
              </a:lnSpc>
              <a:buFont typeface="Arial"/>
              <a:buChar char="•"/>
            </a:pPr>
            <a:r>
              <a:rPr lang="en-US" sz="2800" dirty="0">
                <a:solidFill>
                  <a:srgbClr val="000000"/>
                </a:solidFill>
                <a:latin typeface="Calibri"/>
              </a:rPr>
              <a:t>Module 4 – </a:t>
            </a:r>
            <a:r>
              <a:rPr lang="en-US" sz="2800" dirty="0" smtClean="0">
                <a:solidFill>
                  <a:srgbClr val="000000"/>
                </a:solidFill>
                <a:latin typeface="Calibri"/>
              </a:rPr>
              <a:t>Mining and Transactions</a:t>
            </a:r>
            <a:endParaRPr dirty="0"/>
          </a:p>
          <a:p>
            <a:pPr>
              <a:lnSpc>
                <a:spcPct val="90000"/>
              </a:lnSpc>
              <a:buFont typeface="Arial"/>
              <a:buChar char="•"/>
            </a:pPr>
            <a:r>
              <a:rPr lang="en-US" sz="2800" dirty="0">
                <a:solidFill>
                  <a:srgbClr val="000000"/>
                </a:solidFill>
                <a:latin typeface="Calibri"/>
              </a:rPr>
              <a:t>Module 5 – </a:t>
            </a:r>
            <a:r>
              <a:rPr lang="en-US" sz="2800" dirty="0" smtClean="0">
                <a:solidFill>
                  <a:srgbClr val="000000"/>
                </a:solidFill>
                <a:latin typeface="Calibri"/>
              </a:rPr>
              <a:t>Centralized and Decentralized </a:t>
            </a:r>
            <a:r>
              <a:rPr lang="en-US" sz="2800" dirty="0" err="1" smtClean="0">
                <a:solidFill>
                  <a:srgbClr val="000000"/>
                </a:solidFill>
                <a:latin typeface="Calibri"/>
              </a:rPr>
              <a:t>Blockchains</a:t>
            </a:r>
            <a:endParaRPr dirty="0"/>
          </a:p>
          <a:p>
            <a:pPr>
              <a:lnSpc>
                <a:spcPct val="90000"/>
              </a:lnSpc>
              <a:buFont typeface="Arial"/>
              <a:buChar char="•"/>
            </a:pPr>
            <a:r>
              <a:rPr lang="en-US" sz="2800" dirty="0">
                <a:solidFill>
                  <a:srgbClr val="000000"/>
                </a:solidFill>
                <a:latin typeface="Calibri"/>
              </a:rPr>
              <a:t>Module 6 – </a:t>
            </a:r>
            <a:r>
              <a:rPr lang="en-US" sz="2800" dirty="0" smtClean="0">
                <a:solidFill>
                  <a:srgbClr val="000000"/>
                </a:solidFill>
                <a:latin typeface="Calibri"/>
              </a:rPr>
              <a:t>Conclusions</a:t>
            </a:r>
            <a:endParaRPr dirty="0"/>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dirty="0">
                <a:solidFill>
                  <a:srgbClr val="5B9BD5"/>
                </a:solidFill>
                <a:latin typeface="Calibri Light"/>
              </a:rPr>
              <a:t>Course </a:t>
            </a:r>
            <a:r>
              <a:rPr lang="en-US" sz="4400" dirty="0" smtClean="0">
                <a:solidFill>
                  <a:srgbClr val="5B9BD5"/>
                </a:solidFill>
                <a:latin typeface="Calibri Light"/>
              </a:rPr>
              <a:t>Program</a:t>
            </a:r>
            <a:endParaRPr dirty="0"/>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err="1" smtClean="0">
                <a:solidFill>
                  <a:srgbClr val="000000"/>
                </a:solidFill>
                <a:latin typeface="Calibri"/>
              </a:rPr>
              <a:t>Bitcoin</a:t>
            </a:r>
            <a:r>
              <a:rPr lang="en-US" sz="2800" dirty="0" smtClean="0">
                <a:solidFill>
                  <a:srgbClr val="000000"/>
                </a:solidFill>
                <a:latin typeface="Calibri"/>
              </a:rPr>
              <a:t> proof of work algorithm leads to some level of centralization in the form of miners, which now require specialized hardware and massive amounts of capital to successfully mine blocks.</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This is contrary to the spirit of a decentralized consensus system envisioned by Satoshi </a:t>
            </a:r>
            <a:r>
              <a:rPr lang="en-US" sz="2800" dirty="0" err="1" smtClean="0">
                <a:solidFill>
                  <a:srgbClr val="000000"/>
                </a:solidFill>
                <a:latin typeface="Calibri"/>
              </a:rPr>
              <a:t>Nakamoto</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ethereum</a:t>
            </a:r>
            <a:r>
              <a:rPr lang="en-US" sz="2800" dirty="0" smtClean="0">
                <a:solidFill>
                  <a:srgbClr val="000000"/>
                </a:solidFill>
                <a:latin typeface="Calibri"/>
              </a:rPr>
              <a:t> proof of work does not require specialized hardware to solve, so it is a more democratic solution </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20</a:t>
            </a:fld>
            <a:endParaRPr/>
          </a:p>
        </p:txBody>
      </p:sp>
    </p:spTree>
    <p:extLst>
      <p:ext uri="{BB962C8B-B14F-4D97-AF65-F5344CB8AC3E}">
        <p14:creationId xmlns:p14="http://schemas.microsoft.com/office/powerpoint/2010/main" val="729048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There exists two general types of </a:t>
            </a:r>
            <a:r>
              <a:rPr lang="en-US" sz="2800" dirty="0" err="1" smtClean="0">
                <a:solidFill>
                  <a:srgbClr val="000000"/>
                </a:solidFill>
                <a:latin typeface="Calibri"/>
              </a:rPr>
              <a:t>blockchains</a:t>
            </a:r>
            <a:r>
              <a:rPr lang="en-US" sz="2800" dirty="0" smtClean="0">
                <a:solidFill>
                  <a:srgbClr val="000000"/>
                </a:solidFill>
                <a:latin typeface="Calibri"/>
              </a:rPr>
              <a:t>, permissioned and </a:t>
            </a:r>
            <a:r>
              <a:rPr lang="en-US" sz="2800" dirty="0" err="1">
                <a:solidFill>
                  <a:srgbClr val="000000"/>
                </a:solidFill>
                <a:latin typeface="Calibri"/>
              </a:rPr>
              <a:t>u</a:t>
            </a:r>
            <a:r>
              <a:rPr lang="en-US" sz="2800" dirty="0" err="1" smtClean="0">
                <a:solidFill>
                  <a:srgbClr val="000000"/>
                </a:solidFill>
                <a:latin typeface="Calibri"/>
              </a:rPr>
              <a:t>npermissioned</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only real difference between the two is that permissioned </a:t>
            </a:r>
            <a:r>
              <a:rPr lang="en-US" sz="2800" dirty="0" err="1" smtClean="0">
                <a:solidFill>
                  <a:srgbClr val="000000"/>
                </a:solidFill>
                <a:latin typeface="Calibri"/>
              </a:rPr>
              <a:t>blockchains</a:t>
            </a:r>
            <a:r>
              <a:rPr lang="en-US" sz="2800" dirty="0" smtClean="0">
                <a:solidFill>
                  <a:srgbClr val="000000"/>
                </a:solidFill>
                <a:latin typeface="Calibri"/>
              </a:rPr>
              <a:t> restrict who can participate in the distributed consensus mechanism.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 Permissioned </a:t>
            </a:r>
            <a:r>
              <a:rPr lang="en-US" sz="2800" dirty="0" err="1" smtClean="0">
                <a:solidFill>
                  <a:srgbClr val="000000"/>
                </a:solidFill>
                <a:latin typeface="Calibri"/>
              </a:rPr>
              <a:t>blockchains</a:t>
            </a:r>
            <a:r>
              <a:rPr lang="en-US" sz="2800" dirty="0" smtClean="0">
                <a:solidFill>
                  <a:srgbClr val="000000"/>
                </a:solidFill>
                <a:latin typeface="Calibri"/>
              </a:rPr>
              <a:t> allow the network to appoint a group of authorized participants who are allowed to validate the blocks.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smart contracts can be restricted by the participants.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21</a:t>
            </a:fld>
            <a:endParaRPr/>
          </a:p>
        </p:txBody>
      </p:sp>
    </p:spTree>
    <p:extLst>
      <p:ext uri="{BB962C8B-B14F-4D97-AF65-F5344CB8AC3E}">
        <p14:creationId xmlns:p14="http://schemas.microsoft.com/office/powerpoint/2010/main" val="3765031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usually perform better than </a:t>
            </a:r>
            <a:r>
              <a:rPr lang="en-US" sz="2800" dirty="0" err="1" smtClean="0">
                <a:solidFill>
                  <a:srgbClr val="000000"/>
                </a:solidFill>
                <a:latin typeface="Calibri"/>
              </a:rPr>
              <a:t>permissionless</a:t>
            </a:r>
            <a:r>
              <a:rPr lang="en-US" sz="2800" dirty="0" smtClean="0">
                <a:solidFill>
                  <a:srgbClr val="000000"/>
                </a:solidFill>
                <a:latin typeface="Calibri"/>
              </a:rPr>
              <a:t> </a:t>
            </a:r>
            <a:r>
              <a:rPr lang="en-US" sz="2800" dirty="0" err="1" smtClean="0">
                <a:solidFill>
                  <a:srgbClr val="000000"/>
                </a:solidFill>
                <a:latin typeface="Calibri"/>
              </a:rPr>
              <a:t>blockchains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limit the type of transactions that can be created and validated.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 Permissioned </a:t>
            </a:r>
            <a:r>
              <a:rPr lang="en-US" sz="2800" dirty="0" err="1" smtClean="0">
                <a:solidFill>
                  <a:srgbClr val="000000"/>
                </a:solidFill>
                <a:latin typeface="Calibri"/>
              </a:rPr>
              <a:t>blockchains</a:t>
            </a:r>
            <a:r>
              <a:rPr lang="en-US" sz="2800" dirty="0" smtClean="0">
                <a:solidFill>
                  <a:srgbClr val="000000"/>
                </a:solidFill>
                <a:latin typeface="Calibri"/>
              </a:rPr>
              <a:t> allow the network to appoint a group of authorized participants who are allowed to validate the blocks.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smart contracts can be restricted by the participants.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22</a:t>
            </a:fld>
            <a:endParaRPr/>
          </a:p>
        </p:txBody>
      </p:sp>
    </p:spTree>
    <p:extLst>
      <p:ext uri="{BB962C8B-B14F-4D97-AF65-F5344CB8AC3E}">
        <p14:creationId xmlns:p14="http://schemas.microsoft.com/office/powerpoint/2010/main" val="17728197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err="1" smtClean="0">
                <a:solidFill>
                  <a:srgbClr val="000000"/>
                </a:solidFill>
                <a:latin typeface="Calibri"/>
              </a:rPr>
              <a:t>Sidechains</a:t>
            </a:r>
            <a:r>
              <a:rPr lang="en-US" sz="2800" dirty="0" smtClean="0">
                <a:solidFill>
                  <a:srgbClr val="000000"/>
                </a:solidFill>
                <a:latin typeface="Calibri"/>
              </a:rPr>
              <a:t> are spin-offs from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err="1" smtClean="0">
                <a:solidFill>
                  <a:srgbClr val="000000"/>
                </a:solidFill>
                <a:latin typeface="Calibri"/>
              </a:rPr>
              <a:t>Sidechains</a:t>
            </a:r>
            <a:r>
              <a:rPr lang="en-US" sz="2800" dirty="0" smtClean="0">
                <a:solidFill>
                  <a:srgbClr val="000000"/>
                </a:solidFill>
                <a:latin typeface="Calibri"/>
              </a:rPr>
              <a:t> have their own </a:t>
            </a:r>
            <a:r>
              <a:rPr lang="en-US" sz="2800" dirty="0" err="1" smtClean="0">
                <a:solidFill>
                  <a:srgbClr val="000000"/>
                </a:solidFill>
                <a:latin typeface="Calibri"/>
              </a:rPr>
              <a:t>blockchain</a:t>
            </a:r>
            <a:r>
              <a:rPr lang="en-US" sz="2800" dirty="0" smtClean="0">
                <a:solidFill>
                  <a:srgbClr val="000000"/>
                </a:solidFill>
                <a:latin typeface="Calibri"/>
              </a:rPr>
              <a:t>, with their own properties.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Users can send </a:t>
            </a:r>
            <a:r>
              <a:rPr lang="en-US" sz="2800" dirty="0" err="1" smtClean="0">
                <a:solidFill>
                  <a:srgbClr val="000000"/>
                </a:solidFill>
                <a:latin typeface="Calibri"/>
              </a:rPr>
              <a:t>bitcoins</a:t>
            </a:r>
            <a:r>
              <a:rPr lang="en-US" sz="2800" dirty="0" smtClean="0">
                <a:solidFill>
                  <a:srgbClr val="000000"/>
                </a:solidFill>
                <a:latin typeface="Calibri"/>
              </a:rPr>
              <a:t> to a special address, which locks the </a:t>
            </a:r>
            <a:r>
              <a:rPr lang="en-US" sz="2800" dirty="0" err="1" smtClean="0">
                <a:solidFill>
                  <a:srgbClr val="000000"/>
                </a:solidFill>
                <a:latin typeface="Calibri"/>
              </a:rPr>
              <a:t>bitcoins</a:t>
            </a:r>
            <a:r>
              <a:rPr lang="en-US" sz="2800" dirty="0" smtClean="0">
                <a:solidFill>
                  <a:srgbClr val="000000"/>
                </a:solidFill>
                <a:latin typeface="Calibri"/>
              </a:rPr>
              <a:t> and transfers them to a new </a:t>
            </a:r>
            <a:r>
              <a:rPr lang="en-US" sz="2800" dirty="0" err="1" smtClean="0">
                <a:solidFill>
                  <a:srgbClr val="000000"/>
                </a:solidFill>
                <a:latin typeface="Calibri"/>
              </a:rPr>
              <a:t>blockchain</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Transfers are symmetrical.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Examples of </a:t>
            </a:r>
            <a:r>
              <a:rPr lang="en-US" sz="2800" dirty="0" err="1" smtClean="0">
                <a:solidFill>
                  <a:srgbClr val="000000"/>
                </a:solidFill>
                <a:latin typeface="Calibri"/>
              </a:rPr>
              <a:t>sidechains</a:t>
            </a:r>
            <a:r>
              <a:rPr lang="en-US" sz="2800" dirty="0" smtClean="0">
                <a:solidFill>
                  <a:srgbClr val="000000"/>
                </a:solidFill>
                <a:latin typeface="Calibri"/>
              </a:rPr>
              <a:t> are </a:t>
            </a:r>
            <a:r>
              <a:rPr lang="en-US" sz="2800" dirty="0" err="1" smtClean="0">
                <a:solidFill>
                  <a:srgbClr val="000000"/>
                </a:solidFill>
                <a:latin typeface="Calibri"/>
              </a:rPr>
              <a:t>Mastercoin</a:t>
            </a: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23</a:t>
            </a:fld>
            <a:endParaRPr/>
          </a:p>
        </p:txBody>
      </p:sp>
    </p:spTree>
    <p:extLst>
      <p:ext uri="{BB962C8B-B14F-4D97-AF65-F5344CB8AC3E}">
        <p14:creationId xmlns:p14="http://schemas.microsoft.com/office/powerpoint/2010/main" val="40556297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smtClean="0">
                <a:solidFill>
                  <a:srgbClr val="5B9BD5"/>
                </a:solidFill>
                <a:latin typeface="Calibri Light"/>
              </a:rPr>
              <a:t>4</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Mining and Transactions</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24</a:t>
            </a:fld>
            <a:endParaRPr/>
          </a:p>
        </p:txBody>
      </p:sp>
    </p:spTree>
    <p:extLst>
      <p:ext uri="{BB962C8B-B14F-4D97-AF65-F5344CB8AC3E}">
        <p14:creationId xmlns:p14="http://schemas.microsoft.com/office/powerpoint/2010/main" val="15172238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a solution to a classic problem known as the ‘Byzantine Generals Problem’</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In this problem several armies surround a castle hoping to sack it.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Each army is led by a separate general.</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Only a coordinated attack will ensure victory</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No centralized communication.  Messages are passed between generals.   Some generals, however, are traitors. </a:t>
            </a: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25</a:t>
            </a:fld>
            <a:endParaRPr/>
          </a:p>
        </p:txBody>
      </p:sp>
    </p:spTree>
    <p:extLst>
      <p:ext uri="{BB962C8B-B14F-4D97-AF65-F5344CB8AC3E}">
        <p14:creationId xmlns:p14="http://schemas.microsoft.com/office/powerpoint/2010/main" val="5991348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provides  a decentralized, self-governing network (no intermediaries)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network is trusted despite the lack of a central governing organization. </a:t>
            </a: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Blockchains</a:t>
            </a:r>
            <a:r>
              <a:rPr lang="en-US" sz="2800" dirty="0" smtClean="0">
                <a:latin typeface="Calibri" pitchFamily="34" charset="0"/>
                <a:cs typeface="Calibri" pitchFamily="34" charset="0"/>
              </a:rPr>
              <a:t> maintain a digital ledger (a distributed database of all its recorded transactions).  All transactions are recorded.  No transaction can be deleted.  The ledger is updated as new transactions occur.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Each node in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must agree on all proposed updates. </a:t>
            </a:r>
            <a:endParaRPr lang="en-US" sz="2800" dirty="0">
              <a:latin typeface="Calibri" pitchFamily="34" charset="0"/>
              <a:cs typeface="Calibri" pitchFamily="34" charset="0"/>
            </a:endParaRP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26</a:t>
            </a:fld>
            <a:endParaRPr/>
          </a:p>
        </p:txBody>
      </p:sp>
    </p:spTree>
    <p:extLst>
      <p:ext uri="{BB962C8B-B14F-4D97-AF65-F5344CB8AC3E}">
        <p14:creationId xmlns:p14="http://schemas.microsoft.com/office/powerpoint/2010/main" val="33416733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provides  a decentralized, self-governing network (no intermediaries)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network is trusted despite the lack of a central governing organization. </a:t>
            </a: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Blockchains</a:t>
            </a:r>
            <a:r>
              <a:rPr lang="en-US" sz="2800" dirty="0" smtClean="0">
                <a:latin typeface="Calibri" pitchFamily="34" charset="0"/>
                <a:cs typeface="Calibri" pitchFamily="34" charset="0"/>
              </a:rPr>
              <a:t> maintain a digital ledger (a distributed database of all its recorded transactions).  All transactions are recorded.  No transaction can be deleted.  The ledger is updated as new transactions occur.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Each node in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must agree on all proposed updates. </a:t>
            </a:r>
            <a:endParaRPr lang="en-US" sz="2800" dirty="0">
              <a:latin typeface="Calibri" pitchFamily="34" charset="0"/>
              <a:cs typeface="Calibri" pitchFamily="34" charset="0"/>
            </a:endParaRP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27</a:t>
            </a:fld>
            <a:endParaRPr/>
          </a:p>
        </p:txBody>
      </p:sp>
    </p:spTree>
    <p:extLst>
      <p:ext uri="{BB962C8B-B14F-4D97-AF65-F5344CB8AC3E}">
        <p14:creationId xmlns:p14="http://schemas.microsoft.com/office/powerpoint/2010/main" val="38359944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The security of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is the paramount issue in </a:t>
            </a:r>
            <a:r>
              <a:rPr lang="en-US" sz="2800" dirty="0" err="1" smtClean="0">
                <a:latin typeface="Calibri" pitchFamily="34" charset="0"/>
                <a:cs typeface="Calibri" pitchFamily="34" charset="0"/>
              </a:rPr>
              <a:t>cryptocurrency</a:t>
            </a:r>
            <a:r>
              <a:rPr lang="en-US" sz="2800" dirty="0" smtClean="0">
                <a:latin typeface="Calibri" pitchFamily="34" charset="0"/>
                <a:cs typeface="Calibri" pitchFamily="34" charset="0"/>
              </a:rPr>
              <a:t> and other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applications.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Distributed consensus maintains this security. </a:t>
            </a:r>
          </a:p>
          <a:p>
            <a:pPr>
              <a:lnSpc>
                <a:spcPct val="90000"/>
              </a:lnSpc>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With distributed consensus interested parties do not need to know or trust each other.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Mining via Proof of Work allows this untrusted system to work.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ledger has never been cracked.  </a:t>
            </a:r>
            <a:endParaRPr lang="en-US" sz="2800" dirty="0">
              <a:latin typeface="Calibri" pitchFamily="34" charset="0"/>
              <a:cs typeface="Calibri" pitchFamily="34" charset="0"/>
            </a:endParaRP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28</a:t>
            </a:fld>
            <a:endParaRPr/>
          </a:p>
        </p:txBody>
      </p:sp>
    </p:spTree>
    <p:extLst>
      <p:ext uri="{BB962C8B-B14F-4D97-AF65-F5344CB8AC3E}">
        <p14:creationId xmlns:p14="http://schemas.microsoft.com/office/powerpoint/2010/main" val="20375803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While individual web sites have been cracked, the security of the ledger has never been compromised.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Distributed consensus is achieved via sequential cryptographic hashing of transactions and proof of work validation. </a:t>
            </a:r>
          </a:p>
          <a:p>
            <a:pPr>
              <a:lnSpc>
                <a:spcPct val="90000"/>
              </a:lnSpc>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Cryptographic hash functions take a message and converts it to a nearly unique alphanumeric value.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You cannot obtain the original message  by inverting the alphanumeric value.  Even small changes to the original message dramatically change the output value. </a:t>
            </a: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29</a:t>
            </a:fld>
            <a:endParaRPr/>
          </a:p>
        </p:txBody>
      </p:sp>
    </p:spTree>
    <p:extLst>
      <p:ext uri="{BB962C8B-B14F-4D97-AF65-F5344CB8AC3E}">
        <p14:creationId xmlns:p14="http://schemas.microsoft.com/office/powerpoint/2010/main" val="11184381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Quick Overview</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The header of each block is a combined hash value of the transactions</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miner must take this header value and combine it with a random number called a </a:t>
            </a:r>
            <a:r>
              <a:rPr lang="en-US" sz="2800" i="1" dirty="0" smtClean="0">
                <a:latin typeface="Calibri" pitchFamily="34" charset="0"/>
                <a:cs typeface="Calibri" pitchFamily="34" charset="0"/>
              </a:rPr>
              <a:t>nonce.</a:t>
            </a:r>
            <a:endParaRPr lang="en-US" sz="2800" dirty="0">
              <a:latin typeface="Calibri" pitchFamily="34" charset="0"/>
              <a:cs typeface="Calibri" pitchFamily="34" charset="0"/>
            </a:endParaRP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combined value must satisfy the rules of the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protocol.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first miner to obtain this value is allowed to create a new block with the new transactions submitted by the users, including one that creates new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assigned to the miner’s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address. </a:t>
            </a: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30</a:t>
            </a:fld>
            <a:endParaRPr/>
          </a:p>
        </p:txBody>
      </p:sp>
    </p:spTree>
    <p:extLst>
      <p:ext uri="{BB962C8B-B14F-4D97-AF65-F5344CB8AC3E}">
        <p14:creationId xmlns:p14="http://schemas.microsoft.com/office/powerpoint/2010/main" val="33717351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The difficulty of the proof of work solution is decided by the </a:t>
            </a:r>
            <a:r>
              <a:rPr lang="en-US" sz="2800" dirty="0" err="1" smtClean="0">
                <a:latin typeface="Calibri" pitchFamily="34" charset="0"/>
                <a:cs typeface="Calibri" pitchFamily="34" charset="0"/>
              </a:rPr>
              <a:t>bitcoin</a:t>
            </a:r>
            <a:r>
              <a:rPr lang="en-US" sz="2800" dirty="0" smtClean="0">
                <a:latin typeface="Calibri" pitchFamily="34" charset="0"/>
                <a:cs typeface="Calibri" pitchFamily="34" charset="0"/>
              </a:rPr>
              <a:t> protocol.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 protocol attempts to make sure that a new block is generated approximately every ten minutes. </a:t>
            </a:r>
            <a:endParaRPr lang="en-US" sz="2800" dirty="0">
              <a:latin typeface="Calibri" pitchFamily="34" charset="0"/>
              <a:cs typeface="Calibri" pitchFamily="34" charset="0"/>
            </a:endParaRP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If the blocks take longer on average than ten minutes, the protocol reduces the difficulty of the </a:t>
            </a:r>
            <a:r>
              <a:rPr lang="en-US" sz="2800" dirty="0" err="1" smtClean="0">
                <a:latin typeface="Calibri" pitchFamily="34" charset="0"/>
                <a:cs typeface="Calibri" pitchFamily="34" charset="0"/>
              </a:rPr>
              <a:t>PoW</a:t>
            </a:r>
            <a:r>
              <a:rPr lang="en-US" sz="2800" dirty="0" smtClean="0">
                <a:latin typeface="Calibri" pitchFamily="34" charset="0"/>
                <a:cs typeface="Calibri" pitchFamily="34" charset="0"/>
              </a:rPr>
              <a:t> problem.  If blocks are created too quickly, then the protocol increases the difficulty.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Mining and Transactions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31</a:t>
            </a:fld>
            <a:endParaRPr/>
          </a:p>
        </p:txBody>
      </p:sp>
    </p:spTree>
    <p:extLst>
      <p:ext uri="{BB962C8B-B14F-4D97-AF65-F5344CB8AC3E}">
        <p14:creationId xmlns:p14="http://schemas.microsoft.com/office/powerpoint/2010/main" val="3479502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a:solidFill>
                  <a:srgbClr val="5B9BD5"/>
                </a:solidFill>
                <a:latin typeface="Calibri Light"/>
              </a:rPr>
              <a:t>5</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err="1" smtClean="0">
                <a:solidFill>
                  <a:srgbClr val="000000"/>
                </a:solidFill>
                <a:latin typeface="Calibri"/>
              </a:rPr>
              <a:t>Blockchain</a:t>
            </a:r>
            <a:r>
              <a:rPr lang="en-IN" sz="2400" dirty="0" smtClean="0">
                <a:solidFill>
                  <a:srgbClr val="000000"/>
                </a:solidFill>
                <a:latin typeface="Calibri"/>
              </a:rPr>
              <a:t> case studies</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32</a:t>
            </a:fld>
            <a:endParaRPr/>
          </a:p>
        </p:txBody>
      </p:sp>
    </p:spTree>
    <p:extLst>
      <p:ext uri="{BB962C8B-B14F-4D97-AF65-F5344CB8AC3E}">
        <p14:creationId xmlns:p14="http://schemas.microsoft.com/office/powerpoint/2010/main" val="34646741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1.  Land Registry</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Traditionally, land registries are controlled and safeguarded by government ministries.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In poor or developing countries, this process is often both inefficient and corrupt. </a:t>
            </a:r>
            <a:endParaRPr lang="en-US" sz="2800" dirty="0">
              <a:latin typeface="Calibri" pitchFamily="34" charset="0"/>
              <a:cs typeface="Calibri" pitchFamily="34" charset="0"/>
            </a:endParaRPr>
          </a:p>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A solution has been proposed using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to store and secure all of the land registry data.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Countries exploring this include Sweden, Georgia, Haiti, and Honduras.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33</a:t>
            </a:fld>
            <a:endParaRPr/>
          </a:p>
        </p:txBody>
      </p:sp>
    </p:spTree>
    <p:extLst>
      <p:ext uri="{BB962C8B-B14F-4D97-AF65-F5344CB8AC3E}">
        <p14:creationId xmlns:p14="http://schemas.microsoft.com/office/powerpoint/2010/main" val="9385745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1.  Land Registry</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When a purchaser wants to buy property today, he or she must find and secure the title to the property.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Significant details emerge in this process.  Flawed paperwork, forged signature and defects in foreclosure and </a:t>
            </a:r>
            <a:r>
              <a:rPr lang="en-US" sz="2800" dirty="0" err="1" smtClean="0">
                <a:latin typeface="Calibri" pitchFamily="34" charset="0"/>
                <a:cs typeface="Calibri" pitchFamily="34" charset="0"/>
              </a:rPr>
              <a:t>mortage</a:t>
            </a:r>
            <a:r>
              <a:rPr lang="en-US" sz="2800" dirty="0" smtClean="0">
                <a:latin typeface="Calibri" pitchFamily="34" charset="0"/>
                <a:cs typeface="Calibri" pitchFamily="34" charset="0"/>
              </a:rPr>
              <a:t> documents mar proper documentation of ownership.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Using cryptographic hashes and the </a:t>
            </a:r>
            <a:r>
              <a:rPr lang="en-US" sz="2800" dirty="0" err="1" smtClean="0">
                <a:latin typeface="Calibri" pitchFamily="34" charset="0"/>
                <a:cs typeface="Calibri" pitchFamily="34" charset="0"/>
              </a:rPr>
              <a:t>blockchain</a:t>
            </a:r>
            <a:r>
              <a:rPr lang="en-US" sz="2800" dirty="0">
                <a:latin typeface="Calibri" pitchFamily="34" charset="0"/>
                <a:cs typeface="Calibri" pitchFamily="34" charset="0"/>
              </a:rPr>
              <a:t> </a:t>
            </a:r>
            <a:r>
              <a:rPr lang="en-US" sz="2800" dirty="0" smtClean="0">
                <a:latin typeface="Calibri" pitchFamily="34" charset="0"/>
                <a:cs typeface="Calibri" pitchFamily="34" charset="0"/>
              </a:rPr>
              <a:t>as a storage medium obviate these problems. </a:t>
            </a:r>
          </a:p>
          <a:p>
            <a:pPr>
              <a:lnSpc>
                <a:spcPct val="90000"/>
              </a:lnSpc>
            </a:pPr>
            <a:r>
              <a:rPr lang="en-US" sz="2800" dirty="0" smtClean="0">
                <a:latin typeface="Calibri" pitchFamily="34" charset="0"/>
                <a:cs typeface="Calibri" pitchFamily="34" charset="0"/>
              </a:rPr>
              <a:t>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34</a:t>
            </a:fld>
            <a:endParaRPr/>
          </a:p>
        </p:txBody>
      </p:sp>
    </p:spTree>
    <p:extLst>
      <p:ext uri="{BB962C8B-B14F-4D97-AF65-F5344CB8AC3E}">
        <p14:creationId xmlns:p14="http://schemas.microsoft.com/office/powerpoint/2010/main" val="1278556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2.  Provenance Tracking</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Provenance tracking is the tracking the origin and movement of high value items across a supply chain.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Goods such  as pharmaceuticals, luxury goods, cosmetics and electronics all suffer from potential counterfeiting and alteration.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These problems can be solved using the </a:t>
            </a:r>
            <a:r>
              <a:rPr lang="en-US" sz="2800" dirty="0" err="1" smtClean="0">
                <a:latin typeface="Calibri" pitchFamily="34" charset="0"/>
                <a:cs typeface="Calibri" pitchFamily="34" charset="0"/>
              </a:rPr>
              <a:t>blockchain</a:t>
            </a:r>
            <a:r>
              <a:rPr lang="en-US" sz="2800" dirty="0" smtClean="0">
                <a:latin typeface="Calibri" pitchFamily="34" charset="0"/>
                <a:cs typeface="Calibri" pitchFamily="34" charset="0"/>
              </a:rPr>
              <a:t>.  A digital token is issued by a trusted entity which authenticates the items point of origin.</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a:latin typeface="Calibri" pitchFamily="34" charset="0"/>
                <a:cs typeface="Calibri" pitchFamily="34" charset="0"/>
              </a:rPr>
              <a:t> </a:t>
            </a:r>
            <a:r>
              <a:rPr lang="en-US" sz="2800" dirty="0" smtClean="0">
                <a:latin typeface="Calibri" pitchFamily="34" charset="0"/>
                <a:cs typeface="Calibri" pitchFamily="34" charset="0"/>
              </a:rPr>
              <a:t>The digital token moves along with the item across the supply chain. </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35</a:t>
            </a:fld>
            <a:endParaRPr/>
          </a:p>
        </p:txBody>
      </p:sp>
    </p:spTree>
    <p:extLst>
      <p:ext uri="{BB962C8B-B14F-4D97-AF65-F5344CB8AC3E}">
        <p14:creationId xmlns:p14="http://schemas.microsoft.com/office/powerpoint/2010/main" val="20584082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buFont typeface="Arial"/>
              <a:buChar char="•"/>
            </a:pPr>
            <a:r>
              <a:rPr lang="en-US" sz="2800" dirty="0" smtClean="0">
                <a:latin typeface="Calibri" pitchFamily="34" charset="0"/>
                <a:cs typeface="Calibri" pitchFamily="34" charset="0"/>
              </a:rPr>
              <a:t> Case study 2.  Provenance Tracking</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.The digital token acts as a certificate of authenticity.  Note that unlike in a centralized system, no one can be corrupted to alter this certificate.</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Physical documentation such as bills of lading can be eliminated.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Activity can be partitioned into multiple ledgers, where each ledger is only allowed access by authorized and authenticated users.  Which can ensure confidentiality.</a:t>
            </a:r>
          </a:p>
          <a:p>
            <a:pPr>
              <a:lnSpc>
                <a:spcPct val="90000"/>
              </a:lnSpc>
              <a:buFont typeface="Arial"/>
              <a:buChar char="•"/>
            </a:pPr>
            <a:endParaRPr lang="en-US" sz="2800" dirty="0">
              <a:latin typeface="Calibri" pitchFamily="34" charset="0"/>
              <a:cs typeface="Calibri" pitchFamily="34" charset="0"/>
            </a:endParaRPr>
          </a:p>
          <a:p>
            <a:pPr>
              <a:lnSpc>
                <a:spcPct val="90000"/>
              </a:lnSpc>
            </a:pPr>
            <a:endParaRPr lang="en-US" sz="2800" dirty="0">
              <a:latin typeface="Calibri" pitchFamily="34" charset="0"/>
              <a:cs typeface="Calibri" pitchFamily="34" charset="0"/>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case studies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36</a:t>
            </a:fld>
            <a:endParaRPr/>
          </a:p>
        </p:txBody>
      </p:sp>
    </p:spTree>
    <p:extLst>
      <p:ext uri="{BB962C8B-B14F-4D97-AF65-F5344CB8AC3E}">
        <p14:creationId xmlns:p14="http://schemas.microsoft.com/office/powerpoint/2010/main" val="14918536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and its first use case, </a:t>
            </a:r>
            <a:r>
              <a:rPr lang="en-US" sz="2800" dirty="0" err="1" smtClean="0">
                <a:solidFill>
                  <a:srgbClr val="000000"/>
                </a:solidFill>
                <a:latin typeface="Calibri"/>
              </a:rPr>
              <a:t>Bitcoin</a:t>
            </a:r>
            <a:r>
              <a:rPr lang="en-US" sz="2800" dirty="0" smtClean="0">
                <a:solidFill>
                  <a:srgbClr val="000000"/>
                </a:solidFill>
                <a:latin typeface="Calibri"/>
              </a:rPr>
              <a:t> introduced in January 2009</a:t>
            </a:r>
          </a:p>
          <a:p>
            <a:pPr>
              <a:lnSpc>
                <a:spcPct val="90000"/>
              </a:lnSpc>
              <a:buFont typeface="Arial"/>
              <a:buChar char="•"/>
            </a:pPr>
            <a:endParaRPr dirty="0"/>
          </a:p>
          <a:p>
            <a:pPr>
              <a:lnSpc>
                <a:spcPct val="90000"/>
              </a:lnSpc>
              <a:buFont typeface="Arial"/>
              <a:buChar char="•"/>
            </a:pPr>
            <a:r>
              <a:rPr lang="en-US" sz="2800" dirty="0" smtClean="0">
                <a:solidFill>
                  <a:srgbClr val="000000"/>
                </a:solidFill>
                <a:latin typeface="Calibri"/>
              </a:rPr>
              <a:t> Founder was Satoshi </a:t>
            </a:r>
            <a:r>
              <a:rPr lang="en-US" sz="2800" dirty="0" err="1" smtClean="0">
                <a:solidFill>
                  <a:srgbClr val="000000"/>
                </a:solidFill>
                <a:latin typeface="Calibri"/>
              </a:rPr>
              <a:t>Nakamoto</a:t>
            </a:r>
            <a:r>
              <a:rPr lang="en-US" sz="2800" dirty="0" smtClean="0">
                <a:solidFill>
                  <a:srgbClr val="000000"/>
                </a:solidFill>
                <a:latin typeface="Calibri"/>
              </a:rPr>
              <a:t>.  However, Satoshi </a:t>
            </a:r>
            <a:r>
              <a:rPr lang="en-US" sz="2800" dirty="0" err="1" smtClean="0">
                <a:solidFill>
                  <a:srgbClr val="000000"/>
                </a:solidFill>
                <a:latin typeface="Calibri"/>
              </a:rPr>
              <a:t>Nakamoto</a:t>
            </a:r>
            <a:r>
              <a:rPr lang="en-US" sz="2800" dirty="0" smtClean="0">
                <a:solidFill>
                  <a:srgbClr val="000000"/>
                </a:solidFill>
                <a:latin typeface="Calibri"/>
              </a:rPr>
              <a:t> is a pseudonym.</a:t>
            </a:r>
            <a:endParaRPr dirty="0"/>
          </a:p>
          <a:p>
            <a:pPr>
              <a:lnSpc>
                <a:spcPct val="90000"/>
              </a:lnSpc>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No one knows who the true inventor of the </a:t>
            </a:r>
            <a:r>
              <a:rPr lang="en-US" sz="2800" dirty="0" err="1" smtClean="0">
                <a:solidFill>
                  <a:srgbClr val="000000"/>
                </a:solidFill>
                <a:latin typeface="Calibri"/>
              </a:rPr>
              <a:t>Blockchain</a:t>
            </a:r>
            <a:r>
              <a:rPr lang="en-US" sz="2800" dirty="0" smtClean="0">
                <a:solidFill>
                  <a:srgbClr val="000000"/>
                </a:solidFill>
                <a:latin typeface="Calibri"/>
              </a:rPr>
              <a:t> is.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blockchain</a:t>
            </a:r>
            <a:r>
              <a:rPr lang="en-US" sz="2800" dirty="0" smtClean="0">
                <a:solidFill>
                  <a:srgbClr val="000000"/>
                </a:solidFill>
                <a:latin typeface="Calibri"/>
              </a:rPr>
              <a:t> is built on the foundations of many other technologies.</a:t>
            </a: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History</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designed as a decentralized peer to peer (P2P) application.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first real world use case was </a:t>
            </a:r>
            <a:r>
              <a:rPr lang="en-US" sz="2800" dirty="0" err="1" smtClean="0">
                <a:solidFill>
                  <a:srgbClr val="000000"/>
                </a:solidFill>
                <a:latin typeface="Calibri"/>
              </a:rPr>
              <a:t>Bitcoin</a:t>
            </a:r>
            <a:r>
              <a:rPr lang="en-US" sz="2800" dirty="0" smtClean="0">
                <a:solidFill>
                  <a:srgbClr val="000000"/>
                </a:solidFill>
                <a:latin typeface="Calibri"/>
              </a:rPr>
              <a:t>.  </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t>
            </a:r>
            <a:r>
              <a:rPr lang="en-US" sz="2800" dirty="0" err="1" smtClean="0">
                <a:solidFill>
                  <a:srgbClr val="000000"/>
                </a:solidFill>
                <a:latin typeface="Calibri"/>
              </a:rPr>
              <a:t>permissionless</a:t>
            </a:r>
            <a:r>
              <a:rPr lang="en-US" sz="2800" dirty="0" smtClean="0">
                <a:solidFill>
                  <a:srgbClr val="000000"/>
                </a:solidFill>
                <a:latin typeface="Calibri"/>
              </a:rPr>
              <a:t>.  No individual, group, organization, corporation or government controls the information on the </a:t>
            </a:r>
            <a:r>
              <a:rPr lang="en-US" sz="2800" dirty="0" err="1" smtClean="0">
                <a:solidFill>
                  <a:srgbClr val="000000"/>
                </a:solidFill>
                <a:latin typeface="Calibri"/>
              </a:rPr>
              <a:t>Blockchain</a:t>
            </a:r>
            <a:r>
              <a:rPr lang="en-US" sz="2800" dirty="0" smtClean="0">
                <a:solidFill>
                  <a:srgbClr val="000000"/>
                </a:solidFill>
                <a:latin typeface="Calibri"/>
              </a:rPr>
              <a:t>.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only people allowed to write into the </a:t>
            </a:r>
            <a:r>
              <a:rPr lang="en-US" sz="2800" dirty="0" err="1" smtClean="0">
                <a:solidFill>
                  <a:srgbClr val="000000"/>
                </a:solidFill>
                <a:latin typeface="Calibri"/>
              </a:rPr>
              <a:t>Blockchain</a:t>
            </a:r>
            <a:r>
              <a:rPr lang="en-US" sz="2800" dirty="0" smtClean="0">
                <a:solidFill>
                  <a:srgbClr val="000000"/>
                </a:solidFill>
                <a:latin typeface="Calibri"/>
              </a:rPr>
              <a:t> are the miners.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read-only for all others.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pPr>
            <a:endParaRPr lang="en-US" sz="2800" dirty="0" smtClean="0">
              <a:solidFill>
                <a:srgbClr val="000000"/>
              </a:solidFill>
              <a:latin typeface="Calibri"/>
            </a:endParaRP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737" y="1421615"/>
            <a:ext cx="7586663" cy="4598185"/>
          </a:xfrm>
          <a:prstGeom prst="rect">
            <a:avLst/>
          </a:prstGeom>
        </p:spPr>
      </p:pic>
    </p:spTree>
    <p:extLst>
      <p:ext uri="{BB962C8B-B14F-4D97-AF65-F5344CB8AC3E}">
        <p14:creationId xmlns:p14="http://schemas.microsoft.com/office/powerpoint/2010/main" val="40540960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original </a:t>
            </a:r>
            <a:r>
              <a:rPr lang="en-US" sz="2800" dirty="0" err="1" smtClean="0">
                <a:solidFill>
                  <a:srgbClr val="000000"/>
                </a:solidFill>
                <a:latin typeface="Calibri"/>
              </a:rPr>
              <a:t>blockchain</a:t>
            </a:r>
            <a:r>
              <a:rPr lang="en-US" sz="2800" dirty="0" smtClean="0">
                <a:solidFill>
                  <a:srgbClr val="000000"/>
                </a:solidFill>
                <a:latin typeface="Calibri"/>
              </a:rPr>
              <a:t> for </a:t>
            </a:r>
            <a:r>
              <a:rPr lang="en-US" sz="2800" dirty="0" err="1" smtClean="0">
                <a:solidFill>
                  <a:srgbClr val="000000"/>
                </a:solidFill>
                <a:latin typeface="Calibri"/>
              </a:rPr>
              <a:t>Bitcoin</a:t>
            </a:r>
            <a:r>
              <a:rPr lang="en-US" sz="2800" dirty="0" smtClean="0">
                <a:solidFill>
                  <a:srgbClr val="000000"/>
                </a:solidFill>
                <a:latin typeface="Calibri"/>
              </a:rPr>
              <a:t> was designed as a </a:t>
            </a:r>
            <a:r>
              <a:rPr lang="en-US" sz="2800" dirty="0" err="1" smtClean="0">
                <a:solidFill>
                  <a:srgbClr val="000000"/>
                </a:solidFill>
                <a:latin typeface="Calibri"/>
              </a:rPr>
              <a:t>permissionless</a:t>
            </a:r>
            <a:r>
              <a:rPr lang="en-US" sz="2800" dirty="0" smtClean="0">
                <a:solidFill>
                  <a:srgbClr val="000000"/>
                </a:solidFill>
                <a:latin typeface="Calibri"/>
              </a:rPr>
              <a:t> syste</a:t>
            </a:r>
            <a:r>
              <a:rPr lang="en-US" sz="2800" dirty="0" smtClean="0">
                <a:solidFill>
                  <a:srgbClr val="000000"/>
                </a:solidFill>
                <a:latin typeface="Calibri"/>
              </a:rPr>
              <a:t>m.</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No requirements were needed to join.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Data is transparent. All transactions on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are visible to everyone on the network.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Lately, other types of </a:t>
            </a:r>
            <a:r>
              <a:rPr lang="en-US" sz="2800" dirty="0" err="1" smtClean="0">
                <a:solidFill>
                  <a:srgbClr val="000000"/>
                </a:solidFill>
                <a:latin typeface="Calibri"/>
              </a:rPr>
              <a:t>Blockchains</a:t>
            </a:r>
            <a:r>
              <a:rPr lang="en-US" sz="2800" dirty="0" smtClean="0">
                <a:solidFill>
                  <a:srgbClr val="000000"/>
                </a:solidFill>
                <a:latin typeface="Calibri"/>
              </a:rPr>
              <a:t> have emerged.  Notably </a:t>
            </a:r>
            <a:r>
              <a:rPr lang="en-US" sz="2800" dirty="0" err="1" smtClean="0">
                <a:solidFill>
                  <a:srgbClr val="000000"/>
                </a:solidFill>
                <a:latin typeface="Calibri"/>
              </a:rPr>
              <a:t>Hyperledger</a:t>
            </a:r>
            <a:r>
              <a:rPr lang="en-US" sz="2800" dirty="0" smtClean="0">
                <a:solidFill>
                  <a:srgbClr val="000000"/>
                </a:solidFill>
                <a:latin typeface="Calibri"/>
              </a:rPr>
              <a:t> which is sponsored by IBM and other large corporations.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a:t>
            </a:r>
            <a:r>
              <a:rPr lang="en-US" sz="4400" dirty="0" err="1" smtClean="0">
                <a:solidFill>
                  <a:srgbClr val="5B9BD5"/>
                </a:solidFill>
                <a:latin typeface="Calibri Light"/>
              </a:rPr>
              <a:t>Permissioning</a:t>
            </a:r>
            <a:r>
              <a:rPr lang="en-US" sz="4400" dirty="0" smtClean="0">
                <a:solidFill>
                  <a:srgbClr val="5B9BD5"/>
                </a:solidFill>
                <a:latin typeface="Calibri Light"/>
              </a:rPr>
              <a:t>. </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7</a:t>
            </a:fld>
            <a:endParaRPr/>
          </a:p>
        </p:txBody>
      </p:sp>
    </p:spTree>
    <p:extLst>
      <p:ext uri="{BB962C8B-B14F-4D97-AF65-F5344CB8AC3E}">
        <p14:creationId xmlns:p14="http://schemas.microsoft.com/office/powerpoint/2010/main" val="1760226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buFont typeface="Arial"/>
              <a:buChar char="•"/>
            </a:pPr>
            <a:r>
              <a:rPr lang="en-US" sz="2800" dirty="0" smtClean="0">
                <a:solidFill>
                  <a:srgbClr val="000000"/>
                </a:solidFill>
                <a:latin typeface="Calibri"/>
              </a:rPr>
              <a:t>A </a:t>
            </a:r>
            <a:r>
              <a:rPr lang="en-US" sz="2800" dirty="0" err="1" smtClean="0">
                <a:solidFill>
                  <a:srgbClr val="000000"/>
                </a:solidFill>
                <a:latin typeface="Calibri"/>
              </a:rPr>
              <a:t>blockchain</a:t>
            </a:r>
            <a:r>
              <a:rPr lang="en-US" sz="2800" dirty="0" smtClean="0">
                <a:solidFill>
                  <a:srgbClr val="000000"/>
                </a:solidFill>
                <a:latin typeface="Calibri"/>
              </a:rPr>
              <a:t> transactions works as follows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A transaction is requested</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This request is send over the P2P network to the ‘nodes’ or computers on the network</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The nodes create a ‘block’ on the </a:t>
            </a:r>
            <a:r>
              <a:rPr lang="en-US" sz="2800" dirty="0" err="1" smtClean="0">
                <a:solidFill>
                  <a:srgbClr val="000000"/>
                </a:solidFill>
                <a:latin typeface="Calibri"/>
              </a:rPr>
              <a:t>blockchain</a:t>
            </a:r>
            <a:r>
              <a:rPr lang="en-US" sz="2800" dirty="0" smtClean="0">
                <a:solidFill>
                  <a:srgbClr val="000000"/>
                </a:solidFill>
                <a:latin typeface="Calibri"/>
              </a:rPr>
              <a:t> which includes your transaction.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Other nodes on the network validate the transaction within the block.</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9</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16" y="1676400"/>
            <a:ext cx="9134475" cy="4510200"/>
          </a:xfrm>
          <a:prstGeom prst="rect">
            <a:avLst/>
          </a:prstGeom>
        </p:spPr>
      </p:pic>
    </p:spTree>
    <p:extLst>
      <p:ext uri="{BB962C8B-B14F-4D97-AF65-F5344CB8AC3E}">
        <p14:creationId xmlns:p14="http://schemas.microsoft.com/office/powerpoint/2010/main" val="24960666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8990</Words>
  <Application>Microsoft Office PowerPoint</Application>
  <PresentationFormat>Custom</PresentationFormat>
  <Paragraphs>930</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58</cp:revision>
  <dcterms:modified xsi:type="dcterms:W3CDTF">2017-09-14T13:01:12Z</dcterms:modified>
</cp:coreProperties>
</file>