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5"/>
  </p:notesMasterIdLst>
  <p:sldIdLst>
    <p:sldId id="256" r:id="rId3"/>
    <p:sldId id="257" r:id="rId4"/>
    <p:sldId id="258" r:id="rId5"/>
    <p:sldId id="259" r:id="rId6"/>
    <p:sldId id="260" r:id="rId7"/>
    <p:sldId id="285" r:id="rId8"/>
    <p:sldId id="286" r:id="rId9"/>
    <p:sldId id="261" r:id="rId10"/>
    <p:sldId id="287"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84" r:id="rId26"/>
    <p:sldId id="276" r:id="rId27"/>
    <p:sldId id="277" r:id="rId28"/>
    <p:sldId id="278" r:id="rId29"/>
    <p:sldId id="279" r:id="rId30"/>
    <p:sldId id="280" r:id="rId31"/>
    <p:sldId id="281" r:id="rId32"/>
    <p:sldId id="282" r:id="rId33"/>
    <p:sldId id="283" r:id="rId34"/>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297" autoAdjust="0"/>
  </p:normalViewPr>
  <p:slideViewPr>
    <p:cSldViewPr>
      <p:cViewPr varScale="1">
        <p:scale>
          <a:sx n="52" d="100"/>
          <a:sy n="52" d="100"/>
        </p:scale>
        <p:origin x="-109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80"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81"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82"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83" name="PlaceHolder 5"/>
          <p:cNvSpPr>
            <a:spLocks noGrp="1"/>
          </p:cNvSpPr>
          <p:nvPr>
            <p:ph type="sldNum"/>
          </p:nvPr>
        </p:nvSpPr>
        <p:spPr>
          <a:xfrm>
            <a:off x="4278960" y="10157400"/>
            <a:ext cx="3280680" cy="534240"/>
          </a:xfrm>
          <a:prstGeom prst="rect">
            <a:avLst/>
          </a:prstGeom>
        </p:spPr>
        <p:txBody>
          <a:bodyPr lIns="0" tIns="0" rIns="0" bIns="0" anchor="b"/>
          <a:lstStyle/>
          <a:p>
            <a:pPr algn="r"/>
            <a:fld id="{8D390E7B-19F0-44E0-80AA-FDC0A7A2BA42}" type="slidenum">
              <a:rPr lang="en-IN" sz="1400">
                <a:latin typeface="Times New Roman"/>
              </a:rPr>
              <a:t>‹#›</a:t>
            </a:fld>
            <a:endParaRPr/>
          </a:p>
        </p:txBody>
      </p:sp>
    </p:spTree>
    <p:extLst>
      <p:ext uri="{BB962C8B-B14F-4D97-AF65-F5344CB8AC3E}">
        <p14:creationId xmlns:p14="http://schemas.microsoft.com/office/powerpoint/2010/main" val="176991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08"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09"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FFCCAD2-19E1-4E57-BDB2-8016E8EFD102}" type="slidenum">
              <a:rPr lang="en-IN" sz="1000">
                <a:solidFill>
                  <a:srgbClr val="000000"/>
                </a:solidFill>
                <a:latin typeface="Georgia"/>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10280" y="4573080"/>
            <a:ext cx="5677920" cy="4833720"/>
          </a:xfrm>
          <a:prstGeom prst="rect">
            <a:avLst/>
          </a:prstGeom>
        </p:spPr>
        <p:txBody>
          <a:bodyPr lIns="99000" tIns="49680" rIns="99000" bIns="49680"/>
          <a:lstStyle/>
          <a:p>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endParaRPr/>
          </a:p>
          <a:p>
            <a:r>
              <a:rPr lang="en-IN" sz="1000">
                <a:solidFill>
                  <a:srgbClr val="000000"/>
                </a:solidFill>
                <a:latin typeface="Arial"/>
              </a:rPr>
              <a:t>The map function looks like this:</a:t>
            </a:r>
            <a:endParaRPr/>
          </a:p>
          <a:p>
            <a:endParaRPr/>
          </a:p>
          <a:p>
            <a:pPr>
              <a:lnSpc>
                <a:spcPct val="100000"/>
              </a:lnSpc>
            </a:pPr>
            <a:r>
              <a:rPr lang="en-IN" sz="1000">
                <a:solidFill>
                  <a:srgbClr val="000000"/>
                </a:solidFill>
                <a:latin typeface="Courier New"/>
              </a:rPr>
              <a:t>NewList = list(map(func,oldlist))</a:t>
            </a:r>
            <a:endParaRPr/>
          </a:p>
          <a:p>
            <a:pPr>
              <a:lnSpc>
                <a:spcPct val="100000"/>
              </a:lnSpc>
            </a:pPr>
            <a:endParaRPr/>
          </a:p>
          <a:p>
            <a:pPr>
              <a:lnSpc>
                <a:spcPct val="100000"/>
              </a:lnSpc>
            </a:pPr>
            <a:r>
              <a:rPr lang="en-IN" sz="1000">
                <a:solidFill>
                  <a:srgbClr val="000000"/>
                </a:solidFill>
                <a:latin typeface="Courier New"/>
              </a:rPr>
              <a:t>Where func is a user supplied function and oldlist is the list passed to the function, one element at a time. Note that map returns an iterator. If we want to get a list, we need to convert it to a list using the list typecast.</a:t>
            </a:r>
            <a:endParaRPr/>
          </a:p>
          <a:p>
            <a:pPr>
              <a:lnSpc>
                <a:spcPct val="100000"/>
              </a:lnSpc>
            </a:pPr>
            <a:endParaRPr/>
          </a:p>
          <a:p>
            <a:pPr>
              <a:lnSpc>
                <a:spcPct val="100000"/>
              </a:lnSpc>
            </a:pPr>
            <a:r>
              <a:rPr lang="en-IN" sz="1000">
                <a:solidFill>
                  <a:srgbClr val="000000"/>
                </a:solidFill>
                <a:latin typeface="Courier New"/>
              </a:rPr>
              <a:t>Let's re-write our Celsius to Fahrenheit conversion to use the map() function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We can also use map with multiple lists.</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3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3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E6E91AC-4839-4686-BDC2-32E6CAD64328}" type="slidenum">
              <a:rPr lang="en-IN" sz="1000">
                <a:solidFill>
                  <a:srgbClr val="000000"/>
                </a:solidFill>
                <a:latin typeface="Georgia"/>
                <a:ea typeface="+mn-ea"/>
              </a:rPr>
              <a:t>10</a:t>
            </a:fld>
            <a:endParaRPr/>
          </a:p>
        </p:txBody>
      </p:sp>
      <p:sp>
        <p:nvSpPr>
          <p:cNvPr id="233" name="CustomShape 4"/>
          <p:cNvSpPr/>
          <p:nvPr/>
        </p:nvSpPr>
        <p:spPr>
          <a:xfrm>
            <a:off x="1677240" y="6990120"/>
            <a:ext cx="3744360" cy="13564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def convert(x):</a:t>
            </a:r>
            <a:endParaRPr/>
          </a:p>
          <a:p>
            <a:pPr>
              <a:lnSpc>
                <a:spcPct val="100000"/>
              </a:lnSpc>
            </a:pPr>
            <a:r>
              <a:rPr lang="en-IN" sz="1200">
                <a:solidFill>
                  <a:srgbClr val="000000"/>
                </a:solidFill>
                <a:latin typeface="Courier New"/>
                <a:ea typeface="+mn-ea"/>
              </a:rPr>
              <a:t>    return (float(9) * 5) /(x + 32)</a:t>
            </a:r>
            <a:endParaRPr/>
          </a:p>
          <a:p>
            <a:pPr>
              <a:lnSpc>
                <a:spcPct val="100000"/>
              </a:lnSpc>
            </a:pPr>
            <a:r>
              <a:rPr lang="en-IN" sz="1200">
                <a:solidFill>
                  <a:srgbClr val="000000"/>
                </a:solidFill>
                <a:latin typeface="Courier New"/>
                <a:ea typeface="+mn-ea"/>
              </a:rPr>
              <a:t>CelsiusList = [32.3,27.5,2.3,11.1]</a:t>
            </a:r>
            <a:endParaRPr/>
          </a:p>
          <a:p>
            <a:pPr>
              <a:lnSpc>
                <a:spcPct val="100000"/>
              </a:lnSpc>
            </a:pPr>
            <a:r>
              <a:rPr lang="en-IN" sz="1200">
                <a:solidFill>
                  <a:srgbClr val="000000"/>
                </a:solidFill>
                <a:latin typeface="Courier New"/>
                <a:ea typeface="+mn-ea"/>
              </a:rPr>
              <a:t>FahrenheitList = list(map(convert,CelsiusList))</a:t>
            </a:r>
            <a:endParaRPr/>
          </a:p>
          <a:p>
            <a:pPr algn="ctr">
              <a:lnSpc>
                <a:spcPct val="100000"/>
              </a:lnSpc>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710280" y="653760"/>
            <a:ext cx="5677920" cy="8753040"/>
          </a:xfrm>
          <a:prstGeom prst="rect">
            <a:avLst/>
          </a:prstGeom>
        </p:spPr>
        <p:txBody>
          <a:bodyPr lIns="99000" tIns="49680" rIns="99000" bIns="49680"/>
          <a:lstStyle/>
          <a:p>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endParaRPr/>
          </a:p>
          <a:p>
            <a:r>
              <a:rPr lang="en-IN" sz="1000">
                <a:solidFill>
                  <a:srgbClr val="000000"/>
                </a:solidFill>
                <a:latin typeface="Arial"/>
              </a:rPr>
              <a:t>Let's consider the following problem.</a:t>
            </a:r>
            <a:endParaRPr/>
          </a:p>
          <a:p>
            <a:endParaRPr/>
          </a:p>
          <a:p>
            <a:r>
              <a:rPr lang="en-IN" sz="1000">
                <a:solidFill>
                  <a:srgbClr val="000000"/>
                </a:solidFill>
                <a:latin typeface="Arial"/>
              </a:rPr>
              <a:t>We have two lists</a:t>
            </a:r>
            <a:endParaRPr/>
          </a:p>
          <a:p>
            <a:endParaRPr/>
          </a:p>
          <a:p>
            <a:pPr>
              <a:lnSpc>
                <a:spcPct val="100000"/>
              </a:lnSpc>
            </a:pPr>
            <a:r>
              <a:rPr lang="en-IN" sz="1000">
                <a:solidFill>
                  <a:srgbClr val="000000"/>
                </a:solidFill>
                <a:latin typeface="Arial"/>
              </a:rPr>
              <a:t>a = [ 1,5,11,14,19]</a:t>
            </a:r>
            <a:endParaRPr/>
          </a:p>
          <a:p>
            <a:pPr>
              <a:lnSpc>
                <a:spcPct val="100000"/>
              </a:lnSpc>
            </a:pPr>
            <a:r>
              <a:rPr lang="en-IN" sz="1000">
                <a:solidFill>
                  <a:srgbClr val="000000"/>
                </a:solidFill>
                <a:latin typeface="Arial"/>
              </a:rPr>
              <a:t>b = [2.4,9,15,35]</a:t>
            </a:r>
            <a:endParaRPr/>
          </a:p>
          <a:p>
            <a:pPr>
              <a:lnSpc>
                <a:spcPct val="100000"/>
              </a:lnSpc>
            </a:pPr>
            <a:endParaRPr/>
          </a:p>
          <a:p>
            <a:pPr>
              <a:lnSpc>
                <a:spcPct val="100000"/>
              </a:lnSpc>
            </a:pPr>
            <a:r>
              <a:rPr lang="en-IN" sz="1000">
                <a:solidFill>
                  <a:srgbClr val="000000"/>
                </a:solidFill>
                <a:latin typeface="Arial"/>
              </a:rPr>
              <a:t>We'd like a new list that compares the values of each index of the two original list and returns the maximum of the two compared values. </a:t>
            </a:r>
            <a:endParaRPr/>
          </a:p>
          <a:p>
            <a:pPr>
              <a:lnSpc>
                <a:spcPct val="100000"/>
              </a:lnSpc>
            </a:pPr>
            <a:endParaRPr/>
          </a:p>
          <a:p>
            <a:pPr>
              <a:lnSpc>
                <a:spcPct val="100000"/>
              </a:lnSpc>
            </a:pPr>
            <a:r>
              <a:rPr lang="en-IN" sz="1000">
                <a:solidFill>
                  <a:srgbClr val="000000"/>
                </a:solidFill>
                <a:latin typeface="Arial"/>
              </a:rPr>
              <a:t>We can use a combination of a </a:t>
            </a:r>
            <a:r>
              <a:rPr lang="en-IN" sz="1000">
                <a:solidFill>
                  <a:srgbClr val="000000"/>
                </a:solidFill>
                <a:latin typeface="Courier New"/>
              </a:rPr>
              <a:t>lambda, the zip() and map() functions to do this as follows:</a:t>
            </a: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3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3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7AC80411-6D99-40CC-AFFA-7F3254C41A87}" type="slidenum">
              <a:rPr lang="en-IN" sz="1000">
                <a:solidFill>
                  <a:srgbClr val="000000"/>
                </a:solidFill>
                <a:latin typeface="Georgia"/>
                <a:ea typeface="+mn-ea"/>
              </a:rPr>
              <a:t>11</a:t>
            </a:fld>
            <a:endParaRPr/>
          </a:p>
        </p:txBody>
      </p:sp>
      <p:sp>
        <p:nvSpPr>
          <p:cNvPr id="237" name="CustomShape 4"/>
          <p:cNvSpPr/>
          <p:nvPr/>
        </p:nvSpPr>
        <p:spPr>
          <a:xfrm>
            <a:off x="1567080" y="3673800"/>
            <a:ext cx="3744360" cy="11811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a= [1,5,11,14,19]</a:t>
            </a:r>
            <a:endParaRPr/>
          </a:p>
          <a:p>
            <a:pPr>
              <a:lnSpc>
                <a:spcPct val="100000"/>
              </a:lnSpc>
            </a:pPr>
            <a:r>
              <a:rPr lang="en-IN" sz="1200">
                <a:solidFill>
                  <a:srgbClr val="000000"/>
                </a:solidFill>
                <a:latin typeface="Courier New"/>
                <a:ea typeface="+mn-ea"/>
              </a:rPr>
              <a:t>b = [2,4,9,15,35]</a:t>
            </a:r>
            <a:endParaRPr/>
          </a:p>
          <a:p>
            <a:pPr>
              <a:lnSpc>
                <a:spcPct val="100000"/>
              </a:lnSpc>
            </a:pPr>
            <a:r>
              <a:rPr lang="en-IN" sz="1200">
                <a:solidFill>
                  <a:srgbClr val="000000"/>
                </a:solidFill>
                <a:latin typeface="Courier New"/>
                <a:ea typeface="+mn-ea"/>
              </a:rPr>
              <a:t>print(list(map(lambda pair:max(pair),zip(a,b))))</a:t>
            </a:r>
            <a:endParaRPr/>
          </a:p>
          <a:p>
            <a:pPr>
              <a:lnSpc>
                <a:spcPct val="100000"/>
              </a:lnSpc>
            </a:pPr>
            <a:r>
              <a:rPr lang="en-IN" sz="1300">
                <a:solidFill>
                  <a:srgbClr val="000000"/>
                </a:solidFill>
                <a:latin typeface="Georgia"/>
                <a:ea typeface="+mn-ea"/>
              </a:rPr>
              <a:t> </a:t>
            </a:r>
            <a:endParaRPr/>
          </a:p>
          <a:p>
            <a:pPr algn="ctr">
              <a:lnSpc>
                <a:spcPct val="100000"/>
              </a:lnSpc>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715320" y="4630680"/>
            <a:ext cx="5677920" cy="4693680"/>
          </a:xfrm>
          <a:prstGeom prst="rect">
            <a:avLst/>
          </a:prstGeom>
        </p:spPr>
        <p:txBody>
          <a:bodyPr lIns="99000" tIns="49680" rIns="99000" bIns="49680"/>
          <a:lstStyle/>
          <a:p>
            <a:pPr>
              <a:lnSpc>
                <a:spcPct val="100000"/>
              </a:lnSpc>
            </a:pPr>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pPr>
              <a:lnSpc>
                <a:spcPct val="100000"/>
              </a:lnSpc>
            </a:pPr>
            <a:endParaRPr/>
          </a:p>
          <a:p>
            <a:pPr>
              <a:lnSpc>
                <a:spcPct val="100000"/>
              </a:lnSpc>
            </a:pPr>
            <a:r>
              <a:rPr lang="en-IN" sz="1300">
                <a:solidFill>
                  <a:srgbClr val="000000"/>
                </a:solidFill>
                <a:latin typeface="Arial"/>
              </a:rPr>
              <a:t>The </a:t>
            </a:r>
            <a:r>
              <a:rPr lang="en-IN" sz="1300">
                <a:solidFill>
                  <a:srgbClr val="000000"/>
                </a:solidFill>
                <a:latin typeface="Courier New"/>
              </a:rPr>
              <a:t>filter function allows the programmer to filter out elements of a list that are unwanted for any reason. </a:t>
            </a:r>
            <a:endParaRPr/>
          </a:p>
          <a:p>
            <a:pPr>
              <a:lnSpc>
                <a:spcPct val="100000"/>
              </a:lnSpc>
            </a:pPr>
            <a:endParaRPr/>
          </a:p>
          <a:p>
            <a:pPr>
              <a:lnSpc>
                <a:spcPct val="100000"/>
              </a:lnSpc>
            </a:pPr>
            <a:r>
              <a:rPr lang="en-IN" sz="1300">
                <a:solidFill>
                  <a:srgbClr val="000000"/>
                </a:solidFill>
                <a:latin typeface="Courier New"/>
              </a:rPr>
              <a:t>For example, let's say that in a list of ten elements from 1 to 10, I want a new list that only contains odd elements</a:t>
            </a:r>
            <a:endParaRPr/>
          </a:p>
          <a:p>
            <a:pPr>
              <a:lnSpc>
                <a:spcPct val="100000"/>
              </a:lnSpc>
            </a:pPr>
            <a:endParaRPr/>
          </a:p>
          <a:p>
            <a:pPr>
              <a:lnSpc>
                <a:spcPct val="100000"/>
              </a:lnSpc>
            </a:pPr>
            <a:r>
              <a:rPr lang="en-IN" sz="1300">
                <a:solidFill>
                  <a:srgbClr val="000000"/>
                </a:solidFill>
                <a:latin typeface="Courier New"/>
              </a:rPr>
              <a:t> I can do the following:</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Note that filtering can also be done using a list comprehension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39"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0"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85CFAF67-8CFF-4B0A-86BC-54AC7906DE89}" type="slidenum">
              <a:rPr lang="en-IN" sz="1000">
                <a:solidFill>
                  <a:srgbClr val="000000"/>
                </a:solidFill>
                <a:latin typeface="Georgia"/>
                <a:ea typeface="+mn-ea"/>
              </a:rPr>
              <a:t>12</a:t>
            </a:fld>
            <a:endParaRPr/>
          </a:p>
        </p:txBody>
      </p:sp>
      <p:sp>
        <p:nvSpPr>
          <p:cNvPr id="241" name="CustomShape 4"/>
          <p:cNvSpPr/>
          <p:nvPr/>
        </p:nvSpPr>
        <p:spPr>
          <a:xfrm>
            <a:off x="1677240" y="6819120"/>
            <a:ext cx="3744360" cy="1081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Mylist = range(1,11)</a:t>
            </a:r>
            <a:endParaRPr/>
          </a:p>
          <a:p>
            <a:pPr>
              <a:lnSpc>
                <a:spcPct val="100000"/>
              </a:lnSpc>
            </a:pPr>
            <a:r>
              <a:rPr lang="en-IN" sz="1200">
                <a:solidFill>
                  <a:srgbClr val="000000"/>
                </a:solidFill>
                <a:latin typeface="Courier New"/>
                <a:ea typeface="+mn-ea"/>
              </a:rPr>
              <a:t>myfilteredlist = filter(lambda x: x%2 != 0, mylist)</a:t>
            </a:r>
            <a:endParaRPr/>
          </a:p>
          <a:p>
            <a:pPr>
              <a:lnSpc>
                <a:spcPct val="100000"/>
              </a:lnSpc>
            </a:pPr>
            <a:r>
              <a:rPr lang="en-IN" sz="1200">
                <a:solidFill>
                  <a:srgbClr val="000000"/>
                </a:solidFill>
                <a:latin typeface="Courier New"/>
                <a:ea typeface="+mn-ea"/>
              </a:rPr>
              <a:t>print (list(myfilteredlist))</a:t>
            </a:r>
            <a:endParaRPr/>
          </a:p>
          <a:p>
            <a:pPr>
              <a:lnSpc>
                <a:spcPct val="100000"/>
              </a:lnSpc>
            </a:pPr>
            <a:endParaRPr/>
          </a:p>
          <a:p>
            <a:pPr algn="ctr">
              <a:lnSpc>
                <a:spcPct val="100000"/>
              </a:lnSpc>
            </a:pPr>
            <a:endParaRPr/>
          </a:p>
        </p:txBody>
      </p:sp>
      <p:sp>
        <p:nvSpPr>
          <p:cNvPr id="242" name="CustomShape 5"/>
          <p:cNvSpPr/>
          <p:nvPr/>
        </p:nvSpPr>
        <p:spPr>
          <a:xfrm>
            <a:off x="1041840" y="8510760"/>
            <a:ext cx="4708440" cy="5781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Myfilteredlist = [x for x in mylist if x%2 != 0]</a:t>
            </a:r>
            <a:endParaRPr/>
          </a:p>
          <a:p>
            <a:pPr>
              <a:lnSpc>
                <a:spcPct val="100000"/>
              </a:lnSpc>
            </a:pPr>
            <a:endParaRPr/>
          </a:p>
          <a:p>
            <a:pPr algn="ctr">
              <a:lnSpc>
                <a:spcPct val="100000"/>
              </a:lnSpc>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715320" y="4560840"/>
            <a:ext cx="5677920" cy="4833720"/>
          </a:xfrm>
          <a:prstGeom prst="rect">
            <a:avLst/>
          </a:prstGeom>
        </p:spPr>
        <p:txBody>
          <a:bodyPr lIns="99000" tIns="49680" rIns="99000" bIns="49680"/>
          <a:lstStyle/>
          <a:p>
            <a:r>
              <a:rPr lang="en-IN" sz="1300">
                <a:latin typeface="Arial"/>
              </a:rPr>
              <a:t>  </a:t>
            </a:r>
            <a:endParaRPr/>
          </a:p>
          <a:p>
            <a:pPr>
              <a:lnSpc>
                <a:spcPct val="100000"/>
              </a:lnSpc>
            </a:pPr>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pPr>
              <a:lnSpc>
                <a:spcPct val="100000"/>
              </a:lnSpc>
            </a:pPr>
            <a:endParaRPr/>
          </a:p>
          <a:p>
            <a:pPr>
              <a:lnSpc>
                <a:spcPct val="100000"/>
              </a:lnSpc>
            </a:pPr>
            <a:r>
              <a:rPr lang="en-IN" sz="1300">
                <a:solidFill>
                  <a:srgbClr val="000000"/>
                </a:solidFill>
                <a:latin typeface="Arial"/>
              </a:rPr>
              <a:t>The third function we will look at is the </a:t>
            </a:r>
            <a:r>
              <a:rPr lang="en-IN" sz="1300">
                <a:solidFill>
                  <a:srgbClr val="000000"/>
                </a:solidFill>
                <a:latin typeface="Courier New"/>
              </a:rPr>
              <a:t>reduce() function. The reduce() function is a bit more complex and will require some explanation.</a:t>
            </a:r>
            <a:endParaRPr/>
          </a:p>
          <a:p>
            <a:pPr>
              <a:lnSpc>
                <a:spcPct val="100000"/>
              </a:lnSpc>
            </a:pPr>
            <a:endParaRPr/>
          </a:p>
          <a:p>
            <a:pPr>
              <a:lnSpc>
                <a:spcPct val="100000"/>
              </a:lnSpc>
            </a:pPr>
            <a:r>
              <a:rPr lang="en-IN" sz="1300">
                <a:solidFill>
                  <a:srgbClr val="000000"/>
                </a:solidFill>
                <a:latin typeface="Courier New"/>
              </a:rPr>
              <a:t>The reduce() function takes the parameters (func and seq) similar to map() and filter(). However, what reduce() does is a bit more complex. </a:t>
            </a:r>
            <a:endParaRPr/>
          </a:p>
          <a:p>
            <a:pPr>
              <a:lnSpc>
                <a:spcPct val="100000"/>
              </a:lnSpc>
            </a:pPr>
            <a:endParaRPr/>
          </a:p>
          <a:p>
            <a:pPr>
              <a:lnSpc>
                <a:spcPct val="100000"/>
              </a:lnSpc>
            </a:pPr>
            <a:r>
              <a:rPr lang="en-IN" sz="1300">
                <a:solidFill>
                  <a:srgbClr val="000000"/>
                </a:solidFill>
                <a:latin typeface="Courier New"/>
              </a:rPr>
              <a:t>Here are the steps:</a:t>
            </a:r>
            <a:endParaRPr/>
          </a:p>
          <a:p>
            <a:pPr>
              <a:lnSpc>
                <a:spcPct val="100000"/>
              </a:lnSpc>
            </a:pPr>
            <a:endParaRPr/>
          </a:p>
          <a:p>
            <a:pPr>
              <a:lnSpc>
                <a:spcPct val="100000"/>
              </a:lnSpc>
              <a:buFont typeface="Arial"/>
              <a:buChar char="•"/>
            </a:pPr>
            <a:r>
              <a:rPr lang="en-IN" sz="1300">
                <a:solidFill>
                  <a:srgbClr val="000000"/>
                </a:solidFill>
                <a:latin typeface="Courier New"/>
              </a:rPr>
              <a:t>Given a sequence (s 1 , s 2 , s 3 , s 4 ,s 5 ...s n ) reduce will send the first two elements in the sequence to the func </a:t>
            </a:r>
            <a:endParaRPr/>
          </a:p>
          <a:p>
            <a:pPr>
              <a:lnSpc>
                <a:spcPct val="100000"/>
              </a:lnSpc>
              <a:buFont typeface="Arial"/>
              <a:buChar char="•"/>
            </a:pPr>
            <a:r>
              <a:rPr lang="en-IN" sz="1300">
                <a:solidFill>
                  <a:srgbClr val="000000"/>
                </a:solidFill>
                <a:latin typeface="Courier New"/>
              </a:rPr>
              <a:t>The function will return the result like so:</a:t>
            </a:r>
            <a:endParaRPr/>
          </a:p>
          <a:p>
            <a:pPr>
              <a:lnSpc>
                <a:spcPct val="100000"/>
              </a:lnSpc>
            </a:pPr>
            <a:r>
              <a:rPr lang="en-IN" sz="1300">
                <a:solidFill>
                  <a:srgbClr val="000000"/>
                </a:solidFill>
                <a:latin typeface="Courier New"/>
              </a:rPr>
              <a:t> (func(S 1 ,S 2 ),S ,S 4 ,S 5 ...S n )</a:t>
            </a:r>
            <a:endParaRPr/>
          </a:p>
          <a:p>
            <a:pPr>
              <a:lnSpc>
                <a:spcPct val="100000"/>
              </a:lnSpc>
              <a:buFont typeface="Arial"/>
              <a:buChar char="•"/>
            </a:pPr>
            <a:r>
              <a:rPr lang="en-IN" sz="1300">
                <a:solidFill>
                  <a:srgbClr val="000000"/>
                </a:solidFill>
                <a:latin typeface="Courier New"/>
              </a:rPr>
              <a:t>Next reduce will take the next element in the sequence and apply the function to the results of the first function and the element like so:</a:t>
            </a:r>
            <a:endParaRPr/>
          </a:p>
          <a:p>
            <a:pPr>
              <a:lnSpc>
                <a:spcPct val="100000"/>
              </a:lnSpc>
            </a:pPr>
            <a:r>
              <a:rPr lang="en-IN" sz="1300">
                <a:solidFill>
                  <a:srgbClr val="000000"/>
                </a:solidFill>
                <a:latin typeface="Courier New"/>
              </a:rPr>
              <a:t>(func(func(S 1 ,S 2 ),S 3 ),S 4 ,S 5 ..S n ) </a:t>
            </a:r>
            <a:endParaRPr/>
          </a:p>
          <a:p>
            <a:pPr>
              <a:lnSpc>
                <a:spcPct val="100000"/>
              </a:lnSpc>
              <a:buFont typeface="Arial"/>
              <a:buChar char="•"/>
            </a:pPr>
            <a:r>
              <a:rPr lang="en-IN" sz="1300">
                <a:solidFill>
                  <a:srgbClr val="000000"/>
                </a:solidFill>
                <a:latin typeface="Courier New"/>
              </a:rPr>
              <a:t>And so on until there is only one element left in the list.</a:t>
            </a:r>
            <a:endParaRPr/>
          </a:p>
          <a:p>
            <a:pPr>
              <a:lnSpc>
                <a:spcPct val="100000"/>
              </a:lnSpc>
            </a:pPr>
            <a:endParaRPr/>
          </a:p>
        </p:txBody>
      </p:sp>
      <p:sp>
        <p:nvSpPr>
          <p:cNvPr id="24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D05A06F-3057-46BB-85B7-5EFA19CFBB95}" type="slidenum">
              <a:rPr lang="en-IN" sz="1000">
                <a:solidFill>
                  <a:srgbClr val="000000"/>
                </a:solidFill>
                <a:latin typeface="Georgia"/>
                <a:ea typeface="+mn-ea"/>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b="1">
                <a:solidFill>
                  <a:srgbClr val="000000"/>
                </a:solidFill>
                <a:latin typeface="Arial"/>
              </a:rPr>
              <a:t>Iterators</a:t>
            </a:r>
            <a:endParaRPr/>
          </a:p>
          <a:p>
            <a:pPr>
              <a:lnSpc>
                <a:spcPct val="100000"/>
              </a:lnSpc>
            </a:pPr>
            <a:r>
              <a:rPr lang="en-IN" sz="1300">
                <a:solidFill>
                  <a:srgbClr val="000000"/>
                </a:solidFill>
                <a:latin typeface="Arial"/>
              </a:rPr>
              <a:t>As we may have noted from experience, it is possible to iterate over a number of different data types in Python, including lists, dictionaries, strings, tuples and other objects.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Arial"/>
              </a:rPr>
              <a:t>How is this implemented? How does the </a:t>
            </a:r>
            <a:r>
              <a:rPr lang="en-IN" sz="1300">
                <a:solidFill>
                  <a:srgbClr val="000000"/>
                </a:solidFill>
                <a:latin typeface="Courier New"/>
              </a:rPr>
              <a:t>for loop know to go from the first to the last element of the list? </a:t>
            </a:r>
            <a:endParaRPr/>
          </a:p>
          <a:p>
            <a:pPr>
              <a:lnSpc>
                <a:spcPct val="100000"/>
              </a:lnSpc>
            </a:pPr>
            <a:r>
              <a:rPr lang="en-IN" sz="1300">
                <a:solidFill>
                  <a:srgbClr val="000000"/>
                </a:solidFill>
                <a:latin typeface="Courier New"/>
              </a:rPr>
              <a:t>In this case, the for statement calls the iter() function. This function returns a special object called an iterator. The iterator object defines a function called __next__() (Note that in Python 2 this function is just called next().) Using the built-in function next() and passing in the iterator object will invoke the __next__ function to get the next element of the list (or whatever iterable object you pass in). For example, we can now re-write the above code as follows:</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4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E82EC1E9-7E9F-4B5E-A83B-8E62C2FD5F2C}" type="slidenum">
              <a:rPr lang="en-IN" sz="1000">
                <a:solidFill>
                  <a:srgbClr val="000000"/>
                </a:solidFill>
                <a:latin typeface="Georgia"/>
                <a:ea typeface="+mn-ea"/>
              </a:rPr>
              <a:t>14</a:t>
            </a:fld>
            <a:endParaRPr/>
          </a:p>
        </p:txBody>
      </p:sp>
      <p:sp>
        <p:nvSpPr>
          <p:cNvPr id="249" name="CustomShape 4"/>
          <p:cNvSpPr/>
          <p:nvPr/>
        </p:nvSpPr>
        <p:spPr>
          <a:xfrm>
            <a:off x="2066040" y="5543640"/>
            <a:ext cx="3036600" cy="7970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elements = [1,2,3,4,5]</a:t>
            </a:r>
            <a:endParaRPr/>
          </a:p>
          <a:p>
            <a:pPr>
              <a:lnSpc>
                <a:spcPct val="100000"/>
              </a:lnSpc>
            </a:pPr>
            <a:r>
              <a:rPr lang="en-IN" sz="1100">
                <a:solidFill>
                  <a:srgbClr val="000000"/>
                </a:solidFill>
                <a:latin typeface="Courier New"/>
                <a:ea typeface="+mn-ea"/>
              </a:rPr>
              <a:t>for element in elements:</a:t>
            </a:r>
            <a:endParaRPr/>
          </a:p>
          <a:p>
            <a:pPr>
              <a:lnSpc>
                <a:spcPct val="100000"/>
              </a:lnSpc>
            </a:pPr>
            <a:r>
              <a:rPr lang="en-IN" sz="1100">
                <a:solidFill>
                  <a:srgbClr val="000000"/>
                </a:solidFill>
                <a:latin typeface="Courier New"/>
                <a:ea typeface="+mn-ea"/>
              </a:rPr>
              <a:t>print element</a:t>
            </a:r>
            <a:endParaRPr/>
          </a:p>
          <a:p>
            <a:pPr>
              <a:lnSpc>
                <a:spcPct val="100000"/>
              </a:lnSpc>
            </a:pPr>
            <a:endParaRPr/>
          </a:p>
          <a:p>
            <a:pPr algn="ctr">
              <a:lnSpc>
                <a:spcPct val="100000"/>
              </a:lnSpc>
            </a:pPr>
            <a:endParaRPr/>
          </a:p>
        </p:txBody>
      </p:sp>
      <p:sp>
        <p:nvSpPr>
          <p:cNvPr id="250" name="CustomShape 5"/>
          <p:cNvSpPr/>
          <p:nvPr/>
        </p:nvSpPr>
        <p:spPr>
          <a:xfrm>
            <a:off x="2066040" y="8070480"/>
            <a:ext cx="3036600" cy="14544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elements = [1,2,3,4,5]</a:t>
            </a:r>
            <a:endParaRPr/>
          </a:p>
          <a:p>
            <a:pPr>
              <a:lnSpc>
                <a:spcPct val="100000"/>
              </a:lnSpc>
            </a:pPr>
            <a:r>
              <a:rPr lang="en-IN" sz="1100">
                <a:solidFill>
                  <a:srgbClr val="000000"/>
                </a:solidFill>
                <a:latin typeface="Courier New"/>
                <a:ea typeface="+mn-ea"/>
              </a:rPr>
              <a:t>it = iter(elements)</a:t>
            </a:r>
            <a:endParaRPr/>
          </a:p>
          <a:p>
            <a:pPr>
              <a:lnSpc>
                <a:spcPct val="100000"/>
              </a:lnSpc>
            </a:pPr>
            <a:r>
              <a:rPr lang="en-IN" sz="1100">
                <a:solidFill>
                  <a:srgbClr val="000000"/>
                </a:solidFill>
                <a:latin typeface="Courier New"/>
                <a:ea typeface="+mn-ea"/>
              </a:rPr>
              <a:t>while (True):</a:t>
            </a:r>
            <a:endParaRPr/>
          </a:p>
          <a:p>
            <a:pPr>
              <a:lnSpc>
                <a:spcPct val="100000"/>
              </a:lnSpc>
            </a:pPr>
            <a:r>
              <a:rPr lang="en-IN" sz="1100">
                <a:solidFill>
                  <a:srgbClr val="000000"/>
                </a:solidFill>
                <a:latin typeface="Courier New"/>
                <a:ea typeface="+mn-ea"/>
              </a:rPr>
              <a:t>    try:</a:t>
            </a:r>
            <a:endParaRPr/>
          </a:p>
          <a:p>
            <a:pPr>
              <a:lnSpc>
                <a:spcPct val="100000"/>
              </a:lnSpc>
            </a:pPr>
            <a:r>
              <a:rPr lang="en-IN" sz="1100">
                <a:solidFill>
                  <a:srgbClr val="000000"/>
                </a:solidFill>
                <a:latin typeface="Courier New"/>
                <a:ea typeface="+mn-ea"/>
              </a:rPr>
              <a:t>        print (next(it))</a:t>
            </a:r>
            <a:endParaRPr/>
          </a:p>
          <a:p>
            <a:pPr>
              <a:lnSpc>
                <a:spcPct val="100000"/>
              </a:lnSpc>
            </a:pPr>
            <a:r>
              <a:rPr lang="en-IN" sz="1100">
                <a:solidFill>
                  <a:srgbClr val="000000"/>
                </a:solidFill>
                <a:latin typeface="Courier New"/>
                <a:ea typeface="+mn-ea"/>
              </a:rPr>
              <a:t>    except StopIteration</a:t>
            </a:r>
            <a:endParaRPr/>
          </a:p>
          <a:p>
            <a:pPr>
              <a:lnSpc>
                <a:spcPct val="100000"/>
              </a:lnSpc>
            </a:pPr>
            <a:r>
              <a:rPr lang="en-IN" sz="1100">
                <a:solidFill>
                  <a:srgbClr val="000000"/>
                </a:solidFill>
                <a:latin typeface="Courier New"/>
                <a:ea typeface="+mn-ea"/>
              </a:rPr>
              <a:t>    break  </a:t>
            </a:r>
            <a:endParaRPr/>
          </a:p>
          <a:p>
            <a:pPr>
              <a:lnSpc>
                <a:spcPct val="100000"/>
              </a:lnSpc>
            </a:pPr>
            <a:endParaRPr/>
          </a:p>
          <a:p>
            <a:pPr algn="ctr">
              <a:lnSpc>
                <a:spcPct val="100000"/>
              </a:lnSpc>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b="1">
                <a:solidFill>
                  <a:srgbClr val="000000"/>
                </a:solidFill>
                <a:latin typeface="Arial"/>
              </a:rPr>
              <a:t>Iterators … </a:t>
            </a:r>
            <a:r>
              <a:rPr lang="en-IN" sz="1000" b="1">
                <a:solidFill>
                  <a:srgbClr val="000000"/>
                </a:solidFill>
                <a:latin typeface="Arial"/>
              </a:rPr>
              <a:t>continued</a:t>
            </a:r>
            <a:endParaRPr/>
          </a:p>
          <a:p>
            <a:pPr>
              <a:lnSpc>
                <a:spcPct val="100000"/>
              </a:lnSpc>
            </a:pPr>
            <a:r>
              <a:rPr lang="en-IN" sz="1000">
                <a:solidFill>
                  <a:srgbClr val="000000"/>
                </a:solidFill>
                <a:latin typeface="Arial"/>
              </a:rPr>
              <a:t>Creating your own iterators is relatively straight forward.  When creating an iterable object, override the </a:t>
            </a:r>
            <a:r>
              <a:rPr lang="en-IN" sz="1000">
                <a:solidFill>
                  <a:srgbClr val="000000"/>
                </a:solidFill>
                <a:latin typeface="Courier New"/>
              </a:rPr>
              <a:t>__iter__ method and supply your own.</a:t>
            </a:r>
            <a:endParaRPr/>
          </a:p>
          <a:p>
            <a:pPr>
              <a:lnSpc>
                <a:spcPct val="100000"/>
              </a:lnSpc>
            </a:pPr>
            <a:r>
              <a:rPr lang="en-IN" sz="1000">
                <a:solidFill>
                  <a:srgbClr val="000000"/>
                </a:solidFill>
                <a:latin typeface="Courier New"/>
              </a:rPr>
              <a:t>So, what is an iterable object? An iterable object is anything that can be defined as follows:</a:t>
            </a:r>
            <a:endParaRPr/>
          </a:p>
          <a:p>
            <a:pPr>
              <a:lnSpc>
                <a:spcPct val="100000"/>
              </a:lnSpc>
              <a:buFont typeface="+mj-lt"/>
              <a:buAutoNum type="arabicPeriod"/>
            </a:pPr>
            <a:r>
              <a:rPr lang="en-IN" sz="1000">
                <a:solidFill>
                  <a:srgbClr val="000000"/>
                </a:solidFill>
                <a:latin typeface="Courier New"/>
              </a:rPr>
              <a:t>Anything that can be looped over, for example a list or a string.</a:t>
            </a:r>
            <a:endParaRPr/>
          </a:p>
          <a:p>
            <a:pPr>
              <a:lnSpc>
                <a:spcPct val="100000"/>
              </a:lnSpc>
              <a:buFont typeface="+mj-lt"/>
              <a:buAutoNum type="arabicPeriod"/>
            </a:pPr>
            <a:r>
              <a:rPr lang="en-IN" sz="1000">
                <a:solidFill>
                  <a:srgbClr val="000000"/>
                </a:solidFill>
                <a:latin typeface="Courier New"/>
              </a:rPr>
              <a:t>Anything that can appear on the right of a for loop. For example: for x in iterable_object</a:t>
            </a:r>
            <a:endParaRPr/>
          </a:p>
          <a:p>
            <a:pPr>
              <a:lnSpc>
                <a:spcPct val="100000"/>
              </a:lnSpc>
              <a:buFont typeface="+mj-lt"/>
              <a:buAutoNum type="arabicPeriod"/>
            </a:pPr>
            <a:r>
              <a:rPr lang="en-IN" sz="1000">
                <a:solidFill>
                  <a:srgbClr val="000000"/>
                </a:solidFill>
                <a:latin typeface="Courier New"/>
              </a:rPr>
              <a:t>Anything that you can call with the iter() function that returns an iterator</a:t>
            </a:r>
            <a:endParaRPr/>
          </a:p>
          <a:p>
            <a:pPr>
              <a:lnSpc>
                <a:spcPct val="100000"/>
              </a:lnSpc>
              <a:buFont typeface="+mj-lt"/>
              <a:buAutoNum type="arabicPeriod"/>
            </a:pPr>
            <a:r>
              <a:rPr lang="en-IN" sz="1000">
                <a:solidFill>
                  <a:srgbClr val="000000"/>
                </a:solidFill>
                <a:latin typeface="Courier New"/>
              </a:rPr>
              <a:t>Any object that defines the __iter__ or __getitems__ methods. An iterable object is not quite the same as an iterator: which is defined as follows:</a:t>
            </a:r>
            <a:endParaRPr/>
          </a:p>
          <a:p>
            <a:pPr lvl="1">
              <a:lnSpc>
                <a:spcPct val="100000"/>
              </a:lnSpc>
              <a:buFont typeface="+mj-lt"/>
              <a:buAutoNum type="alphaLcParenR"/>
            </a:pPr>
            <a:r>
              <a:rPr lang="en-IN" sz="1000">
                <a:solidFill>
                  <a:srgbClr val="000000"/>
                </a:solidFill>
                <a:latin typeface="Courier New"/>
              </a:rPr>
              <a:t> Any object with a state that remembers where it is during iteration.</a:t>
            </a:r>
            <a:endParaRPr/>
          </a:p>
          <a:p>
            <a:pPr lvl="1">
              <a:lnSpc>
                <a:spcPct val="100000"/>
              </a:lnSpc>
              <a:buFont typeface="+mj-lt"/>
              <a:buAutoNum type="alphaLcParenR"/>
            </a:pPr>
            <a:r>
              <a:rPr lang="en-IN" sz="1000">
                <a:solidFill>
                  <a:srgbClr val="000000"/>
                </a:solidFill>
                <a:latin typeface="Courier New"/>
              </a:rPr>
              <a:t> Any object with a __next__ method defined that:</a:t>
            </a:r>
            <a:endParaRPr/>
          </a:p>
          <a:p>
            <a:pPr lvl="2">
              <a:lnSpc>
                <a:spcPct val="100000"/>
              </a:lnSpc>
              <a:buFont typeface="Arial"/>
              <a:buChar char="•"/>
            </a:pPr>
            <a:r>
              <a:rPr lang="en-IN" sz="1000">
                <a:solidFill>
                  <a:srgbClr val="000000"/>
                </a:solidFill>
                <a:latin typeface="Courier New"/>
              </a:rPr>
              <a:t> Returns the next value in the collection</a:t>
            </a:r>
            <a:endParaRPr/>
          </a:p>
          <a:p>
            <a:pPr lvl="2">
              <a:lnSpc>
                <a:spcPct val="100000"/>
              </a:lnSpc>
              <a:buFont typeface="Arial"/>
              <a:buChar char="•"/>
            </a:pPr>
            <a:r>
              <a:rPr lang="en-IN" sz="1000">
                <a:solidFill>
                  <a:srgbClr val="000000"/>
                </a:solidFill>
                <a:latin typeface="Courier New"/>
              </a:rPr>
              <a:t> Updates the state to point to the next value.</a:t>
            </a:r>
            <a:endParaRPr/>
          </a:p>
          <a:p>
            <a:pPr lvl="2">
              <a:lnSpc>
                <a:spcPct val="100000"/>
              </a:lnSpc>
              <a:buFont typeface="Arial"/>
              <a:buChar char="•"/>
            </a:pPr>
            <a:r>
              <a:rPr lang="en-IN" sz="1000">
                <a:solidFill>
                  <a:srgbClr val="000000"/>
                </a:solidFill>
                <a:latin typeface="Courier New"/>
              </a:rPr>
              <a:t> Signals when it is finished iteration by raising the StopIteration 	exception.</a:t>
            </a: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While the iterator and iterable object can be defined as two separate entities, in practice most programmers combine then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r>
              <a:rPr lang="en-IN" sz="1000">
                <a:solidFill>
                  <a:srgbClr val="000000"/>
                </a:solidFill>
                <a:latin typeface="Courier New"/>
              </a:rPr>
              <a:t> </a:t>
            </a:r>
            <a:endParaRPr/>
          </a:p>
          <a:p>
            <a:pPr>
              <a:lnSpc>
                <a:spcPct val="100000"/>
              </a:lnSpc>
            </a:pPr>
            <a:r>
              <a:rPr lang="en-IN" sz="1000">
                <a:solidFill>
                  <a:srgbClr val="000000"/>
                </a:solidFill>
                <a:latin typeface="Courier New"/>
              </a:rPr>
              <a:t> </a:t>
            </a:r>
            <a:endParaRPr/>
          </a:p>
          <a:p>
            <a:pPr>
              <a:lnSpc>
                <a:spcPct val="100000"/>
              </a:lnSpc>
            </a:pPr>
            <a:endParaRPr/>
          </a:p>
        </p:txBody>
      </p:sp>
      <p:sp>
        <p:nvSpPr>
          <p:cNvPr id="25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5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6986118-FE16-4843-9ED1-65AD9624E420}" type="slidenum">
              <a:rPr lang="en-IN" sz="1000">
                <a:solidFill>
                  <a:srgbClr val="000000"/>
                </a:solidFill>
                <a:latin typeface="Georgia"/>
                <a:ea typeface="+mn-ea"/>
              </a:rPr>
              <a:t>15</a:t>
            </a:fld>
            <a:endParaRPr/>
          </a:p>
        </p:txBody>
      </p:sp>
      <p:sp>
        <p:nvSpPr>
          <p:cNvPr id="254" name="CustomShape 4"/>
          <p:cNvSpPr/>
          <p:nvPr/>
        </p:nvSpPr>
        <p:spPr>
          <a:xfrm>
            <a:off x="1055880" y="4217400"/>
            <a:ext cx="4716000" cy="81252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elements = [1,2,3,4,5] # This is an iterable object</a:t>
            </a:r>
            <a:endParaRPr/>
          </a:p>
          <a:p>
            <a:pPr>
              <a:lnSpc>
                <a:spcPct val="100000"/>
              </a:lnSpc>
            </a:pPr>
            <a:r>
              <a:rPr lang="en-IN" sz="1200">
                <a:solidFill>
                  <a:srgbClr val="000000"/>
                </a:solidFill>
                <a:latin typeface="Courier New"/>
                <a:ea typeface="+mn-ea"/>
              </a:rPr>
              <a:t>it = iter(elements) # it is the iterator object.</a:t>
            </a:r>
            <a:endParaRPr/>
          </a:p>
          <a:p>
            <a:pPr>
              <a:lnSpc>
                <a:spcPct val="100000"/>
              </a:lnSpc>
            </a:pPr>
            <a:endParaRPr/>
          </a:p>
          <a:p>
            <a:pPr algn="ctr">
              <a:lnSpc>
                <a:spcPct val="100000"/>
              </a:lnSpc>
            </a:pPr>
            <a:endParaRPr/>
          </a:p>
        </p:txBody>
      </p:sp>
      <p:sp>
        <p:nvSpPr>
          <p:cNvPr id="255" name="CustomShape 5"/>
          <p:cNvSpPr/>
          <p:nvPr/>
        </p:nvSpPr>
        <p:spPr>
          <a:xfrm>
            <a:off x="1580400" y="5872320"/>
            <a:ext cx="3938040" cy="15318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Class IterableExample(object):</a:t>
            </a:r>
            <a:endParaRPr/>
          </a:p>
          <a:p>
            <a:pPr>
              <a:lnSpc>
                <a:spcPct val="100000"/>
              </a:lnSpc>
            </a:pPr>
            <a:r>
              <a:rPr lang="en-IN" sz="1200">
                <a:solidFill>
                  <a:srgbClr val="000000"/>
                </a:solidFill>
                <a:latin typeface="Courier New"/>
                <a:ea typeface="+mn-ea"/>
              </a:rPr>
              <a:t>    def __iter__(self):</a:t>
            </a:r>
            <a:endParaRPr/>
          </a:p>
          <a:p>
            <a:pPr>
              <a:lnSpc>
                <a:spcPct val="100000"/>
              </a:lnSpc>
            </a:pPr>
            <a:r>
              <a:rPr lang="en-IN" sz="1200">
                <a:solidFill>
                  <a:srgbClr val="000000"/>
                </a:solidFill>
                <a:latin typeface="Courier New"/>
                <a:ea typeface="+mn-ea"/>
              </a:rPr>
              <a:t>        return self</a:t>
            </a:r>
            <a:endParaRPr/>
          </a:p>
          <a:p>
            <a:pPr>
              <a:lnSpc>
                <a:spcPct val="100000"/>
              </a:lnSpc>
            </a:pPr>
            <a:r>
              <a:rPr lang="en-IN" sz="1200">
                <a:solidFill>
                  <a:srgbClr val="000000"/>
                </a:solidFill>
                <a:latin typeface="Courier New"/>
                <a:ea typeface="+mn-ea"/>
              </a:rPr>
              <a:t>def next (self):</a:t>
            </a:r>
            <a:endParaRPr/>
          </a:p>
          <a:p>
            <a:pPr>
              <a:lnSpc>
                <a:spcPct val="100000"/>
              </a:lnSpc>
            </a:pPr>
            <a:r>
              <a:rPr lang="en-IN" sz="1200">
                <a:solidFill>
                  <a:srgbClr val="000000"/>
                </a:solidFill>
                <a:latin typeface="Courier New"/>
                <a:ea typeface="+mn-ea"/>
              </a:rPr>
              <a:t>    &lt;some code here&gt;</a:t>
            </a:r>
            <a:endParaRPr/>
          </a:p>
          <a:p>
            <a:pPr>
              <a:lnSpc>
                <a:spcPct val="100000"/>
              </a:lnSpc>
            </a:pPr>
            <a:endParaRPr/>
          </a:p>
          <a:p>
            <a:pPr algn="ctr">
              <a:lnSpc>
                <a:spcPct val="100000"/>
              </a:lnSpc>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2000" b="1">
                <a:solidFill>
                  <a:srgbClr val="000000"/>
                </a:solidFill>
                <a:latin typeface="Arial"/>
              </a:rPr>
              <a:t>Generators</a:t>
            </a:r>
            <a:endParaRPr/>
          </a:p>
          <a:p>
            <a:pPr>
              <a:lnSpc>
                <a:spcPct val="100000"/>
              </a:lnSpc>
            </a:pPr>
            <a:r>
              <a:rPr lang="en-IN" sz="2000">
                <a:solidFill>
                  <a:srgbClr val="000000"/>
                </a:solidFill>
                <a:latin typeface="Arial"/>
              </a:rPr>
              <a:t>Generators are a special type of iterator. You can think of a generator as an iterable function.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Defining a name such as </a:t>
            </a:r>
            <a:r>
              <a:rPr lang="en-IN" sz="2000">
                <a:solidFill>
                  <a:srgbClr val="000000"/>
                </a:solidFill>
                <a:latin typeface="Courier New"/>
              </a:rPr>
              <a:t>x = my_generator(), we can now call next(x) on the generator to give us the next element in the defined list l. </a:t>
            </a:r>
            <a:endParaRPr/>
          </a:p>
          <a:p>
            <a:pPr>
              <a:lnSpc>
                <a:spcPct val="100000"/>
              </a:lnSpc>
            </a:pPr>
            <a:r>
              <a:rPr lang="en-IN" sz="2000">
                <a:solidFill>
                  <a:srgbClr val="000000"/>
                </a:solidFill>
                <a:latin typeface="Courier New"/>
              </a:rPr>
              <a:t>Note the main difference between a generator and a normal function. Using the keyword yield automatically makes the function a generator. Unlike functions, generators maintain state between calls. If my_generator had return e rather than yield e, the only value that it would ever return is '1'. However, because we use the yield keyword, every call to the generator using it as an argument to the built in next() function give us the next element of the list, so the output would be 1 2 3 4 5 rather than just 1 if we had a normal function. </a:t>
            </a:r>
            <a:endParaRPr/>
          </a:p>
        </p:txBody>
      </p:sp>
      <p:sp>
        <p:nvSpPr>
          <p:cNvPr id="25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5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DEE8BF04-83A6-49CC-A5CA-013E601388F2}" type="slidenum">
              <a:rPr lang="en-IN" sz="1000">
                <a:solidFill>
                  <a:srgbClr val="000000"/>
                </a:solidFill>
                <a:latin typeface="Georgia"/>
                <a:ea typeface="+mn-ea"/>
              </a:rPr>
              <a:t>16</a:t>
            </a:fld>
            <a:endParaRPr/>
          </a:p>
        </p:txBody>
      </p:sp>
      <p:sp>
        <p:nvSpPr>
          <p:cNvPr id="259" name="CustomShape 4"/>
          <p:cNvSpPr/>
          <p:nvPr/>
        </p:nvSpPr>
        <p:spPr>
          <a:xfrm>
            <a:off x="1580400" y="5418360"/>
            <a:ext cx="3938040" cy="19238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my_generator():</a:t>
            </a:r>
            <a:endParaRPr/>
          </a:p>
          <a:p>
            <a:pPr>
              <a:lnSpc>
                <a:spcPct val="100000"/>
              </a:lnSpc>
            </a:pPr>
            <a:r>
              <a:rPr lang="en-IN" sz="1200">
                <a:solidFill>
                  <a:srgbClr val="000000"/>
                </a:solidFill>
                <a:latin typeface="Courier New"/>
                <a:ea typeface="+mn-ea"/>
              </a:rPr>
              <a:t>l = [1,2,3,4,5]</a:t>
            </a:r>
            <a:endParaRPr/>
          </a:p>
          <a:p>
            <a:pPr>
              <a:lnSpc>
                <a:spcPct val="100000"/>
              </a:lnSpc>
            </a:pPr>
            <a:r>
              <a:rPr lang="en-IN" sz="1200">
                <a:solidFill>
                  <a:srgbClr val="000000"/>
                </a:solidFill>
                <a:latin typeface="Courier New"/>
                <a:ea typeface="+mn-ea"/>
              </a:rPr>
              <a:t>for e in l:</a:t>
            </a:r>
            <a:endParaRPr/>
          </a:p>
          <a:p>
            <a:pPr>
              <a:lnSpc>
                <a:spcPct val="100000"/>
              </a:lnSpc>
            </a:pPr>
            <a:r>
              <a:rPr lang="en-IN" sz="1200">
                <a:solidFill>
                  <a:srgbClr val="000000"/>
                </a:solidFill>
                <a:latin typeface="Courier New"/>
                <a:ea typeface="+mn-ea"/>
              </a:rPr>
              <a:t>    yield e</a:t>
            </a:r>
            <a:endParaRPr/>
          </a:p>
          <a:p>
            <a:pPr>
              <a:lnSpc>
                <a:spcPct val="100000"/>
              </a:lnSpc>
            </a:pPr>
            <a:r>
              <a:rPr lang="en-IN" sz="1200">
                <a:solidFill>
                  <a:srgbClr val="000000"/>
                </a:solidFill>
                <a:latin typeface="Courier New"/>
                <a:ea typeface="+mn-ea"/>
              </a:rPr>
              <a:t>x = my_generator()</a:t>
            </a:r>
            <a:endParaRPr/>
          </a:p>
          <a:p>
            <a:pPr>
              <a:lnSpc>
                <a:spcPct val="100000"/>
              </a:lnSpc>
            </a:pPr>
            <a:r>
              <a:rPr lang="en-IN" sz="1200">
                <a:solidFill>
                  <a:srgbClr val="000000"/>
                </a:solidFill>
                <a:latin typeface="Courier New"/>
                <a:ea typeface="+mn-ea"/>
              </a:rPr>
              <a:t>    try:</a:t>
            </a:r>
            <a:endParaRPr/>
          </a:p>
          <a:p>
            <a:pPr>
              <a:lnSpc>
                <a:spcPct val="100000"/>
              </a:lnSpc>
            </a:pPr>
            <a:r>
              <a:rPr lang="en-IN" sz="1200">
                <a:solidFill>
                  <a:srgbClr val="000000"/>
                </a:solidFill>
                <a:latin typeface="Courier New"/>
                <a:ea typeface="+mn-ea"/>
              </a:rPr>
              <a:t>        next(x)</a:t>
            </a:r>
            <a:endParaRPr/>
          </a:p>
          <a:p>
            <a:pPr>
              <a:lnSpc>
                <a:spcPct val="100000"/>
              </a:lnSpc>
            </a:pPr>
            <a:r>
              <a:rPr lang="en-IN" sz="1200">
                <a:solidFill>
                  <a:srgbClr val="000000"/>
                </a:solidFill>
                <a:latin typeface="Courier New"/>
                <a:ea typeface="+mn-ea"/>
              </a:rPr>
              <a:t>    except StopIteration:</a:t>
            </a:r>
            <a:endParaRPr/>
          </a:p>
          <a:p>
            <a:pPr>
              <a:lnSpc>
                <a:spcPct val="100000"/>
              </a:lnSpc>
            </a:pPr>
            <a:r>
              <a:rPr lang="en-IN" sz="1200">
                <a:solidFill>
                  <a:srgbClr val="000000"/>
                </a:solidFill>
                <a:latin typeface="Courier New"/>
                <a:ea typeface="+mn-ea"/>
              </a:rPr>
              <a:t>        print (“Finished”)</a:t>
            </a:r>
            <a:endParaRPr/>
          </a:p>
          <a:p>
            <a:pPr>
              <a:lnSpc>
                <a:spcPct val="100000"/>
              </a:lnSpc>
            </a:pPr>
            <a:endParaRPr/>
          </a:p>
          <a:p>
            <a:pPr algn="ctr">
              <a:lnSpc>
                <a:spcPct val="100000"/>
              </a:lnSpc>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2000" b="1">
                <a:solidFill>
                  <a:srgbClr val="000000"/>
                </a:solidFill>
                <a:latin typeface="Arial"/>
              </a:rPr>
              <a:t>Generators  …. continued</a:t>
            </a:r>
            <a:endParaRPr/>
          </a:p>
          <a:p>
            <a:pPr>
              <a:lnSpc>
                <a:spcPct val="100000"/>
              </a:lnSpc>
            </a:pPr>
            <a:r>
              <a:rPr lang="en-IN" sz="2000">
                <a:solidFill>
                  <a:srgbClr val="000000"/>
                </a:solidFill>
                <a:latin typeface="Arial"/>
              </a:rPr>
              <a:t>Additionally, since x is now iterable, we could also re-write the above code like this:</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We can do even more with generators. Recall the concept of a list comprehension. Python also supports generator comprehensions. For example we can now re-write the above code even more simply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i="1">
                <a:solidFill>
                  <a:srgbClr val="000000"/>
                </a:solidFill>
                <a:latin typeface="Arial"/>
              </a:rPr>
              <a:t>Note</a:t>
            </a:r>
            <a:r>
              <a:rPr lang="en-IN" sz="2000">
                <a:solidFill>
                  <a:srgbClr val="000000"/>
                </a:solidFill>
                <a:latin typeface="Arial"/>
              </a:rPr>
              <a:t>: in Python 3, the </a:t>
            </a:r>
            <a:r>
              <a:rPr lang="en-IN" sz="2000">
                <a:solidFill>
                  <a:srgbClr val="000000"/>
                </a:solidFill>
                <a:latin typeface="Courier New"/>
              </a:rPr>
              <a:t>range function returns a generator rather than a list in Python 2. If you want a generator object in Python 2, use the built-in xrange() function.</a:t>
            </a:r>
            <a:endParaRPr/>
          </a:p>
          <a:p>
            <a:pPr>
              <a:lnSpc>
                <a:spcPct val="100000"/>
              </a:lnSpc>
            </a:pPr>
            <a:endParaRPr/>
          </a:p>
          <a:p>
            <a:pPr>
              <a:lnSpc>
                <a:spcPct val="100000"/>
              </a:lnSpc>
            </a:pPr>
            <a:r>
              <a:rPr lang="en-IN" sz="2000">
                <a:solidFill>
                  <a:srgbClr val="000000"/>
                </a:solidFill>
                <a:latin typeface="Courier New"/>
              </a:rPr>
              <a:t>We can also use the send method in generators to be able to create coroutines. Coroutines allow us to have functions that can collaboratively call co-routines, pass execution to them, and then pass execution back to the calling function without using a 'return'. The real key here is that the 'control' state is saved between calls.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Courier New"/>
              </a:rPr>
              <a:t> </a:t>
            </a:r>
            <a:endParaRPr/>
          </a:p>
          <a:p>
            <a:pPr>
              <a:lnSpc>
                <a:spcPct val="100000"/>
              </a:lnSpc>
            </a:pPr>
            <a:r>
              <a:rPr lang="en-IN" sz="2000">
                <a:solidFill>
                  <a:srgbClr val="000000"/>
                </a:solidFill>
                <a:latin typeface="Courier New"/>
              </a:rPr>
              <a:t>The s parameter is the base number. The p received by the yield is the power.</a:t>
            </a:r>
            <a:endParaRPr/>
          </a:p>
          <a:p>
            <a:pPr>
              <a:lnSpc>
                <a:spcPct val="100000"/>
              </a:lnSpc>
            </a:pPr>
            <a:r>
              <a:rPr lang="en-IN" sz="2000">
                <a:solidFill>
                  <a:srgbClr val="000000"/>
                </a:solidFill>
                <a:latin typeface="Courier New"/>
              </a:rPr>
              <a:t>We initialize the co-routine by sending x.send(None).  Alternatively, next(x) would also work.</a:t>
            </a:r>
            <a:endParaRPr/>
          </a:p>
          <a:p>
            <a:pPr>
              <a:lnSpc>
                <a:spcPct val="100000"/>
              </a:lnSpc>
            </a:pPr>
            <a:r>
              <a:rPr lang="en-IN" sz="2000">
                <a:solidFill>
                  <a:srgbClr val="000000"/>
                </a:solidFill>
                <a:latin typeface="Courier New"/>
              </a:rPr>
              <a:t>Now we can send values to the co-routine using the send method to the generator. Therefore, x.send(2)returns 2 to the 2th power, i.e. 4 x.send(5) returns 2 to the 5th power, i.e. 32</a:t>
            </a:r>
            <a:endParaRPr/>
          </a:p>
          <a:p>
            <a:pPr>
              <a:lnSpc>
                <a:spcPct val="100000"/>
              </a:lnSpc>
            </a:pPr>
            <a:r>
              <a:rPr lang="en-IN" sz="2000">
                <a:solidFill>
                  <a:srgbClr val="000000"/>
                </a:solidFill>
                <a:latin typeface="Courier New"/>
              </a:rPr>
              <a:t> </a:t>
            </a:r>
            <a:endParaRPr/>
          </a:p>
        </p:txBody>
      </p:sp>
      <p:sp>
        <p:nvSpPr>
          <p:cNvPr id="26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6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B375B0A6-ED8C-4B90-A5F5-E57905F843CD}" type="slidenum">
              <a:rPr lang="en-IN" sz="1000">
                <a:solidFill>
                  <a:srgbClr val="000000"/>
                </a:solidFill>
                <a:latin typeface="Georgia"/>
                <a:ea typeface="+mn-ea"/>
              </a:rPr>
              <a:t>17</a:t>
            </a:fld>
            <a:endParaRPr/>
          </a:p>
        </p:txBody>
      </p:sp>
      <p:sp>
        <p:nvSpPr>
          <p:cNvPr id="263" name="CustomShape 4"/>
          <p:cNvSpPr/>
          <p:nvPr/>
        </p:nvSpPr>
        <p:spPr>
          <a:xfrm>
            <a:off x="1679040" y="1319400"/>
            <a:ext cx="3938040" cy="1526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my_generator():</a:t>
            </a:r>
            <a:endParaRPr/>
          </a:p>
          <a:p>
            <a:pPr>
              <a:lnSpc>
                <a:spcPct val="100000"/>
              </a:lnSpc>
            </a:pPr>
            <a:r>
              <a:rPr lang="en-IN" sz="1200">
                <a:solidFill>
                  <a:srgbClr val="000000"/>
                </a:solidFill>
                <a:latin typeface="Courier New"/>
                <a:ea typeface="+mn-ea"/>
              </a:rPr>
              <a:t>l = [1,2,3,4,5]</a:t>
            </a:r>
            <a:endParaRPr/>
          </a:p>
          <a:p>
            <a:pPr>
              <a:lnSpc>
                <a:spcPct val="100000"/>
              </a:lnSpc>
            </a:pPr>
            <a:r>
              <a:rPr lang="en-IN" sz="1200">
                <a:solidFill>
                  <a:srgbClr val="000000"/>
                </a:solidFill>
                <a:latin typeface="Courier New"/>
                <a:ea typeface="+mn-ea"/>
              </a:rPr>
              <a:t>for e in l:</a:t>
            </a:r>
            <a:endParaRPr/>
          </a:p>
          <a:p>
            <a:pPr>
              <a:lnSpc>
                <a:spcPct val="100000"/>
              </a:lnSpc>
            </a:pPr>
            <a:r>
              <a:rPr lang="en-IN" sz="1200">
                <a:solidFill>
                  <a:srgbClr val="000000"/>
                </a:solidFill>
                <a:latin typeface="Courier New"/>
                <a:ea typeface="+mn-ea"/>
              </a:rPr>
              <a:t>yield e</a:t>
            </a:r>
            <a:endParaRPr/>
          </a:p>
          <a:p>
            <a:pPr>
              <a:lnSpc>
                <a:spcPct val="100000"/>
              </a:lnSpc>
            </a:pPr>
            <a:r>
              <a:rPr lang="en-IN" sz="1200">
                <a:solidFill>
                  <a:srgbClr val="000000"/>
                </a:solidFill>
                <a:latin typeface="Courier New"/>
                <a:ea typeface="+mn-ea"/>
              </a:rPr>
              <a:t>x = my_generator()</a:t>
            </a:r>
            <a:endParaRPr/>
          </a:p>
          <a:p>
            <a:pPr>
              <a:lnSpc>
                <a:spcPct val="100000"/>
              </a:lnSpc>
            </a:pPr>
            <a:r>
              <a:rPr lang="en-IN" sz="1200">
                <a:solidFill>
                  <a:srgbClr val="000000"/>
                </a:solidFill>
                <a:latin typeface="Courier New"/>
                <a:ea typeface="+mn-ea"/>
              </a:rPr>
              <a:t>for i in x:</a:t>
            </a:r>
            <a:endParaRPr/>
          </a:p>
          <a:p>
            <a:pPr>
              <a:lnSpc>
                <a:spcPct val="100000"/>
              </a:lnSpc>
            </a:pPr>
            <a:r>
              <a:rPr lang="en-IN" sz="1200">
                <a:solidFill>
                  <a:srgbClr val="000000"/>
                </a:solidFill>
                <a:latin typeface="Courier New"/>
                <a:ea typeface="+mn-ea"/>
              </a:rPr>
              <a:t>print (i)</a:t>
            </a:r>
            <a:endParaRPr/>
          </a:p>
          <a:p>
            <a:pPr>
              <a:lnSpc>
                <a:spcPct val="100000"/>
              </a:lnSpc>
            </a:pPr>
            <a:endParaRPr/>
          </a:p>
          <a:p>
            <a:pPr algn="ctr">
              <a:lnSpc>
                <a:spcPct val="100000"/>
              </a:lnSpc>
            </a:pPr>
            <a:endParaRPr/>
          </a:p>
        </p:txBody>
      </p:sp>
      <p:sp>
        <p:nvSpPr>
          <p:cNvPr id="264" name="CustomShape 5"/>
          <p:cNvSpPr/>
          <p:nvPr/>
        </p:nvSpPr>
        <p:spPr>
          <a:xfrm>
            <a:off x="1679040" y="3713040"/>
            <a:ext cx="3938040" cy="821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my_generator = (n for n in range(1,6))</a:t>
            </a:r>
            <a:endParaRPr/>
          </a:p>
          <a:p>
            <a:pPr>
              <a:lnSpc>
                <a:spcPct val="100000"/>
              </a:lnSpc>
            </a:pPr>
            <a:r>
              <a:rPr lang="en-IN" sz="1200">
                <a:solidFill>
                  <a:srgbClr val="000000"/>
                </a:solidFill>
                <a:latin typeface="Courier New"/>
                <a:ea typeface="+mn-ea"/>
              </a:rPr>
              <a:t>for i in my_generator:</a:t>
            </a:r>
            <a:endParaRPr/>
          </a:p>
          <a:p>
            <a:pPr>
              <a:lnSpc>
                <a:spcPct val="100000"/>
              </a:lnSpc>
            </a:pPr>
            <a:r>
              <a:rPr lang="en-IN" sz="1200">
                <a:solidFill>
                  <a:srgbClr val="000000"/>
                </a:solidFill>
                <a:latin typeface="Courier New"/>
                <a:ea typeface="+mn-ea"/>
              </a:rPr>
              <a:t>print (i)</a:t>
            </a:r>
            <a:endParaRPr/>
          </a:p>
          <a:p>
            <a:pPr>
              <a:lnSpc>
                <a:spcPct val="100000"/>
              </a:lnSpc>
            </a:pPr>
            <a:endParaRPr/>
          </a:p>
          <a:p>
            <a:pPr algn="ctr">
              <a:lnSpc>
                <a:spcPct val="100000"/>
              </a:lnSpc>
            </a:pPr>
            <a:endParaRPr/>
          </a:p>
        </p:txBody>
      </p:sp>
      <p:sp>
        <p:nvSpPr>
          <p:cNvPr id="265" name="CustomShape 6"/>
          <p:cNvSpPr/>
          <p:nvPr/>
        </p:nvSpPr>
        <p:spPr>
          <a:xfrm>
            <a:off x="1580400" y="648108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my_coroutine(s):</a:t>
            </a:r>
            <a:endParaRPr/>
          </a:p>
          <a:p>
            <a:pPr>
              <a:lnSpc>
                <a:spcPct val="100000"/>
              </a:lnSpc>
            </a:pPr>
            <a:r>
              <a:rPr lang="en-IN" sz="1200">
                <a:solidFill>
                  <a:srgbClr val="000000"/>
                </a:solidFill>
                <a:latin typeface="Courier New"/>
                <a:ea typeface="+mn-ea"/>
              </a:rPr>
              <a:t>while True:</a:t>
            </a:r>
            <a:endParaRPr/>
          </a:p>
          <a:p>
            <a:pPr>
              <a:lnSpc>
                <a:spcPct val="100000"/>
              </a:lnSpc>
            </a:pPr>
            <a:r>
              <a:rPr lang="en-IN" sz="1200">
                <a:solidFill>
                  <a:srgbClr val="000000"/>
                </a:solidFill>
                <a:latin typeface="Courier New"/>
                <a:ea typeface="+mn-ea"/>
              </a:rPr>
              <a:t>    p = yield</a:t>
            </a:r>
            <a:endParaRPr/>
          </a:p>
          <a:p>
            <a:pPr>
              <a:lnSpc>
                <a:spcPct val="100000"/>
              </a:lnSpc>
            </a:pPr>
            <a:r>
              <a:rPr lang="en-IN" sz="1200">
                <a:solidFill>
                  <a:srgbClr val="000000"/>
                </a:solidFill>
                <a:latin typeface="Courier New"/>
                <a:ea typeface="+mn-ea"/>
              </a:rPr>
              <a:t>    print (pow(s,p))</a:t>
            </a:r>
            <a:endParaRPr/>
          </a:p>
          <a:p>
            <a:pPr>
              <a:lnSpc>
                <a:spcPct val="100000"/>
              </a:lnSpc>
            </a:pPr>
            <a:r>
              <a:rPr lang="en-IN" sz="1200">
                <a:solidFill>
                  <a:srgbClr val="000000"/>
                </a:solidFill>
                <a:latin typeface="Courier New"/>
                <a:ea typeface="+mn-ea"/>
              </a:rPr>
              <a:t>x = my_coroutine(2)</a:t>
            </a:r>
            <a:endParaRPr/>
          </a:p>
          <a:p>
            <a:pPr>
              <a:lnSpc>
                <a:spcPct val="100000"/>
              </a:lnSpc>
            </a:pPr>
            <a:r>
              <a:rPr lang="en-IN" sz="1200">
                <a:solidFill>
                  <a:srgbClr val="000000"/>
                </a:solidFill>
                <a:latin typeface="Courier New"/>
                <a:ea typeface="+mn-ea"/>
              </a:rPr>
              <a:t>x.send(None)</a:t>
            </a:r>
            <a:endParaRPr/>
          </a:p>
          <a:p>
            <a:pPr>
              <a:lnSpc>
                <a:spcPct val="100000"/>
              </a:lnSpc>
            </a:pPr>
            <a:r>
              <a:rPr lang="en-IN" sz="1200">
                <a:solidFill>
                  <a:srgbClr val="000000"/>
                </a:solidFill>
                <a:latin typeface="Courier New"/>
                <a:ea typeface="+mn-ea"/>
              </a:rPr>
              <a:t>x.send(2)</a:t>
            </a:r>
            <a:endParaRPr/>
          </a:p>
          <a:p>
            <a:pPr>
              <a:lnSpc>
                <a:spcPct val="100000"/>
              </a:lnSpc>
            </a:pPr>
            <a:r>
              <a:rPr lang="en-IN" sz="1200">
                <a:solidFill>
                  <a:srgbClr val="000000"/>
                </a:solidFill>
                <a:latin typeface="Courier New"/>
                <a:ea typeface="+mn-ea"/>
              </a:rPr>
              <a:t>x.send(5)</a:t>
            </a:r>
            <a:endParaRPr/>
          </a:p>
          <a:p>
            <a:pPr>
              <a:lnSpc>
                <a:spcPct val="100000"/>
              </a:lnSpc>
            </a:pPr>
            <a:endParaRPr/>
          </a:p>
          <a:p>
            <a:pPr algn="ctr">
              <a:lnSpc>
                <a:spcPct val="100000"/>
              </a:lnSpc>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2000" b="1">
                <a:solidFill>
                  <a:srgbClr val="000000"/>
                </a:solidFill>
                <a:latin typeface="Arial"/>
              </a:rPr>
              <a:t>Generators  …. continued</a:t>
            </a:r>
            <a:endParaRPr/>
          </a:p>
          <a:p>
            <a:pPr>
              <a:lnSpc>
                <a:spcPct val="100000"/>
              </a:lnSpc>
            </a:pPr>
            <a:r>
              <a:rPr lang="en-IN" sz="2000">
                <a:solidFill>
                  <a:srgbClr val="000000"/>
                </a:solidFill>
                <a:latin typeface="Arial"/>
              </a:rPr>
              <a:t>Co-routines are primarily consumers of data.</a:t>
            </a:r>
            <a:endParaRPr/>
          </a:p>
          <a:p>
            <a:pPr>
              <a:lnSpc>
                <a:spcPct val="100000"/>
              </a:lnSpc>
            </a:pPr>
            <a:r>
              <a:rPr lang="en-IN" sz="2000">
                <a:solidFill>
                  <a:srgbClr val="000000"/>
                </a:solidFill>
                <a:latin typeface="Arial"/>
              </a:rPr>
              <a:t>Generators are producers of data. Using these tools make it easy to create producer/consumer patterns, where the generator produces data for the consumer co-routine to process.</a:t>
            </a:r>
            <a:endParaRPr/>
          </a:p>
          <a:p>
            <a:pPr>
              <a:lnSpc>
                <a:spcPct val="100000"/>
              </a:lnSpc>
            </a:pPr>
            <a:r>
              <a:rPr lang="en-IN" sz="2000">
                <a:solidFill>
                  <a:srgbClr val="000000"/>
                </a:solidFill>
                <a:latin typeface="Arial"/>
              </a:rPr>
              <a:t>Remember, all coroutines must be “primed” by calling either the </a:t>
            </a:r>
            <a:r>
              <a:rPr lang="en-IN" sz="2000">
                <a:solidFill>
                  <a:srgbClr val="000000"/>
                </a:solidFill>
                <a:latin typeface="Courier New"/>
              </a:rPr>
              <a:t>next function or the send method with the None parameter.</a:t>
            </a:r>
            <a:endParaRPr/>
          </a:p>
          <a:p>
            <a:pPr>
              <a:lnSpc>
                <a:spcPct val="100000"/>
              </a:lnSpc>
            </a:pPr>
            <a:endParaRPr/>
          </a:p>
        </p:txBody>
      </p:sp>
      <p:sp>
        <p:nvSpPr>
          <p:cNvPr id="26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6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8A4B9C39-0DCE-42E9-923A-B6B35DF04141}" type="slidenum">
              <a:rPr lang="en-IN" sz="1000">
                <a:solidFill>
                  <a:srgbClr val="000000"/>
                </a:solidFill>
                <a:latin typeface="Georgia"/>
                <a:ea typeface="+mn-ea"/>
              </a:rPr>
              <a:t>18</a:t>
            </a:fld>
            <a:endParaRPr/>
          </a:p>
        </p:txBody>
      </p:sp>
      <p:sp>
        <p:nvSpPr>
          <p:cNvPr id="269" name="CustomShape 4"/>
          <p:cNvSpPr/>
          <p:nvPr/>
        </p:nvSpPr>
        <p:spPr>
          <a:xfrm>
            <a:off x="1657440" y="291564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f(a):</a:t>
            </a:r>
            <a:endParaRPr/>
          </a:p>
          <a:p>
            <a:pPr>
              <a:lnSpc>
                <a:spcPct val="100000"/>
              </a:lnSpc>
            </a:pPr>
            <a:r>
              <a:rPr lang="en-IN" sz="1200">
                <a:solidFill>
                  <a:srgbClr val="000000"/>
                </a:solidFill>
                <a:latin typeface="Courier New"/>
                <a:ea typeface="+mn-ea"/>
              </a:rPr>
              <a:t>    def g(b,c):</a:t>
            </a:r>
            <a:endParaRPr/>
          </a:p>
          <a:p>
            <a:pPr>
              <a:lnSpc>
                <a:spcPct val="100000"/>
              </a:lnSpc>
            </a:pPr>
            <a:r>
              <a:rPr lang="en-IN" sz="1200">
                <a:solidFill>
                  <a:srgbClr val="000000"/>
                </a:solidFill>
                <a:latin typeface="Courier New"/>
                <a:ea typeface="+mn-ea"/>
              </a:rPr>
              <a:t>        return a * (b+c)</a:t>
            </a:r>
            <a:endParaRPr/>
          </a:p>
          <a:p>
            <a:pPr>
              <a:lnSpc>
                <a:spcPct val="100000"/>
              </a:lnSpc>
            </a:pPr>
            <a:r>
              <a:rPr lang="en-IN" sz="1200">
                <a:solidFill>
                  <a:srgbClr val="000000"/>
                </a:solidFill>
                <a:latin typeface="Courier New"/>
                <a:ea typeface="+mn-ea"/>
              </a:rPr>
              <a:t>return g</a:t>
            </a:r>
            <a:endParaRPr/>
          </a:p>
          <a:p>
            <a:pPr>
              <a:lnSpc>
                <a:spcPct val="100000"/>
              </a:lnSpc>
            </a:pPr>
            <a:r>
              <a:rPr lang="en-IN" sz="1200">
                <a:solidFill>
                  <a:srgbClr val="000000"/>
                </a:solidFill>
                <a:latin typeface="Courier New"/>
                <a:ea typeface="+mn-ea"/>
              </a:rPr>
              <a:t> </a:t>
            </a:r>
            <a:endParaRPr/>
          </a:p>
          <a:p>
            <a:pPr>
              <a:lnSpc>
                <a:spcPct val="100000"/>
              </a:lnSpc>
            </a:pPr>
            <a:r>
              <a:rPr lang="en-IN" sz="1200">
                <a:solidFill>
                  <a:srgbClr val="000000"/>
                </a:solidFill>
                <a:latin typeface="Courier New"/>
                <a:ea typeface="+mn-ea"/>
              </a:rPr>
              <a:t>x = f (1)</a:t>
            </a:r>
            <a:endParaRPr/>
          </a:p>
          <a:p>
            <a:pPr>
              <a:lnSpc>
                <a:spcPct val="100000"/>
              </a:lnSpc>
            </a:pPr>
            <a:r>
              <a:rPr lang="en-IN" sz="1200">
                <a:solidFill>
                  <a:srgbClr val="000000"/>
                </a:solidFill>
                <a:latin typeface="Courier New"/>
                <a:ea typeface="+mn-ea"/>
              </a:rPr>
              <a:t>print (x(2,3))</a:t>
            </a:r>
            <a:endParaRPr/>
          </a:p>
          <a:p>
            <a:pPr>
              <a:lnSpc>
                <a:spcPct val="100000"/>
              </a:lnSpc>
            </a:pPr>
            <a:endParaRPr/>
          </a:p>
          <a:p>
            <a:pPr algn="ctr">
              <a:lnSpc>
                <a:spcPct val="100000"/>
              </a:lnSpc>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2000" b="1">
                <a:solidFill>
                  <a:srgbClr val="000000"/>
                </a:solidFill>
                <a:latin typeface="Arial"/>
              </a:rPr>
              <a:t>Closures</a:t>
            </a:r>
            <a:endParaRPr/>
          </a:p>
          <a:p>
            <a:pPr>
              <a:lnSpc>
                <a:spcPct val="100000"/>
              </a:lnSpc>
            </a:pPr>
            <a:r>
              <a:rPr lang="en-IN" sz="2000">
                <a:solidFill>
                  <a:srgbClr val="000000"/>
                </a:solidFill>
                <a:latin typeface="Arial"/>
              </a:rPr>
              <a:t>A closure is a function that is defined inside another function.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In this case, we have created a function </a:t>
            </a:r>
            <a:r>
              <a:rPr lang="en-IN" sz="2000">
                <a:solidFill>
                  <a:srgbClr val="000000"/>
                </a:solidFill>
                <a:latin typeface="Courier New"/>
              </a:rPr>
              <a:t>f and defined another function g inside of f. Note that even though the a name is not defined in g, it is still usable as the scope of f is readable from g.</a:t>
            </a:r>
            <a:endParaRPr/>
          </a:p>
          <a:p>
            <a:pPr>
              <a:lnSpc>
                <a:spcPct val="100000"/>
              </a:lnSpc>
            </a:pPr>
            <a:r>
              <a:rPr lang="en-IN" sz="2000">
                <a:solidFill>
                  <a:srgbClr val="000000"/>
                </a:solidFill>
                <a:latin typeface="Courier New"/>
              </a:rPr>
              <a:t>We then create a function instance x and pass it the a parameter value of 1.</a:t>
            </a:r>
            <a:endParaRPr/>
          </a:p>
          <a:p>
            <a:pPr>
              <a:lnSpc>
                <a:spcPct val="100000"/>
              </a:lnSpc>
            </a:pPr>
            <a:r>
              <a:rPr lang="en-IN" sz="2000">
                <a:solidFill>
                  <a:srgbClr val="000000"/>
                </a:solidFill>
                <a:latin typeface="Courier New"/>
              </a:rPr>
              <a:t>We call that instance and then pass the b and c parameter values of 2 and 3. This is useful when we have a situation where we may have a function that takes many parameters, only some of which change on a regular basis, i.e. in the above case we assume that the a parameter changes rarely, whereas the b and c parameters change on each subsequent call to the function.</a:t>
            </a:r>
            <a:endParaRPr/>
          </a:p>
          <a:p>
            <a:pPr>
              <a:lnSpc>
                <a:spcPct val="100000"/>
              </a:lnSpc>
            </a:pPr>
            <a:r>
              <a:rPr lang="en-IN" sz="2000">
                <a:solidFill>
                  <a:srgbClr val="000000"/>
                </a:solidFill>
                <a:latin typeface="Courier New"/>
              </a:rPr>
              <a:t> </a:t>
            </a:r>
            <a:endParaRPr/>
          </a:p>
          <a:p>
            <a:pPr>
              <a:lnSpc>
                <a:spcPct val="100000"/>
              </a:lnSpc>
            </a:pPr>
            <a:r>
              <a:rPr lang="en-IN" sz="2000">
                <a:solidFill>
                  <a:srgbClr val="000000"/>
                </a:solidFill>
                <a:latin typeface="Courier New"/>
              </a:rPr>
              <a:t> </a:t>
            </a:r>
            <a:endParaRPr/>
          </a:p>
          <a:p>
            <a:pPr>
              <a:lnSpc>
                <a:spcPct val="100000"/>
              </a:lnSpc>
            </a:pPr>
            <a:endParaRPr/>
          </a:p>
        </p:txBody>
      </p:sp>
      <p:sp>
        <p:nvSpPr>
          <p:cNvPr id="27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7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02946A23-40C4-4BA0-9AE9-3CF83EE05693}" type="slidenum">
              <a:rPr lang="en-IN" sz="1000">
                <a:solidFill>
                  <a:srgbClr val="000000"/>
                </a:solidFill>
                <a:latin typeface="Georgia"/>
                <a:ea typeface="+mn-ea"/>
              </a:rPr>
              <a:t>19</a:t>
            </a:fld>
            <a:endParaRPr/>
          </a:p>
        </p:txBody>
      </p:sp>
      <p:sp>
        <p:nvSpPr>
          <p:cNvPr id="273" name="CustomShape 4"/>
          <p:cNvSpPr/>
          <p:nvPr/>
        </p:nvSpPr>
        <p:spPr>
          <a:xfrm>
            <a:off x="1392840" y="521244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def f(a):</a:t>
            </a:r>
            <a:endParaRPr/>
          </a:p>
          <a:p>
            <a:pPr>
              <a:lnSpc>
                <a:spcPct val="100000"/>
              </a:lnSpc>
            </a:pPr>
            <a:r>
              <a:rPr lang="en-IN" sz="1200">
                <a:solidFill>
                  <a:srgbClr val="000000"/>
                </a:solidFill>
                <a:latin typeface="Courier New"/>
                <a:ea typeface="+mn-ea"/>
              </a:rPr>
              <a:t>    def g(b,c):</a:t>
            </a:r>
            <a:endParaRPr/>
          </a:p>
          <a:p>
            <a:pPr>
              <a:lnSpc>
                <a:spcPct val="100000"/>
              </a:lnSpc>
            </a:pPr>
            <a:r>
              <a:rPr lang="en-IN" sz="1200">
                <a:solidFill>
                  <a:srgbClr val="000000"/>
                </a:solidFill>
                <a:latin typeface="Courier New"/>
                <a:ea typeface="+mn-ea"/>
              </a:rPr>
              <a:t>        return a * (b+c)</a:t>
            </a:r>
            <a:endParaRPr/>
          </a:p>
          <a:p>
            <a:pPr>
              <a:lnSpc>
                <a:spcPct val="100000"/>
              </a:lnSpc>
            </a:pPr>
            <a:r>
              <a:rPr lang="en-IN" sz="1200">
                <a:solidFill>
                  <a:srgbClr val="000000"/>
                </a:solidFill>
                <a:latin typeface="Courier New"/>
                <a:ea typeface="+mn-ea"/>
              </a:rPr>
              <a:t>return g</a:t>
            </a:r>
            <a:endParaRPr/>
          </a:p>
          <a:p>
            <a:pPr>
              <a:lnSpc>
                <a:spcPct val="100000"/>
              </a:lnSpc>
            </a:pPr>
            <a:r>
              <a:rPr lang="en-IN" sz="1200">
                <a:solidFill>
                  <a:srgbClr val="000000"/>
                </a:solidFill>
                <a:latin typeface="Courier New"/>
                <a:ea typeface="+mn-ea"/>
              </a:rPr>
              <a:t> </a:t>
            </a:r>
            <a:endParaRPr/>
          </a:p>
          <a:p>
            <a:pPr>
              <a:lnSpc>
                <a:spcPct val="100000"/>
              </a:lnSpc>
            </a:pPr>
            <a:r>
              <a:rPr lang="en-IN" sz="1200">
                <a:solidFill>
                  <a:srgbClr val="000000"/>
                </a:solidFill>
                <a:latin typeface="Courier New"/>
                <a:ea typeface="+mn-ea"/>
              </a:rPr>
              <a:t>x = f (1)</a:t>
            </a:r>
            <a:endParaRPr/>
          </a:p>
          <a:p>
            <a:pPr>
              <a:lnSpc>
                <a:spcPct val="100000"/>
              </a:lnSpc>
            </a:pPr>
            <a:r>
              <a:rPr lang="en-IN" sz="1200">
                <a:solidFill>
                  <a:srgbClr val="000000"/>
                </a:solidFill>
                <a:latin typeface="Courier New"/>
                <a:ea typeface="+mn-ea"/>
              </a:rPr>
              <a:t>print (x(2,3))</a:t>
            </a:r>
            <a:endParaRPr/>
          </a:p>
          <a:p>
            <a:pPr algn="ctr">
              <a:lnSpc>
                <a:spcPct val="100000"/>
              </a:lnSpc>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2193294-89F4-4EDC-A91E-2D4611821BAA}" type="slidenum">
              <a:rPr lang="en-IN" sz="1000">
                <a:solidFill>
                  <a:srgbClr val="000000"/>
                </a:solidFill>
                <a:latin typeface="Georgia"/>
                <a:ea typeface="+mn-ea"/>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b="1">
                <a:solidFill>
                  <a:srgbClr val="000000"/>
                </a:solidFill>
                <a:latin typeface="Arial"/>
              </a:rPr>
              <a:t>Decorators</a:t>
            </a:r>
            <a:endParaRPr/>
          </a:p>
          <a:p>
            <a:pPr>
              <a:lnSpc>
                <a:spcPct val="100000"/>
              </a:lnSpc>
            </a:pPr>
            <a:r>
              <a:rPr lang="en-IN" sz="1300">
                <a:solidFill>
                  <a:srgbClr val="000000"/>
                </a:solidFill>
                <a:latin typeface="Arial"/>
              </a:rPr>
              <a:t>Decorators are a “syntactical sugar” for closures.</a:t>
            </a:r>
            <a:endParaRPr/>
          </a:p>
          <a:p>
            <a:pPr>
              <a:lnSpc>
                <a:spcPct val="100000"/>
              </a:lnSpc>
            </a:pPr>
            <a:r>
              <a:rPr lang="en-IN" sz="1300">
                <a:solidFill>
                  <a:srgbClr val="000000"/>
                </a:solidFill>
                <a:latin typeface="Arial"/>
              </a:rPr>
              <a:t>We note that when using coroutines, we must always initialize it with a call to </a:t>
            </a:r>
            <a:r>
              <a:rPr lang="en-IN" sz="1300">
                <a:solidFill>
                  <a:srgbClr val="000000"/>
                </a:solidFill>
                <a:latin typeface="Courier New"/>
              </a:rPr>
              <a:t>__next__() or next() in Python2, or use the send method with None passed. </a:t>
            </a:r>
            <a:endParaRPr/>
          </a:p>
          <a:p>
            <a:pPr>
              <a:lnSpc>
                <a:spcPct val="100000"/>
              </a:lnSpc>
            </a:pPr>
            <a:r>
              <a:rPr lang="en-IN" sz="1300">
                <a:solidFill>
                  <a:srgbClr val="000000"/>
                </a:solidFill>
                <a:latin typeface="Courier New"/>
              </a:rPr>
              <a:t>If I'm calling a number of coroutines in code, these extra lines of code become tiresome and redundant, i.e. we don't want to constantly have to call the next/send methods every time we want to initialize the coroutine. </a:t>
            </a:r>
            <a:endParaRPr/>
          </a:p>
          <a:p>
            <a:pPr>
              <a:lnSpc>
                <a:spcPct val="100000"/>
              </a:lnSpc>
            </a:pPr>
            <a:r>
              <a:rPr lang="en-IN" sz="1300">
                <a:solidFill>
                  <a:srgbClr val="000000"/>
                </a:solidFill>
                <a:latin typeface="Courier New"/>
              </a:rPr>
              <a:t>Better to declare a function we'll call coroutine and use that as a “decorator” to our coroutine.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endParaRPr/>
          </a:p>
        </p:txBody>
      </p:sp>
      <p:sp>
        <p:nvSpPr>
          <p:cNvPr id="27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7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DE5576D3-6CEF-4524-BD0A-63B4592CE07F}" type="slidenum">
              <a:rPr lang="en-IN" sz="1000">
                <a:solidFill>
                  <a:srgbClr val="000000"/>
                </a:solidFill>
                <a:latin typeface="Georgia"/>
                <a:ea typeface="+mn-ea"/>
              </a:rPr>
              <a:t>20</a:t>
            </a:fld>
            <a:endParaRPr/>
          </a:p>
        </p:txBody>
      </p:sp>
      <p:sp>
        <p:nvSpPr>
          <p:cNvPr id="277" name="CustomShape 4"/>
          <p:cNvSpPr/>
          <p:nvPr/>
        </p:nvSpPr>
        <p:spPr>
          <a:xfrm>
            <a:off x="1580400" y="6929280"/>
            <a:ext cx="3938040" cy="247752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100">
                <a:solidFill>
                  <a:srgbClr val="000000"/>
                </a:solidFill>
                <a:latin typeface="Courier New"/>
                <a:ea typeface="+mn-ea"/>
              </a:rPr>
              <a:t>def coroutine(func):</a:t>
            </a:r>
            <a:endParaRPr/>
          </a:p>
          <a:p>
            <a:pPr>
              <a:lnSpc>
                <a:spcPct val="100000"/>
              </a:lnSpc>
            </a:pPr>
            <a:r>
              <a:rPr lang="en-IN" sz="1100">
                <a:solidFill>
                  <a:srgbClr val="000000"/>
                </a:solidFill>
                <a:latin typeface="Courier New"/>
                <a:ea typeface="+mn-ea"/>
              </a:rPr>
              <a:t>    def start(*args,**kwargs):</a:t>
            </a:r>
            <a:endParaRPr/>
          </a:p>
          <a:p>
            <a:pPr>
              <a:lnSpc>
                <a:spcPct val="100000"/>
              </a:lnSpc>
            </a:pPr>
            <a:r>
              <a:rPr lang="en-IN" sz="1100">
                <a:solidFill>
                  <a:srgbClr val="000000"/>
                </a:solidFill>
                <a:latin typeface="Courier New"/>
                <a:ea typeface="+mn-ea"/>
              </a:rPr>
              <a:t>        cr = func(*args,**kwargs)</a:t>
            </a:r>
            <a:endParaRPr/>
          </a:p>
          <a:p>
            <a:pPr>
              <a:lnSpc>
                <a:spcPct val="100000"/>
              </a:lnSpc>
            </a:pPr>
            <a:r>
              <a:rPr lang="en-IN" sz="1100">
                <a:solidFill>
                  <a:srgbClr val="000000"/>
                </a:solidFill>
                <a:latin typeface="Courier New"/>
                <a:ea typeface="+mn-ea"/>
              </a:rPr>
              <a:t>       cr.send(None)</a:t>
            </a:r>
            <a:endParaRPr/>
          </a:p>
          <a:p>
            <a:pPr>
              <a:lnSpc>
                <a:spcPct val="100000"/>
              </a:lnSpc>
            </a:pPr>
            <a:r>
              <a:rPr lang="en-IN" sz="1100">
                <a:solidFill>
                  <a:srgbClr val="000000"/>
                </a:solidFill>
                <a:latin typeface="Courier New"/>
                <a:ea typeface="+mn-ea"/>
              </a:rPr>
              <a:t>      return cr</a:t>
            </a:r>
            <a:endParaRPr/>
          </a:p>
          <a:p>
            <a:pPr>
              <a:lnSpc>
                <a:spcPct val="100000"/>
              </a:lnSpc>
            </a:pPr>
            <a:r>
              <a:rPr lang="en-IN" sz="1100">
                <a:solidFill>
                  <a:srgbClr val="000000"/>
                </a:solidFill>
                <a:latin typeface="Courier New"/>
                <a:ea typeface="+mn-ea"/>
              </a:rPr>
              <a:t>return start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@coroutine</a:t>
            </a:r>
            <a:endParaRPr/>
          </a:p>
          <a:p>
            <a:pPr>
              <a:lnSpc>
                <a:spcPct val="100000"/>
              </a:lnSpc>
            </a:pPr>
            <a:r>
              <a:rPr lang="en-IN" sz="1100">
                <a:solidFill>
                  <a:srgbClr val="000000"/>
                </a:solidFill>
                <a:latin typeface="Courier New"/>
                <a:ea typeface="+mn-ea"/>
              </a:rPr>
              <a:t>def some_coroutine(myarg):</a:t>
            </a:r>
            <a:endParaRPr/>
          </a:p>
          <a:p>
            <a:pPr>
              <a:lnSpc>
                <a:spcPct val="100000"/>
              </a:lnSpc>
            </a:pPr>
            <a:r>
              <a:rPr lang="en-IN" sz="1100">
                <a:solidFill>
                  <a:srgbClr val="000000"/>
                </a:solidFill>
                <a:latin typeface="Courier New"/>
                <a:ea typeface="+mn-ea"/>
              </a:rPr>
              <a:t>    some_code_here</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f = some_coroutine(“foo”)</a:t>
            </a:r>
            <a:endParaRPr/>
          </a:p>
          <a:p>
            <a:pPr>
              <a:lnSpc>
                <a:spcPct val="100000"/>
              </a:lnSpc>
            </a:pPr>
            <a:r>
              <a:rPr lang="en-IN" sz="1100">
                <a:solidFill>
                  <a:srgbClr val="000000"/>
                </a:solidFill>
                <a:latin typeface="Courier New"/>
                <a:ea typeface="+mn-ea"/>
              </a:rPr>
              <a:t>f.send(“bar”)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b="1">
                <a:solidFill>
                  <a:srgbClr val="000000"/>
                </a:solidFill>
                <a:latin typeface="Arial"/>
              </a:rPr>
              <a:t>Decorators …. </a:t>
            </a:r>
            <a:r>
              <a:rPr lang="en-IN" sz="1000" b="1">
                <a:solidFill>
                  <a:srgbClr val="000000"/>
                </a:solidFill>
                <a:latin typeface="Arial"/>
              </a:rPr>
              <a:t>continued</a:t>
            </a:r>
            <a:endParaRPr/>
          </a:p>
          <a:p>
            <a:pPr>
              <a:lnSpc>
                <a:spcPct val="100000"/>
              </a:lnSpc>
            </a:pPr>
            <a:endParaRPr/>
          </a:p>
          <a:p>
            <a:pPr>
              <a:lnSpc>
                <a:spcPct val="100000"/>
              </a:lnSpc>
            </a:pPr>
            <a:r>
              <a:rPr lang="en-IN" sz="1000">
                <a:solidFill>
                  <a:srgbClr val="000000"/>
                </a:solidFill>
                <a:latin typeface="Arial"/>
              </a:rPr>
              <a:t>Note that the '@' symbol designates the decorator in Python. </a:t>
            </a:r>
            <a:endParaRPr/>
          </a:p>
          <a:p>
            <a:pPr>
              <a:lnSpc>
                <a:spcPct val="100000"/>
              </a:lnSpc>
            </a:pPr>
            <a:r>
              <a:rPr lang="en-IN" sz="1000">
                <a:solidFill>
                  <a:srgbClr val="000000"/>
                </a:solidFill>
                <a:latin typeface="Arial"/>
              </a:rPr>
              <a:t>Therefore, when calling the</a:t>
            </a:r>
            <a:r>
              <a:rPr lang="en-IN" sz="1000">
                <a:solidFill>
                  <a:srgbClr val="000000"/>
                </a:solidFill>
                <a:latin typeface="Courier New"/>
              </a:rPr>
              <a:t> some_coroutine coroutine, first Python will call the coroutine function, which will then call the coroutine itself;  the decorator calls the send method so you don't have to do it manually.</a:t>
            </a: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endParaRPr/>
          </a:p>
        </p:txBody>
      </p:sp>
      <p:sp>
        <p:nvSpPr>
          <p:cNvPr id="279"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0"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AEAA50-D719-465A-850D-45CF7E9F52D6}" type="slidenum">
              <a:rPr lang="en-IN" sz="1000">
                <a:solidFill>
                  <a:srgbClr val="000000"/>
                </a:solidFill>
                <a:latin typeface="Georgia"/>
                <a:ea typeface="+mn-ea"/>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AE3F2C7-2A09-47C2-BF85-076BC96A424E}" type="slidenum">
              <a:rPr lang="en-IN" sz="1000">
                <a:solidFill>
                  <a:srgbClr val="000000"/>
                </a:solidFill>
                <a:latin typeface="Georgia"/>
                <a:ea typeface="+mn-ea"/>
              </a:rPr>
              <a:t>22</a:t>
            </a:fld>
            <a:endParaRPr/>
          </a:p>
        </p:txBody>
      </p:sp>
      <p:sp>
        <p:nvSpPr>
          <p:cNvPr id="284"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85"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530E17C-D215-48D3-9C88-3B7973BF9286}" type="slidenum">
              <a:rPr lang="en-IN" sz="1000">
                <a:solidFill>
                  <a:srgbClr val="000000"/>
                </a:solidFill>
                <a:latin typeface="Georgia"/>
                <a:ea typeface="+mn-ea"/>
              </a:rPr>
              <a:t>23</a:t>
            </a:fld>
            <a:endParaRPr/>
          </a:p>
        </p:txBody>
      </p:sp>
      <p:sp>
        <p:nvSpPr>
          <p:cNvPr id="28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9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530E17C-D215-48D3-9C88-3B7973BF9286}" type="slidenum">
              <a:rPr lang="en-IN" sz="1000">
                <a:solidFill>
                  <a:srgbClr val="000000"/>
                </a:solidFill>
                <a:latin typeface="Georgia"/>
                <a:ea typeface="+mn-ea"/>
              </a:rPr>
              <a:t>24</a:t>
            </a:fld>
            <a:endParaRPr/>
          </a:p>
        </p:txBody>
      </p:sp>
      <p:sp>
        <p:nvSpPr>
          <p:cNvPr id="28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9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300" b="1">
                <a:solidFill>
                  <a:srgbClr val="4472C4"/>
                </a:solidFill>
                <a:latin typeface="Arial"/>
              </a:rPr>
              <a:t>  </a:t>
            </a:r>
            <a:r>
              <a:rPr lang="en-IN" sz="1000">
                <a:solidFill>
                  <a:srgbClr val="4472C4"/>
                </a:solidFill>
                <a:latin typeface="Arial"/>
              </a:rPr>
              <a:t>…. continued</a:t>
            </a:r>
            <a:endParaRPr/>
          </a:p>
          <a:p>
            <a:pPr>
              <a:lnSpc>
                <a:spcPct val="100000"/>
              </a:lnSpc>
            </a:pPr>
            <a:r>
              <a:rPr lang="en-IN" sz="1000">
                <a:solidFill>
                  <a:srgbClr val="4472C4"/>
                </a:solidFill>
                <a:latin typeface="Arial"/>
              </a:rPr>
              <a:t> Now we can directly do:</a:t>
            </a: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4472C4"/>
                </a:solidFill>
                <a:latin typeface="Arial"/>
              </a:rPr>
              <a:t> </a:t>
            </a:r>
            <a:endParaRPr/>
          </a:p>
          <a:p>
            <a:pPr>
              <a:lnSpc>
                <a:spcPct val="100000"/>
              </a:lnSpc>
            </a:pPr>
            <a:endParaRPr/>
          </a:p>
          <a:p>
            <a:pPr>
              <a:lnSpc>
                <a:spcPct val="100000"/>
              </a:lnSpc>
            </a:pPr>
            <a:endParaRPr/>
          </a:p>
          <a:p>
            <a:pPr>
              <a:lnSpc>
                <a:spcPct val="100000"/>
              </a:lnSpc>
            </a:pPr>
            <a:r>
              <a:rPr lang="en-IN" sz="1000">
                <a:solidFill>
                  <a:srgbClr val="4472C4"/>
                </a:solidFill>
                <a:latin typeface="Arial"/>
              </a:rPr>
              <a:t>And now, instead of </a:t>
            </a:r>
            <a:r>
              <a:rPr lang="en-IN" sz="1000">
                <a:solidFill>
                  <a:srgbClr val="4472C4"/>
                </a:solidFill>
                <a:latin typeface="Courier New"/>
              </a:rPr>
              <a:t>MyProject.budget = -1000 setting the attribute directly, the fact that we've defined it as a property means that it will now go through the budget.setter defined property which will check for negative values.  It also means that we don't have to write something like Myproject.setBudget(-1000), so our code is much cleaner.  Additionally, the @property decorator defines a getter method so  that we don't have to write code such as myProject.getBudget().  We simply use myProject.budget to return the budget via the property getter method.</a:t>
            </a:r>
            <a:endParaRPr/>
          </a:p>
          <a:p>
            <a:pPr>
              <a:lnSpc>
                <a:spcPct val="100000"/>
              </a:lnSpc>
            </a:pPr>
            <a:r>
              <a:rPr lang="en-IN" sz="1000">
                <a:solidFill>
                  <a:srgbClr val="4472C4"/>
                </a:solidFill>
                <a:latin typeface="Courier New"/>
              </a:rPr>
              <a:t>While properties are a very nice way to simplify access to attributes in Python classes, they have a drawback.  If I have multiple fields that I want clients to access (and possibly do some validation on setters) I have to write a property for each field.  If I have multiple fields where I want to test whether the setting value is negative and throw an error, I have to re-write that property for each attribute.  This can result in a lot of duplicated code.  For example.</a:t>
            </a:r>
            <a:endParaRPr/>
          </a:p>
          <a:p>
            <a:pPr>
              <a:lnSpc>
                <a:spcPct val="100000"/>
              </a:lnSpc>
            </a:pPr>
            <a:r>
              <a:rPr lang="en-IN" sz="1000">
                <a:solidFill>
                  <a:srgbClr val="4472C4"/>
                </a:solidFill>
                <a:latin typeface="Courier New"/>
              </a:rPr>
              <a:t> </a:t>
            </a:r>
            <a:endParaRPr/>
          </a:p>
          <a:p>
            <a:pPr>
              <a:lnSpc>
                <a:spcPct val="100000"/>
              </a:lnSpc>
            </a:pPr>
            <a:r>
              <a:rPr lang="en-IN" sz="1000">
                <a:solidFill>
                  <a:srgbClr val="4472C4"/>
                </a:solidFill>
                <a:latin typeface="Courier New"/>
              </a:rPr>
              <a:t> </a:t>
            </a:r>
            <a:endParaRPr/>
          </a:p>
          <a:p>
            <a:pPr>
              <a:lnSpc>
                <a:spcPct val="100000"/>
              </a:lnSpc>
            </a:pPr>
            <a:endParaRPr/>
          </a:p>
          <a:p>
            <a:pPr>
              <a:lnSpc>
                <a:spcPct val="100000"/>
              </a:lnSpc>
            </a:pPr>
            <a:endParaRPr/>
          </a:p>
        </p:txBody>
      </p:sp>
      <p:sp>
        <p:nvSpPr>
          <p:cNvPr id="29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9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B3D2527-F48B-491D-BDA8-41C17F228341}" type="slidenum">
              <a:rPr lang="en-IN" sz="1000">
                <a:solidFill>
                  <a:srgbClr val="000000"/>
                </a:solidFill>
                <a:latin typeface="Georgia"/>
                <a:ea typeface="+mn-ea"/>
              </a:rPr>
              <a:t>25</a:t>
            </a:fld>
            <a:endParaRPr/>
          </a:p>
        </p:txBody>
      </p:sp>
      <p:sp>
        <p:nvSpPr>
          <p:cNvPr id="294" name="CustomShape 4"/>
          <p:cNvSpPr/>
          <p:nvPr/>
        </p:nvSpPr>
        <p:spPr>
          <a:xfrm>
            <a:off x="814320" y="5245920"/>
            <a:ext cx="5829480" cy="450288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000">
                <a:solidFill>
                  <a:srgbClr val="000000"/>
                </a:solidFill>
                <a:latin typeface="Courier New"/>
                <a:ea typeface="+mn-ea"/>
              </a:rPr>
              <a:t>class ExampleOfRedundantPropertiesCode(object):</a:t>
            </a:r>
            <a:endParaRPr/>
          </a:p>
          <a:p>
            <a:pPr>
              <a:lnSpc>
                <a:spcPct val="100000"/>
              </a:lnSpc>
            </a:pPr>
            <a:r>
              <a:rPr lang="en-IN" sz="1000">
                <a:solidFill>
                  <a:srgbClr val="000000"/>
                </a:solidFill>
                <a:latin typeface="Courier New"/>
                <a:ea typeface="+mn-ea"/>
              </a:rPr>
              <a:t>    def __init__(self,a,b):</a:t>
            </a:r>
            <a:endParaRPr/>
          </a:p>
          <a:p>
            <a:pPr>
              <a:lnSpc>
                <a:spcPct val="100000"/>
              </a:lnSpc>
            </a:pPr>
            <a:r>
              <a:rPr lang="en-IN" sz="1000">
                <a:solidFill>
                  <a:srgbClr val="000000"/>
                </a:solidFill>
                <a:latin typeface="Courier New"/>
                <a:ea typeface="+mn-ea"/>
              </a:rPr>
              <a:t>        self.a= a</a:t>
            </a:r>
            <a:endParaRPr/>
          </a:p>
          <a:p>
            <a:pPr>
              <a:lnSpc>
                <a:spcPct val="100000"/>
              </a:lnSpc>
            </a:pPr>
            <a:r>
              <a:rPr lang="en-IN" sz="1000">
                <a:solidFill>
                  <a:srgbClr val="000000"/>
                </a:solidFill>
                <a:latin typeface="Courier New"/>
                <a:ea typeface="+mn-ea"/>
              </a:rPr>
              <a:t>        self.b = b</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Suppose we want to make sure we don't allow negative values when setting a and b. Here's</a:t>
            </a:r>
            <a:endParaRPr/>
          </a:p>
          <a:p>
            <a:pPr>
              <a:lnSpc>
                <a:spcPct val="100000"/>
              </a:lnSpc>
            </a:pPr>
            <a:r>
              <a:rPr lang="en-IN" sz="1000">
                <a:solidFill>
                  <a:srgbClr val="000000"/>
                </a:solidFill>
                <a:latin typeface="Courier New"/>
                <a:ea typeface="+mn-ea"/>
              </a:rPr>
              <a:t># how we do it with properties.</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@property</a:t>
            </a:r>
            <a:endParaRPr/>
          </a:p>
          <a:p>
            <a:pPr>
              <a:lnSpc>
                <a:spcPct val="100000"/>
              </a:lnSpc>
            </a:pPr>
            <a:r>
              <a:rPr lang="en-IN" sz="1000">
                <a:solidFill>
                  <a:srgbClr val="000000"/>
                </a:solidFill>
                <a:latin typeface="Courier New"/>
                <a:ea typeface="+mn-ea"/>
              </a:rPr>
              <a:t>    def a(self):</a:t>
            </a:r>
            <a:endParaRPr/>
          </a:p>
          <a:p>
            <a:pPr>
              <a:lnSpc>
                <a:spcPct val="100000"/>
              </a:lnSpc>
            </a:pPr>
            <a:r>
              <a:rPr lang="en-IN" sz="1000">
                <a:solidFill>
                  <a:srgbClr val="000000"/>
                </a:solidFill>
                <a:latin typeface="Courier New"/>
                <a:ea typeface="+mn-ea"/>
              </a:rPr>
              <a:t>        return a.self</a:t>
            </a:r>
            <a:endParaRPr/>
          </a:p>
          <a:p>
            <a:pPr>
              <a:lnSpc>
                <a:spcPct val="100000"/>
              </a:lnSpc>
            </a:pPr>
            <a:r>
              <a:rPr lang="en-IN" sz="1000">
                <a:solidFill>
                  <a:srgbClr val="000000"/>
                </a:solidFill>
                <a:latin typeface="Courier New"/>
                <a:ea typeface="+mn-ea"/>
              </a:rPr>
              <a:t>    @a.setter</a:t>
            </a:r>
            <a:endParaRPr/>
          </a:p>
          <a:p>
            <a:pPr>
              <a:lnSpc>
                <a:spcPct val="100000"/>
              </a:lnSpc>
            </a:pPr>
            <a:r>
              <a:rPr lang="en-IN" sz="1000">
                <a:solidFill>
                  <a:srgbClr val="000000"/>
                </a:solidFill>
                <a:latin typeface="Courier New"/>
                <a:ea typeface="+mn-ea"/>
              </a:rPr>
              <a:t>    def a(self,value):</a:t>
            </a:r>
            <a:endParaRPr/>
          </a:p>
          <a:p>
            <a:pPr>
              <a:lnSpc>
                <a:spcPct val="100000"/>
              </a:lnSpc>
            </a:pPr>
            <a:r>
              <a:rPr lang="en-IN" sz="1000">
                <a:solidFill>
                  <a:srgbClr val="000000"/>
                </a:solidFill>
                <a:latin typeface="Courier New"/>
                <a:ea typeface="+mn-ea"/>
              </a:rPr>
              <a:t>         if value &lt; 0:</a:t>
            </a:r>
            <a:endParaRPr/>
          </a:p>
          <a:p>
            <a:pPr>
              <a:lnSpc>
                <a:spcPct val="100000"/>
              </a:lnSpc>
            </a:pPr>
            <a:r>
              <a:rPr lang="en-IN" sz="1000">
                <a:solidFill>
                  <a:srgbClr val="000000"/>
                </a:solidFill>
                <a:latin typeface="Courier New"/>
                <a:ea typeface="+mn-ea"/>
              </a:rPr>
              <a:t>             raise ValueError(“Error:  Can't set attribute to a negative value”)</a:t>
            </a:r>
            <a:endParaRPr/>
          </a:p>
          <a:p>
            <a:pPr>
              <a:lnSpc>
                <a:spcPct val="100000"/>
              </a:lnSpc>
            </a:pPr>
            <a:r>
              <a:rPr lang="en-IN" sz="1000">
                <a:solidFill>
                  <a:srgbClr val="000000"/>
                </a:solidFill>
                <a:latin typeface="Courier New"/>
                <a:ea typeface="+mn-ea"/>
              </a:rPr>
              <a:t>        self.a = value</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Notice how we have to duplicate this code from above for attribute b.</a:t>
            </a:r>
            <a:endParaRPr/>
          </a:p>
          <a:p>
            <a:pPr>
              <a:lnSpc>
                <a:spcPct val="100000"/>
              </a:lnSpc>
            </a:pPr>
            <a:r>
              <a:rPr lang="en-IN" sz="1000">
                <a:solidFill>
                  <a:srgbClr val="000000"/>
                </a:solidFill>
                <a:latin typeface="Courier New"/>
                <a:ea typeface="+mn-ea"/>
              </a:rPr>
              <a:t>    @property</a:t>
            </a:r>
            <a:endParaRPr/>
          </a:p>
          <a:p>
            <a:pPr>
              <a:lnSpc>
                <a:spcPct val="100000"/>
              </a:lnSpc>
            </a:pPr>
            <a:r>
              <a:rPr lang="en-IN" sz="1000">
                <a:solidFill>
                  <a:srgbClr val="000000"/>
                </a:solidFill>
                <a:latin typeface="Courier New"/>
                <a:ea typeface="+mn-ea"/>
              </a:rPr>
              <a:t>    def b(self):</a:t>
            </a:r>
            <a:endParaRPr/>
          </a:p>
          <a:p>
            <a:pPr>
              <a:lnSpc>
                <a:spcPct val="100000"/>
              </a:lnSpc>
            </a:pPr>
            <a:r>
              <a:rPr lang="en-IN" sz="1000">
                <a:solidFill>
                  <a:srgbClr val="000000"/>
                </a:solidFill>
                <a:latin typeface="Courier New"/>
                <a:ea typeface="+mn-ea"/>
              </a:rPr>
              <a:t>        return b.self</a:t>
            </a:r>
            <a:endParaRPr/>
          </a:p>
          <a:p>
            <a:pPr>
              <a:lnSpc>
                <a:spcPct val="100000"/>
              </a:lnSpc>
            </a:pPr>
            <a:r>
              <a:rPr lang="en-IN" sz="1000">
                <a:solidFill>
                  <a:srgbClr val="000000"/>
                </a:solidFill>
                <a:latin typeface="Courier New"/>
                <a:ea typeface="+mn-ea"/>
              </a:rPr>
              <a:t>    @b.setter</a:t>
            </a:r>
            <a:endParaRPr/>
          </a:p>
          <a:p>
            <a:pPr>
              <a:lnSpc>
                <a:spcPct val="100000"/>
              </a:lnSpc>
            </a:pPr>
            <a:r>
              <a:rPr lang="en-IN" sz="1000">
                <a:solidFill>
                  <a:srgbClr val="000000"/>
                </a:solidFill>
                <a:latin typeface="Courier New"/>
                <a:ea typeface="+mn-ea"/>
              </a:rPr>
              <a:t>    def b(self,value):</a:t>
            </a:r>
            <a:endParaRPr/>
          </a:p>
          <a:p>
            <a:pPr>
              <a:lnSpc>
                <a:spcPct val="100000"/>
              </a:lnSpc>
            </a:pPr>
            <a:r>
              <a:rPr lang="en-IN" sz="1000">
                <a:solidFill>
                  <a:srgbClr val="000000"/>
                </a:solidFill>
                <a:latin typeface="Courier New"/>
                <a:ea typeface="+mn-ea"/>
              </a:rPr>
              <a:t>        if value &lt; 0:</a:t>
            </a:r>
            <a:endParaRPr/>
          </a:p>
          <a:p>
            <a:pPr>
              <a:lnSpc>
                <a:spcPct val="100000"/>
              </a:lnSpc>
            </a:pPr>
            <a:r>
              <a:rPr lang="en-IN" sz="1000">
                <a:solidFill>
                  <a:srgbClr val="000000"/>
                </a:solidFill>
                <a:latin typeface="Courier New"/>
                <a:ea typeface="+mn-ea"/>
              </a:rPr>
              <a:t>            raise ValueError(“Error:  Can't set attribute to a negative value”)</a:t>
            </a:r>
            <a:endParaRPr/>
          </a:p>
          <a:p>
            <a:pPr>
              <a:lnSpc>
                <a:spcPct val="100000"/>
              </a:lnSpc>
            </a:pPr>
            <a:r>
              <a:rPr lang="en-IN" sz="1000">
                <a:solidFill>
                  <a:srgbClr val="000000"/>
                </a:solidFill>
                <a:latin typeface="Courier New"/>
                <a:ea typeface="+mn-ea"/>
              </a:rPr>
              <a:t>        self.b = value</a:t>
            </a:r>
            <a:endParaRPr/>
          </a:p>
        </p:txBody>
      </p:sp>
      <p:sp>
        <p:nvSpPr>
          <p:cNvPr id="295" name="CustomShape 5"/>
          <p:cNvSpPr/>
          <p:nvPr/>
        </p:nvSpPr>
        <p:spPr>
          <a:xfrm>
            <a:off x="814320" y="1311480"/>
            <a:ext cx="5482080" cy="8254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Myproject = Project(“Database migration”,”Data Administration”,10000.00,”Joe Green”,0)</a:t>
            </a:r>
            <a:endParaRPr/>
          </a:p>
          <a:p>
            <a:pPr>
              <a:lnSpc>
                <a:spcPct val="100000"/>
              </a:lnSpc>
            </a:pPr>
            <a:r>
              <a:rPr lang="en-IN" sz="1200">
                <a:solidFill>
                  <a:srgbClr val="000000"/>
                </a:solidFill>
                <a:latin typeface="Courier New"/>
                <a:ea typeface="+mn-ea"/>
              </a:rPr>
              <a:t>Myproject.budget = -1000</a:t>
            </a:r>
            <a:endParaRPr/>
          </a:p>
          <a:p>
            <a:pPr>
              <a:lnSpc>
                <a:spcPct val="100000"/>
              </a:lnSpc>
            </a:pPr>
            <a:endParaRPr/>
          </a:p>
          <a:p>
            <a:pPr>
              <a:lnSpc>
                <a:spcPct val="100000"/>
              </a:lnSpc>
            </a:pPr>
            <a:r>
              <a:rPr lang="en-IN" sz="1200">
                <a:solidFill>
                  <a:srgbClr val="000000"/>
                </a:solidFill>
                <a:latin typeface="Courier New"/>
                <a:ea typeface="+mn-ea"/>
              </a:rPr>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9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9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A999FD37-12B8-40BD-9F53-F98A069044B7}" type="slidenum">
              <a:rPr lang="en-IN" sz="1000">
                <a:solidFill>
                  <a:srgbClr val="000000"/>
                </a:solidFill>
                <a:latin typeface="Georgia"/>
                <a:ea typeface="+mn-ea"/>
              </a:rPr>
              <a:t>26</a:t>
            </a:fld>
            <a:endParaRPr/>
          </a:p>
        </p:txBody>
      </p:sp>
      <p:sp>
        <p:nvSpPr>
          <p:cNvPr id="29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0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30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0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02C30DF4-54D1-46D1-9192-492D8E881BBA}" type="slidenum">
              <a:rPr lang="en-IN" sz="1000">
                <a:solidFill>
                  <a:srgbClr val="000000"/>
                </a:solidFill>
                <a:latin typeface="Georgia"/>
                <a:ea typeface="+mn-ea"/>
              </a:rPr>
              <a:t>27</a:t>
            </a:fld>
            <a:endParaRPr/>
          </a:p>
        </p:txBody>
      </p:sp>
      <p:sp>
        <p:nvSpPr>
          <p:cNvPr id="304"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05"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30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0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87AF33D-165B-4361-9539-C75753CE2A75}" type="slidenum">
              <a:rPr lang="en-IN" sz="1000">
                <a:solidFill>
                  <a:srgbClr val="000000"/>
                </a:solidFill>
                <a:latin typeface="Georgia"/>
                <a:ea typeface="+mn-ea"/>
              </a:rPr>
              <a:t>28</a:t>
            </a:fld>
            <a:endParaRPr/>
          </a:p>
        </p:txBody>
      </p:sp>
      <p:sp>
        <p:nvSpPr>
          <p:cNvPr id="30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1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BBB9295A-ED18-41EF-A4F5-A8FD69A0E22C}" type="slidenum">
              <a:rPr lang="en-IN" sz="1000">
                <a:solidFill>
                  <a:srgbClr val="000000"/>
                </a:solidFill>
                <a:latin typeface="Georgia"/>
                <a:ea typeface="+mn-ea"/>
              </a:r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5991B6C2-3444-41F9-9AC4-0B0EB83DBE60}" type="slidenum">
              <a:rPr lang="en-IN" sz="1000">
                <a:solidFill>
                  <a:srgbClr val="000000"/>
                </a:solidFill>
                <a:latin typeface="Georgia"/>
                <a:ea typeface="+mn-ea"/>
              </a:rP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8"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9"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6C6E0C75-C9FE-4897-B0AA-4E1D29FE255A}" type="slidenum">
              <a:rPr lang="en-IN" sz="1000">
                <a:solidFill>
                  <a:srgbClr val="000000"/>
                </a:solidFill>
                <a:latin typeface="Georgia"/>
                <a:ea typeface="+mn-ea"/>
              </a:rP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2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2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779E5A20-B812-46C0-AFCD-398A5E17A333}" type="slidenum">
              <a:rPr lang="en-IN" sz="1000">
                <a:solidFill>
                  <a:srgbClr val="000000"/>
                </a:solidFill>
                <a:latin typeface="Georgia"/>
                <a:ea typeface="+mn-ea"/>
              </a:rPr>
              <a:t>32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r>
              <a:rPr lang="en-US" sz="2000" b="1" dirty="0" err="1" smtClean="0">
                <a:solidFill>
                  <a:srgbClr val="000000"/>
                </a:solidFill>
                <a:latin typeface="Arial"/>
              </a:rPr>
              <a:t>Blockchain</a:t>
            </a:r>
            <a:r>
              <a:rPr lang="en-US" sz="2000" b="1" dirty="0" smtClean="0">
                <a:solidFill>
                  <a:srgbClr val="000000"/>
                </a:solidFill>
                <a:latin typeface="Arial"/>
              </a:rPr>
              <a:t> History</a:t>
            </a:r>
            <a:endParaRPr dirty="0"/>
          </a:p>
          <a:p>
            <a:pPr>
              <a:lnSpc>
                <a:spcPct val="100000"/>
              </a:lnSpc>
            </a:pPr>
            <a:endParaRPr lang="en-US" dirty="0" smtClean="0"/>
          </a:p>
          <a:p>
            <a:pPr>
              <a:lnSpc>
                <a:spcPct val="100000"/>
              </a:lnSpc>
            </a:pPr>
            <a:r>
              <a:rPr lang="en-US" dirty="0" smtClean="0"/>
              <a:t>The</a:t>
            </a:r>
            <a:r>
              <a:rPr lang="en-US" baseline="0" dirty="0" smtClean="0"/>
              <a:t> </a:t>
            </a:r>
            <a:r>
              <a:rPr lang="en-US" baseline="0" dirty="0" err="1" smtClean="0"/>
              <a:t>blockchain</a:t>
            </a:r>
            <a:r>
              <a:rPr lang="en-US" baseline="0" dirty="0" smtClean="0"/>
              <a:t> was first presented to the world in January, 2009 by a person or persons known only as Satoshi </a:t>
            </a:r>
            <a:r>
              <a:rPr lang="en-US" baseline="0" dirty="0" err="1" smtClean="0"/>
              <a:t>Nakamoto</a:t>
            </a:r>
            <a:r>
              <a:rPr lang="en-US" baseline="0" dirty="0" smtClean="0"/>
              <a:t>, which is a pseudonym. </a:t>
            </a:r>
          </a:p>
          <a:p>
            <a:pPr>
              <a:lnSpc>
                <a:spcPct val="100000"/>
              </a:lnSpc>
            </a:pPr>
            <a:endParaRPr lang="en-US" baseline="0" dirty="0" smtClean="0"/>
          </a:p>
          <a:p>
            <a:pPr>
              <a:lnSpc>
                <a:spcPct val="100000"/>
              </a:lnSpc>
            </a:pPr>
            <a:r>
              <a:rPr lang="en-US" baseline="0" dirty="0" smtClean="0"/>
              <a:t>The first information recorded on the </a:t>
            </a:r>
            <a:r>
              <a:rPr lang="en-US" baseline="0" dirty="0" err="1" smtClean="0"/>
              <a:t>Blockchain</a:t>
            </a:r>
            <a:r>
              <a:rPr lang="en-US" baseline="0" dirty="0" smtClean="0"/>
              <a:t> was the headline in the Times of London on January 3, 2009 entitled:</a:t>
            </a:r>
          </a:p>
          <a:p>
            <a:pPr>
              <a:lnSpc>
                <a:spcPct val="100000"/>
              </a:lnSpc>
            </a:pPr>
            <a:r>
              <a:rPr lang="en-US" baseline="0" dirty="0" smtClean="0"/>
              <a:t>“Chancellor Alastair Darling on brink of second bailout for banks.”</a:t>
            </a:r>
          </a:p>
          <a:p>
            <a:pPr>
              <a:lnSpc>
                <a:spcPct val="100000"/>
              </a:lnSpc>
            </a:pPr>
            <a:endParaRPr lang="en-US" baseline="0" dirty="0" smtClean="0"/>
          </a:p>
          <a:p>
            <a:pPr>
              <a:lnSpc>
                <a:spcPct val="100000"/>
              </a:lnSpc>
            </a:pPr>
            <a:r>
              <a:rPr lang="en-US" baseline="0" dirty="0" smtClean="0"/>
              <a:t>The </a:t>
            </a:r>
            <a:r>
              <a:rPr lang="en-US" baseline="0" dirty="0" err="1" smtClean="0"/>
              <a:t>blockchain</a:t>
            </a:r>
            <a:r>
              <a:rPr lang="en-US" baseline="0" dirty="0" smtClean="0"/>
              <a:t> was built on the foundations of many different technologies, including:</a:t>
            </a:r>
          </a:p>
          <a:p>
            <a:pPr marL="228600" indent="-228600">
              <a:lnSpc>
                <a:spcPct val="100000"/>
              </a:lnSpc>
              <a:buAutoNum type="arabicPeriod"/>
            </a:pPr>
            <a:r>
              <a:rPr lang="en-US" baseline="0" dirty="0" err="1" smtClean="0"/>
              <a:t>Hashcash</a:t>
            </a:r>
            <a:r>
              <a:rPr lang="en-US" baseline="0" dirty="0" smtClean="0"/>
              <a:t> by Adam Back</a:t>
            </a:r>
          </a:p>
          <a:p>
            <a:pPr marL="228600" indent="-228600">
              <a:lnSpc>
                <a:spcPct val="100000"/>
              </a:lnSpc>
              <a:buAutoNum type="arabicPeriod"/>
            </a:pPr>
            <a:r>
              <a:rPr lang="en-US" baseline="0" dirty="0" err="1" smtClean="0"/>
              <a:t>Merkle</a:t>
            </a:r>
            <a:r>
              <a:rPr lang="en-US" baseline="0" dirty="0" smtClean="0"/>
              <a:t> Trees by Ralph </a:t>
            </a:r>
            <a:r>
              <a:rPr lang="en-US" baseline="0" dirty="0" err="1" smtClean="0"/>
              <a:t>Merkle</a:t>
            </a:r>
            <a:endParaRPr lang="en-US" baseline="0" dirty="0" smtClean="0"/>
          </a:p>
          <a:p>
            <a:pPr marL="228600" indent="-228600">
              <a:lnSpc>
                <a:spcPct val="100000"/>
              </a:lnSpc>
              <a:buAutoNum type="arabicPeriod"/>
            </a:pPr>
            <a:r>
              <a:rPr lang="en-US" baseline="0" dirty="0" smtClean="0"/>
              <a:t>Secure Cryptographic Hashing</a:t>
            </a:r>
          </a:p>
          <a:p>
            <a:pPr marL="228600" indent="-228600">
              <a:lnSpc>
                <a:spcPct val="100000"/>
              </a:lnSpc>
              <a:buAutoNum type="arabicPeriod"/>
            </a:pPr>
            <a:r>
              <a:rPr lang="en-US" baseline="0" dirty="0" smtClean="0"/>
              <a:t>Bloom Filters</a:t>
            </a:r>
          </a:p>
          <a:p>
            <a:pPr marL="0" indent="0">
              <a:lnSpc>
                <a:spcPct val="100000"/>
              </a:lnSpc>
              <a:buNone/>
            </a:pPr>
            <a:endParaRPr lang="en-US" baseline="0" dirty="0" smtClean="0"/>
          </a:p>
          <a:p>
            <a:pPr marL="0" indent="0">
              <a:lnSpc>
                <a:spcPct val="100000"/>
              </a:lnSpc>
              <a:buNone/>
            </a:pPr>
            <a:r>
              <a:rPr lang="en-US" baseline="0" dirty="0" smtClean="0"/>
              <a:t>And many others. </a:t>
            </a:r>
          </a:p>
          <a:p>
            <a:pPr marL="0" indent="0">
              <a:lnSpc>
                <a:spcPct val="100000"/>
              </a:lnSpc>
              <a:buNone/>
            </a:pPr>
            <a:endParaRPr lang="en-US" baseline="0" dirty="0" smtClean="0"/>
          </a:p>
          <a:p>
            <a:pPr marL="0" indent="0">
              <a:lnSpc>
                <a:spcPct val="100000"/>
              </a:lnSpc>
              <a:buNone/>
            </a:pPr>
            <a:endParaRPr dirty="0"/>
          </a:p>
          <a:p>
            <a:pPr>
              <a:lnSpc>
                <a:spcPct val="100000"/>
              </a:lnSpc>
            </a:pPr>
            <a:r>
              <a:rPr lang="en-IN" sz="2000" dirty="0">
                <a:solidFill>
                  <a:srgbClr val="000000"/>
                </a:solidFill>
                <a:latin typeface="Arial"/>
              </a:rPr>
              <a:t>  </a:t>
            </a:r>
            <a:endParaRPr dirty="0"/>
          </a:p>
          <a:p>
            <a:pPr>
              <a:lnSpc>
                <a:spcPct val="100000"/>
              </a:lnSpc>
            </a:pPr>
            <a:endParaRPr dirty="0"/>
          </a:p>
          <a:p>
            <a:pPr>
              <a:lnSpc>
                <a:spcPct val="100000"/>
              </a:lnSpc>
            </a:pPr>
            <a:endParaRPr dirty="0"/>
          </a:p>
          <a:p>
            <a:pPr>
              <a:lnSpc>
                <a:spcPct val="100000"/>
              </a:lnSpc>
            </a:pPr>
            <a:r>
              <a:rPr lang="en-IN" sz="2000" dirty="0">
                <a:solidFill>
                  <a:srgbClr val="000000"/>
                </a:solidFill>
                <a:latin typeface="Arial"/>
              </a:rPr>
              <a:t>This would give us a new list where each number is a square of the original. However, Python gives us a much easier way to write this: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IN" sz="2000" dirty="0">
                <a:solidFill>
                  <a:srgbClr val="000000"/>
                </a:solidFill>
                <a:latin typeface="Arial"/>
              </a:rPr>
              <a:t> This new construct is a List Comprehension. This is a fast, and powerful way to create new lists. Additionally, it produces faster python code than the original code above.</a:t>
            </a:r>
            <a:endParaRPr dirty="0"/>
          </a:p>
          <a:p>
            <a:pPr>
              <a:lnSpc>
                <a:spcPct val="100000"/>
              </a:lnSpc>
            </a:pP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4</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r>
              <a:rPr lang="en-US" sz="2000" dirty="0" err="1" smtClean="0">
                <a:latin typeface="Arial"/>
              </a:rPr>
              <a:t>Blockchain</a:t>
            </a:r>
            <a:r>
              <a:rPr lang="en-US" sz="2000" baseline="0" dirty="0" smtClean="0">
                <a:latin typeface="Arial"/>
              </a:rPr>
              <a:t> Decentralization</a:t>
            </a:r>
          </a:p>
          <a:p>
            <a:endParaRPr lang="en-US" sz="2000" baseline="0" dirty="0" smtClean="0">
              <a:latin typeface="Arial"/>
            </a:endParaRPr>
          </a:p>
          <a:p>
            <a:r>
              <a:rPr lang="en-US" dirty="0" smtClean="0"/>
              <a:t>The</a:t>
            </a:r>
            <a:r>
              <a:rPr lang="en-US" baseline="0" dirty="0" smtClean="0"/>
              <a:t> original </a:t>
            </a:r>
            <a:r>
              <a:rPr lang="en-US" baseline="0" dirty="0" err="1" smtClean="0"/>
              <a:t>Bitcoin</a:t>
            </a:r>
            <a:r>
              <a:rPr lang="en-US" baseline="0" dirty="0" smtClean="0"/>
              <a:t> </a:t>
            </a:r>
            <a:r>
              <a:rPr lang="en-US" baseline="0" dirty="0" err="1" smtClean="0"/>
              <a:t>blockchain</a:t>
            </a:r>
            <a:r>
              <a:rPr lang="en-US" baseline="0" dirty="0" smtClean="0"/>
              <a:t> was designed as a decentralized, peer to peer application where no one organization has control over it. </a:t>
            </a:r>
          </a:p>
          <a:p>
            <a:r>
              <a:rPr lang="en-US" baseline="0" dirty="0" smtClean="0"/>
              <a:t>There is no requirement to join, nor any requirement to participate in the network.  </a:t>
            </a:r>
          </a:p>
          <a:p>
            <a:endParaRPr lang="en-US" baseline="0" dirty="0" smtClean="0"/>
          </a:p>
          <a:p>
            <a:r>
              <a:rPr lang="en-US" baseline="0" dirty="0" smtClean="0"/>
              <a:t>The only people allowed to write into the </a:t>
            </a:r>
            <a:r>
              <a:rPr lang="en-US" baseline="0" dirty="0" err="1" smtClean="0"/>
              <a:t>blockchain</a:t>
            </a:r>
            <a:r>
              <a:rPr lang="en-US" baseline="0" dirty="0" smtClean="0"/>
              <a:t> are the ‘miners’, who are required to solve a particular difficult math problem in order to obtain the rights to store a new block onto the </a:t>
            </a:r>
            <a:r>
              <a:rPr lang="en-US" baseline="0" dirty="0" err="1" smtClean="0"/>
              <a:t>blockchain</a:t>
            </a:r>
            <a:r>
              <a:rPr lang="en-US" baseline="0" dirty="0" smtClean="0"/>
              <a:t>.  </a:t>
            </a:r>
          </a:p>
          <a:p>
            <a:endParaRPr lang="en-US" baseline="0" dirty="0" smtClean="0"/>
          </a:p>
          <a:p>
            <a:r>
              <a:rPr lang="en-US" baseline="0" dirty="0" smtClean="0"/>
              <a:t>The </a:t>
            </a:r>
            <a:r>
              <a:rPr lang="en-US" baseline="0" dirty="0" err="1" smtClean="0"/>
              <a:t>blockchain</a:t>
            </a:r>
            <a:r>
              <a:rPr lang="en-US" baseline="0" dirty="0" smtClean="0"/>
              <a:t> is read only for all others.  In addition to the miners, there are also validation nodes which validate the transactions on the network as well as client application which allow users to participate in the network. </a:t>
            </a:r>
            <a:endParaRPr dirty="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5</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endParaRPr dirty="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6</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r>
              <a:rPr lang="en-US" sz="2000" dirty="0" err="1" smtClean="0">
                <a:latin typeface="Arial"/>
              </a:rPr>
              <a:t>Blockchain</a:t>
            </a:r>
            <a:r>
              <a:rPr lang="en-US" sz="2000" baseline="0" dirty="0" smtClean="0">
                <a:latin typeface="Arial"/>
              </a:rPr>
              <a:t> Decentralization</a:t>
            </a:r>
          </a:p>
          <a:p>
            <a:endParaRPr lang="en-US" sz="2000" baseline="0" dirty="0" smtClean="0">
              <a:latin typeface="Arial"/>
            </a:endParaRPr>
          </a:p>
          <a:p>
            <a:r>
              <a:rPr lang="en-US" dirty="0" smtClean="0"/>
              <a:t>The</a:t>
            </a:r>
            <a:r>
              <a:rPr lang="en-US" baseline="0" dirty="0" smtClean="0"/>
              <a:t> original </a:t>
            </a:r>
            <a:r>
              <a:rPr lang="en-US" baseline="0" dirty="0" err="1" smtClean="0"/>
              <a:t>Bitcoin</a:t>
            </a:r>
            <a:r>
              <a:rPr lang="en-US" baseline="0" dirty="0" smtClean="0"/>
              <a:t> </a:t>
            </a:r>
            <a:r>
              <a:rPr lang="en-US" baseline="0" dirty="0" err="1" smtClean="0"/>
              <a:t>blockchain</a:t>
            </a:r>
            <a:r>
              <a:rPr lang="en-US" baseline="0" dirty="0" smtClean="0"/>
              <a:t> was designed as a decentralized, peer to peer application where no one organization has control over it. </a:t>
            </a:r>
          </a:p>
          <a:p>
            <a:r>
              <a:rPr lang="en-US" baseline="0" dirty="0" smtClean="0"/>
              <a:t>There is no requirement to join, nor any requirement to participate in the network.  </a:t>
            </a:r>
          </a:p>
          <a:p>
            <a:endParaRPr lang="en-US" baseline="0" dirty="0" smtClean="0"/>
          </a:p>
          <a:p>
            <a:r>
              <a:rPr lang="en-US" baseline="0" dirty="0" smtClean="0"/>
              <a:t>The </a:t>
            </a:r>
            <a:r>
              <a:rPr lang="en-US" baseline="0" dirty="0" err="1" smtClean="0"/>
              <a:t>blockchain</a:t>
            </a:r>
            <a:r>
              <a:rPr lang="en-US" baseline="0" dirty="0" smtClean="0"/>
              <a:t> was designed as a transparent  distributed database.  All transactions going back to  the initial ‘genesis’ transaction by Satoshi </a:t>
            </a:r>
            <a:r>
              <a:rPr lang="en-US" baseline="0" dirty="0" err="1" smtClean="0"/>
              <a:t>Nakamoto</a:t>
            </a:r>
            <a:r>
              <a:rPr lang="en-US" baseline="0" dirty="0" smtClean="0"/>
              <a:t> are visible on the </a:t>
            </a:r>
            <a:r>
              <a:rPr lang="en-US" baseline="0" dirty="0" err="1" smtClean="0"/>
              <a:t>Blockchain</a:t>
            </a:r>
            <a:r>
              <a:rPr lang="en-US" baseline="0" dirty="0" smtClean="0"/>
              <a:t>. </a:t>
            </a:r>
          </a:p>
          <a:p>
            <a:endParaRPr lang="en-US" baseline="0" dirty="0" smtClean="0"/>
          </a:p>
          <a:p>
            <a:r>
              <a:rPr lang="en-US" baseline="0" dirty="0" smtClean="0"/>
              <a:t>Some organizations view this as a drawback, so the concept of a ‘permissioned’  </a:t>
            </a:r>
            <a:r>
              <a:rPr lang="en-US" baseline="0" dirty="0" err="1" smtClean="0"/>
              <a:t>Blockchain</a:t>
            </a:r>
            <a:r>
              <a:rPr lang="en-US" baseline="0" dirty="0" smtClean="0"/>
              <a:t>  which allows for more validation of users and tighter control over the system have emerged, for example, the </a:t>
            </a:r>
            <a:r>
              <a:rPr lang="en-US" baseline="0" dirty="0" err="1" smtClean="0"/>
              <a:t>Hyperledger</a:t>
            </a:r>
            <a:r>
              <a:rPr lang="en-US" baseline="0" dirty="0" smtClean="0"/>
              <a:t> project which is backed by a number of Fortune 500 companies including IBM. </a:t>
            </a:r>
          </a:p>
          <a:p>
            <a:endParaRPr lang="en-US" baseline="0" dirty="0" smtClean="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7</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When</a:t>
            </a:r>
            <a:r>
              <a:rPr lang="en-US" baseline="0" dirty="0" smtClean="0"/>
              <a:t> someone wishes to transact on the </a:t>
            </a:r>
            <a:r>
              <a:rPr lang="en-US" baseline="0" dirty="0" err="1" smtClean="0"/>
              <a:t>blockchain</a:t>
            </a:r>
            <a:r>
              <a:rPr lang="en-US" baseline="0" dirty="0" smtClean="0"/>
              <a:t> the following sequence of events </a:t>
            </a:r>
            <a:r>
              <a:rPr lang="en-US" baseline="0" dirty="0" err="1" smtClean="0"/>
              <a:t>occurrs</a:t>
            </a:r>
            <a:r>
              <a:rPr lang="en-US" baseline="0" dirty="0" smtClean="0"/>
              <a:t>. </a:t>
            </a:r>
          </a:p>
          <a:p>
            <a:pPr>
              <a:lnSpc>
                <a:spcPct val="100000"/>
              </a:lnSpc>
            </a:pPr>
            <a:endParaRPr lang="en-US" baseline="0" dirty="0" smtClean="0"/>
          </a:p>
          <a:p>
            <a:pPr marL="228600" indent="-228600">
              <a:lnSpc>
                <a:spcPct val="100000"/>
              </a:lnSpc>
              <a:buAutoNum type="arabicPeriod"/>
            </a:pPr>
            <a:r>
              <a:rPr lang="en-US" baseline="0" dirty="0" smtClean="0"/>
              <a:t>The user requests a transaction through some interfacing software (usually known as a </a:t>
            </a:r>
            <a:r>
              <a:rPr lang="en-US" baseline="0" dirty="0" err="1" smtClean="0"/>
              <a:t>Blockchain</a:t>
            </a:r>
            <a:r>
              <a:rPr lang="en-US" baseline="0" dirty="0" smtClean="0"/>
              <a:t> wallet). </a:t>
            </a:r>
          </a:p>
          <a:p>
            <a:pPr marL="228600" indent="-228600">
              <a:lnSpc>
                <a:spcPct val="100000"/>
              </a:lnSpc>
              <a:buAutoNum type="arabicPeriod"/>
            </a:pPr>
            <a:r>
              <a:rPr lang="en-US" baseline="0" dirty="0" smtClean="0"/>
              <a:t>The wallet software broadcasts the transaction to the network, which stores it in a ‘pool’ of pending transactions</a:t>
            </a:r>
          </a:p>
          <a:p>
            <a:pPr marL="228600" indent="-228600">
              <a:lnSpc>
                <a:spcPct val="100000"/>
              </a:lnSpc>
              <a:buAutoNum type="arabicPeriod"/>
            </a:pPr>
            <a:r>
              <a:rPr lang="en-US" baseline="0" dirty="0" smtClean="0"/>
              <a:t>A miner successfully creates a block on the </a:t>
            </a:r>
            <a:r>
              <a:rPr lang="en-US" baseline="0" dirty="0" err="1" smtClean="0"/>
              <a:t>blockchain</a:t>
            </a:r>
            <a:r>
              <a:rPr lang="en-US" baseline="0" dirty="0" smtClean="0"/>
              <a:t> and includes the users transaction in the block.</a:t>
            </a:r>
          </a:p>
          <a:p>
            <a:pPr marL="228600" indent="-228600">
              <a:lnSpc>
                <a:spcPct val="100000"/>
              </a:lnSpc>
              <a:buAutoNum type="arabicPeriod"/>
            </a:pPr>
            <a:r>
              <a:rPr lang="en-US" baseline="0" dirty="0" smtClean="0"/>
              <a:t>The validation nodes verify the ‘correctness’ of the transaction and broadcast this out over a P2P system so that all</a:t>
            </a:r>
          </a:p>
          <a:p>
            <a:pPr marL="0" indent="0">
              <a:lnSpc>
                <a:spcPct val="100000"/>
              </a:lnSpc>
              <a:buNone/>
            </a:pPr>
            <a:r>
              <a:rPr lang="en-US" baseline="0" dirty="0" smtClean="0"/>
              <a:t>     nodes on that network now have a record of that transaction in the </a:t>
            </a:r>
            <a:r>
              <a:rPr lang="en-US" baseline="0" dirty="0" err="1" smtClean="0"/>
              <a:t>blockchain</a:t>
            </a:r>
            <a:r>
              <a:rPr lang="en-US" baseline="0" dirty="0" smtClean="0"/>
              <a:t> ‘ledger’. </a:t>
            </a:r>
          </a:p>
          <a:p>
            <a:pPr marL="228600" indent="-228600">
              <a:lnSpc>
                <a:spcPct val="100000"/>
              </a:lnSpc>
              <a:buAutoNum type="arabicPeriod" startAt="5"/>
            </a:pPr>
            <a:r>
              <a:rPr lang="en-US" baseline="0" dirty="0" smtClean="0"/>
              <a:t>This is the concept of ‘distributed consensus’. </a:t>
            </a:r>
          </a:p>
          <a:p>
            <a:pPr marL="0" indent="0">
              <a:lnSpc>
                <a:spcPct val="100000"/>
              </a:lnSpc>
              <a:buNone/>
            </a:pPr>
            <a:endParaRPr dirty="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8</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dirty="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9</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8"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29"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1"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32"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33"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34"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6"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37"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38" name="Picture 37"/>
          <p:cNvPicPr/>
          <p:nvPr/>
        </p:nvPicPr>
        <p:blipFill>
          <a:blip r:embed="rId2"/>
          <a:stretch>
            <a:fillRect/>
          </a:stretch>
        </p:blipFill>
        <p:spPr>
          <a:xfrm>
            <a:off x="3011760" y="1265400"/>
            <a:ext cx="6167160" cy="4920840"/>
          </a:xfrm>
          <a:prstGeom prst="rect">
            <a:avLst/>
          </a:prstGeom>
          <a:ln>
            <a:noFill/>
          </a:ln>
        </p:spPr>
      </p:pic>
      <p:pic>
        <p:nvPicPr>
          <p:cNvPr id="39" name="Picture 38"/>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6"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8"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51"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5"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56"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57"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9"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60"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1"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3"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64"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5"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7"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68"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0"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7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72"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73"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5"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76"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77" name="Picture 76"/>
          <p:cNvPicPr/>
          <p:nvPr/>
        </p:nvPicPr>
        <p:blipFill>
          <a:blip r:embed="rId2"/>
          <a:stretch>
            <a:fillRect/>
          </a:stretch>
        </p:blipFill>
        <p:spPr>
          <a:xfrm>
            <a:off x="3011760" y="1265400"/>
            <a:ext cx="6167160" cy="4920840"/>
          </a:xfrm>
          <a:prstGeom prst="rect">
            <a:avLst/>
          </a:prstGeom>
          <a:ln>
            <a:noFill/>
          </a:ln>
        </p:spPr>
      </p:pic>
      <p:pic>
        <p:nvPicPr>
          <p:cNvPr id="78" name="Picture 77"/>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9"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1"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12"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6"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17"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18"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2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2"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4"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25"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6"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7" name="PlaceHolder 2"/>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Click to edit the title text formatClick to edit Master title style</a:t>
            </a:r>
            <a:endParaRPr/>
          </a:p>
        </p:txBody>
      </p:sp>
      <p:sp>
        <p:nvSpPr>
          <p:cNvPr id="2" name="PlaceHolder 3"/>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3" name="PlaceHolder 4"/>
          <p:cNvSpPr>
            <a:spLocks noGrp="1"/>
          </p:cNvSpPr>
          <p:nvPr>
            <p:ph type="sldNum"/>
          </p:nvPr>
        </p:nvSpPr>
        <p:spPr>
          <a:xfrm>
            <a:off x="838080" y="6335640"/>
            <a:ext cx="908280" cy="364680"/>
          </a:xfrm>
          <a:prstGeom prst="rect">
            <a:avLst/>
          </a:prstGeom>
        </p:spPr>
        <p:txBody>
          <a:bodyPr anchor="ctr"/>
          <a:lstStyle/>
          <a:p>
            <a:pPr>
              <a:lnSpc>
                <a:spcPct val="100000"/>
              </a:lnSpc>
            </a:pPr>
            <a:fld id="{98EA7638-6E4A-48BC-AD63-5C6AB67E0F79}" type="slidenum">
              <a:rPr lang="en-IN" sz="1200">
                <a:solidFill>
                  <a:srgbClr val="8B8B8B"/>
                </a:solidFill>
                <a:latin typeface="Calibri"/>
              </a:rPr>
              <a:t>‹#›</a:t>
            </a:fld>
            <a:endParaRPr/>
          </a:p>
        </p:txBody>
      </p:sp>
      <p:sp>
        <p:nvSpPr>
          <p:cNvPr id="4" name="Line 5"/>
          <p:cNvSpPr/>
          <p:nvPr/>
        </p:nvSpPr>
        <p:spPr>
          <a:xfrm>
            <a:off x="1523880" y="3509640"/>
            <a:ext cx="9144000" cy="0"/>
          </a:xfrm>
          <a:prstGeom prst="line">
            <a:avLst/>
          </a:prstGeom>
          <a:ln w="25560">
            <a:solidFill>
              <a:srgbClr val="5B9BD5"/>
            </a:solidFill>
            <a:miter/>
          </a:ln>
        </p:spPr>
      </p:sp>
      <p:sp>
        <p:nvSpPr>
          <p:cNvPr id="5" name="PlaceHolder 6"/>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41" name="PlaceHolder 2"/>
          <p:cNvSpPr>
            <a:spLocks noGrp="1"/>
          </p:cNvSpPr>
          <p:nvPr>
            <p:ph type="body"/>
          </p:nvPr>
        </p:nvSpPr>
        <p:spPr>
          <a:xfrm>
            <a:off x="838080" y="1265760"/>
            <a:ext cx="10515240" cy="4920840"/>
          </a:xfrm>
          <a:prstGeom prst="rect">
            <a:avLst/>
          </a:prstGeom>
        </p:spPr>
        <p:txBody>
          <a:bodyPr/>
          <a:lstStyle/>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2" name="PlaceHolder 3"/>
          <p:cNvSpPr>
            <a:spLocks noGrp="1"/>
          </p:cNvSpPr>
          <p:nvPr>
            <p:ph type="title"/>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Click to edit the title text formatClick to edit Master title style</a:t>
            </a:r>
            <a:endParaRPr/>
          </a:p>
        </p:txBody>
      </p:sp>
      <p:sp>
        <p:nvSpPr>
          <p:cNvPr id="43" name="Line 4"/>
          <p:cNvSpPr/>
          <p:nvPr/>
        </p:nvSpPr>
        <p:spPr>
          <a:xfrm>
            <a:off x="838080" y="1096200"/>
            <a:ext cx="10515600" cy="28800"/>
          </a:xfrm>
          <a:prstGeom prst="line">
            <a:avLst/>
          </a:prstGeom>
          <a:ln w="25560">
            <a:solidFill>
              <a:srgbClr val="5B9BD5"/>
            </a:solidFill>
            <a:miter/>
          </a:ln>
        </p:spPr>
      </p:sp>
      <p:sp>
        <p:nvSpPr>
          <p:cNvPr id="44" name="PlaceHolder 5"/>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523880" y="1122480"/>
            <a:ext cx="9143640" cy="2387160"/>
          </a:xfrm>
          <a:prstGeom prst="rect">
            <a:avLst/>
          </a:prstGeom>
        </p:spPr>
        <p:txBody>
          <a:bodyPr anchor="b"/>
          <a:lstStyle/>
          <a:p>
            <a:pPr algn="ctr">
              <a:lnSpc>
                <a:spcPct val="100000"/>
              </a:lnSpc>
            </a:pPr>
            <a:r>
              <a:rPr lang="en-US" sz="6000" dirty="0" smtClean="0">
                <a:solidFill>
                  <a:srgbClr val="5B9BD5"/>
                </a:solidFill>
                <a:latin typeface="Calibri Light"/>
              </a:rPr>
              <a:t>Introduction to </a:t>
            </a:r>
            <a:r>
              <a:rPr lang="en-US" sz="6000" dirty="0" err="1" smtClean="0">
                <a:solidFill>
                  <a:srgbClr val="5B9BD5"/>
                </a:solidFill>
                <a:latin typeface="Calibri Light"/>
              </a:rPr>
              <a:t>Blockchain</a:t>
            </a:r>
            <a:r>
              <a:rPr lang="en-US" sz="6000" dirty="0" smtClean="0">
                <a:solidFill>
                  <a:srgbClr val="5B9BD5"/>
                </a:solidFill>
                <a:latin typeface="Calibri Light"/>
              </a:rPr>
              <a:t> Technologies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offers another built-in function called </a:t>
            </a:r>
            <a:r>
              <a:rPr lang="en-US" sz="2800">
                <a:solidFill>
                  <a:srgbClr val="000000"/>
                </a:solidFill>
                <a:latin typeface="Courier New"/>
              </a:rPr>
              <a:t>map()</a:t>
            </a:r>
            <a:endParaRPr/>
          </a:p>
          <a:p>
            <a:pPr lvl="1">
              <a:lnSpc>
                <a:spcPct val="100000"/>
              </a:lnSpc>
              <a:buFont typeface="Arial"/>
              <a:buChar char="•"/>
            </a:pPr>
            <a:r>
              <a:rPr lang="en-US" sz="2400">
                <a:solidFill>
                  <a:srgbClr val="000000"/>
                </a:solidFill>
                <a:latin typeface="Courier New"/>
              </a:rPr>
              <a:t>NewList = list(map(func,oldlist))</a:t>
            </a:r>
            <a:endParaRPr/>
          </a:p>
          <a:p>
            <a:pPr>
              <a:lnSpc>
                <a:spcPct val="90000"/>
              </a:lnSpc>
              <a:buFont typeface="Arial"/>
              <a:buChar char="•"/>
            </a:pPr>
            <a:r>
              <a:rPr lang="en-US" sz="2800">
                <a:solidFill>
                  <a:srgbClr val="000000"/>
                </a:solidFill>
                <a:latin typeface="Courier New"/>
              </a:rPr>
              <a:t>Map()</a:t>
            </a:r>
            <a:r>
              <a:rPr lang="en-US" sz="2800">
                <a:solidFill>
                  <a:srgbClr val="000000"/>
                </a:solidFill>
                <a:latin typeface="Calibri"/>
              </a:rPr>
              <a:t> returns an iterator</a:t>
            </a:r>
            <a:endParaRPr/>
          </a:p>
          <a:p>
            <a:pPr lvl="1">
              <a:lnSpc>
                <a:spcPct val="100000"/>
              </a:lnSpc>
              <a:buFont typeface="Arial"/>
              <a:buChar char="•"/>
            </a:pPr>
            <a:r>
              <a:rPr lang="en-US" sz="2400">
                <a:solidFill>
                  <a:srgbClr val="000000"/>
                </a:solidFill>
                <a:latin typeface="Calibri"/>
              </a:rPr>
              <a:t>If we need a list, we must convert it using the list typecast</a:t>
            </a:r>
            <a:endParaRPr/>
          </a:p>
          <a:p>
            <a:pPr>
              <a:lnSpc>
                <a:spcPct val="90000"/>
              </a:lnSpc>
              <a:buFont typeface="Arial"/>
              <a:buChar char="•"/>
            </a:pPr>
            <a:r>
              <a:rPr lang="en-US" sz="2800">
                <a:solidFill>
                  <a:srgbClr val="000000"/>
                </a:solidFill>
                <a:latin typeface="Calibri"/>
              </a:rPr>
              <a:t>Can also use </a:t>
            </a:r>
            <a:r>
              <a:rPr lang="en-US" sz="2800">
                <a:solidFill>
                  <a:srgbClr val="000000"/>
                </a:solidFill>
                <a:latin typeface="Courier New"/>
              </a:rPr>
              <a:t>map()</a:t>
            </a:r>
            <a:r>
              <a:rPr lang="en-US" sz="2800">
                <a:solidFill>
                  <a:srgbClr val="000000"/>
                </a:solidFill>
                <a:latin typeface="Calibri"/>
              </a:rPr>
              <a:t> with multiple lists</a:t>
            </a:r>
            <a:endParaRPr/>
          </a:p>
          <a:p>
            <a:pPr>
              <a:lnSpc>
                <a:spcPct val="90000"/>
              </a:lnSpc>
            </a:pPr>
            <a:endParaRPr/>
          </a:p>
        </p:txBody>
      </p:sp>
      <p:sp>
        <p:nvSpPr>
          <p:cNvPr id="110" name="TextShape 2"/>
          <p:cNvSpPr txBox="1"/>
          <p:nvPr/>
        </p:nvSpPr>
        <p:spPr>
          <a:xfrm>
            <a:off x="838080" y="192600"/>
            <a:ext cx="10515240" cy="903600"/>
          </a:xfrm>
          <a:prstGeom prst="rect">
            <a:avLst/>
          </a:prstGeom>
        </p:spPr>
        <p:txBody>
          <a:bodyPr anchor="ctr"/>
          <a:lstStyle/>
          <a:p>
            <a:pPr>
              <a:lnSpc>
                <a:spcPct val="100000"/>
              </a:lnSpc>
            </a:pPr>
            <a:endParaRPr dirty="0"/>
          </a:p>
        </p:txBody>
      </p:sp>
      <p:sp>
        <p:nvSpPr>
          <p:cNvPr id="11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1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9D4A8F4-5BF8-44FE-AA27-5F199B36A043}" type="slidenum">
              <a:rPr lang="en-IN" sz="1200">
                <a:solidFill>
                  <a:srgbClr val="000000"/>
                </a:solidFill>
                <a:latin typeface="Calibri"/>
              </a:r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offers another built-in function called </a:t>
            </a:r>
            <a:r>
              <a:rPr lang="en-US" sz="2800">
                <a:solidFill>
                  <a:srgbClr val="000000"/>
                </a:solidFill>
                <a:latin typeface="Courier New"/>
              </a:rPr>
              <a:t>map()</a:t>
            </a:r>
            <a:endParaRPr/>
          </a:p>
          <a:p>
            <a:pPr lvl="1">
              <a:lnSpc>
                <a:spcPct val="100000"/>
              </a:lnSpc>
              <a:buFont typeface="Arial"/>
              <a:buChar char="•"/>
            </a:pPr>
            <a:r>
              <a:rPr lang="en-US" sz="2400">
                <a:solidFill>
                  <a:srgbClr val="000000"/>
                </a:solidFill>
                <a:latin typeface="Courier New"/>
              </a:rPr>
              <a:t>NewList = list(map(func,oldlist))</a:t>
            </a:r>
            <a:endParaRPr/>
          </a:p>
          <a:p>
            <a:pPr>
              <a:lnSpc>
                <a:spcPct val="90000"/>
              </a:lnSpc>
              <a:buFont typeface="Arial"/>
              <a:buChar char="•"/>
            </a:pPr>
            <a:r>
              <a:rPr lang="en-US" sz="2800">
                <a:solidFill>
                  <a:srgbClr val="000000"/>
                </a:solidFill>
                <a:latin typeface="Courier New"/>
              </a:rPr>
              <a:t>Map()</a:t>
            </a:r>
            <a:r>
              <a:rPr lang="en-US" sz="2800">
                <a:solidFill>
                  <a:srgbClr val="000000"/>
                </a:solidFill>
                <a:latin typeface="Calibri"/>
              </a:rPr>
              <a:t> returns an iterator</a:t>
            </a:r>
            <a:endParaRPr/>
          </a:p>
          <a:p>
            <a:pPr lvl="1">
              <a:lnSpc>
                <a:spcPct val="100000"/>
              </a:lnSpc>
              <a:buFont typeface="Arial"/>
              <a:buChar char="•"/>
            </a:pPr>
            <a:r>
              <a:rPr lang="en-US" sz="2400">
                <a:solidFill>
                  <a:srgbClr val="000000"/>
                </a:solidFill>
                <a:latin typeface="Calibri"/>
              </a:rPr>
              <a:t>If we need a list, we must convert it using the list typecast</a:t>
            </a:r>
            <a:endParaRPr/>
          </a:p>
          <a:p>
            <a:pPr>
              <a:lnSpc>
                <a:spcPct val="90000"/>
              </a:lnSpc>
              <a:buFont typeface="Arial"/>
              <a:buChar char="•"/>
            </a:pPr>
            <a:r>
              <a:rPr lang="en-US" sz="2800">
                <a:solidFill>
                  <a:srgbClr val="000000"/>
                </a:solidFill>
                <a:latin typeface="Calibri"/>
              </a:rPr>
              <a:t>Can also use </a:t>
            </a:r>
            <a:r>
              <a:rPr lang="en-US" sz="2800">
                <a:solidFill>
                  <a:srgbClr val="000000"/>
                </a:solidFill>
                <a:latin typeface="Courier New"/>
              </a:rPr>
              <a:t>map()</a:t>
            </a:r>
            <a:r>
              <a:rPr lang="en-US" sz="2800">
                <a:solidFill>
                  <a:srgbClr val="000000"/>
                </a:solidFill>
                <a:latin typeface="Calibri"/>
              </a:rPr>
              <a:t> with multiple lists</a:t>
            </a:r>
            <a:endParaRPr/>
          </a:p>
          <a:p>
            <a:pPr>
              <a:lnSpc>
                <a:spcPct val="90000"/>
              </a:lnSpc>
            </a:pPr>
            <a:endParaRPr/>
          </a:p>
        </p:txBody>
      </p:sp>
      <p:sp>
        <p:nvSpPr>
          <p:cNvPr id="11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Functional Programming in Python – </a:t>
            </a:r>
            <a:r>
              <a:rPr lang="en-US" sz="4400">
                <a:solidFill>
                  <a:srgbClr val="5B9BD5"/>
                </a:solidFill>
                <a:latin typeface="Courier New"/>
              </a:rPr>
              <a:t>map()</a:t>
            </a:r>
            <a:endParaRPr/>
          </a:p>
        </p:txBody>
      </p:sp>
      <p:sp>
        <p:nvSpPr>
          <p:cNvPr id="11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1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8A139534-25D9-489C-A926-7551CD294B37}" type="slidenum">
              <a:rPr lang="en-IN" sz="1200">
                <a:solidFill>
                  <a:srgbClr val="000000"/>
                </a:solidFill>
                <a:latin typeface="Calibri"/>
              </a:rPr>
              <a:t>11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Filter() allows you to filter out unwanted elements in a list</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Filtering can also be done using a list comprehension:</a:t>
            </a:r>
            <a:endParaRPr/>
          </a:p>
          <a:p>
            <a:pPr>
              <a:lnSpc>
                <a:spcPct val="90000"/>
              </a:lnSpc>
            </a:pPr>
            <a:endParaRPr/>
          </a:p>
          <a:p>
            <a:pPr>
              <a:lnSpc>
                <a:spcPct val="90000"/>
              </a:lnSpc>
            </a:pPr>
            <a:endParaRPr/>
          </a:p>
          <a:p>
            <a:pPr>
              <a:lnSpc>
                <a:spcPct val="90000"/>
              </a:lnSpc>
            </a:pPr>
            <a:endParaRPr/>
          </a:p>
        </p:txBody>
      </p:sp>
      <p:sp>
        <p:nvSpPr>
          <p:cNvPr id="11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Functional Programming in Python - filter()</a:t>
            </a:r>
            <a:endParaRPr/>
          </a:p>
        </p:txBody>
      </p:sp>
      <p:sp>
        <p:nvSpPr>
          <p:cNvPr id="119" name="CustomShape 3"/>
          <p:cNvSpPr/>
          <p:nvPr/>
        </p:nvSpPr>
        <p:spPr>
          <a:xfrm>
            <a:off x="3051720" y="2126520"/>
            <a:ext cx="6617160" cy="96624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Mylist = range(1,11)</a:t>
            </a:r>
            <a:endParaRPr/>
          </a:p>
          <a:p>
            <a:pPr>
              <a:lnSpc>
                <a:spcPct val="100000"/>
              </a:lnSpc>
            </a:pPr>
            <a:r>
              <a:rPr lang="en-IN" sz="1600">
                <a:solidFill>
                  <a:srgbClr val="000000"/>
                </a:solidFill>
                <a:latin typeface="Courier New"/>
              </a:rPr>
              <a:t>myfilteredlist = filter(lambda x: x%2 != 0, mylist)</a:t>
            </a:r>
            <a:endParaRPr/>
          </a:p>
          <a:p>
            <a:pPr>
              <a:lnSpc>
                <a:spcPct val="100000"/>
              </a:lnSpc>
            </a:pPr>
            <a:r>
              <a:rPr lang="en-IN" sz="1600">
                <a:solidFill>
                  <a:srgbClr val="000000"/>
                </a:solidFill>
                <a:latin typeface="Courier New"/>
              </a:rPr>
              <a:t>print (list(myfilteredlist))</a:t>
            </a:r>
            <a:endParaRPr/>
          </a:p>
          <a:p>
            <a:pPr>
              <a:lnSpc>
                <a:spcPct val="100000"/>
              </a:lnSpc>
            </a:pPr>
            <a:endParaRPr/>
          </a:p>
          <a:p>
            <a:pPr algn="ctr">
              <a:lnSpc>
                <a:spcPct val="100000"/>
              </a:lnSpc>
            </a:pPr>
            <a:endParaRPr/>
          </a:p>
        </p:txBody>
      </p:sp>
      <p:sp>
        <p:nvSpPr>
          <p:cNvPr id="120" name="CustomShape 4"/>
          <p:cNvSpPr/>
          <p:nvPr/>
        </p:nvSpPr>
        <p:spPr>
          <a:xfrm>
            <a:off x="3051720" y="4667040"/>
            <a:ext cx="6617160" cy="51660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Myfilteredlist = [x for x in mylist if x%2 != 0]</a:t>
            </a:r>
            <a:endParaRPr/>
          </a:p>
          <a:p>
            <a:pPr>
              <a:lnSpc>
                <a:spcPct val="100000"/>
              </a:lnSpc>
            </a:pPr>
            <a:endParaRPr/>
          </a:p>
          <a:p>
            <a:pPr algn="ctr">
              <a:lnSpc>
                <a:spcPct val="100000"/>
              </a:lnSpc>
            </a:pPr>
            <a:endParaRPr/>
          </a:p>
        </p:txBody>
      </p:sp>
      <p:sp>
        <p:nvSpPr>
          <p:cNvPr id="121"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22"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95FDF96-7885-4047-A9CC-49182F4D4350}" type="slidenum">
              <a:rPr lang="en-IN" sz="1200">
                <a:solidFill>
                  <a:srgbClr val="000000"/>
                </a:solidFill>
                <a:latin typeface="Calibri"/>
              </a:r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also has the </a:t>
            </a:r>
            <a:r>
              <a:rPr lang="en-US" sz="2800">
                <a:solidFill>
                  <a:srgbClr val="000000"/>
                </a:solidFill>
                <a:latin typeface="Courier New"/>
              </a:rPr>
              <a:t>reduce()</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Takes parameters (</a:t>
            </a:r>
            <a:r>
              <a:rPr lang="en-US" sz="2400">
                <a:solidFill>
                  <a:srgbClr val="000000"/>
                </a:solidFill>
                <a:latin typeface="Courier New"/>
              </a:rPr>
              <a:t>func</a:t>
            </a:r>
            <a:r>
              <a:rPr lang="en-US" sz="2400">
                <a:solidFill>
                  <a:srgbClr val="000000"/>
                </a:solidFill>
                <a:latin typeface="Calibri"/>
              </a:rPr>
              <a:t> and </a:t>
            </a:r>
            <a:r>
              <a:rPr lang="en-US" sz="2400">
                <a:solidFill>
                  <a:srgbClr val="000000"/>
                </a:solidFill>
                <a:latin typeface="Courier New"/>
              </a:rPr>
              <a:t>sec</a:t>
            </a:r>
            <a:r>
              <a:rPr lang="en-US" sz="2400">
                <a:solidFill>
                  <a:srgbClr val="000000"/>
                </a:solidFill>
                <a:latin typeface="Calibri"/>
              </a:rPr>
              <a:t>) similar to </a:t>
            </a:r>
            <a:r>
              <a:rPr lang="en-US" sz="2400">
                <a:solidFill>
                  <a:srgbClr val="000000"/>
                </a:solidFill>
                <a:latin typeface="Courier New"/>
              </a:rPr>
              <a:t>map</a:t>
            </a:r>
            <a:r>
              <a:rPr lang="en-US" sz="2400">
                <a:solidFill>
                  <a:srgbClr val="000000"/>
                </a:solidFill>
                <a:latin typeface="Calibri"/>
              </a:rPr>
              <a:t> and </a:t>
            </a:r>
            <a:r>
              <a:rPr lang="en-US" sz="2400">
                <a:solidFill>
                  <a:srgbClr val="000000"/>
                </a:solidFill>
                <a:latin typeface="Courier New"/>
              </a:rPr>
              <a:t>filter</a:t>
            </a:r>
            <a:endParaRPr/>
          </a:p>
          <a:p>
            <a:pPr>
              <a:lnSpc>
                <a:spcPct val="90000"/>
              </a:lnSpc>
              <a:buFont typeface="Arial"/>
              <a:buChar char="•"/>
            </a:pPr>
            <a:r>
              <a:rPr lang="en-US" sz="2800">
                <a:solidFill>
                  <a:srgbClr val="000000"/>
                </a:solidFill>
                <a:latin typeface="Calibri"/>
              </a:rPr>
              <a:t>More complex and requires explanation!</a:t>
            </a:r>
            <a:endParaRPr/>
          </a:p>
          <a:p>
            <a:pPr>
              <a:lnSpc>
                <a:spcPct val="90000"/>
              </a:lnSpc>
            </a:pPr>
            <a:endParaRPr/>
          </a:p>
        </p:txBody>
      </p:sp>
      <p:sp>
        <p:nvSpPr>
          <p:cNvPr id="12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
Functional Programming in Python - reduce()
</a:t>
            </a:r>
            <a:endParaRPr/>
          </a:p>
        </p:txBody>
      </p:sp>
      <p:sp>
        <p:nvSpPr>
          <p:cNvPr id="12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2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24A83E30-56BD-40D8-9016-883E5E55D08F}" type="slidenum">
              <a:rPr lang="en-IN" sz="1200">
                <a:solidFill>
                  <a:srgbClr val="000000"/>
                </a:solidFill>
                <a:latin typeface="Calibri"/>
              </a:rPr>
              <a:t>13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Possible to iterate over a number of different data types in Python</a:t>
            </a:r>
            <a:endParaRPr/>
          </a:p>
          <a:p>
            <a:pPr>
              <a:lnSpc>
                <a:spcPct val="90000"/>
              </a:lnSpc>
              <a:buFont typeface="Arial"/>
              <a:buChar char="•"/>
            </a:pPr>
            <a:r>
              <a:rPr lang="en-US" sz="2800">
                <a:solidFill>
                  <a:srgbClr val="000000"/>
                </a:solidFill>
                <a:latin typeface="Calibri"/>
              </a:rPr>
              <a:t>A </a:t>
            </a:r>
            <a:r>
              <a:rPr lang="en-US" sz="2800">
                <a:solidFill>
                  <a:srgbClr val="000000"/>
                </a:solidFill>
                <a:latin typeface="Courier New"/>
              </a:rPr>
              <a:t>for</a:t>
            </a:r>
            <a:r>
              <a:rPr lang="en-US" sz="2800">
                <a:solidFill>
                  <a:srgbClr val="000000"/>
                </a:solidFill>
                <a:latin typeface="Calibri"/>
              </a:rPr>
              <a:t> statement calls the </a:t>
            </a:r>
            <a:r>
              <a:rPr lang="en-US" sz="2800">
                <a:solidFill>
                  <a:srgbClr val="000000"/>
                </a:solidFill>
                <a:latin typeface="Courier New"/>
              </a:rPr>
              <a:t>iter()</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This function calls an iterator</a:t>
            </a:r>
            <a:endParaRPr/>
          </a:p>
          <a:p>
            <a:pPr>
              <a:lnSpc>
                <a:spcPct val="90000"/>
              </a:lnSpc>
              <a:buFont typeface="Arial"/>
              <a:buChar char="•"/>
            </a:pPr>
            <a:r>
              <a:rPr lang="en-US" sz="2800">
                <a:solidFill>
                  <a:srgbClr val="000000"/>
                </a:solidFill>
                <a:latin typeface="Calibri"/>
              </a:rPr>
              <a:t>Creating your own iterators is straightforward</a:t>
            </a:r>
            <a:endParaRPr/>
          </a:p>
        </p:txBody>
      </p:sp>
      <p:sp>
        <p:nvSpPr>
          <p:cNvPr id="12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Iterators</a:t>
            </a:r>
            <a:endParaRPr/>
          </a:p>
        </p:txBody>
      </p:sp>
      <p:sp>
        <p:nvSpPr>
          <p:cNvPr id="129"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0"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7583B6D-9147-4942-A285-FAC5ECF858F5}" type="slidenum">
              <a:rPr lang="en-IN" sz="1200">
                <a:solidFill>
                  <a:srgbClr val="000000"/>
                </a:solidFill>
                <a:latin typeface="Calibri"/>
              </a:rPr>
              <a:t>14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Possible to iterate over a number of different data types in Python</a:t>
            </a:r>
            <a:endParaRPr/>
          </a:p>
          <a:p>
            <a:pPr>
              <a:lnSpc>
                <a:spcPct val="90000"/>
              </a:lnSpc>
              <a:buFont typeface="Arial"/>
              <a:buChar char="•"/>
            </a:pPr>
            <a:r>
              <a:rPr lang="en-US" sz="2800">
                <a:solidFill>
                  <a:srgbClr val="000000"/>
                </a:solidFill>
                <a:latin typeface="Calibri"/>
              </a:rPr>
              <a:t>A </a:t>
            </a:r>
            <a:r>
              <a:rPr lang="en-US" sz="2800">
                <a:solidFill>
                  <a:srgbClr val="000000"/>
                </a:solidFill>
                <a:latin typeface="Courier New"/>
              </a:rPr>
              <a:t>for</a:t>
            </a:r>
            <a:r>
              <a:rPr lang="en-US" sz="2800">
                <a:solidFill>
                  <a:srgbClr val="000000"/>
                </a:solidFill>
                <a:latin typeface="Calibri"/>
              </a:rPr>
              <a:t> statement calls the </a:t>
            </a:r>
            <a:r>
              <a:rPr lang="en-US" sz="2800">
                <a:solidFill>
                  <a:srgbClr val="000000"/>
                </a:solidFill>
                <a:latin typeface="Courier New"/>
              </a:rPr>
              <a:t>iter()</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This function calls an iterator</a:t>
            </a:r>
            <a:endParaRPr/>
          </a:p>
          <a:p>
            <a:pPr>
              <a:lnSpc>
                <a:spcPct val="90000"/>
              </a:lnSpc>
              <a:buFont typeface="Arial"/>
              <a:buChar char="•"/>
            </a:pPr>
            <a:r>
              <a:rPr lang="en-US" sz="2800">
                <a:solidFill>
                  <a:srgbClr val="000000"/>
                </a:solidFill>
                <a:latin typeface="Calibri"/>
              </a:rPr>
              <a:t>Creating your own iterators is straightforward</a:t>
            </a:r>
            <a:endParaRPr/>
          </a:p>
        </p:txBody>
      </p:sp>
      <p:sp>
        <p:nvSpPr>
          <p:cNvPr id="132"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Iterators</a:t>
            </a:r>
            <a:endParaRPr/>
          </a:p>
        </p:txBody>
      </p:sp>
      <p:sp>
        <p:nvSpPr>
          <p:cNvPr id="133"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4"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1FFC6B92-87F8-4092-80DC-6F883AD29FB8}" type="slidenum">
              <a:rPr lang="en-IN" sz="1200">
                <a:solidFill>
                  <a:srgbClr val="000000"/>
                </a:solidFill>
                <a:latin typeface="Calibri"/>
              </a:rPr>
              <a:t>15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9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36"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37"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8"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070874D-7234-470C-BA78-46844F7A0F39}" type="slidenum">
              <a:rPr lang="en-IN" sz="1200">
                <a:solidFill>
                  <a:srgbClr val="000000"/>
                </a:solidFill>
                <a:latin typeface="Calibri"/>
              </a:r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10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40"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4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4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058D789-C2DE-439A-88BF-43439AA92F7B}" type="slidenum">
              <a:rPr lang="en-IN" sz="1200">
                <a:solidFill>
                  <a:srgbClr val="000000"/>
                </a:solidFill>
                <a:latin typeface="Calibri"/>
              </a:rPr>
              <a:t>17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10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4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4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4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2980C95-87D4-455B-8081-9741B211CC4A}" type="slidenum">
              <a:rPr lang="en-IN" sz="1200">
                <a:solidFill>
                  <a:srgbClr val="000000"/>
                </a:solidFill>
                <a:latin typeface="Calibri"/>
              </a:rPr>
              <a:t>18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A closure is a function defined inside another function</a:t>
            </a:r>
            <a:endParaRPr/>
          </a:p>
        </p:txBody>
      </p:sp>
      <p:sp>
        <p:nvSpPr>
          <p:cNvPr id="14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Closures</a:t>
            </a:r>
            <a:endParaRPr/>
          </a:p>
        </p:txBody>
      </p:sp>
      <p:sp>
        <p:nvSpPr>
          <p:cNvPr id="149" name="CustomShape 3"/>
          <p:cNvSpPr/>
          <p:nvPr/>
        </p:nvSpPr>
        <p:spPr>
          <a:xfrm>
            <a:off x="3076920" y="2134080"/>
            <a:ext cx="6037920" cy="260712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r>
              <a:rPr lang="en-IN" sz="1600">
                <a:solidFill>
                  <a:srgbClr val="000000"/>
                </a:solidFill>
                <a:latin typeface="Courier New"/>
              </a:rPr>
              <a:t>def f(a):</a:t>
            </a:r>
            <a:endParaRPr/>
          </a:p>
          <a:p>
            <a:pPr>
              <a:lnSpc>
                <a:spcPct val="100000"/>
              </a:lnSpc>
            </a:pPr>
            <a:r>
              <a:rPr lang="en-IN" sz="1600">
                <a:solidFill>
                  <a:srgbClr val="000000"/>
                </a:solidFill>
                <a:latin typeface="Courier New"/>
              </a:rPr>
              <a:t>    def g(b,c):</a:t>
            </a:r>
            <a:endParaRPr/>
          </a:p>
          <a:p>
            <a:pPr>
              <a:lnSpc>
                <a:spcPct val="100000"/>
              </a:lnSpc>
            </a:pPr>
            <a:r>
              <a:rPr lang="en-IN" sz="1600">
                <a:solidFill>
                  <a:srgbClr val="000000"/>
                </a:solidFill>
                <a:latin typeface="Courier New"/>
              </a:rPr>
              <a:t>        return a * (b+c)</a:t>
            </a:r>
            <a:endParaRPr/>
          </a:p>
          <a:p>
            <a:pPr>
              <a:lnSpc>
                <a:spcPct val="100000"/>
              </a:lnSpc>
            </a:pPr>
            <a:r>
              <a:rPr lang="en-IN" sz="1600">
                <a:solidFill>
                  <a:srgbClr val="000000"/>
                </a:solidFill>
                <a:latin typeface="Courier New"/>
              </a:rPr>
              <a:t>return g</a:t>
            </a:r>
            <a:endParaRPr/>
          </a:p>
          <a:p>
            <a:pPr>
              <a:lnSpc>
                <a:spcPct val="100000"/>
              </a:lnSpc>
            </a:pPr>
            <a:r>
              <a:rPr lang="en-IN" sz="1600">
                <a:solidFill>
                  <a:srgbClr val="000000"/>
                </a:solidFill>
                <a:latin typeface="Courier New"/>
              </a:rPr>
              <a:t> </a:t>
            </a:r>
            <a:endParaRPr/>
          </a:p>
          <a:p>
            <a:pPr>
              <a:lnSpc>
                <a:spcPct val="100000"/>
              </a:lnSpc>
            </a:pPr>
            <a:r>
              <a:rPr lang="en-IN" sz="1600">
                <a:solidFill>
                  <a:srgbClr val="000000"/>
                </a:solidFill>
                <a:latin typeface="Courier New"/>
              </a:rPr>
              <a:t>x = f (1)</a:t>
            </a:r>
            <a:endParaRPr/>
          </a:p>
          <a:p>
            <a:pPr>
              <a:lnSpc>
                <a:spcPct val="100000"/>
              </a:lnSpc>
            </a:pPr>
            <a:r>
              <a:rPr lang="en-IN" sz="1600">
                <a:solidFill>
                  <a:srgbClr val="000000"/>
                </a:solidFill>
                <a:latin typeface="Courier New"/>
              </a:rPr>
              <a:t>print (x(2,3))</a:t>
            </a:r>
            <a:endParaRPr/>
          </a:p>
          <a:p>
            <a:pPr algn="ctr">
              <a:lnSpc>
                <a:spcPct val="100000"/>
              </a:lnSpc>
            </a:pPr>
            <a:endParaRPr/>
          </a:p>
        </p:txBody>
      </p:sp>
      <p:sp>
        <p:nvSpPr>
          <p:cNvPr id="150"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1"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D1755AF9-217D-424B-808B-DDCC564BDAA1}" type="slidenum">
              <a:rPr lang="en-IN" sz="1200">
                <a:solidFill>
                  <a:srgbClr val="000000"/>
                </a:solidFill>
                <a:latin typeface="Calibri"/>
              </a:rPr>
              <a:t>19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Module 1 – </a:t>
            </a:r>
            <a:r>
              <a:rPr lang="en-US" sz="2800" dirty="0" smtClean="0">
                <a:solidFill>
                  <a:srgbClr val="000000"/>
                </a:solidFill>
                <a:latin typeface="Calibri"/>
              </a:rPr>
              <a:t>Quick Overview</a:t>
            </a:r>
            <a:endParaRPr dirty="0"/>
          </a:p>
          <a:p>
            <a:pPr>
              <a:lnSpc>
                <a:spcPct val="90000"/>
              </a:lnSpc>
              <a:buFont typeface="Arial"/>
              <a:buChar char="•"/>
            </a:pPr>
            <a:r>
              <a:rPr lang="en-US" sz="2800" dirty="0">
                <a:solidFill>
                  <a:srgbClr val="000000"/>
                </a:solidFill>
                <a:latin typeface="Calibri"/>
              </a:rPr>
              <a:t>Module 2 – </a:t>
            </a:r>
            <a:r>
              <a:rPr lang="en-US" sz="2800" dirty="0" smtClean="0">
                <a:solidFill>
                  <a:srgbClr val="000000"/>
                </a:solidFill>
                <a:latin typeface="Calibri"/>
              </a:rPr>
              <a:t>Usage</a:t>
            </a:r>
            <a:endParaRPr dirty="0"/>
          </a:p>
          <a:p>
            <a:pPr>
              <a:lnSpc>
                <a:spcPct val="90000"/>
              </a:lnSpc>
              <a:buFont typeface="Arial"/>
              <a:buChar char="•"/>
            </a:pPr>
            <a:r>
              <a:rPr lang="en-US" sz="2800" dirty="0">
                <a:solidFill>
                  <a:srgbClr val="000000"/>
                </a:solidFill>
                <a:latin typeface="Calibri"/>
              </a:rPr>
              <a:t>Module 3 – </a:t>
            </a:r>
            <a:r>
              <a:rPr lang="en-US" sz="2800" dirty="0" smtClean="0">
                <a:solidFill>
                  <a:srgbClr val="000000"/>
                </a:solidFill>
                <a:latin typeface="Calibri"/>
              </a:rPr>
              <a:t>Introduction to the </a:t>
            </a:r>
            <a:r>
              <a:rPr lang="en-US" sz="2800" dirty="0" err="1" smtClean="0">
                <a:solidFill>
                  <a:srgbClr val="000000"/>
                </a:solidFill>
                <a:latin typeface="Calibri"/>
              </a:rPr>
              <a:t>Blockchain</a:t>
            </a:r>
            <a:endParaRPr dirty="0"/>
          </a:p>
          <a:p>
            <a:pPr>
              <a:lnSpc>
                <a:spcPct val="90000"/>
              </a:lnSpc>
              <a:buFont typeface="Arial"/>
              <a:buChar char="•"/>
            </a:pPr>
            <a:r>
              <a:rPr lang="en-US" sz="2800" dirty="0">
                <a:solidFill>
                  <a:srgbClr val="000000"/>
                </a:solidFill>
                <a:latin typeface="Calibri"/>
              </a:rPr>
              <a:t>Module 4 – </a:t>
            </a:r>
            <a:r>
              <a:rPr lang="en-US" sz="2800" dirty="0" smtClean="0">
                <a:solidFill>
                  <a:srgbClr val="000000"/>
                </a:solidFill>
                <a:latin typeface="Calibri"/>
              </a:rPr>
              <a:t>Mining and Transactions</a:t>
            </a:r>
            <a:endParaRPr dirty="0"/>
          </a:p>
          <a:p>
            <a:pPr>
              <a:lnSpc>
                <a:spcPct val="90000"/>
              </a:lnSpc>
              <a:buFont typeface="Arial"/>
              <a:buChar char="•"/>
            </a:pPr>
            <a:r>
              <a:rPr lang="en-US" sz="2800" dirty="0">
                <a:solidFill>
                  <a:srgbClr val="000000"/>
                </a:solidFill>
                <a:latin typeface="Calibri"/>
              </a:rPr>
              <a:t>Module 5 – </a:t>
            </a:r>
            <a:r>
              <a:rPr lang="en-US" sz="2800" dirty="0" smtClean="0">
                <a:solidFill>
                  <a:srgbClr val="000000"/>
                </a:solidFill>
                <a:latin typeface="Calibri"/>
              </a:rPr>
              <a:t>Centralized and Decentralized </a:t>
            </a:r>
            <a:r>
              <a:rPr lang="en-US" sz="2800" dirty="0" err="1" smtClean="0">
                <a:solidFill>
                  <a:srgbClr val="000000"/>
                </a:solidFill>
                <a:latin typeface="Calibri"/>
              </a:rPr>
              <a:t>Blockchains</a:t>
            </a:r>
            <a:endParaRPr dirty="0"/>
          </a:p>
          <a:p>
            <a:pPr>
              <a:lnSpc>
                <a:spcPct val="90000"/>
              </a:lnSpc>
              <a:buFont typeface="Arial"/>
              <a:buChar char="•"/>
            </a:pPr>
            <a:r>
              <a:rPr lang="en-US" sz="2800" dirty="0">
                <a:solidFill>
                  <a:srgbClr val="000000"/>
                </a:solidFill>
                <a:latin typeface="Calibri"/>
              </a:rPr>
              <a:t>Module 6 – </a:t>
            </a:r>
            <a:r>
              <a:rPr lang="en-US" sz="2800" dirty="0" smtClean="0">
                <a:solidFill>
                  <a:srgbClr val="000000"/>
                </a:solidFill>
                <a:latin typeface="Calibri"/>
              </a:rPr>
              <a:t>Conclusions</a:t>
            </a:r>
            <a:endParaRPr dirty="0"/>
          </a:p>
        </p:txBody>
      </p:sp>
      <p:sp>
        <p:nvSpPr>
          <p:cNvPr id="86" name="TextShape 2"/>
          <p:cNvSpPr txBox="1"/>
          <p:nvPr/>
        </p:nvSpPr>
        <p:spPr>
          <a:xfrm>
            <a:off x="838080" y="192600"/>
            <a:ext cx="10515240" cy="903600"/>
          </a:xfrm>
          <a:prstGeom prst="rect">
            <a:avLst/>
          </a:prstGeom>
        </p:spPr>
        <p:txBody>
          <a:bodyPr anchor="ctr"/>
          <a:lstStyle/>
          <a:p>
            <a:pPr>
              <a:lnSpc>
                <a:spcPct val="100000"/>
              </a:lnSpc>
            </a:pPr>
            <a:r>
              <a:rPr lang="en-US" sz="4400" dirty="0">
                <a:solidFill>
                  <a:srgbClr val="5B9BD5"/>
                </a:solidFill>
                <a:latin typeface="Calibri Light"/>
              </a:rPr>
              <a:t>Course </a:t>
            </a:r>
            <a:r>
              <a:rPr lang="en-US" sz="4400" dirty="0" smtClean="0">
                <a:solidFill>
                  <a:srgbClr val="5B9BD5"/>
                </a:solidFill>
                <a:latin typeface="Calibri Light"/>
              </a:rPr>
              <a:t>Program</a:t>
            </a:r>
            <a:endParaRPr dirty="0"/>
          </a:p>
        </p:txBody>
      </p:sp>
      <p:sp>
        <p:nvSpPr>
          <p:cNvPr id="87" name="TextShape 3"/>
          <p:cNvSpPr txBox="1"/>
          <p:nvPr/>
        </p:nvSpPr>
        <p:spPr>
          <a:xfrm>
            <a:off x="3957840" y="6319080"/>
            <a:ext cx="4312440" cy="26136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88"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DE3F7E1E-A204-4675-B20D-1F592CA1250E}" type="slidenum">
              <a:rPr lang="en-IN" sz="1200">
                <a:solidFill>
                  <a:srgbClr val="000000"/>
                </a:solidFill>
                <a:latin typeface="Calibri"/>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‘Syntactical sugar’ for closures</a:t>
            </a:r>
            <a:endParaRPr/>
          </a:p>
          <a:p>
            <a:pPr>
              <a:lnSpc>
                <a:spcPct val="90000"/>
              </a:lnSpc>
              <a:buFont typeface="Arial"/>
              <a:buChar char="•"/>
            </a:pPr>
            <a:r>
              <a:rPr lang="en-US" sz="2800">
                <a:solidFill>
                  <a:srgbClr val="000000"/>
                </a:solidFill>
                <a:latin typeface="Calibri"/>
              </a:rPr>
              <a:t>When using coroutines, we must always initialise with a call to </a:t>
            </a:r>
            <a:r>
              <a:rPr lang="en-US" sz="2800">
                <a:solidFill>
                  <a:srgbClr val="000000"/>
                </a:solidFill>
                <a:latin typeface="Courier New"/>
              </a:rPr>
              <a:t>_next_() </a:t>
            </a:r>
            <a:r>
              <a:rPr lang="en-US" sz="2800">
                <a:solidFill>
                  <a:srgbClr val="000000"/>
                </a:solidFill>
                <a:latin typeface="Calibri"/>
              </a:rPr>
              <a:t>or use the </a:t>
            </a:r>
            <a:r>
              <a:rPr lang="en-US" sz="2800">
                <a:solidFill>
                  <a:srgbClr val="000000"/>
                </a:solidFill>
                <a:latin typeface="Courier New"/>
              </a:rPr>
              <a:t>send</a:t>
            </a:r>
            <a:r>
              <a:rPr lang="en-US" sz="2800">
                <a:solidFill>
                  <a:srgbClr val="000000"/>
                </a:solidFill>
                <a:latin typeface="Calibri"/>
              </a:rPr>
              <a:t> method with </a:t>
            </a:r>
            <a:r>
              <a:rPr lang="en-US" sz="2800">
                <a:solidFill>
                  <a:srgbClr val="000000"/>
                </a:solidFill>
                <a:latin typeface="Courier New"/>
              </a:rPr>
              <a:t>None</a:t>
            </a:r>
            <a:r>
              <a:rPr lang="en-US" sz="2800">
                <a:solidFill>
                  <a:srgbClr val="000000"/>
                </a:solidFill>
                <a:latin typeface="Calibri"/>
              </a:rPr>
              <a:t> passed</a:t>
            </a:r>
            <a:endParaRPr/>
          </a:p>
          <a:p>
            <a:pPr>
              <a:lnSpc>
                <a:spcPct val="90000"/>
              </a:lnSpc>
              <a:buFont typeface="Arial"/>
              <a:buChar char="•"/>
            </a:pPr>
            <a:r>
              <a:rPr lang="en-US" sz="2800">
                <a:solidFill>
                  <a:srgbClr val="000000"/>
                </a:solidFill>
                <a:latin typeface="Calibri"/>
              </a:rPr>
              <a:t>This extra code can become tiresome and redundant</a:t>
            </a:r>
            <a:endParaRPr/>
          </a:p>
          <a:p>
            <a:pPr>
              <a:lnSpc>
                <a:spcPct val="90000"/>
              </a:lnSpc>
              <a:buFont typeface="Arial"/>
              <a:buChar char="•"/>
            </a:pPr>
            <a:r>
              <a:rPr lang="en-US" sz="2800">
                <a:solidFill>
                  <a:srgbClr val="000000"/>
                </a:solidFill>
                <a:latin typeface="Calibri"/>
              </a:rPr>
              <a:t>Better to declare a function we’ll call </a:t>
            </a:r>
            <a:r>
              <a:rPr lang="en-US" sz="2800">
                <a:solidFill>
                  <a:srgbClr val="000000"/>
                </a:solidFill>
                <a:latin typeface="Courier New"/>
              </a:rPr>
              <a:t>coroutine</a:t>
            </a:r>
            <a:r>
              <a:rPr lang="en-US" sz="2800">
                <a:solidFill>
                  <a:srgbClr val="000000"/>
                </a:solidFill>
                <a:latin typeface="Calibri"/>
              </a:rPr>
              <a:t> </a:t>
            </a:r>
            <a:endParaRPr/>
          </a:p>
          <a:p>
            <a:pPr lvl="1">
              <a:lnSpc>
                <a:spcPct val="100000"/>
              </a:lnSpc>
              <a:buFont typeface="Arial"/>
              <a:buChar char="•"/>
            </a:pPr>
            <a:r>
              <a:rPr lang="en-US" sz="2400">
                <a:solidFill>
                  <a:srgbClr val="000000"/>
                </a:solidFill>
                <a:latin typeface="Calibri"/>
              </a:rPr>
              <a:t>Use that as a ‘decorator’ to our coroutine</a:t>
            </a:r>
            <a:endParaRPr/>
          </a:p>
          <a:p>
            <a:pPr>
              <a:lnSpc>
                <a:spcPct val="90000"/>
              </a:lnSpc>
              <a:buFont typeface="Arial"/>
              <a:buChar char="•"/>
            </a:pPr>
            <a:r>
              <a:rPr lang="en-US" sz="2800">
                <a:solidFill>
                  <a:srgbClr val="000000"/>
                </a:solidFill>
                <a:latin typeface="Calibri"/>
              </a:rPr>
              <a:t>@ symbol designates the decorator in Python</a:t>
            </a:r>
            <a:endParaRPr/>
          </a:p>
        </p:txBody>
      </p:sp>
      <p:sp>
        <p:nvSpPr>
          <p:cNvPr id="153"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Decorators</a:t>
            </a:r>
            <a:endParaRPr/>
          </a:p>
        </p:txBody>
      </p:sp>
      <p:sp>
        <p:nvSpPr>
          <p:cNvPr id="154"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5"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2E7A4912-608B-4C28-A787-519827B88395}" type="slidenum">
              <a:rPr lang="en-IN" sz="1200">
                <a:solidFill>
                  <a:srgbClr val="000000"/>
                </a:solidFill>
                <a:latin typeface="Calibri"/>
              </a:rPr>
              <a:t>20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‘Syntactical sugar’ for closures</a:t>
            </a:r>
            <a:endParaRPr/>
          </a:p>
          <a:p>
            <a:pPr>
              <a:lnSpc>
                <a:spcPct val="90000"/>
              </a:lnSpc>
              <a:buFont typeface="Arial"/>
              <a:buChar char="•"/>
            </a:pPr>
            <a:r>
              <a:rPr lang="en-US" sz="2800">
                <a:solidFill>
                  <a:srgbClr val="000000"/>
                </a:solidFill>
                <a:latin typeface="Calibri"/>
              </a:rPr>
              <a:t>When using coroutines, we must always initialise with a call to </a:t>
            </a:r>
            <a:r>
              <a:rPr lang="en-US" sz="2800">
                <a:solidFill>
                  <a:srgbClr val="000000"/>
                </a:solidFill>
                <a:latin typeface="Courier New"/>
              </a:rPr>
              <a:t>_next_() </a:t>
            </a:r>
            <a:r>
              <a:rPr lang="en-US" sz="2800">
                <a:solidFill>
                  <a:srgbClr val="000000"/>
                </a:solidFill>
                <a:latin typeface="Calibri"/>
              </a:rPr>
              <a:t>or use the </a:t>
            </a:r>
            <a:r>
              <a:rPr lang="en-US" sz="2800">
                <a:solidFill>
                  <a:srgbClr val="000000"/>
                </a:solidFill>
                <a:latin typeface="Courier New"/>
              </a:rPr>
              <a:t>send</a:t>
            </a:r>
            <a:r>
              <a:rPr lang="en-US" sz="2800">
                <a:solidFill>
                  <a:srgbClr val="000000"/>
                </a:solidFill>
                <a:latin typeface="Calibri"/>
              </a:rPr>
              <a:t> method with </a:t>
            </a:r>
            <a:r>
              <a:rPr lang="en-US" sz="2800">
                <a:solidFill>
                  <a:srgbClr val="000000"/>
                </a:solidFill>
                <a:latin typeface="Courier New"/>
              </a:rPr>
              <a:t>None</a:t>
            </a:r>
            <a:r>
              <a:rPr lang="en-US" sz="2800">
                <a:solidFill>
                  <a:srgbClr val="000000"/>
                </a:solidFill>
                <a:latin typeface="Calibri"/>
              </a:rPr>
              <a:t> passed</a:t>
            </a:r>
            <a:endParaRPr/>
          </a:p>
          <a:p>
            <a:pPr>
              <a:lnSpc>
                <a:spcPct val="90000"/>
              </a:lnSpc>
              <a:buFont typeface="Arial"/>
              <a:buChar char="•"/>
            </a:pPr>
            <a:r>
              <a:rPr lang="en-US" sz="2800">
                <a:solidFill>
                  <a:srgbClr val="000000"/>
                </a:solidFill>
                <a:latin typeface="Calibri"/>
              </a:rPr>
              <a:t>This extra code can become tiresome and redundant</a:t>
            </a:r>
            <a:endParaRPr/>
          </a:p>
          <a:p>
            <a:pPr>
              <a:lnSpc>
                <a:spcPct val="90000"/>
              </a:lnSpc>
              <a:buFont typeface="Arial"/>
              <a:buChar char="•"/>
            </a:pPr>
            <a:r>
              <a:rPr lang="en-US" sz="2800">
                <a:solidFill>
                  <a:srgbClr val="000000"/>
                </a:solidFill>
                <a:latin typeface="Calibri"/>
              </a:rPr>
              <a:t>Better to declare a function we’ll call </a:t>
            </a:r>
            <a:r>
              <a:rPr lang="en-US" sz="2800">
                <a:solidFill>
                  <a:srgbClr val="000000"/>
                </a:solidFill>
                <a:latin typeface="Courier New"/>
              </a:rPr>
              <a:t>coroutine</a:t>
            </a:r>
            <a:r>
              <a:rPr lang="en-US" sz="2800">
                <a:solidFill>
                  <a:srgbClr val="000000"/>
                </a:solidFill>
                <a:latin typeface="Calibri"/>
              </a:rPr>
              <a:t> </a:t>
            </a:r>
            <a:endParaRPr/>
          </a:p>
          <a:p>
            <a:pPr lvl="1">
              <a:lnSpc>
                <a:spcPct val="100000"/>
              </a:lnSpc>
              <a:buFont typeface="Arial"/>
              <a:buChar char="•"/>
            </a:pPr>
            <a:r>
              <a:rPr lang="en-US" sz="2400">
                <a:solidFill>
                  <a:srgbClr val="000000"/>
                </a:solidFill>
                <a:latin typeface="Calibri"/>
              </a:rPr>
              <a:t>Use that as a ‘decorator’ to our coroutine</a:t>
            </a:r>
            <a:endParaRPr/>
          </a:p>
          <a:p>
            <a:pPr>
              <a:lnSpc>
                <a:spcPct val="90000"/>
              </a:lnSpc>
              <a:buFont typeface="Arial"/>
              <a:buChar char="•"/>
            </a:pPr>
            <a:r>
              <a:rPr lang="en-US" sz="2800">
                <a:solidFill>
                  <a:srgbClr val="000000"/>
                </a:solidFill>
                <a:latin typeface="Calibri"/>
              </a:rPr>
              <a:t>@ symbol designates the decorator in Python</a:t>
            </a:r>
            <a:endParaRPr/>
          </a:p>
        </p:txBody>
      </p:sp>
      <p:sp>
        <p:nvSpPr>
          <p:cNvPr id="157"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Decorators</a:t>
            </a:r>
            <a:endParaRPr/>
          </a:p>
        </p:txBody>
      </p:sp>
      <p:sp>
        <p:nvSpPr>
          <p:cNvPr id="158"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9"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642395FA-9DF4-46F3-A68B-75973AFDCE21}" type="slidenum">
              <a:rPr lang="en-IN" sz="1200">
                <a:solidFill>
                  <a:srgbClr val="000000"/>
                </a:solidFill>
                <a:latin typeface="Calibri"/>
              </a:rPr>
              <a:t>21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doesn't by default support the concept of data hiding</a:t>
            </a:r>
            <a:endParaRPr/>
          </a:p>
          <a:p>
            <a:pPr>
              <a:lnSpc>
                <a:spcPct val="90000"/>
              </a:lnSpc>
              <a:buFont typeface="Arial"/>
              <a:buChar char="•"/>
            </a:pPr>
            <a:r>
              <a:rPr lang="en-US" sz="2800">
                <a:solidFill>
                  <a:srgbClr val="000000"/>
                </a:solidFill>
                <a:latin typeface="Calibri"/>
              </a:rPr>
              <a:t>Unlike Java and C++, there is no real concept of enforcing public, protected or private attributes.  </a:t>
            </a:r>
            <a:endParaRPr/>
          </a:p>
          <a:p>
            <a:pPr>
              <a:lnSpc>
                <a:spcPct val="90000"/>
              </a:lnSpc>
              <a:buFont typeface="Arial"/>
              <a:buChar char="•"/>
            </a:pPr>
            <a:r>
              <a:rPr lang="en-US" sz="2800">
                <a:solidFill>
                  <a:srgbClr val="000000"/>
                </a:solidFill>
                <a:latin typeface="Calibri"/>
              </a:rPr>
              <a:t>Python does make an attempt at creating private variables, but it isn't enforced by the compiler.</a:t>
            </a: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61"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62"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3"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46CE4355-72FE-4F98-930A-D9FE39053238}" type="slidenum">
              <a:rPr lang="en-IN" sz="1200">
                <a:solidFill>
                  <a:srgbClr val="000000"/>
                </a:solidFill>
                <a:latin typeface="Calibri"/>
              </a:rPr>
              <a:t>22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Java and C++, style “getters” and “setters”, are terribly </a:t>
            </a:r>
            <a:r>
              <a:rPr lang="en-US" sz="2800" dirty="0" smtClean="0">
                <a:solidFill>
                  <a:srgbClr val="000000"/>
                </a:solidFill>
                <a:latin typeface="Calibri"/>
              </a:rPr>
              <a:t>un-</a:t>
            </a:r>
            <a:r>
              <a:rPr lang="en-US" sz="2800" dirty="0" err="1" smtClean="0">
                <a:solidFill>
                  <a:srgbClr val="000000"/>
                </a:solidFill>
                <a:latin typeface="Calibri"/>
              </a:rPr>
              <a:t>pythonic</a:t>
            </a:r>
            <a:r>
              <a:rPr lang="en-US" sz="2800" dirty="0">
                <a:solidFill>
                  <a:srgbClr val="000000"/>
                </a:solidFill>
                <a:latin typeface="Calibri"/>
              </a:rPr>
              <a:t>, and contribute to code bloat.</a:t>
            </a:r>
            <a:endParaRPr dirty="0"/>
          </a:p>
          <a:p>
            <a:pPr>
              <a:lnSpc>
                <a:spcPct val="90000"/>
              </a:lnSpc>
              <a:buFont typeface="Arial"/>
              <a:buChar char="•"/>
            </a:pPr>
            <a:r>
              <a:rPr lang="en-US" sz="2800" dirty="0">
                <a:solidFill>
                  <a:srgbClr val="000000"/>
                </a:solidFill>
                <a:latin typeface="Calibri"/>
              </a:rPr>
              <a:t>So, Python allows us to have “properties”.  </a:t>
            </a:r>
            <a:endParaRPr dirty="0"/>
          </a:p>
          <a:p>
            <a:pPr>
              <a:lnSpc>
                <a:spcPct val="90000"/>
              </a:lnSpc>
              <a:buFont typeface="Arial"/>
              <a:buChar char="•"/>
            </a:pPr>
            <a:r>
              <a:rPr lang="en-US" sz="2800" dirty="0">
                <a:solidFill>
                  <a:srgbClr val="000000"/>
                </a:solidFill>
                <a:latin typeface="Calibri"/>
              </a:rPr>
              <a:t>Properties allow us to create getter and setter methods as needed, but without having the user call them directly.</a:t>
            </a:r>
            <a:endParaRPr dirty="0"/>
          </a:p>
          <a:p>
            <a:pPr>
              <a:lnSpc>
                <a:spcPct val="90000"/>
              </a:lnSpc>
              <a:buFont typeface="Arial"/>
              <a:buChar char="•"/>
            </a:pPr>
            <a:endParaRPr dirty="0"/>
          </a:p>
          <a:p>
            <a:pPr>
              <a:lnSpc>
                <a:spcPct val="100000"/>
              </a:lnSpc>
            </a:pPr>
            <a:r>
              <a:rPr lang="en-US" sz="2800" dirty="0">
                <a:solidFill>
                  <a:srgbClr val="000000"/>
                </a:solidFill>
                <a:latin typeface="Georgia"/>
              </a:rPr>
              <a:t> </a:t>
            </a: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p:txBody>
      </p:sp>
      <p:sp>
        <p:nvSpPr>
          <p:cNvPr id="16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6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F97A704-A0D0-4237-BEC6-5CF04D65AF4F}" type="slidenum">
              <a:rPr lang="en-IN" sz="1200">
                <a:solidFill>
                  <a:srgbClr val="000000"/>
                </a:solidFill>
                <a:latin typeface="Calibri"/>
              </a:rPr>
              <a:t>23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38080" y="1265760"/>
            <a:ext cx="10515240" cy="4920840"/>
          </a:xfrm>
          <a:prstGeom prst="rect">
            <a:avLst/>
          </a:prstGeom>
        </p:spPr>
        <p:txBody>
          <a:bodyPr/>
          <a:lstStyle/>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In the  following program, We define a Project class with a budget attribute.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One thing we want to do is to make sure that the user doesn’t define the budget attribute with a negative value.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If someone tries to set the budget with a negative value, we want to raise an error.</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We can use a property to do this without having the user call a </a:t>
            </a:r>
            <a:r>
              <a:rPr lang="en-US" sz="2800" dirty="0" err="1" smtClean="0">
                <a:latin typeface="Calibri" pitchFamily="34" charset="0"/>
                <a:cs typeface="Calibri" pitchFamily="34" charset="0"/>
              </a:rPr>
              <a:t>getBudget</a:t>
            </a:r>
            <a:r>
              <a:rPr lang="en-US" sz="2800" dirty="0" smtClean="0">
                <a:latin typeface="Calibri" pitchFamily="34" charset="0"/>
                <a:cs typeface="Calibri" pitchFamily="34" charset="0"/>
              </a:rPr>
              <a:t>() and </a:t>
            </a:r>
            <a:r>
              <a:rPr lang="en-US" sz="2800" dirty="0" err="1" smtClean="0">
                <a:latin typeface="Calibri" pitchFamily="34" charset="0"/>
                <a:cs typeface="Calibri" pitchFamily="34" charset="0"/>
              </a:rPr>
              <a:t>setBudget</a:t>
            </a:r>
            <a:r>
              <a:rPr lang="en-US" sz="2800" dirty="0" smtClean="0">
                <a:latin typeface="Calibri" pitchFamily="34" charset="0"/>
                <a:cs typeface="Calibri" pitchFamily="34" charset="0"/>
              </a:rPr>
              <a:t>() pair of methods. </a:t>
            </a:r>
          </a:p>
          <a:p>
            <a:pPr>
              <a:lnSpc>
                <a:spcPct val="90000"/>
              </a:lnSpc>
              <a:buFont typeface="Arial"/>
              <a:buChar char="•"/>
            </a:pPr>
            <a:endParaRPr lang="en-US" dirty="0"/>
          </a:p>
          <a:p>
            <a:pPr>
              <a:lnSpc>
                <a:spcPct val="90000"/>
              </a:lnSpc>
              <a:buFont typeface="Arial"/>
              <a:buChar char="•"/>
            </a:pPr>
            <a:endParaRPr dirty="0"/>
          </a:p>
          <a:p>
            <a:pPr>
              <a:lnSpc>
                <a:spcPct val="100000"/>
              </a:lnSpc>
            </a:pPr>
            <a:r>
              <a:rPr lang="en-US" sz="2800" dirty="0">
                <a:solidFill>
                  <a:srgbClr val="000000"/>
                </a:solidFill>
                <a:latin typeface="Georgia"/>
              </a:rPr>
              <a:t> </a:t>
            </a: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p:txBody>
      </p:sp>
      <p:sp>
        <p:nvSpPr>
          <p:cNvPr id="165"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Properties and Descriptors</a:t>
            </a:r>
            <a:endParaRPr dirty="0"/>
          </a:p>
        </p:txBody>
      </p:sp>
      <p:sp>
        <p:nvSpPr>
          <p:cNvPr id="16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F97A704-A0D0-4237-BEC6-5CF04D65AF4F}" type="slidenum">
              <a:rPr lang="en-IN" sz="1200">
                <a:solidFill>
                  <a:srgbClr val="000000"/>
                </a:solidFill>
                <a:latin typeface="Calibri"/>
              </a:rPr>
              <a:t>24</a:t>
            </a:fld>
            <a:endParaRPr/>
          </a:p>
        </p:txBody>
      </p:sp>
    </p:spTree>
    <p:extLst>
      <p:ext uri="{BB962C8B-B14F-4D97-AF65-F5344CB8AC3E}">
        <p14:creationId xmlns:p14="http://schemas.microsoft.com/office/powerpoint/2010/main" val="28002705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Here's how we can use properties to create getters and setters.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p:txBody>
      </p:sp>
      <p:sp>
        <p:nvSpPr>
          <p:cNvPr id="16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70"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71"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00A3119-1937-423A-A075-D91D591E4B9A}" type="slidenum">
              <a:rPr lang="en-IN" sz="1200">
                <a:solidFill>
                  <a:srgbClr val="000000"/>
                </a:solidFill>
                <a:latin typeface="Calibri"/>
              </a:rPr>
              <a:t>25</a:t>
            </a:fld>
            <a:endParaRPr/>
          </a:p>
        </p:txBody>
      </p:sp>
      <p:sp>
        <p:nvSpPr>
          <p:cNvPr id="172" name="CustomShape 5"/>
          <p:cNvSpPr/>
          <p:nvPr/>
        </p:nvSpPr>
        <p:spPr>
          <a:xfrm>
            <a:off x="3051720" y="2126520"/>
            <a:ext cx="6617160" cy="96624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Mylist = range(1,11)</a:t>
            </a:r>
            <a:endParaRPr/>
          </a:p>
          <a:p>
            <a:pPr>
              <a:lnSpc>
                <a:spcPct val="100000"/>
              </a:lnSpc>
            </a:pPr>
            <a:r>
              <a:rPr lang="en-IN" sz="1600">
                <a:solidFill>
                  <a:srgbClr val="000000"/>
                </a:solidFill>
                <a:latin typeface="Courier New"/>
              </a:rPr>
              <a:t>myfilteredlist = filter(lambda x: x%2 != 0, mylist)</a:t>
            </a:r>
            <a:endParaRPr/>
          </a:p>
          <a:p>
            <a:pPr>
              <a:lnSpc>
                <a:spcPct val="100000"/>
              </a:lnSpc>
            </a:pPr>
            <a:r>
              <a:rPr lang="en-IN" sz="1600">
                <a:solidFill>
                  <a:srgbClr val="000000"/>
                </a:solidFill>
                <a:latin typeface="Courier New"/>
              </a:rPr>
              <a:t>print (list(myfilteredlist))</a:t>
            </a:r>
            <a:endParaRPr/>
          </a:p>
          <a:p>
            <a:pPr>
              <a:lnSpc>
                <a:spcPct val="100000"/>
              </a:lnSpc>
            </a:pPr>
            <a:endParaRPr/>
          </a:p>
          <a:p>
            <a:pPr algn="ctr">
              <a:lnSpc>
                <a:spcPct val="100000"/>
              </a:lnSpc>
            </a:pPr>
            <a:endParaRPr/>
          </a:p>
        </p:txBody>
      </p:sp>
      <p:sp>
        <p:nvSpPr>
          <p:cNvPr id="173" name="CustomShape 6"/>
          <p:cNvSpPr/>
          <p:nvPr/>
        </p:nvSpPr>
        <p:spPr>
          <a:xfrm>
            <a:off x="3051720" y="2126520"/>
            <a:ext cx="6617160" cy="356148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class pExample(object):</a:t>
            </a:r>
            <a:endParaRPr/>
          </a:p>
          <a:p>
            <a:pPr>
              <a:lnSpc>
                <a:spcPct val="100000"/>
              </a:lnSpc>
            </a:pPr>
            <a:r>
              <a:rPr lang="en-IN" sz="1600">
                <a:solidFill>
                  <a:srgbClr val="000000"/>
                </a:solidFill>
                <a:latin typeface="Courier New"/>
              </a:rPr>
              <a:t>    def __init__(self,name,age):</a:t>
            </a:r>
            <a:endParaRPr/>
          </a:p>
          <a:p>
            <a:pPr>
              <a:lnSpc>
                <a:spcPct val="100000"/>
              </a:lnSpc>
            </a:pPr>
            <a:r>
              <a:rPr lang="en-IN" sz="1600">
                <a:solidFill>
                  <a:srgbClr val="000000"/>
                </a:solidFill>
                <a:latin typeface="Courier New"/>
              </a:rPr>
              <a:t>        self.name = name</a:t>
            </a:r>
            <a:endParaRPr/>
          </a:p>
          <a:p>
            <a:pPr>
              <a:lnSpc>
                <a:spcPct val="100000"/>
              </a:lnSpc>
            </a:pPr>
            <a:r>
              <a:rPr lang="en-IN" sz="1600">
                <a:solidFill>
                  <a:srgbClr val="000000"/>
                </a:solidFill>
                <a:latin typeface="Courier New"/>
              </a:rPr>
              <a:t>        self.age = age</a:t>
            </a:r>
            <a:endParaRPr/>
          </a:p>
          <a:p>
            <a:pPr>
              <a:lnSpc>
                <a:spcPct val="100000"/>
              </a:lnSpc>
            </a:pPr>
            <a:r>
              <a:rPr lang="en-IN" sz="1600">
                <a:solidFill>
                  <a:srgbClr val="000000"/>
                </a:solidFill>
                <a:latin typeface="Courier New"/>
              </a:rPr>
              <a:t>    @property</a:t>
            </a:r>
            <a:endParaRPr/>
          </a:p>
          <a:p>
            <a:pPr>
              <a:lnSpc>
                <a:spcPct val="100000"/>
              </a:lnSpc>
            </a:pPr>
            <a:r>
              <a:rPr lang="en-IN" sz="1600">
                <a:solidFill>
                  <a:srgbClr val="000000"/>
                </a:solidFill>
                <a:latin typeface="Courier New"/>
              </a:rPr>
              <a:t>    def age(self):</a:t>
            </a:r>
            <a:endParaRPr/>
          </a:p>
          <a:p>
            <a:pPr>
              <a:lnSpc>
                <a:spcPct val="100000"/>
              </a:lnSpc>
            </a:pPr>
            <a:r>
              <a:rPr lang="en-IN" sz="1600">
                <a:solidFill>
                  <a:srgbClr val="000000"/>
                </a:solidFill>
                <a:latin typeface="Courier New"/>
              </a:rPr>
              <a:t>       Return self.age</a:t>
            </a:r>
            <a:endParaRPr/>
          </a:p>
          <a:p>
            <a:pPr>
              <a:lnSpc>
                <a:spcPct val="100000"/>
              </a:lnSpc>
            </a:pPr>
            <a:r>
              <a:rPr lang="en-IN" sz="1600">
                <a:solidFill>
                  <a:srgbClr val="000000"/>
                </a:solidFill>
                <a:latin typeface="Courier New"/>
              </a:rPr>
              <a:t>    @age.setter</a:t>
            </a:r>
            <a:endParaRPr/>
          </a:p>
          <a:p>
            <a:pPr>
              <a:lnSpc>
                <a:spcPct val="100000"/>
              </a:lnSpc>
            </a:pPr>
            <a:r>
              <a:rPr lang="en-IN" sz="1600">
                <a:solidFill>
                  <a:srgbClr val="000000"/>
                </a:solidFill>
                <a:latin typeface="Courier New"/>
              </a:rPr>
              <a:t>    def age(self,new_age):</a:t>
            </a:r>
            <a:endParaRPr/>
          </a:p>
          <a:p>
            <a:pPr>
              <a:lnSpc>
                <a:spcPct val="100000"/>
              </a:lnSpc>
            </a:pPr>
            <a:r>
              <a:rPr lang="en-IN" sz="1600">
                <a:solidFill>
                  <a:srgbClr val="000000"/>
                </a:solidFill>
                <a:latin typeface="Courier New"/>
              </a:rPr>
              <a:t>       if new_age &lt; 0:</a:t>
            </a:r>
            <a:endParaRPr/>
          </a:p>
          <a:p>
            <a:pPr>
              <a:lnSpc>
                <a:spcPct val="100000"/>
              </a:lnSpc>
            </a:pPr>
            <a:r>
              <a:rPr lang="en-IN" sz="1600">
                <a:solidFill>
                  <a:srgbClr val="000000"/>
                </a:solidFill>
                <a:latin typeface="Courier New"/>
              </a:rPr>
              <a:t>           Raise ValueError</a:t>
            </a:r>
            <a:endParaRPr/>
          </a:p>
          <a:p>
            <a:pPr>
              <a:lnSpc>
                <a:spcPct val="100000"/>
              </a:lnSpc>
            </a:pPr>
            <a:r>
              <a:rPr lang="en-IN" sz="1600">
                <a:solidFill>
                  <a:srgbClr val="000000"/>
                </a:solidFill>
                <a:latin typeface="Courier New"/>
              </a:rPr>
              <a:t>       else:</a:t>
            </a:r>
            <a:endParaRPr/>
          </a:p>
          <a:p>
            <a:pPr>
              <a:lnSpc>
                <a:spcPct val="100000"/>
              </a:lnSpc>
            </a:pPr>
            <a:r>
              <a:rPr lang="en-IN" sz="1600">
                <a:solidFill>
                  <a:srgbClr val="000000"/>
                </a:solidFill>
                <a:latin typeface="Courier New"/>
              </a:rPr>
              <a:t>           Self.age = new_age</a:t>
            </a:r>
            <a:endParaRPr/>
          </a:p>
          <a:p>
            <a:pPr>
              <a:lnSpc>
                <a:spcPct val="100000"/>
              </a:lnSpc>
            </a:pPr>
            <a:endParaRPr/>
          </a:p>
          <a:p>
            <a:pPr algn="ct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We see from the last example, that we can now simply get and set the class attributes, such as </a:t>
            </a:r>
            <a:r>
              <a:rPr lang="en-US" sz="2800" i="1">
                <a:solidFill>
                  <a:srgbClr val="000000"/>
                </a:solidFill>
                <a:latin typeface="Calibri"/>
              </a:rPr>
              <a:t>name</a:t>
            </a:r>
            <a:r>
              <a:rPr lang="en-US" sz="2800">
                <a:solidFill>
                  <a:srgbClr val="000000"/>
                </a:solidFill>
                <a:latin typeface="Calibri"/>
              </a:rPr>
              <a:t> and </a:t>
            </a:r>
            <a:r>
              <a:rPr lang="en-US" sz="2800" i="1">
                <a:solidFill>
                  <a:srgbClr val="000000"/>
                </a:solidFill>
                <a:latin typeface="Calibri"/>
              </a:rPr>
              <a:t>age </a:t>
            </a:r>
            <a:r>
              <a:rPr lang="en-US" sz="2800">
                <a:solidFill>
                  <a:srgbClr val="000000"/>
                </a:solidFill>
                <a:latin typeface="Calibri"/>
              </a:rPr>
              <a:t>directly.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7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7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7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04289AFE-3FA0-4E3A-859C-1C74CF83A8BE}" type="slidenum">
              <a:rPr lang="en-IN" sz="1200">
                <a:solidFill>
                  <a:srgbClr val="000000"/>
                </a:solidFill>
                <a:latin typeface="Calibri"/>
              </a:rPr>
              <a:t>26</a:t>
            </a:fld>
            <a:endParaRPr/>
          </a:p>
        </p:txBody>
      </p:sp>
      <p:sp>
        <p:nvSpPr>
          <p:cNvPr id="178" name="CustomShape 5"/>
          <p:cNvSpPr/>
          <p:nvPr/>
        </p:nvSpPr>
        <p:spPr>
          <a:xfrm>
            <a:off x="2592000" y="2736000"/>
            <a:ext cx="6617160" cy="1656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Person p = pExample(“Joe”,18)</a:t>
            </a:r>
            <a:endParaRPr/>
          </a:p>
          <a:p>
            <a:pPr>
              <a:lnSpc>
                <a:spcPct val="100000"/>
              </a:lnSpc>
            </a:pPr>
            <a:r>
              <a:rPr lang="en-IN" sz="1600">
                <a:solidFill>
                  <a:srgbClr val="000000"/>
                </a:solidFill>
                <a:latin typeface="Courier New"/>
              </a:rPr>
              <a:t>Print (“%s %d\n” % (p.name, p.age)</a:t>
            </a:r>
            <a:endParaRPr/>
          </a:p>
          <a:p>
            <a:pPr>
              <a:lnSpc>
                <a:spcPct val="100000"/>
              </a:lnSpc>
            </a:pPr>
            <a:endParaRPr/>
          </a:p>
          <a:p>
            <a:pPr>
              <a:lnSpc>
                <a:spcPct val="100000"/>
              </a:lnSpc>
            </a:pPr>
            <a:r>
              <a:rPr lang="en-IN" sz="1600">
                <a:solidFill>
                  <a:srgbClr val="000000"/>
                </a:solidFill>
                <a:latin typeface="Courier New"/>
              </a:rPr>
              <a:t>p.age = 19</a:t>
            </a:r>
            <a:endParaRPr/>
          </a:p>
          <a:p>
            <a:pPr>
              <a:lnSpc>
                <a:spcPct val="100000"/>
              </a:lnSpc>
            </a:pPr>
            <a:r>
              <a:rPr lang="en-IN" sz="1600">
                <a:solidFill>
                  <a:srgbClr val="000000"/>
                </a:solidFill>
                <a:latin typeface="Courier New"/>
              </a:rPr>
              <a:t>p.name = “Joe Black”</a:t>
            </a:r>
            <a:endParaRPr/>
          </a:p>
          <a:p>
            <a:pPr algn="ct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The defined class methods are being called, even though the user doesn't call them directly. </a:t>
            </a:r>
            <a:endParaRPr/>
          </a:p>
          <a:p>
            <a:pPr>
              <a:lnSpc>
                <a:spcPct val="90000"/>
              </a:lnSpc>
              <a:buFont typeface="Arial"/>
              <a:buChar char="•"/>
            </a:pPr>
            <a:r>
              <a:rPr lang="en-US" sz="2800">
                <a:solidFill>
                  <a:srgbClr val="000000"/>
                </a:solidFill>
                <a:latin typeface="Calibri"/>
              </a:rPr>
              <a:t>This means that something like this will automatically raise a ValueError exception.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80"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8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8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677A7DA-3F4D-4F59-A6DA-83D8C110814C}" type="slidenum">
              <a:rPr lang="en-IN" sz="1200">
                <a:solidFill>
                  <a:srgbClr val="000000"/>
                </a:solidFill>
                <a:latin typeface="Calibri"/>
              </a:rPr>
              <a:t>27</a:t>
            </a:fld>
            <a:endParaRPr/>
          </a:p>
        </p:txBody>
      </p:sp>
      <p:sp>
        <p:nvSpPr>
          <p:cNvPr id="183" name="CustomShape 5"/>
          <p:cNvSpPr/>
          <p:nvPr/>
        </p:nvSpPr>
        <p:spPr>
          <a:xfrm>
            <a:off x="3528000" y="4392000"/>
            <a:ext cx="6617160" cy="1656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dirty="0">
                <a:solidFill>
                  <a:srgbClr val="000000"/>
                </a:solidFill>
                <a:latin typeface="Courier New"/>
              </a:rPr>
              <a:t>Person p = </a:t>
            </a:r>
            <a:r>
              <a:rPr lang="en-IN" sz="1600" dirty="0" err="1">
                <a:solidFill>
                  <a:srgbClr val="000000"/>
                </a:solidFill>
                <a:latin typeface="Courier New"/>
              </a:rPr>
              <a:t>pExample</a:t>
            </a:r>
            <a:r>
              <a:rPr lang="en-IN" sz="1600" dirty="0">
                <a:solidFill>
                  <a:srgbClr val="000000"/>
                </a:solidFill>
                <a:latin typeface="Courier New"/>
              </a:rPr>
              <a:t>(“Joe”,18)</a:t>
            </a:r>
            <a:endParaRPr dirty="0"/>
          </a:p>
          <a:p>
            <a:pPr>
              <a:lnSpc>
                <a:spcPct val="100000"/>
              </a:lnSpc>
            </a:pPr>
            <a:r>
              <a:rPr lang="en-IN" sz="1600" dirty="0" err="1">
                <a:solidFill>
                  <a:srgbClr val="000000"/>
                </a:solidFill>
                <a:latin typeface="Courier New"/>
              </a:rPr>
              <a:t>p.age</a:t>
            </a:r>
            <a:r>
              <a:rPr lang="en-IN" sz="1600" dirty="0">
                <a:solidFill>
                  <a:srgbClr val="000000"/>
                </a:solidFill>
                <a:latin typeface="Courier New"/>
              </a:rPr>
              <a:t> = -1</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Properties are wonderful things, but there is still a potential problem.</a:t>
            </a:r>
            <a:endParaRPr/>
          </a:p>
          <a:p>
            <a:pPr>
              <a:lnSpc>
                <a:spcPct val="90000"/>
              </a:lnSpc>
              <a:buFont typeface="Arial"/>
              <a:buChar char="•"/>
            </a:pPr>
            <a:r>
              <a:rPr lang="en-US" sz="2800">
                <a:solidFill>
                  <a:srgbClr val="000000"/>
                </a:solidFill>
                <a:latin typeface="Calibri"/>
              </a:rPr>
              <a:t>Writing a property for each attribute means a lot of code duplication.</a:t>
            </a:r>
            <a:endParaRPr/>
          </a:p>
          <a:p>
            <a:pPr>
              <a:lnSpc>
                <a:spcPct val="90000"/>
              </a:lnSpc>
              <a:buFont typeface="Arial"/>
              <a:buChar char="•"/>
            </a:pPr>
            <a:r>
              <a:rPr lang="en-US" sz="2800">
                <a:solidFill>
                  <a:srgbClr val="000000"/>
                </a:solidFill>
                <a:latin typeface="Calibri"/>
              </a:rPr>
              <a:t>So, let's take a look at descriptors.</a:t>
            </a: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8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8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8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EA039E81-80F5-4D3D-B53F-F40E73733D72}" type="slidenum">
              <a:rPr lang="en-IN" sz="1200">
                <a:solidFill>
                  <a:srgbClr val="000000"/>
                </a:solidFill>
                <a:latin typeface="Calibri"/>
              </a:rPr>
              <a:t>28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A descriptor is an object that has a least one of three methods defined</a:t>
            </a: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p:txBody>
      </p:sp>
      <p:sp>
        <p:nvSpPr>
          <p:cNvPr id="18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graphicFrame>
        <p:nvGraphicFramePr>
          <p:cNvPr id="190" name="Table 3"/>
          <p:cNvGraphicFramePr/>
          <p:nvPr/>
        </p:nvGraphicFramePr>
        <p:xfrm>
          <a:off x="1843920" y="2440800"/>
          <a:ext cx="8127720" cy="1987920"/>
        </p:xfrm>
        <a:graphic>
          <a:graphicData uri="http://schemas.openxmlformats.org/drawingml/2006/table">
            <a:tbl>
              <a:tblPr/>
              <a:tblGrid>
                <a:gridCol w="2321640"/>
                <a:gridCol w="5806080"/>
              </a:tblGrid>
              <a:tr h="360000">
                <a:tc>
                  <a:txBody>
                    <a:bodyPr/>
                    <a:lstStyle/>
                    <a:p>
                      <a:pPr algn="ctr">
                        <a:lnSpc>
                          <a:spcPct val="100000"/>
                        </a:lnSpc>
                      </a:pPr>
                      <a:r>
                        <a:rPr lang="en-IN" b="1">
                          <a:solidFill>
                            <a:srgbClr val="FFFFFF"/>
                          </a:solidFill>
                          <a:latin typeface="Calibri"/>
                        </a:rPr>
                        <a:t>Method name</a:t>
                      </a:r>
                      <a:endParaRPr/>
                    </a:p>
                  </a:txBody>
                  <a:tcPr/>
                </a:tc>
                <a:tc>
                  <a:txBody>
                    <a:bodyPr/>
                    <a:lstStyle/>
                    <a:p>
                      <a:pPr algn="ctr">
                        <a:lnSpc>
                          <a:spcPct val="100000"/>
                        </a:lnSpc>
                      </a:pPr>
                      <a:r>
                        <a:rPr lang="en-IN" b="1">
                          <a:solidFill>
                            <a:srgbClr val="FFFFFF"/>
                          </a:solidFill>
                          <a:latin typeface="Calibri"/>
                        </a:rPr>
                        <a:t>Description</a:t>
                      </a:r>
                      <a:endParaRPr/>
                    </a:p>
                  </a:txBody>
                  <a:tcPr/>
                </a:tc>
              </a:tr>
              <a:tr h="628200">
                <a:tc>
                  <a:txBody>
                    <a:bodyPr/>
                    <a:lstStyle/>
                    <a:p>
                      <a:pPr>
                        <a:lnSpc>
                          <a:spcPct val="100000"/>
                        </a:lnSpc>
                      </a:pPr>
                      <a:r>
                        <a:rPr lang="en-IN">
                          <a:solidFill>
                            <a:srgbClr val="000000"/>
                          </a:solidFill>
                          <a:latin typeface="Courier New"/>
                        </a:rPr>
                        <a:t>_get_</a:t>
                      </a:r>
                      <a:endParaRPr/>
                    </a:p>
                  </a:txBody>
                  <a:tcPr/>
                </a:tc>
                <a:tc>
                  <a:txBody>
                    <a:bodyPr/>
                    <a:lstStyle/>
                    <a:p>
                      <a:pPr>
                        <a:lnSpc>
                          <a:spcPct val="100000"/>
                        </a:lnSpc>
                      </a:pPr>
                      <a:r>
                        <a:rPr lang="en-IN">
                          <a:solidFill>
                            <a:srgbClr val="000000"/>
                          </a:solidFill>
                          <a:latin typeface="Calibri"/>
                        </a:rPr>
                        <a:t>Allows applications to retrieve attributes from a class</a:t>
                      </a:r>
                      <a:endParaRPr/>
                    </a:p>
                  </a:txBody>
                  <a:tcPr/>
                </a:tc>
              </a:tr>
              <a:tr h="360000">
                <a:tc>
                  <a:txBody>
                    <a:bodyPr/>
                    <a:lstStyle/>
                    <a:p>
                      <a:pPr>
                        <a:lnSpc>
                          <a:spcPct val="100000"/>
                        </a:lnSpc>
                      </a:pPr>
                      <a:r>
                        <a:rPr lang="en-IN">
                          <a:solidFill>
                            <a:srgbClr val="000000"/>
                          </a:solidFill>
                          <a:latin typeface="Courier New"/>
                        </a:rPr>
                        <a:t> set</a:t>
                      </a:r>
                      <a:endParaRPr/>
                    </a:p>
                  </a:txBody>
                  <a:tcPr/>
                </a:tc>
                <a:tc>
                  <a:txBody>
                    <a:bodyPr/>
                    <a:lstStyle/>
                    <a:p>
                      <a:pPr>
                        <a:lnSpc>
                          <a:spcPct val="100000"/>
                        </a:lnSpc>
                      </a:pPr>
                      <a:r>
                        <a:rPr lang="en-IN">
                          <a:solidFill>
                            <a:srgbClr val="000000"/>
                          </a:solidFill>
                          <a:latin typeface="Calibri"/>
                        </a:rPr>
                        <a:t>Allows applications to set attributes in a class</a:t>
                      </a:r>
                      <a:endParaRPr/>
                    </a:p>
                  </a:txBody>
                  <a:tcPr/>
                </a:tc>
              </a:tr>
              <a:tr h="628200">
                <a:tc>
                  <a:txBody>
                    <a:bodyPr/>
                    <a:lstStyle/>
                    <a:p>
                      <a:pPr>
                        <a:lnSpc>
                          <a:spcPct val="100000"/>
                        </a:lnSpc>
                      </a:pPr>
                      <a:r>
                        <a:rPr lang="en-IN">
                          <a:solidFill>
                            <a:srgbClr val="000000"/>
                          </a:solidFill>
                          <a:latin typeface="Courier New"/>
                        </a:rPr>
                        <a:t>_delete_</a:t>
                      </a:r>
                      <a:endParaRPr/>
                    </a:p>
                  </a:txBody>
                  <a:tcPr/>
                </a:tc>
                <a:tc>
                  <a:txBody>
                    <a:bodyPr/>
                    <a:lstStyle/>
                    <a:p>
                      <a:pPr>
                        <a:lnSpc>
                          <a:spcPct val="100000"/>
                        </a:lnSpc>
                      </a:pPr>
                      <a:r>
                        <a:rPr lang="en-IN">
                          <a:solidFill>
                            <a:srgbClr val="000000"/>
                          </a:solidFill>
                          <a:latin typeface="Calibri"/>
                        </a:rPr>
                        <a:t>Allows applications to delete an attribute in a class</a:t>
                      </a:r>
                      <a:endParaRPr/>
                    </a:p>
                  </a:txBody>
                  <a:tcPr/>
                </a:tc>
              </a:tr>
            </a:tbl>
          </a:graphicData>
        </a:graphic>
      </p:graphicFrame>
      <p:sp>
        <p:nvSpPr>
          <p:cNvPr id="191"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92"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66687B2F-8ADD-4626-8826-80194F40D86A}" type="slidenum">
              <a:rPr lang="en-IN" sz="1200">
                <a:solidFill>
                  <a:srgbClr val="000000"/>
                </a:solidFill>
                <a:latin typeface="Calibri"/>
              </a:rPr>
              <a:t>29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Module 1</a:t>
            </a:r>
            <a:endParaRPr/>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Quick Overview</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Descriptors are “helper classes” that allow us to re-use our property code.  </a:t>
            </a:r>
            <a:endParaRPr/>
          </a:p>
          <a:p>
            <a:pPr>
              <a:lnSpc>
                <a:spcPct val="90000"/>
              </a:lnSpc>
              <a:buFont typeface="Arial"/>
              <a:buChar char="•"/>
            </a:pPr>
            <a:r>
              <a:rPr lang="en-US" sz="2800">
                <a:solidFill>
                  <a:srgbClr val="000000"/>
                </a:solidFill>
                <a:latin typeface="Calibri"/>
              </a:rPr>
              <a:t>Let's take a look at an example.</a:t>
            </a:r>
            <a:endParaRPr/>
          </a:p>
          <a:p>
            <a:pPr>
              <a:lnSpc>
                <a:spcPct val="90000"/>
              </a:lnSpc>
              <a:buFont typeface="Arial"/>
              <a:buChar char="•"/>
            </a:pPr>
            <a:endParaRPr/>
          </a:p>
        </p:txBody>
      </p:sp>
      <p:sp>
        <p:nvSpPr>
          <p:cNvPr id="19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9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9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DF00B9D9-FB68-462C-8A54-D5A4631D10D0}" type="slidenum">
              <a:rPr lang="en-IN" sz="1200">
                <a:solidFill>
                  <a:srgbClr val="000000"/>
                </a:solidFill>
                <a:latin typeface="Calibri"/>
              </a:rPr>
              <a:t>30</a:t>
            </a:fld>
            <a:endParaRPr/>
          </a:p>
        </p:txBody>
      </p:sp>
      <p:sp>
        <p:nvSpPr>
          <p:cNvPr id="197" name="CustomShape 5"/>
          <p:cNvSpPr/>
          <p:nvPr/>
        </p:nvSpPr>
        <p:spPr>
          <a:xfrm>
            <a:off x="2592000" y="3096000"/>
            <a:ext cx="6617160" cy="2088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Class Person(object):</a:t>
            </a:r>
            <a:endParaRPr/>
          </a:p>
          <a:p>
            <a:pPr>
              <a:lnSpc>
                <a:spcPct val="100000"/>
              </a:lnSpc>
            </a:pPr>
            <a:r>
              <a:rPr lang="en-IN" sz="1600">
                <a:solidFill>
                  <a:srgbClr val="000000"/>
                </a:solidFill>
                <a:latin typeface="Courier New"/>
              </a:rPr>
              <a:t>    maxage = check_for_negative(0)</a:t>
            </a:r>
            <a:endParaRPr/>
          </a:p>
          <a:p>
            <a:pPr>
              <a:lnSpc>
                <a:spcPct val="100000"/>
              </a:lnSpc>
            </a:pPr>
            <a:r>
              <a:rPr lang="en-IN" sz="1600">
                <a:solidFill>
                  <a:srgbClr val="000000"/>
                </a:solidFill>
                <a:latin typeface="Courier New"/>
              </a:rPr>
              <a:t>    minage = check_for_negative(0)</a:t>
            </a:r>
            <a:endParaRPr/>
          </a:p>
          <a:p>
            <a:pPr>
              <a:lnSpc>
                <a:spcPct val="100000"/>
              </a:lnSpc>
            </a:pPr>
            <a:r>
              <a:rPr lang="en-IN" sz="1600">
                <a:solidFill>
                  <a:srgbClr val="000000"/>
                </a:solidFill>
                <a:latin typeface="Courier New"/>
              </a:rPr>
              <a:t>    def __init__(self,maxage,minage):</a:t>
            </a:r>
            <a:endParaRPr/>
          </a:p>
          <a:p>
            <a:pPr>
              <a:lnSpc>
                <a:spcPct val="100000"/>
              </a:lnSpc>
            </a:pPr>
            <a:r>
              <a:rPr lang="en-IN" sz="1600">
                <a:solidFill>
                  <a:srgbClr val="000000"/>
                </a:solidFill>
                <a:latin typeface="Courier New"/>
              </a:rPr>
              <a:t>        self.maxage = maxage</a:t>
            </a:r>
            <a:endParaRPr/>
          </a:p>
          <a:p>
            <a:pPr>
              <a:lnSpc>
                <a:spcPct val="100000"/>
              </a:lnSpc>
            </a:pPr>
            <a:r>
              <a:rPr lang="en-IN" sz="1600">
                <a:solidFill>
                  <a:srgbClr val="000000"/>
                </a:solidFill>
                <a:latin typeface="Courier New"/>
              </a:rPr>
              <a:t>        self.minage = minage</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 </a:t>
            </a:r>
            <a:r>
              <a:rPr lang="en-US" sz="2800" i="1">
                <a:solidFill>
                  <a:srgbClr val="000000"/>
                </a:solidFill>
                <a:latin typeface="Calibri"/>
              </a:rPr>
              <a:t>maxage</a:t>
            </a:r>
            <a:r>
              <a:rPr lang="en-US" sz="2800">
                <a:solidFill>
                  <a:srgbClr val="000000"/>
                </a:solidFill>
                <a:latin typeface="Calibri"/>
              </a:rPr>
              <a:t> and </a:t>
            </a:r>
            <a:r>
              <a:rPr lang="en-US" sz="2800" i="1">
                <a:solidFill>
                  <a:srgbClr val="000000"/>
                </a:solidFill>
                <a:latin typeface="Calibri"/>
              </a:rPr>
              <a:t>minage </a:t>
            </a:r>
            <a:r>
              <a:rPr lang="en-US" sz="2800">
                <a:solidFill>
                  <a:srgbClr val="000000"/>
                </a:solidFill>
                <a:latin typeface="Calibri"/>
              </a:rPr>
              <a:t>are static class variables.</a:t>
            </a:r>
            <a:endParaRPr/>
          </a:p>
          <a:p>
            <a:pPr>
              <a:lnSpc>
                <a:spcPct val="90000"/>
              </a:lnSpc>
              <a:buFont typeface="Arial"/>
              <a:buChar char="•"/>
            </a:pPr>
            <a:r>
              <a:rPr lang="en-US" sz="2800">
                <a:solidFill>
                  <a:srgbClr val="000000"/>
                </a:solidFill>
                <a:latin typeface="Calibri"/>
              </a:rPr>
              <a:t>  check_for_negative will be the descriptor object that will define our __get__ and __set__ methods. </a:t>
            </a:r>
            <a:endParaRPr/>
          </a:p>
          <a:p>
            <a:pPr>
              <a:lnSpc>
                <a:spcPct val="90000"/>
              </a:lnSpc>
              <a:buFont typeface="Arial"/>
              <a:buChar char="•"/>
            </a:pPr>
            <a:endParaRPr/>
          </a:p>
          <a:p>
            <a:pPr>
              <a:lnSpc>
                <a:spcPct val="90000"/>
              </a:lnSpc>
              <a:buFont typeface="Arial"/>
              <a:buChar char="•"/>
            </a:pPr>
            <a:endParaRPr/>
          </a:p>
        </p:txBody>
      </p:sp>
      <p:sp>
        <p:nvSpPr>
          <p:cNvPr id="19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200"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201"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80F3E1A8-E6E7-48FD-A109-76390E2AA51B}" type="slidenum">
              <a:rPr lang="en-IN" sz="1200">
                <a:solidFill>
                  <a:srgbClr val="000000"/>
                </a:solidFill>
                <a:latin typeface="Calibri"/>
              </a:rPr>
              <a:t>31</a:t>
            </a:fld>
            <a:endParaRPr/>
          </a:p>
        </p:txBody>
      </p:sp>
      <p:sp>
        <p:nvSpPr>
          <p:cNvPr id="202" name="CustomShape 5"/>
          <p:cNvSpPr/>
          <p:nvPr/>
        </p:nvSpPr>
        <p:spPr>
          <a:xfrm>
            <a:off x="2664000" y="3168000"/>
            <a:ext cx="6617160" cy="2952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class check_for_negative(object):</a:t>
            </a:r>
            <a:endParaRPr/>
          </a:p>
          <a:p>
            <a:pPr>
              <a:lnSpc>
                <a:spcPct val="100000"/>
              </a:lnSpc>
            </a:pPr>
            <a:r>
              <a:rPr lang="en-IN" sz="1600">
                <a:solidFill>
                  <a:srgbClr val="000000"/>
                </a:solidFill>
                <a:latin typeface="Courier New"/>
              </a:rPr>
              <a:t>    def __init__(self,default):</a:t>
            </a:r>
            <a:endParaRPr/>
          </a:p>
          <a:p>
            <a:pPr>
              <a:lnSpc>
                <a:spcPct val="100000"/>
              </a:lnSpc>
            </a:pPr>
            <a:r>
              <a:rPr lang="en-IN" sz="1600">
                <a:solidFill>
                  <a:srgbClr val="000000"/>
                </a:solidFill>
                <a:latin typeface="Courier New"/>
              </a:rPr>
              <a:t>        self.default = default</a:t>
            </a:r>
            <a:endParaRPr/>
          </a:p>
          <a:p>
            <a:pPr>
              <a:lnSpc>
                <a:spcPct val="100000"/>
              </a:lnSpc>
            </a:pPr>
            <a:r>
              <a:rPr lang="en-IN" sz="1600">
                <a:solidFill>
                  <a:srgbClr val="000000"/>
                </a:solidFill>
                <a:latin typeface="Courier New"/>
              </a:rPr>
              <a:t>        self.data = WeakKeyDictionary()</a:t>
            </a:r>
            <a:endParaRPr/>
          </a:p>
          <a:p>
            <a:pPr>
              <a:lnSpc>
                <a:spcPct val="100000"/>
              </a:lnSpc>
            </a:pPr>
            <a:r>
              <a:rPr lang="en-IN" sz="1600">
                <a:solidFill>
                  <a:srgbClr val="000000"/>
                </a:solidFill>
                <a:latin typeface="Courier New"/>
              </a:rPr>
              <a:t>    def __set__(self,instance,value):</a:t>
            </a:r>
            <a:endParaRPr/>
          </a:p>
          <a:p>
            <a:pPr>
              <a:lnSpc>
                <a:spcPct val="100000"/>
              </a:lnSpc>
            </a:pPr>
            <a:r>
              <a:rPr lang="en-IN" sz="1600">
                <a:solidFill>
                  <a:srgbClr val="000000"/>
                </a:solidFill>
                <a:latin typeface="Courier New"/>
              </a:rPr>
              <a:t>         if value &lt; 0:</a:t>
            </a:r>
            <a:endParaRPr/>
          </a:p>
          <a:p>
            <a:pPr>
              <a:lnSpc>
                <a:spcPct val="100000"/>
              </a:lnSpc>
            </a:pPr>
            <a:r>
              <a:rPr lang="en-IN" sz="1600">
                <a:solidFill>
                  <a:srgbClr val="000000"/>
                </a:solidFill>
                <a:latin typeface="Courier New"/>
              </a:rPr>
              <a:t>             Raise ValueError(“Invalid age”)</a:t>
            </a:r>
            <a:endParaRPr/>
          </a:p>
          <a:p>
            <a:pPr>
              <a:lnSpc>
                <a:spcPct val="100000"/>
              </a:lnSpc>
            </a:pPr>
            <a:r>
              <a:rPr lang="en-IN" sz="1600">
                <a:solidFill>
                  <a:srgbClr val="000000"/>
                </a:solidFill>
                <a:latin typeface="Courier New"/>
              </a:rPr>
              <a:t>         else: </a:t>
            </a:r>
            <a:endParaRPr/>
          </a:p>
          <a:p>
            <a:pPr>
              <a:lnSpc>
                <a:spcPct val="100000"/>
              </a:lnSpc>
            </a:pPr>
            <a:r>
              <a:rPr lang="en-IN" sz="1600">
                <a:solidFill>
                  <a:srgbClr val="000000"/>
                </a:solidFill>
                <a:latin typeface="Courier New"/>
              </a:rPr>
              <a:t>              self.data[instance] = value </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There's only one descriptor object per class</a:t>
            </a:r>
            <a:endParaRPr/>
          </a:p>
          <a:p>
            <a:pPr>
              <a:lnSpc>
                <a:spcPct val="90000"/>
              </a:lnSpc>
              <a:buFont typeface="Arial"/>
              <a:buChar char="•"/>
            </a:pPr>
            <a:r>
              <a:rPr lang="en-US" sz="2800">
                <a:solidFill>
                  <a:srgbClr val="000000"/>
                </a:solidFill>
                <a:latin typeface="Calibri"/>
              </a:rPr>
              <a:t>It stores the attributes that it modifies in a </a:t>
            </a:r>
            <a:r>
              <a:rPr lang="en-US" sz="2800" i="1">
                <a:solidFill>
                  <a:srgbClr val="000000"/>
                </a:solidFill>
                <a:latin typeface="Calibri"/>
              </a:rPr>
              <a:t>WeakKeyDictionary</a:t>
            </a:r>
            <a:r>
              <a:rPr lang="en-US" sz="2800">
                <a:solidFill>
                  <a:srgbClr val="000000"/>
                </a:solidFill>
                <a:latin typeface="Calibri"/>
              </a:rPr>
              <a:t>.</a:t>
            </a:r>
            <a:endParaRPr/>
          </a:p>
          <a:p>
            <a:pPr>
              <a:lnSpc>
                <a:spcPct val="90000"/>
              </a:lnSpc>
              <a:buFont typeface="Arial"/>
              <a:buChar char="•"/>
            </a:pPr>
            <a:r>
              <a:rPr lang="en-US" sz="2800">
                <a:solidFill>
                  <a:srgbClr val="000000"/>
                </a:solidFill>
                <a:latin typeface="Calibri"/>
              </a:rPr>
              <a:t>If we don't use a WeakKeyDictionary, we'll get memory leaks. </a:t>
            </a:r>
            <a:endParaRPr/>
          </a:p>
          <a:p>
            <a:pPr>
              <a:lnSpc>
                <a:spcPct val="90000"/>
              </a:lnSpc>
              <a:buFont typeface="Arial"/>
              <a:buChar char="•"/>
            </a:pPr>
            <a:endParaRPr/>
          </a:p>
        </p:txBody>
      </p:sp>
      <p:sp>
        <p:nvSpPr>
          <p:cNvPr id="20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20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20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F95F538-64EE-4051-8C73-0D3BFECBB700}" type="slidenum">
              <a:rPr lang="en-IN" sz="1200">
                <a:solidFill>
                  <a:srgbClr val="000000"/>
                </a:solidFill>
                <a:latin typeface="Calibri"/>
              </a:rPr>
              <a:t>32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and its first use case, </a:t>
            </a:r>
            <a:r>
              <a:rPr lang="en-US" sz="2800" dirty="0" err="1" smtClean="0">
                <a:solidFill>
                  <a:srgbClr val="000000"/>
                </a:solidFill>
                <a:latin typeface="Calibri"/>
              </a:rPr>
              <a:t>Bitcoin</a:t>
            </a:r>
            <a:r>
              <a:rPr lang="en-US" sz="2800" dirty="0" smtClean="0">
                <a:solidFill>
                  <a:srgbClr val="000000"/>
                </a:solidFill>
                <a:latin typeface="Calibri"/>
              </a:rPr>
              <a:t> introduced in January 2009</a:t>
            </a:r>
          </a:p>
          <a:p>
            <a:pPr>
              <a:lnSpc>
                <a:spcPct val="90000"/>
              </a:lnSpc>
              <a:buFont typeface="Arial"/>
              <a:buChar char="•"/>
            </a:pPr>
            <a:endParaRPr dirty="0"/>
          </a:p>
          <a:p>
            <a:pPr>
              <a:lnSpc>
                <a:spcPct val="90000"/>
              </a:lnSpc>
              <a:buFont typeface="Arial"/>
              <a:buChar char="•"/>
            </a:pPr>
            <a:r>
              <a:rPr lang="en-US" sz="2800" dirty="0" smtClean="0">
                <a:solidFill>
                  <a:srgbClr val="000000"/>
                </a:solidFill>
                <a:latin typeface="Calibri"/>
              </a:rPr>
              <a:t> Founder was Satoshi </a:t>
            </a:r>
            <a:r>
              <a:rPr lang="en-US" sz="2800" dirty="0" err="1" smtClean="0">
                <a:solidFill>
                  <a:srgbClr val="000000"/>
                </a:solidFill>
                <a:latin typeface="Calibri"/>
              </a:rPr>
              <a:t>Nakamoto</a:t>
            </a:r>
            <a:r>
              <a:rPr lang="en-US" sz="2800" dirty="0" smtClean="0">
                <a:solidFill>
                  <a:srgbClr val="000000"/>
                </a:solidFill>
                <a:latin typeface="Calibri"/>
              </a:rPr>
              <a:t>.  However, Satoshi </a:t>
            </a:r>
            <a:r>
              <a:rPr lang="en-US" sz="2800" dirty="0" err="1" smtClean="0">
                <a:solidFill>
                  <a:srgbClr val="000000"/>
                </a:solidFill>
                <a:latin typeface="Calibri"/>
              </a:rPr>
              <a:t>Nakamoto</a:t>
            </a:r>
            <a:r>
              <a:rPr lang="en-US" sz="2800" dirty="0" smtClean="0">
                <a:solidFill>
                  <a:srgbClr val="000000"/>
                </a:solidFill>
                <a:latin typeface="Calibri"/>
              </a:rPr>
              <a:t> is a pseudonym.</a:t>
            </a:r>
            <a:endParaRPr dirty="0"/>
          </a:p>
          <a:p>
            <a:pPr>
              <a:lnSpc>
                <a:spcPct val="90000"/>
              </a:lnSpc>
            </a:pPr>
            <a:endParaRPr dirty="0"/>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No one knows who the true inventor of the </a:t>
            </a:r>
            <a:r>
              <a:rPr lang="en-US" sz="2800" dirty="0" err="1" smtClean="0">
                <a:solidFill>
                  <a:srgbClr val="000000"/>
                </a:solidFill>
                <a:latin typeface="Calibri"/>
              </a:rPr>
              <a:t>Blockchain</a:t>
            </a:r>
            <a:r>
              <a:rPr lang="en-US" sz="2800" dirty="0" smtClean="0">
                <a:solidFill>
                  <a:srgbClr val="000000"/>
                </a:solidFill>
                <a:latin typeface="Calibri"/>
              </a:rPr>
              <a:t> is.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blockchain</a:t>
            </a:r>
            <a:r>
              <a:rPr lang="en-US" sz="2800" dirty="0" smtClean="0">
                <a:solidFill>
                  <a:srgbClr val="000000"/>
                </a:solidFill>
                <a:latin typeface="Calibri"/>
              </a:rPr>
              <a:t> is built on the foundations of many other technologies.</a:t>
            </a: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History</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is designed as a decentralized peer to peer (P2P) application.</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first real world use case was </a:t>
            </a:r>
            <a:r>
              <a:rPr lang="en-US" sz="2800" dirty="0" err="1" smtClean="0">
                <a:solidFill>
                  <a:srgbClr val="000000"/>
                </a:solidFill>
                <a:latin typeface="Calibri"/>
              </a:rPr>
              <a:t>Bitcoin</a:t>
            </a:r>
            <a:r>
              <a:rPr lang="en-US" sz="2800" dirty="0" smtClean="0">
                <a:solidFill>
                  <a:srgbClr val="000000"/>
                </a:solidFill>
                <a:latin typeface="Calibri"/>
              </a:rPr>
              <a:t>.  </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Bitcoin</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 is </a:t>
            </a:r>
            <a:r>
              <a:rPr lang="en-US" sz="2800" dirty="0" err="1" smtClean="0">
                <a:solidFill>
                  <a:srgbClr val="000000"/>
                </a:solidFill>
                <a:latin typeface="Calibri"/>
              </a:rPr>
              <a:t>permissionless</a:t>
            </a:r>
            <a:r>
              <a:rPr lang="en-US" sz="2800" dirty="0" smtClean="0">
                <a:solidFill>
                  <a:srgbClr val="000000"/>
                </a:solidFill>
                <a:latin typeface="Calibri"/>
              </a:rPr>
              <a:t>.  No individual, group, organization, corporation or government controls the information on the </a:t>
            </a:r>
            <a:r>
              <a:rPr lang="en-US" sz="2800" dirty="0" err="1" smtClean="0">
                <a:solidFill>
                  <a:srgbClr val="000000"/>
                </a:solidFill>
                <a:latin typeface="Calibri"/>
              </a:rPr>
              <a:t>Blockchain</a:t>
            </a:r>
            <a:r>
              <a:rPr lang="en-US" sz="2800" dirty="0" smtClean="0">
                <a:solidFill>
                  <a:srgbClr val="000000"/>
                </a:solidFill>
                <a:latin typeface="Calibri"/>
              </a:rPr>
              <a:t>.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The only people allowed to write into the </a:t>
            </a:r>
            <a:r>
              <a:rPr lang="en-US" sz="2800" dirty="0" err="1" smtClean="0">
                <a:solidFill>
                  <a:srgbClr val="000000"/>
                </a:solidFill>
                <a:latin typeface="Calibri"/>
              </a:rPr>
              <a:t>Blockchain</a:t>
            </a:r>
            <a:r>
              <a:rPr lang="en-US" sz="2800" dirty="0" smtClean="0">
                <a:solidFill>
                  <a:srgbClr val="000000"/>
                </a:solidFill>
                <a:latin typeface="Calibri"/>
              </a:rPr>
              <a:t> are the miners.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is read-only for all others.  </a:t>
            </a: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Decentralization</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pPr>
            <a:endParaRPr lang="en-US" sz="2800" dirty="0" smtClean="0">
              <a:solidFill>
                <a:srgbClr val="000000"/>
              </a:solidFill>
              <a:latin typeface="Calibri"/>
            </a:endParaRP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Decentralization</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6</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737" y="1421615"/>
            <a:ext cx="7586663" cy="4598185"/>
          </a:xfrm>
          <a:prstGeom prst="rect">
            <a:avLst/>
          </a:prstGeom>
        </p:spPr>
      </p:pic>
    </p:spTree>
    <p:extLst>
      <p:ext uri="{BB962C8B-B14F-4D97-AF65-F5344CB8AC3E}">
        <p14:creationId xmlns:p14="http://schemas.microsoft.com/office/powerpoint/2010/main" val="40540960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The original </a:t>
            </a:r>
            <a:r>
              <a:rPr lang="en-US" sz="2800" dirty="0" err="1" smtClean="0">
                <a:solidFill>
                  <a:srgbClr val="000000"/>
                </a:solidFill>
                <a:latin typeface="Calibri"/>
              </a:rPr>
              <a:t>blockchain</a:t>
            </a:r>
            <a:r>
              <a:rPr lang="en-US" sz="2800" dirty="0" smtClean="0">
                <a:solidFill>
                  <a:srgbClr val="000000"/>
                </a:solidFill>
                <a:latin typeface="Calibri"/>
              </a:rPr>
              <a:t> for </a:t>
            </a:r>
            <a:r>
              <a:rPr lang="en-US" sz="2800" dirty="0" err="1" smtClean="0">
                <a:solidFill>
                  <a:srgbClr val="000000"/>
                </a:solidFill>
                <a:latin typeface="Calibri"/>
              </a:rPr>
              <a:t>Bitcoin</a:t>
            </a:r>
            <a:r>
              <a:rPr lang="en-US" sz="2800" dirty="0" smtClean="0">
                <a:solidFill>
                  <a:srgbClr val="000000"/>
                </a:solidFill>
                <a:latin typeface="Calibri"/>
              </a:rPr>
              <a:t> was designed as a </a:t>
            </a:r>
            <a:r>
              <a:rPr lang="en-US" sz="2800" dirty="0" err="1" smtClean="0">
                <a:solidFill>
                  <a:srgbClr val="000000"/>
                </a:solidFill>
                <a:latin typeface="Calibri"/>
              </a:rPr>
              <a:t>permissionless</a:t>
            </a:r>
            <a:r>
              <a:rPr lang="en-US" sz="2800" dirty="0" smtClean="0">
                <a:solidFill>
                  <a:srgbClr val="000000"/>
                </a:solidFill>
                <a:latin typeface="Calibri"/>
              </a:rPr>
              <a:t> syste</a:t>
            </a:r>
            <a:r>
              <a:rPr lang="en-US" sz="2800" dirty="0" smtClean="0">
                <a:solidFill>
                  <a:srgbClr val="000000"/>
                </a:solidFill>
                <a:latin typeface="Calibri"/>
              </a:rPr>
              <a:t>m.</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No requirements were needed to join.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Data is transparent. All transactions on the </a:t>
            </a:r>
            <a:r>
              <a:rPr lang="en-US" sz="2800" dirty="0" err="1" smtClean="0">
                <a:solidFill>
                  <a:srgbClr val="000000"/>
                </a:solidFill>
                <a:latin typeface="Calibri"/>
              </a:rPr>
              <a:t>Bitcoin</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 are visible to everyone on the network.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Lately, other types of </a:t>
            </a:r>
            <a:r>
              <a:rPr lang="en-US" sz="2800" dirty="0" err="1" smtClean="0">
                <a:solidFill>
                  <a:srgbClr val="000000"/>
                </a:solidFill>
                <a:latin typeface="Calibri"/>
              </a:rPr>
              <a:t>Blockchains</a:t>
            </a:r>
            <a:r>
              <a:rPr lang="en-US" sz="2800" dirty="0" smtClean="0">
                <a:solidFill>
                  <a:srgbClr val="000000"/>
                </a:solidFill>
                <a:latin typeface="Calibri"/>
              </a:rPr>
              <a:t> have emerged.  Notably </a:t>
            </a:r>
            <a:r>
              <a:rPr lang="en-US" sz="2800" dirty="0" err="1" smtClean="0">
                <a:solidFill>
                  <a:srgbClr val="000000"/>
                </a:solidFill>
                <a:latin typeface="Calibri"/>
              </a:rPr>
              <a:t>Hyperledger</a:t>
            </a:r>
            <a:r>
              <a:rPr lang="en-US" sz="2800" dirty="0" smtClean="0">
                <a:solidFill>
                  <a:srgbClr val="000000"/>
                </a:solidFill>
                <a:latin typeface="Calibri"/>
              </a:rPr>
              <a:t> which is sponsored by IBM and other large corporations. </a:t>
            </a: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a:t>
            </a:r>
            <a:r>
              <a:rPr lang="en-US" sz="4400" dirty="0" err="1" smtClean="0">
                <a:solidFill>
                  <a:srgbClr val="5B9BD5"/>
                </a:solidFill>
                <a:latin typeface="Calibri Light"/>
              </a:rPr>
              <a:t>Permissioning</a:t>
            </a:r>
            <a:r>
              <a:rPr lang="en-US" sz="4400" dirty="0" smtClean="0">
                <a:solidFill>
                  <a:srgbClr val="5B9BD5"/>
                </a:solidFill>
                <a:latin typeface="Calibri Light"/>
              </a:rPr>
              <a:t>. </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7</a:t>
            </a:fld>
            <a:endParaRPr/>
          </a:p>
        </p:txBody>
      </p:sp>
    </p:spTree>
    <p:extLst>
      <p:ext uri="{BB962C8B-B14F-4D97-AF65-F5344CB8AC3E}">
        <p14:creationId xmlns:p14="http://schemas.microsoft.com/office/powerpoint/2010/main" val="17602269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endParaRPr dirty="0"/>
          </a:p>
          <a:p>
            <a:pPr>
              <a:lnSpc>
                <a:spcPct val="90000"/>
              </a:lnSpc>
              <a:buFont typeface="Arial"/>
              <a:buChar char="•"/>
            </a:pPr>
            <a:r>
              <a:rPr lang="en-US" sz="2800" dirty="0" smtClean="0">
                <a:solidFill>
                  <a:srgbClr val="000000"/>
                </a:solidFill>
                <a:latin typeface="Calibri"/>
              </a:rPr>
              <a:t>A </a:t>
            </a:r>
            <a:r>
              <a:rPr lang="en-US" sz="2800" dirty="0" err="1" smtClean="0">
                <a:solidFill>
                  <a:srgbClr val="000000"/>
                </a:solidFill>
                <a:latin typeface="Calibri"/>
              </a:rPr>
              <a:t>blockchain</a:t>
            </a:r>
            <a:r>
              <a:rPr lang="en-US" sz="2800" dirty="0" smtClean="0">
                <a:solidFill>
                  <a:srgbClr val="000000"/>
                </a:solidFill>
                <a:latin typeface="Calibri"/>
              </a:rPr>
              <a:t> transactions works as follows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A transaction is requested</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This request is send over the P2P network to the ‘nodes’ or computers on the network</a:t>
            </a:r>
          </a:p>
          <a:p>
            <a:pPr>
              <a:lnSpc>
                <a:spcPct val="90000"/>
              </a:lnSpc>
              <a:buFont typeface="Arial"/>
              <a:buChar char="•"/>
            </a:pPr>
            <a:endParaRPr lang="en-US" sz="2800" dirty="0" smtClean="0">
              <a:solidFill>
                <a:srgbClr val="000000"/>
              </a:solidFill>
              <a:latin typeface="Calibri"/>
            </a:endParaRPr>
          </a:p>
          <a:p>
            <a:pPr>
              <a:lnSpc>
                <a:spcPct val="90000"/>
              </a:lnSpc>
              <a:buFont typeface="Arial"/>
              <a:buChar char="•"/>
            </a:pPr>
            <a:r>
              <a:rPr lang="en-US" sz="2800" dirty="0" smtClean="0">
                <a:solidFill>
                  <a:srgbClr val="000000"/>
                </a:solidFill>
                <a:latin typeface="Calibri"/>
              </a:rPr>
              <a:t>The nodes create a ‘block’ on the </a:t>
            </a:r>
            <a:r>
              <a:rPr lang="en-US" sz="2800" dirty="0" err="1" smtClean="0">
                <a:solidFill>
                  <a:srgbClr val="000000"/>
                </a:solidFill>
                <a:latin typeface="Calibri"/>
              </a:rPr>
              <a:t>blockchain</a:t>
            </a:r>
            <a:r>
              <a:rPr lang="en-US" sz="2800" dirty="0" smtClean="0">
                <a:solidFill>
                  <a:srgbClr val="000000"/>
                </a:solidFill>
                <a:latin typeface="Calibri"/>
              </a:rPr>
              <a:t> which includes your transaction.</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Other nodes on the network validate the transaction within the block.</a:t>
            </a: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pPr>
              <a:lnSpc>
                <a:spcPct val="100000"/>
              </a:lnSpc>
            </a:pPr>
            <a:r>
              <a:rPr lang="en-US" sz="4000" dirty="0" smtClean="0">
                <a:solidFill>
                  <a:srgbClr val="5B9BD5"/>
                </a:solidFill>
                <a:latin typeface="Calibri Light"/>
              </a:rPr>
              <a:t>Theoretical Background</a:t>
            </a:r>
            <a:endParaRPr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endParaRPr dirty="0"/>
          </a:p>
          <a:p>
            <a:pPr>
              <a:lnSpc>
                <a:spcPct val="90000"/>
              </a:lnSpc>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pPr>
              <a:lnSpc>
                <a:spcPct val="100000"/>
              </a:lnSpc>
            </a:pPr>
            <a:r>
              <a:rPr lang="en-US" sz="4000" dirty="0" smtClean="0">
                <a:solidFill>
                  <a:srgbClr val="5B9BD5"/>
                </a:solidFill>
                <a:latin typeface="Calibri Light"/>
              </a:rPr>
              <a:t>Theoretical Background</a:t>
            </a:r>
            <a:endParaRPr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9</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16" y="1676400"/>
            <a:ext cx="9134475" cy="4510200"/>
          </a:xfrm>
          <a:prstGeom prst="rect">
            <a:avLst/>
          </a:prstGeom>
        </p:spPr>
      </p:pic>
    </p:spTree>
    <p:extLst>
      <p:ext uri="{BB962C8B-B14F-4D97-AF65-F5344CB8AC3E}">
        <p14:creationId xmlns:p14="http://schemas.microsoft.com/office/powerpoint/2010/main" val="24960666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6843</Words>
  <Application>Microsoft Office PowerPoint</Application>
  <PresentationFormat>Custom</PresentationFormat>
  <Paragraphs>1158</Paragraphs>
  <Slides>32</Slides>
  <Notes>32</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bbrelin</cp:lastModifiedBy>
  <cp:revision>13</cp:revision>
  <dcterms:modified xsi:type="dcterms:W3CDTF">2017-09-13T13:56:57Z</dcterms:modified>
</cp:coreProperties>
</file>