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9" descr=""/>
          <p:cNvPicPr/>
          <p:nvPr/>
        </p:nvPicPr>
        <p:blipFill>
          <a:blip r:embed="rId2"/>
          <a:stretch/>
        </p:blipFill>
        <p:spPr>
          <a:xfrm>
            <a:off x="8393400" y="6840000"/>
            <a:ext cx="1574280" cy="4374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>
            <a:off x="1080000" y="6840000"/>
            <a:ext cx="4596480" cy="5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E" sz="1600" spc="-1" strike="noStrike">
                <a:solidFill>
                  <a:srgbClr val="10243e"/>
                </a:solidFill>
                <a:latin typeface="Source Sans Pro Black"/>
                <a:ea typeface="DejaVu Sans"/>
              </a:rPr>
              <a:t>Introduction to Machine Learning</a:t>
            </a:r>
            <a:endParaRPr b="0" lang="en-IE" sz="16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chemeClr val="tx2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Picture 11" descr=""/>
          <p:cNvPicPr/>
          <p:nvPr/>
        </p:nvPicPr>
        <p:blipFill>
          <a:blip r:embed="rId2"/>
          <a:stretch/>
        </p:blipFill>
        <p:spPr>
          <a:xfrm>
            <a:off x="8393400" y="6840000"/>
            <a:ext cx="1574280" cy="437400"/>
          </a:xfrm>
          <a:prstGeom prst="rect">
            <a:avLst/>
          </a:prstGeom>
          <a:ln>
            <a:noFill/>
          </a:ln>
        </p:spPr>
      </p:pic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1080000" y="6840000"/>
            <a:ext cx="4596480" cy="539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E" sz="1600" spc="-1" strike="noStrike">
                <a:solidFill>
                  <a:srgbClr val="08121f"/>
                </a:solidFill>
                <a:latin typeface="Source Sans Pro Black"/>
                <a:ea typeface="DejaVu Sans"/>
              </a:rPr>
              <a:t>Introduction to Machine Learning</a:t>
            </a:r>
            <a:endParaRPr b="0" lang="en-IE" sz="1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E" sz="60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Braun Brelin</a:t>
            </a:r>
            <a:endParaRPr b="0" lang="en-IE" sz="60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60000" y="4539240"/>
            <a:ext cx="955728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IE" sz="20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20+ Years Experience</a:t>
            </a:r>
            <a:endParaRPr b="0" lang="en-IE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IE" sz="20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Silicon Valley Organisations including Sun Microsystems &amp; Network Appliance </a:t>
            </a:r>
            <a:endParaRPr b="0" lang="en-IE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IE" sz="20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Government Institutions and Global Financial Firms </a:t>
            </a:r>
            <a:endParaRPr b="0" lang="en-IE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IE" sz="20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Cryptocurrencies and Machine Learning </a:t>
            </a:r>
            <a:endParaRPr b="0" lang="en-IE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Unsupervised Learning</a:t>
            </a:r>
            <a:endParaRPr b="0" lang="en-IE" sz="32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259560" y="171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850"/>
              </a:spcBef>
              <a:spcAft>
                <a:spcPts val="1993"/>
              </a:spcAft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Clustering</a:t>
            </a:r>
            <a:endParaRPr b="0" lang="en-IE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E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Teaching a model where you don’t already know the answers. Algorithms such as K-Means clustering can be used  </a:t>
            </a:r>
            <a:endParaRPr b="0" lang="en-IE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1993"/>
              </a:spcAft>
            </a:pPr>
            <a:endParaRPr b="0" lang="en-IE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1993"/>
              </a:spcAft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Association</a:t>
            </a:r>
            <a:endParaRPr b="0" lang="en-IE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E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Attempting to associate different data samples, such as a customer purchasing product X also purchases product Y</a:t>
            </a:r>
            <a:endParaRPr b="0" lang="en-IE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1993"/>
              </a:spcAft>
            </a:pPr>
            <a:endParaRPr b="0" lang="en-IE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1984"/>
              </a:spcAft>
            </a:pPr>
            <a:endParaRPr b="0" lang="en-IE" sz="2200" spc="-1" strike="noStrike">
              <a:latin typeface="Arial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1080000" y="6840000"/>
            <a:ext cx="459648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E" sz="1600" spc="-1" strike="noStrike">
                <a:solidFill>
                  <a:srgbClr val="08121f"/>
                </a:solidFill>
                <a:latin typeface="Source Sans Pro Black"/>
                <a:ea typeface="DejaVu Sans"/>
              </a:rPr>
              <a:t>Introduction to Machine Learning</a:t>
            </a:r>
            <a:endParaRPr b="0" lang="en-IE" sz="1600" spc="-1" strike="noStrike"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ML Task Allocation</a:t>
            </a:r>
            <a:endParaRPr b="0" lang="en-IE" sz="32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88000">
              <a:lnSpc>
                <a:spcPct val="100000"/>
              </a:lnSpc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Most Machine Learning professionals spend their time on non-ML tasks.  </a:t>
            </a:r>
            <a:endParaRPr b="0" lang="en-IE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The following graph shows that nearly 80 per cent of their time is spent on data acquisition and data cleansing. </a:t>
            </a:r>
            <a:endParaRPr b="0" lang="en-IE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1993"/>
              </a:spcAft>
            </a:pPr>
            <a:endParaRPr b="0" lang="en-IE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1984"/>
              </a:spcAft>
            </a:pPr>
            <a:endParaRPr b="0" lang="en-IE" sz="2200" spc="-1" strike="noStrike">
              <a:latin typeface="Arial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1080000" y="6840000"/>
            <a:ext cx="459648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E" sz="1600" spc="-1" strike="noStrike">
                <a:solidFill>
                  <a:srgbClr val="08121f"/>
                </a:solidFill>
                <a:latin typeface="Source Sans Pro Black"/>
                <a:ea typeface="DejaVu Sans"/>
              </a:rPr>
              <a:t>Introduction to Machine Learning</a:t>
            </a:r>
            <a:endParaRPr b="0" lang="en-IE" sz="1600" spc="-1" strike="noStrike"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How ML Professionals spend their time</a:t>
            </a:r>
            <a:endParaRPr b="0" lang="en-IE" sz="3200" spc="-1" strike="noStrike">
              <a:latin typeface="Arial"/>
            </a:endParaRPr>
          </a:p>
        </p:txBody>
      </p:sp>
      <p:pic>
        <p:nvPicPr>
          <p:cNvPr id="120" name="Picture 106" descr=""/>
          <p:cNvPicPr/>
          <p:nvPr/>
        </p:nvPicPr>
        <p:blipFill>
          <a:blip r:embed="rId1"/>
          <a:stretch/>
        </p:blipFill>
        <p:spPr>
          <a:xfrm>
            <a:off x="694080" y="1980000"/>
            <a:ext cx="8511480" cy="4679640"/>
          </a:xfrm>
          <a:prstGeom prst="rect">
            <a:avLst/>
          </a:prstGeom>
          <a:ln>
            <a:noFill/>
          </a:ln>
        </p:spPr>
      </p:pic>
      <p:sp>
        <p:nvSpPr>
          <p:cNvPr id="121" name="TextShape 2"/>
          <p:cNvSpPr txBox="1"/>
          <p:nvPr/>
        </p:nvSpPr>
        <p:spPr>
          <a:xfrm>
            <a:off x="1080000" y="6840000"/>
            <a:ext cx="459648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E" sz="1600" spc="-1" strike="noStrike">
                <a:solidFill>
                  <a:srgbClr val="08121f"/>
                </a:solidFill>
                <a:latin typeface="Source Sans Pro Black"/>
                <a:ea typeface="DejaVu Sans"/>
              </a:rPr>
              <a:t>Introduction to Machine Learning</a:t>
            </a:r>
            <a:endParaRPr b="0" lang="en-IE" sz="1600" spc="-1" strike="noStrike">
              <a:latin typeface="Times New Roman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 sample ML workflow</a:t>
            </a:r>
            <a:endParaRPr b="0" lang="en-IE" sz="3200" spc="-1" strike="noStrike">
              <a:latin typeface="Arial"/>
            </a:endParaRPr>
          </a:p>
        </p:txBody>
      </p:sp>
      <p:pic>
        <p:nvPicPr>
          <p:cNvPr id="123" name="Picture 108" descr=""/>
          <p:cNvPicPr/>
          <p:nvPr/>
        </p:nvPicPr>
        <p:blipFill>
          <a:blip r:embed="rId1"/>
          <a:stretch/>
        </p:blipFill>
        <p:spPr>
          <a:xfrm>
            <a:off x="694080" y="2086920"/>
            <a:ext cx="8511480" cy="4465800"/>
          </a:xfrm>
          <a:prstGeom prst="rect">
            <a:avLst/>
          </a:prstGeom>
          <a:ln>
            <a:noFill/>
          </a:ln>
        </p:spPr>
      </p:pic>
      <p:sp>
        <p:nvSpPr>
          <p:cNvPr id="124" name="TextShape 2"/>
          <p:cNvSpPr txBox="1"/>
          <p:nvPr/>
        </p:nvSpPr>
        <p:spPr>
          <a:xfrm>
            <a:off x="1080000" y="6840000"/>
            <a:ext cx="459648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E" sz="1600" spc="-1" strike="noStrike">
                <a:solidFill>
                  <a:srgbClr val="08121f"/>
                </a:solidFill>
                <a:latin typeface="Source Sans Pro Black"/>
                <a:ea typeface="DejaVu Sans"/>
              </a:rPr>
              <a:t>Introduction to Machine Learning</a:t>
            </a:r>
            <a:endParaRPr b="0" lang="en-IE" sz="1600" spc="-1" strike="noStrike"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ML Task Allocation</a:t>
            </a:r>
            <a:endParaRPr b="0" lang="en-IE" sz="3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8560" y="186948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88000">
              <a:lnSpc>
                <a:spcPct val="100000"/>
              </a:lnSpc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The workflow is split into four general areas. </a:t>
            </a:r>
            <a:endParaRPr b="0" lang="en-IE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1.  Data Processing</a:t>
            </a:r>
            <a:endParaRPr b="0" lang="en-IE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2.  Training and testing set creation</a:t>
            </a:r>
            <a:endParaRPr b="0" lang="en-IE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3.  Machine Learning Algorithm testing and evaluation</a:t>
            </a:r>
            <a:endParaRPr b="0" lang="en-IE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4.  Deployment and A/B testing</a:t>
            </a:r>
            <a:endParaRPr b="0" lang="en-IE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1993"/>
              </a:spcAft>
            </a:pPr>
            <a:endParaRPr b="0" lang="en-IE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1984"/>
              </a:spcAft>
            </a:pPr>
            <a:endParaRPr b="0" lang="en-IE" sz="2200" spc="-1" strike="noStrike">
              <a:latin typeface="Arial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1080000" y="6840000"/>
            <a:ext cx="459648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E" sz="1600" spc="-1" strike="noStrike">
                <a:solidFill>
                  <a:srgbClr val="08121f"/>
                </a:solidFill>
                <a:latin typeface="Source Sans Pro Black"/>
                <a:ea typeface="DejaVu Sans"/>
              </a:rPr>
              <a:t>Introduction to Machine Learning</a:t>
            </a:r>
            <a:endParaRPr b="0" lang="en-IE" sz="1600" spc="-1" strike="noStrike">
              <a:latin typeface="Times New Roman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ML Data Processing</a:t>
            </a:r>
            <a:endParaRPr b="0" lang="en-IE" sz="3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69200" y="171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88000">
              <a:lnSpc>
                <a:spcPct val="100000"/>
              </a:lnSpc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Data Processing is defined as</a:t>
            </a:r>
            <a:endParaRPr b="0" lang="en-IE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1.  Data Acquisition</a:t>
            </a:r>
            <a:endParaRPr b="0" lang="en-IE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2.  Data Analysis</a:t>
            </a:r>
            <a:endParaRPr b="0" lang="en-IE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3.  Data Normalization</a:t>
            </a:r>
            <a:endParaRPr b="0" lang="en-IE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4.  Data Transformation</a:t>
            </a:r>
            <a:endParaRPr b="0" lang="en-IE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5.  Data Integration</a:t>
            </a:r>
            <a:endParaRPr b="0" lang="en-IE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6.  Data Filtering/Slicing/Reduction</a:t>
            </a:r>
            <a:endParaRPr b="0" lang="en-IE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1993"/>
              </a:spcAft>
            </a:pPr>
            <a:endParaRPr b="0" lang="en-IE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1984"/>
              </a:spcAft>
            </a:pPr>
            <a:endParaRPr b="0" lang="en-IE" sz="2200" spc="-1" strike="noStrike">
              <a:latin typeface="Arial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1080000" y="6840000"/>
            <a:ext cx="459648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E" sz="1600" spc="-1" strike="noStrike">
                <a:solidFill>
                  <a:srgbClr val="08121f"/>
                </a:solidFill>
                <a:latin typeface="Source Sans Pro Black"/>
                <a:ea typeface="DejaVu Sans"/>
              </a:rPr>
              <a:t>Introduction to Machine Learning</a:t>
            </a:r>
            <a:endParaRPr b="0" lang="en-IE" sz="1600" spc="-1" strike="noStrike">
              <a:latin typeface="Times New Roman"/>
            </a:endParaRPr>
          </a:p>
        </p:txBody>
      </p:sp>
      <p:pic>
        <p:nvPicPr>
          <p:cNvPr id="131" name="Picture 3" descr=""/>
          <p:cNvPicPr/>
          <p:nvPr/>
        </p:nvPicPr>
        <p:blipFill>
          <a:blip r:embed="rId1"/>
          <a:stretch/>
        </p:blipFill>
        <p:spPr>
          <a:xfrm>
            <a:off x="6050880" y="2371320"/>
            <a:ext cx="3297960" cy="329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Evaluating ML Algorithms</a:t>
            </a:r>
            <a:endParaRPr b="0" lang="en-IE" sz="32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60000" y="1980000"/>
            <a:ext cx="601020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lvl="1" marL="745200" indent="-456840">
              <a:lnSpc>
                <a:spcPct val="100000"/>
              </a:lnSpc>
              <a:spcBef>
                <a:spcPts val="850"/>
              </a:spcBef>
              <a:spcAft>
                <a:spcPts val="1984"/>
              </a:spcAft>
              <a:buClr>
                <a:srgbClr val="1c1c1c"/>
              </a:buClr>
              <a:buFont typeface="Arial"/>
              <a:buAutoNum type="arabicPeriod"/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We test various algorithms to create different models.  </a:t>
            </a:r>
            <a:endParaRPr b="0" lang="en-IE" sz="2200" spc="-1" strike="noStrike">
              <a:latin typeface="Arial"/>
            </a:endParaRPr>
          </a:p>
          <a:p>
            <a:pPr lvl="1" marL="745200" indent="-456840">
              <a:lnSpc>
                <a:spcPct val="100000"/>
              </a:lnSpc>
              <a:spcBef>
                <a:spcPts val="850"/>
              </a:spcBef>
              <a:spcAft>
                <a:spcPts val="1984"/>
              </a:spcAft>
              <a:buClr>
                <a:srgbClr val="1c1c1c"/>
              </a:buClr>
              <a:buFont typeface="Arial"/>
              <a:buAutoNum type="arabicPeriod"/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We evaluate them and fine-tune our hyper parameters. </a:t>
            </a:r>
            <a:endParaRPr b="0" lang="en-IE" sz="2200" spc="-1" strike="noStrike">
              <a:latin typeface="Arial"/>
            </a:endParaRPr>
          </a:p>
          <a:p>
            <a:pPr lvl="1" marL="745200" indent="-456840">
              <a:lnSpc>
                <a:spcPct val="100000"/>
              </a:lnSpc>
              <a:spcBef>
                <a:spcPts val="850"/>
              </a:spcBef>
              <a:spcAft>
                <a:spcPts val="1984"/>
              </a:spcAft>
              <a:buClr>
                <a:srgbClr val="1c1c1c"/>
              </a:buClr>
              <a:buFont typeface="Arial"/>
              <a:buAutoNum type="arabicPeriod"/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Once we have selected the most accurate model(s), we can deploy them using standard DevOps tools in the deployment tool chain. </a:t>
            </a:r>
            <a:endParaRPr b="0" lang="en-IE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1993"/>
              </a:spcAft>
            </a:pPr>
            <a:endParaRPr b="0" lang="en-IE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1984"/>
              </a:spcAft>
            </a:pPr>
            <a:endParaRPr b="0" lang="en-IE" sz="2200" spc="-1" strike="noStrike"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1080000" y="6840000"/>
            <a:ext cx="459648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E" sz="1600" spc="-1" strike="noStrike">
                <a:solidFill>
                  <a:srgbClr val="08121f"/>
                </a:solidFill>
                <a:latin typeface="Source Sans Pro Black"/>
                <a:ea typeface="DejaVu Sans"/>
              </a:rPr>
              <a:t>Introduction to Machine Learning</a:t>
            </a:r>
            <a:endParaRPr b="0" lang="en-IE" sz="1600" spc="-1" strike="noStrike">
              <a:latin typeface="Times New Roman"/>
            </a:endParaRPr>
          </a:p>
        </p:txBody>
      </p:sp>
      <p:pic>
        <p:nvPicPr>
          <p:cNvPr id="135" name="Picture 3" descr=""/>
          <p:cNvPicPr/>
          <p:nvPr/>
        </p:nvPicPr>
        <p:blipFill>
          <a:blip r:embed="rId1"/>
          <a:stretch/>
        </p:blipFill>
        <p:spPr>
          <a:xfrm>
            <a:off x="7134480" y="2497680"/>
            <a:ext cx="2217960" cy="221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Tools for data acquisition, cleansing and analysis</a:t>
            </a:r>
            <a:endParaRPr b="0" lang="en-IE" sz="32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88000">
              <a:lnSpc>
                <a:spcPct val="100000"/>
              </a:lnSpc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1.  Python</a:t>
            </a:r>
            <a:endParaRPr b="0" lang="en-IE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2.  Pandas</a:t>
            </a:r>
            <a:endParaRPr b="0" lang="en-IE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3.  Numpy</a:t>
            </a:r>
            <a:endParaRPr b="0" lang="en-IE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4.  Matplotlib</a:t>
            </a:r>
            <a:endParaRPr b="0" lang="en-IE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5.  Seaborn</a:t>
            </a:r>
            <a:endParaRPr b="0" lang="en-IE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1993"/>
              </a:spcAft>
            </a:pPr>
            <a:endParaRPr b="0" lang="en-IE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1984"/>
              </a:spcAft>
            </a:pPr>
            <a:endParaRPr b="0" lang="en-IE" sz="2200" spc="-1" strike="noStrike"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1080000" y="6840000"/>
            <a:ext cx="459648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E" sz="1600" spc="-1" strike="noStrike">
                <a:solidFill>
                  <a:srgbClr val="08121f"/>
                </a:solidFill>
                <a:latin typeface="Source Sans Pro Black"/>
                <a:ea typeface="DejaVu Sans"/>
              </a:rPr>
              <a:t>Introduction to Machine Learning</a:t>
            </a:r>
            <a:endParaRPr b="0" lang="en-IE" sz="1600" spc="-1" strike="noStrike">
              <a:latin typeface="Times New Roman"/>
            </a:endParaRPr>
          </a:p>
        </p:txBody>
      </p:sp>
      <p:pic>
        <p:nvPicPr>
          <p:cNvPr id="139" name="Picture 3" descr=""/>
          <p:cNvPicPr/>
          <p:nvPr/>
        </p:nvPicPr>
        <p:blipFill>
          <a:blip r:embed="rId1"/>
          <a:stretch/>
        </p:blipFill>
        <p:spPr>
          <a:xfrm>
            <a:off x="6899760" y="1800000"/>
            <a:ext cx="2639880" cy="263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Machine Learning APIs</a:t>
            </a:r>
            <a:endParaRPr b="0" lang="en-IE" sz="3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294480" y="171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88000">
              <a:lnSpc>
                <a:spcPct val="100000"/>
              </a:lnSpc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1.  TensorFlow</a:t>
            </a:r>
            <a:endParaRPr b="0" lang="en-IE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2.  Sci-Kit Learn</a:t>
            </a:r>
            <a:endParaRPr b="0" lang="en-IE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3.  Theano</a:t>
            </a:r>
            <a:endParaRPr b="0" lang="en-IE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4.  Keras (Front end for both Tensorflow and Theano)</a:t>
            </a:r>
            <a:endParaRPr b="0" lang="en-IE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Bef>
                <a:spcPts val="850"/>
              </a:spcBef>
              <a:spcAft>
                <a:spcPts val="1984"/>
              </a:spcAft>
            </a:pPr>
            <a:endParaRPr b="0" lang="en-IE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1993"/>
              </a:spcAft>
            </a:pPr>
            <a:endParaRPr b="0" lang="en-IE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1984"/>
              </a:spcAft>
            </a:pPr>
            <a:endParaRPr b="0" lang="en-IE" sz="2200" spc="-1" strike="noStrike">
              <a:latin typeface="Arial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1080000" y="6840000"/>
            <a:ext cx="459648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E" sz="1600" spc="-1" strike="noStrike">
                <a:solidFill>
                  <a:srgbClr val="08121f"/>
                </a:solidFill>
                <a:latin typeface="Source Sans Pro Black"/>
                <a:ea typeface="DejaVu Sans"/>
              </a:rPr>
              <a:t>Introduction to Machine Learning</a:t>
            </a:r>
            <a:endParaRPr b="0" lang="en-IE" sz="1600" spc="-1" strike="noStrike">
              <a:latin typeface="Times New Roman"/>
            </a:endParaRPr>
          </a:p>
        </p:txBody>
      </p:sp>
      <p:pic>
        <p:nvPicPr>
          <p:cNvPr id="143" name="Picture 3" descr=""/>
          <p:cNvPicPr/>
          <p:nvPr/>
        </p:nvPicPr>
        <p:blipFill>
          <a:blip r:embed="rId1"/>
          <a:stretch/>
        </p:blipFill>
        <p:spPr>
          <a:xfrm>
            <a:off x="7527600" y="1382400"/>
            <a:ext cx="2258280" cy="225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TensorFlow</a:t>
            </a:r>
            <a:endParaRPr b="0" lang="en-IE" sz="3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60000" y="1698120"/>
            <a:ext cx="9179640" cy="49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8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TensorFlow is a Machine Learning toolkit from Google. </a:t>
            </a:r>
            <a:endParaRPr b="0" lang="en-IE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Written in C++ with bindings for many languages, including Python</a:t>
            </a:r>
            <a:endParaRPr b="0" lang="en-IE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Uses the concept of a Directed Acyclic Graph</a:t>
            </a:r>
            <a:endParaRPr b="0" lang="en-IE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Somewhat low level with a fairly steep learning curve. </a:t>
            </a:r>
            <a:endParaRPr b="0" lang="en-IE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Specifically designed for Neural Network implementations. </a:t>
            </a:r>
            <a:endParaRPr b="0" lang="en-IE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1984"/>
              </a:spcAft>
            </a:pPr>
            <a:endParaRPr b="0" lang="en-IE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1993"/>
              </a:spcAft>
            </a:pPr>
            <a:endParaRPr b="0" lang="en-IE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1984"/>
              </a:spcAft>
            </a:pPr>
            <a:endParaRPr b="0" lang="en-IE" sz="2600" spc="-1" strike="noStrike"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1080000" y="6840000"/>
            <a:ext cx="459648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E" sz="1600" spc="-1" strike="noStrike">
                <a:solidFill>
                  <a:srgbClr val="08121f"/>
                </a:solidFill>
                <a:latin typeface="Source Sans Pro Black"/>
                <a:ea typeface="DejaVu Sans"/>
              </a:rPr>
              <a:t>Introduction to Machine Learning</a:t>
            </a:r>
            <a:endParaRPr b="0" lang="en-IE" sz="1600" spc="-1" strike="noStrike">
              <a:latin typeface="Times New Roman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Introduction to Machine Learning</a:t>
            </a:r>
            <a:r>
              <a:rPr b="1" lang="en-I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	</a:t>
            </a:r>
            <a:endParaRPr b="0" lang="en-IE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60000" y="447912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E" sz="20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A type of Artificial Intelligence</a:t>
            </a:r>
            <a:endParaRPr b="0" lang="en-IE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E" sz="20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A construction and study of systems that learn from data</a:t>
            </a:r>
            <a:endParaRPr b="0" lang="en-IE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E" sz="20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Seen as building blocks to make computers learn to behave more intelligently.</a:t>
            </a:r>
            <a:endParaRPr b="0" lang="en-IE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E" sz="20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A theoretical concept.  Various techniques and algorithms and various implementations</a:t>
            </a:r>
            <a:endParaRPr b="0" lang="en-IE" sz="2000" spc="-1" strike="noStrike">
              <a:latin typeface="Arial"/>
            </a:endParaRPr>
          </a:p>
        </p:txBody>
      </p:sp>
      <p:pic>
        <p:nvPicPr>
          <p:cNvPr id="89" name="Picture 4" descr=""/>
          <p:cNvPicPr/>
          <p:nvPr/>
        </p:nvPicPr>
        <p:blipFill>
          <a:blip r:embed="rId1"/>
          <a:stretch/>
        </p:blipFill>
        <p:spPr>
          <a:xfrm>
            <a:off x="8472240" y="3155760"/>
            <a:ext cx="1247400" cy="124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Scikit Learn</a:t>
            </a:r>
            <a:endParaRPr b="0" lang="en-IE" sz="32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8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Python specific toolkit</a:t>
            </a:r>
            <a:endParaRPr b="0" lang="en-IE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Extremely easy to program and use</a:t>
            </a:r>
            <a:endParaRPr b="0" lang="en-IE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Less support for Neural Networks than TensorFlow</a:t>
            </a:r>
            <a:endParaRPr b="0" lang="en-IE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 support for graphics cards  </a:t>
            </a:r>
            <a:endParaRPr b="0" lang="en-IE" sz="2600" spc="-1" strike="noStrike">
              <a:latin typeface="Aria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1080000" y="6840000"/>
            <a:ext cx="459648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E" sz="1600" spc="-1" strike="noStrike">
                <a:solidFill>
                  <a:srgbClr val="08121f"/>
                </a:solidFill>
                <a:latin typeface="Source Sans Pro Black"/>
                <a:ea typeface="DejaVu Sans"/>
              </a:rPr>
              <a:t>Introduction to Machine Learning</a:t>
            </a:r>
            <a:endParaRPr b="0" lang="en-IE" sz="1600" spc="-1" strike="noStrike">
              <a:latin typeface="Times New Roman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Theano</a:t>
            </a:r>
            <a:endParaRPr b="0" lang="en-IE" sz="32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360000" y="1980000"/>
            <a:ext cx="948708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8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Python specific toolkit. </a:t>
            </a:r>
            <a:endParaRPr b="0" lang="en-IE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Developed at the University of Montreal </a:t>
            </a:r>
            <a:endParaRPr b="0" lang="en-IE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Better performance for many algorithms than Tensorflow</a:t>
            </a:r>
            <a:endParaRPr b="0" lang="en-IE" sz="2600" spc="-1" strike="noStrike">
              <a:latin typeface="Arial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1080000" y="6840000"/>
            <a:ext cx="459648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E" sz="1600" spc="-1" strike="noStrike">
                <a:solidFill>
                  <a:srgbClr val="08121f"/>
                </a:solidFill>
                <a:latin typeface="Source Sans Pro Black"/>
                <a:ea typeface="DejaVu Sans"/>
              </a:rPr>
              <a:t>Introduction to Machine Learning</a:t>
            </a:r>
            <a:endParaRPr b="0" lang="en-IE" sz="1600" spc="-1" strike="noStrike">
              <a:latin typeface="Times New Roman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Regression Algorithms #1</a:t>
            </a:r>
            <a:endParaRPr b="0" lang="en-IE" sz="32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60000" y="171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8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These algorithms attempt to create a “best fit” line through a graph of points </a:t>
            </a:r>
            <a:endParaRPr b="0" lang="en-IE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Standard linear regression uses the y=mx + b equation to fit the line.</a:t>
            </a:r>
            <a:endParaRPr b="0" lang="en-IE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Cost function is usually </a:t>
            </a:r>
            <a:r>
              <a:rPr b="1" i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least mean squares</a:t>
            </a: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, but can also be absolute value (L1 Norm)</a:t>
            </a:r>
            <a:endParaRPr b="0" lang="en-IE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We use gradient descent to find the minima of the cost function. </a:t>
            </a:r>
            <a:endParaRPr b="0" lang="en-IE" sz="2600" spc="-1" strike="noStrike">
              <a:latin typeface="Arial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1080000" y="6840000"/>
            <a:ext cx="459648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E" sz="1600" spc="-1" strike="noStrike">
                <a:solidFill>
                  <a:srgbClr val="08121f"/>
                </a:solidFill>
                <a:latin typeface="Source Sans Pro Black"/>
                <a:ea typeface="DejaVu Sans"/>
              </a:rPr>
              <a:t>Introduction to Machine Learning</a:t>
            </a:r>
            <a:endParaRPr b="0" lang="en-IE" sz="1600" spc="-1" strike="noStrike">
              <a:latin typeface="Times New Roman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Regression Algorithms #2</a:t>
            </a:r>
            <a:endParaRPr b="0" lang="en-IE" sz="32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289800" y="171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8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We use other linear regression algorithms, such as Ridge regression, if there is a high degree of multicollinearity between the independent variables to reduce the variance. </a:t>
            </a:r>
            <a:endParaRPr b="0" lang="en-IE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We can evaluate the performance of our algorithms by calculating the coefficient of determination (R squared). </a:t>
            </a:r>
            <a:endParaRPr b="0" lang="en-IE" sz="2600" spc="-1" strike="noStrike">
              <a:latin typeface="Arial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1080000" y="6840000"/>
            <a:ext cx="459648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E" sz="1600" spc="-1" strike="noStrike">
                <a:solidFill>
                  <a:srgbClr val="08121f"/>
                </a:solidFill>
                <a:latin typeface="Source Sans Pro Black"/>
                <a:ea typeface="DejaVu Sans"/>
              </a:rPr>
              <a:t>Introduction to Machine Learning</a:t>
            </a:r>
            <a:endParaRPr b="0" lang="en-IE" sz="1600" spc="-1" strike="noStrike">
              <a:latin typeface="Times New Roman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Regression Algorithms #3</a:t>
            </a:r>
            <a:endParaRPr b="0" lang="en-IE" sz="32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8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There must be a linear relationship between the dependent and independent variable.</a:t>
            </a:r>
            <a:endParaRPr b="0" lang="en-IE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Linear Regression is very sensitive to outliers.</a:t>
            </a:r>
            <a:endParaRPr b="0" lang="en-IE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Data analysis should take into account any issues with heteroskedasticity or multicollinearity. </a:t>
            </a:r>
            <a:endParaRPr b="0" lang="en-IE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E" sz="2600" spc="-1" strike="noStrike">
              <a:latin typeface="Arial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1080000" y="6840000"/>
            <a:ext cx="459648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E" sz="1600" spc="-1" strike="noStrike">
                <a:solidFill>
                  <a:srgbClr val="08121f"/>
                </a:solidFill>
                <a:latin typeface="Source Sans Pro Black"/>
                <a:ea typeface="DejaVu Sans"/>
              </a:rPr>
              <a:t>Introduction to Machine Learning</a:t>
            </a:r>
            <a:endParaRPr b="0" lang="en-IE" sz="1600" spc="-1" strike="noStrike">
              <a:latin typeface="Times New Roman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Classification Algorithms #1</a:t>
            </a:r>
            <a:endParaRPr b="0" lang="en-IE" sz="32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8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Most common algorithm for classification is logistic regression</a:t>
            </a:r>
            <a:endParaRPr b="0" lang="en-IE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name is a misnomer, as it isn’t doing any regression, but the term is in common usage. </a:t>
            </a:r>
            <a:endParaRPr b="0" lang="en-IE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Logistic regression uses an exponential algorithm rather than a linear one. </a:t>
            </a:r>
            <a:endParaRPr b="0" lang="en-IE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Also, a different cost function.  </a:t>
            </a:r>
            <a:endParaRPr b="0" lang="en-IE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E" sz="2600" spc="-1" strike="noStrike">
              <a:latin typeface="Arial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1080000" y="6840000"/>
            <a:ext cx="459648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E" sz="1600" spc="-1" strike="noStrike">
                <a:solidFill>
                  <a:srgbClr val="08121f"/>
                </a:solidFill>
                <a:latin typeface="Source Sans Pro Black"/>
                <a:ea typeface="DejaVu Sans"/>
              </a:rPr>
              <a:t>Introduction to Machine Learning</a:t>
            </a:r>
            <a:endParaRPr b="0" lang="en-IE" sz="1600" spc="-1" strike="noStrike">
              <a:latin typeface="Times New Roman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Classification Algorithms #2</a:t>
            </a:r>
            <a:endParaRPr b="0" lang="en-IE" sz="32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60000" y="171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840">
              <a:lnSpc>
                <a:spcPct val="100000"/>
              </a:lnSpc>
              <a:spcBef>
                <a:spcPts val="1701"/>
              </a:spcBef>
              <a:spcAft>
                <a:spcPts val="1800"/>
              </a:spcAft>
              <a:buClr>
                <a:srgbClr val="1c1c1c"/>
              </a:buClr>
              <a:buSzPct val="99000"/>
              <a:buFont typeface="Wingdings" charset="2"/>
              <a:buChar char="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Logistic regression doesn’t require a linear relationship between dependent and independent variables.</a:t>
            </a:r>
            <a:endParaRPr b="0" lang="en-IE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SzPct val="99000"/>
              <a:buFont typeface="Wingdings" charset="2"/>
              <a:buChar char="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Include all significant variables to avoid overfitting or underfitting.</a:t>
            </a:r>
            <a:endParaRPr b="0" lang="en-IE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SzPct val="99000"/>
              <a:buFont typeface="Wingdings" charset="2"/>
              <a:buChar char="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Generally requires large sample sizes because maximum likelihood estimates work better. </a:t>
            </a:r>
            <a:endParaRPr b="0" lang="en-IE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SzPct val="99000"/>
              <a:buFont typeface="Wingdings" charset="2"/>
              <a:buChar char="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Independent variables should not be correlated. </a:t>
            </a:r>
            <a:endParaRPr b="0" lang="en-IE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E" sz="2600" spc="-1" strike="noStrike">
              <a:latin typeface="Arial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1080000" y="6840000"/>
            <a:ext cx="459648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E" sz="1600" spc="-1" strike="noStrike">
                <a:solidFill>
                  <a:srgbClr val="08121f"/>
                </a:solidFill>
                <a:latin typeface="Source Sans Pro Black"/>
                <a:ea typeface="DejaVu Sans"/>
              </a:rPr>
              <a:t>Introduction to Machine Learning</a:t>
            </a:r>
            <a:endParaRPr b="0" lang="en-IE" sz="1600" spc="-1" strike="noStrike">
              <a:latin typeface="Times New Roman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Which Model To Choose?</a:t>
            </a:r>
            <a:endParaRPr b="0" lang="en-IE" sz="32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840">
              <a:lnSpc>
                <a:spcPct val="100000"/>
              </a:lnSpc>
              <a:spcBef>
                <a:spcPts val="1701"/>
              </a:spcBef>
              <a:spcAft>
                <a:spcPts val="2835"/>
              </a:spcAft>
              <a:buClr>
                <a:srgbClr val="1c1c1c"/>
              </a:buClr>
              <a:buFont typeface="Wingdings" charset="2"/>
              <a:buChar char="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Data exploration is a critical part of building these models, especially the predictive ones. </a:t>
            </a:r>
            <a:endParaRPr b="0" lang="en-IE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 different metrics to analyze performance, such as R-Squared, adjusted R squared, AIC, or BIC.  Use these to check for possible bias in the model. </a:t>
            </a:r>
            <a:endParaRPr b="0" lang="en-IE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 cross-validation to evaluate the models. </a:t>
            </a:r>
            <a:endParaRPr b="0" lang="en-IE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Apply the proper regression algorithms, such as Ridge, Lasso and others. </a:t>
            </a:r>
            <a:endParaRPr b="0" lang="en-IE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E" sz="2600" spc="-1" strike="noStrike"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1080000" y="6840000"/>
            <a:ext cx="459648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E" sz="1600" spc="-1" strike="noStrike">
                <a:solidFill>
                  <a:srgbClr val="08121f"/>
                </a:solidFill>
                <a:latin typeface="Source Sans Pro Black"/>
                <a:ea typeface="DejaVu Sans"/>
              </a:rPr>
              <a:t>Introduction to Machine Learning</a:t>
            </a:r>
            <a:endParaRPr b="0" lang="en-IE" sz="1600" spc="-1" strike="noStrike">
              <a:latin typeface="Times New Roman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Neural Networks #1</a:t>
            </a:r>
            <a:endParaRPr b="0" lang="en-IE" sz="32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8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Neural Network origins began with the concept of the Perceptron.</a:t>
            </a:r>
            <a:endParaRPr b="0" lang="en-IE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Perceptrons multiply a weight and input value and add a bias, then send it through an activation function. </a:t>
            </a:r>
            <a:endParaRPr b="0" lang="en-IE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This function returns a 1 or a 0. </a:t>
            </a:r>
            <a:endParaRPr b="0" lang="en-IE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Perceptrons are limited.  Can’t handle non-linear problems, such as the classic XOR problem. </a:t>
            </a:r>
            <a:endParaRPr b="0" lang="en-IE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E" sz="2600" spc="-1" strike="noStrike">
              <a:latin typeface="Arial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1080000" y="6840000"/>
            <a:ext cx="459648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E" sz="1600" spc="-1" strike="noStrike">
                <a:solidFill>
                  <a:srgbClr val="08121f"/>
                </a:solidFill>
                <a:latin typeface="Source Sans Pro Black"/>
                <a:ea typeface="DejaVu Sans"/>
              </a:rPr>
              <a:t>Introduction to Machine Learning</a:t>
            </a:r>
            <a:endParaRPr b="0" lang="en-IE" sz="1600" spc="-1" strike="noStrike">
              <a:latin typeface="Times New Roman"/>
            </a:endParaRPr>
          </a:p>
        </p:txBody>
      </p:sp>
      <p:pic>
        <p:nvPicPr>
          <p:cNvPr id="174" name="Picture 3" descr=""/>
          <p:cNvPicPr/>
          <p:nvPr/>
        </p:nvPicPr>
        <p:blipFill>
          <a:blip r:embed="rId1"/>
          <a:stretch/>
        </p:blipFill>
        <p:spPr>
          <a:xfrm>
            <a:off x="8524440" y="256680"/>
            <a:ext cx="1099440" cy="109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Neural Networks #2</a:t>
            </a:r>
            <a:endParaRPr b="0" lang="en-IE" sz="32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lvl="1" marL="631080" indent="-342720">
              <a:lnSpc>
                <a:spcPct val="100000"/>
              </a:lnSpc>
              <a:spcAft>
                <a:spcPts val="1800"/>
              </a:spcAft>
              <a:buClr>
                <a:srgbClr val="1c1c1c"/>
              </a:buClr>
              <a:buSzPct val="99000"/>
              <a:buFont typeface="Wingdings" charset="2"/>
              <a:buChar char=""/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Neural Networks first gained prominence in the 1980s with the publication of Geoff Hinton’s paper on back propagation. </a:t>
            </a:r>
            <a:endParaRPr b="0" lang="en-IE" sz="2200" spc="-1" strike="noStrike">
              <a:latin typeface="Arial"/>
            </a:endParaRPr>
          </a:p>
          <a:p>
            <a:pPr lvl="1" marL="631080" indent="-34272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SzPct val="99000"/>
              <a:buFont typeface="Wingdings" charset="2"/>
              <a:buChar char=""/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However, limitations in processing power and data storage made NN’s non-viable for production systems. </a:t>
            </a:r>
            <a:endParaRPr b="0" lang="en-IE" sz="2200" spc="-1" strike="noStrike">
              <a:latin typeface="Arial"/>
            </a:endParaRPr>
          </a:p>
          <a:p>
            <a:pPr lvl="1" marL="631080" indent="-34272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SzPct val="99000"/>
              <a:buFont typeface="Wingdings" charset="2"/>
              <a:buChar char=""/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In 2012, Geoff Hinton publishes another paper showing a Convolution Neural Network solving image recognition problems. </a:t>
            </a:r>
            <a:endParaRPr b="0" lang="en-IE" sz="2200" spc="-1" strike="noStrike">
              <a:latin typeface="Arial"/>
            </a:endParaRPr>
          </a:p>
          <a:p>
            <a:pPr lvl="1" marL="631080" indent="-34272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SzPct val="99000"/>
              <a:buFont typeface="Wingdings" charset="2"/>
              <a:buChar char=""/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Neural Networks gain significant popularity. </a:t>
            </a:r>
            <a:endParaRPr b="0" lang="en-IE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E" sz="2200" spc="-1" strike="noStrike">
              <a:latin typeface="Arial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1080000" y="6840000"/>
            <a:ext cx="459648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E" sz="1600" spc="-1" strike="noStrike">
                <a:solidFill>
                  <a:srgbClr val="08121f"/>
                </a:solidFill>
                <a:latin typeface="Source Sans Pro Black"/>
                <a:ea typeface="DejaVu Sans"/>
              </a:rPr>
              <a:t>Introduction to Machine Learning</a:t>
            </a:r>
            <a:endParaRPr b="0" lang="en-IE" sz="1600" spc="-1" strike="noStrike">
              <a:latin typeface="Times New Roman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Today’s Agenda</a:t>
            </a:r>
            <a:endParaRPr b="0" lang="en-IE" sz="32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60000" y="171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514440" indent="-514080">
              <a:lnSpc>
                <a:spcPct val="150000"/>
              </a:lnSpc>
              <a:spcAft>
                <a:spcPts val="1142"/>
              </a:spcAft>
              <a:buClr>
                <a:srgbClr val="1c1c1c"/>
              </a:buClr>
              <a:buFont typeface="Arial"/>
              <a:buAutoNum type="arabicPeriod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Terminology</a:t>
            </a:r>
            <a:endParaRPr b="0" lang="en-IE" sz="2600" spc="-1" strike="noStrike">
              <a:latin typeface="Arial"/>
            </a:endParaRPr>
          </a:p>
          <a:p>
            <a:pPr marL="514440" indent="-514080">
              <a:lnSpc>
                <a:spcPct val="150000"/>
              </a:lnSpc>
              <a:spcAft>
                <a:spcPts val="1142"/>
              </a:spcAft>
              <a:buClr>
                <a:srgbClr val="1c1c1c"/>
              </a:buClr>
              <a:buFont typeface="Arial"/>
              <a:buAutoNum type="arabicPeriod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Types of Machine Learning</a:t>
            </a:r>
            <a:endParaRPr b="0" lang="en-IE" sz="2600" spc="-1" strike="noStrike">
              <a:latin typeface="Arial"/>
            </a:endParaRPr>
          </a:p>
          <a:p>
            <a:pPr marL="514440" indent="-514080">
              <a:lnSpc>
                <a:spcPct val="150000"/>
              </a:lnSpc>
              <a:spcAft>
                <a:spcPts val="1142"/>
              </a:spcAft>
              <a:buClr>
                <a:srgbClr val="1c1c1c"/>
              </a:buClr>
              <a:buFont typeface="Arial"/>
              <a:buAutoNum type="arabicPeriod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Key Tasks and Tools</a:t>
            </a:r>
            <a:endParaRPr b="0" lang="en-IE" sz="2600" spc="-1" strike="noStrike">
              <a:latin typeface="Arial"/>
            </a:endParaRPr>
          </a:p>
          <a:p>
            <a:pPr marL="514440" indent="-514080">
              <a:lnSpc>
                <a:spcPct val="150000"/>
              </a:lnSpc>
              <a:spcAft>
                <a:spcPts val="1142"/>
              </a:spcAft>
              <a:buClr>
                <a:srgbClr val="1c1c1c"/>
              </a:buClr>
              <a:buFont typeface="Arial"/>
              <a:buAutoNum type="arabicPeriod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Algorithms and APIs</a:t>
            </a:r>
            <a:endParaRPr b="0" lang="en-IE" sz="2600" spc="-1" strike="noStrike">
              <a:latin typeface="Arial"/>
            </a:endParaRPr>
          </a:p>
          <a:p>
            <a:pPr marL="514440" indent="-514080">
              <a:lnSpc>
                <a:spcPct val="150000"/>
              </a:lnSpc>
              <a:spcAft>
                <a:spcPts val="1142"/>
              </a:spcAft>
              <a:buClr>
                <a:srgbClr val="1c1c1c"/>
              </a:buClr>
              <a:buFont typeface="Arial"/>
              <a:buAutoNum type="arabicPeriod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Neural Networks</a:t>
            </a:r>
            <a:endParaRPr b="0" lang="en-IE" sz="2600" spc="-1" strike="noStrike">
              <a:latin typeface="Arial"/>
            </a:endParaRPr>
          </a:p>
          <a:p>
            <a:pPr marL="514440" indent="-514080">
              <a:lnSpc>
                <a:spcPct val="150000"/>
              </a:lnSpc>
              <a:spcAft>
                <a:spcPts val="1142"/>
              </a:spcAft>
              <a:buClr>
                <a:srgbClr val="1c1c1c"/>
              </a:buClr>
              <a:buFont typeface="Arial"/>
              <a:buAutoNum type="arabicPeriod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Demo and Case-Study – Fraud Detection</a:t>
            </a:r>
            <a:endParaRPr b="0" lang="en-IE" sz="26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142"/>
              </a:spcAft>
            </a:pPr>
            <a:endParaRPr b="0" lang="en-IE" sz="26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142"/>
              </a:spcAft>
            </a:pPr>
            <a:endParaRPr b="0" lang="en-IE" sz="2600" spc="-1" strike="noStrike">
              <a:latin typeface="Arial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1080000" y="6840000"/>
            <a:ext cx="459648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E" sz="1600" spc="-1" strike="noStrike">
                <a:solidFill>
                  <a:srgbClr val="08121f"/>
                </a:solidFill>
                <a:latin typeface="Source Sans Pro Black"/>
                <a:ea typeface="DejaVu Sans"/>
              </a:rPr>
              <a:t>Introduction to Machine Learning</a:t>
            </a:r>
            <a:endParaRPr b="0" lang="en-IE" sz="1600" spc="-1" strike="noStrike">
              <a:latin typeface="Times New Roman"/>
            </a:endParaRPr>
          </a:p>
        </p:txBody>
      </p:sp>
      <p:pic>
        <p:nvPicPr>
          <p:cNvPr id="93" name="Picture 5" descr=""/>
          <p:cNvPicPr/>
          <p:nvPr/>
        </p:nvPicPr>
        <p:blipFill>
          <a:blip r:embed="rId1"/>
          <a:stretch/>
        </p:blipFill>
        <p:spPr>
          <a:xfrm>
            <a:off x="8029440" y="-231120"/>
            <a:ext cx="2050560" cy="205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Neural Networks #3</a:t>
            </a:r>
            <a:endParaRPr b="0" lang="en-IE" sz="32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lvl="1" marL="631080" indent="-34272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Deep Neural networks are networks that contain an input layer, one or more hidden layers, and an output layer. </a:t>
            </a:r>
            <a:endParaRPr b="0" lang="en-IE" sz="2200" spc="-1" strike="noStrike">
              <a:latin typeface="Arial"/>
            </a:endParaRPr>
          </a:p>
          <a:p>
            <a:pPr lvl="1" marL="631080" indent="-34272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Several subtypes of NN’s, appear, such as Convolutional NN’s and Recurrent NN’s. </a:t>
            </a:r>
            <a:endParaRPr b="0" lang="en-IE" sz="2200" spc="-1" strike="noStrike">
              <a:latin typeface="Arial"/>
            </a:endParaRPr>
          </a:p>
          <a:p>
            <a:pPr lvl="1" marL="631080" indent="-34272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Most popular activation function for DNN’s now is RELU.  Others, such as tanh are losing popularity.  </a:t>
            </a:r>
            <a:endParaRPr b="0" lang="en-IE" sz="2200" spc="-1" strike="noStrike">
              <a:latin typeface="Arial"/>
            </a:endParaRPr>
          </a:p>
          <a:p>
            <a:pPr lvl="1" marL="631080" indent="-34272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Rectilinear Units are chosen for performance reasons. </a:t>
            </a:r>
            <a:endParaRPr b="0" lang="en-IE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01"/>
              </a:spcBef>
              <a:spcAft>
                <a:spcPts val="2835"/>
              </a:spcAft>
            </a:pPr>
            <a:endParaRPr b="0" lang="en-IE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E" sz="2200" spc="-1" strike="noStrike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1080000" y="6840000"/>
            <a:ext cx="459648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E" sz="1600" spc="-1" strike="noStrike">
                <a:solidFill>
                  <a:srgbClr val="08121f"/>
                </a:solidFill>
                <a:latin typeface="Source Sans Pro Black"/>
                <a:ea typeface="DejaVu Sans"/>
              </a:rPr>
              <a:t>Introduction to Machine Learning</a:t>
            </a:r>
            <a:endParaRPr b="0" lang="en-IE" sz="1600" spc="-1" strike="noStrike">
              <a:latin typeface="Times New Roman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Convolutional Neural Networks</a:t>
            </a:r>
            <a:endParaRPr b="0" lang="en-IE" sz="32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lvl="1" marL="631080" indent="-34272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Standard DNN’s don’t work well for tasks such as image recognition. </a:t>
            </a:r>
            <a:endParaRPr b="0" lang="en-IE" sz="2200" spc="-1" strike="noStrike">
              <a:latin typeface="Arial"/>
            </a:endParaRPr>
          </a:p>
          <a:p>
            <a:pPr lvl="1" marL="631080" indent="-34272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Large images can have 100 million inputs.  Not really possible to create a fully connected DNN for these. </a:t>
            </a:r>
            <a:endParaRPr b="0" lang="en-IE" sz="2200" spc="-1" strike="noStrike">
              <a:latin typeface="Arial"/>
            </a:endParaRPr>
          </a:p>
          <a:p>
            <a:pPr lvl="1" marL="631080" indent="-34272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Convolutional Neural Networks are modelled on how the human eye works.  </a:t>
            </a:r>
            <a:endParaRPr b="0" lang="en-IE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01"/>
              </a:spcBef>
              <a:spcAft>
                <a:spcPts val="2835"/>
              </a:spcAft>
            </a:pPr>
            <a:endParaRPr b="0" lang="en-IE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E" sz="2200" spc="-1" strike="noStrike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1080000" y="6840000"/>
            <a:ext cx="459648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E" sz="1600" spc="-1" strike="noStrike">
                <a:solidFill>
                  <a:srgbClr val="08121f"/>
                </a:solidFill>
                <a:latin typeface="Source Sans Pro Black"/>
                <a:ea typeface="DejaVu Sans"/>
              </a:rPr>
              <a:t>Introduction to Machine Learning</a:t>
            </a:r>
            <a:endParaRPr b="0" lang="en-IE" sz="1600" spc="-1" strike="noStrike">
              <a:latin typeface="Times New Roman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Convolutional Neural Networks #1</a:t>
            </a:r>
            <a:endParaRPr b="0" lang="en-IE" sz="32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88000">
              <a:lnSpc>
                <a:spcPct val="100000"/>
              </a:lnSpc>
              <a:spcBef>
                <a:spcPts val="1701"/>
              </a:spcBef>
              <a:spcAft>
                <a:spcPts val="2835"/>
              </a:spcAft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E" sz="1800" spc="-1" strike="noStrike">
              <a:latin typeface="Arial"/>
            </a:endParaRPr>
          </a:p>
        </p:txBody>
      </p:sp>
      <p:pic>
        <p:nvPicPr>
          <p:cNvPr id="186" name="Picture 147" descr=""/>
          <p:cNvPicPr/>
          <p:nvPr/>
        </p:nvPicPr>
        <p:blipFill>
          <a:blip r:embed="rId1"/>
          <a:stretch/>
        </p:blipFill>
        <p:spPr>
          <a:xfrm>
            <a:off x="360000" y="1980000"/>
            <a:ext cx="9537120" cy="3927960"/>
          </a:xfrm>
          <a:prstGeom prst="rect">
            <a:avLst/>
          </a:prstGeom>
          <a:ln>
            <a:noFill/>
          </a:ln>
        </p:spPr>
      </p:pic>
      <p:sp>
        <p:nvSpPr>
          <p:cNvPr id="187" name="TextShape 3"/>
          <p:cNvSpPr txBox="1"/>
          <p:nvPr/>
        </p:nvSpPr>
        <p:spPr>
          <a:xfrm>
            <a:off x="1080000" y="6840000"/>
            <a:ext cx="459648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E" sz="1600" spc="-1" strike="noStrike">
                <a:solidFill>
                  <a:srgbClr val="08121f"/>
                </a:solidFill>
                <a:latin typeface="Source Sans Pro Black"/>
                <a:ea typeface="DejaVu Sans"/>
              </a:rPr>
              <a:t>Introduction to Machine Learning</a:t>
            </a:r>
            <a:endParaRPr b="0" lang="en-IE" sz="1600" spc="-1" strike="noStrike">
              <a:latin typeface="Times New Roman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Convolutional Neural Networks #2</a:t>
            </a:r>
            <a:endParaRPr b="0" lang="en-IE" sz="32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lvl="1" marL="631080" indent="-342720">
              <a:lnSpc>
                <a:spcPct val="100000"/>
              </a:lnSpc>
              <a:spcAft>
                <a:spcPts val="1800"/>
              </a:spcAft>
              <a:buClr>
                <a:srgbClr val="1c1c1c"/>
              </a:buClr>
              <a:buSzPct val="99000"/>
              <a:buFont typeface="Wingdings" charset="2"/>
              <a:buChar char=""/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CNN’s use the concept of filters and pooling to reduce the image size and only pass along relevant image features to the fully connected layer. </a:t>
            </a:r>
            <a:endParaRPr b="0" lang="en-IE" sz="2200" spc="-1" strike="noStrike">
              <a:latin typeface="Arial"/>
            </a:endParaRPr>
          </a:p>
          <a:p>
            <a:pPr lvl="1" marL="631080" indent="-34272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SzPct val="99000"/>
              <a:buFont typeface="Wingdings" charset="2"/>
              <a:buChar char=""/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Hyperparameters for a CNN include stride and filter size. </a:t>
            </a:r>
            <a:endParaRPr b="0" lang="en-IE" sz="2200" spc="-1" strike="noStrike">
              <a:latin typeface="Arial"/>
            </a:endParaRPr>
          </a:p>
          <a:p>
            <a:pPr lvl="1" marL="631080" indent="-342720">
              <a:lnSpc>
                <a:spcPct val="100000"/>
              </a:lnSpc>
              <a:spcAft>
                <a:spcPts val="1800"/>
              </a:spcAft>
              <a:buClr>
                <a:srgbClr val="000000"/>
              </a:buClr>
              <a:buSzPct val="99000"/>
              <a:buFont typeface="Wingdings" charset="2"/>
              <a:buChar char=""/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ReLU activation functions are the most commonly used as performance is significantly better than with sigmoid or tanh.   </a:t>
            </a:r>
            <a:endParaRPr b="0" lang="en-IE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01"/>
              </a:spcBef>
              <a:spcAft>
                <a:spcPts val="2835"/>
              </a:spcAft>
            </a:pPr>
            <a:endParaRPr b="0" lang="en-IE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IE" sz="2200" spc="-1" strike="noStrike">
              <a:latin typeface="Arial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1080000" y="6840000"/>
            <a:ext cx="459648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E" sz="1600" spc="-1" strike="noStrike">
                <a:solidFill>
                  <a:srgbClr val="08121f"/>
                </a:solidFill>
                <a:latin typeface="Source Sans Pro Black"/>
                <a:ea typeface="DejaVu Sans"/>
              </a:rPr>
              <a:t>Introduction to Machine Learning</a:t>
            </a:r>
            <a:endParaRPr b="0" lang="en-IE" sz="1600" spc="-1" strike="noStrike">
              <a:latin typeface="Times New Roman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Introduction to Machine Learning</a:t>
            </a:r>
            <a:endParaRPr b="0" lang="en-IE" sz="32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An ML program learns from experience (E) with some class of tasks (T) and a performance measurement (P) if its performance at T as measured by P improves with E.</a:t>
            </a:r>
            <a:endParaRPr b="0" lang="en-IE" sz="2600" spc="-1" strike="noStrike">
              <a:latin typeface="Arial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1080000" y="6840000"/>
            <a:ext cx="459648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E" sz="1600" spc="-1" strike="noStrike">
                <a:solidFill>
                  <a:srgbClr val="08121f"/>
                </a:solidFill>
                <a:latin typeface="Source Sans Pro Black"/>
                <a:ea typeface="DejaVu Sans"/>
              </a:rPr>
              <a:t>Introduction to Machine Learning</a:t>
            </a:r>
            <a:endParaRPr b="0" lang="en-IE" sz="1600" spc="-1" strike="noStrike">
              <a:latin typeface="Times New Roman"/>
            </a:endParaRPr>
          </a:p>
        </p:txBody>
      </p:sp>
      <p:pic>
        <p:nvPicPr>
          <p:cNvPr id="97" name="Picture 3" descr=""/>
          <p:cNvPicPr/>
          <p:nvPr/>
        </p:nvPicPr>
        <p:blipFill>
          <a:blip r:embed="rId1"/>
          <a:stretch/>
        </p:blipFill>
        <p:spPr>
          <a:xfrm>
            <a:off x="7560720" y="3708000"/>
            <a:ext cx="1791720" cy="179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Terminology #1</a:t>
            </a:r>
            <a:endParaRPr b="0" lang="en-IE" sz="32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60000" y="16182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850"/>
              </a:spcBef>
              <a:spcAft>
                <a:spcPts val="1993"/>
              </a:spcAft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Features.</a:t>
            </a:r>
            <a:endParaRPr b="0" lang="en-IE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1993"/>
              </a:spcAft>
            </a:pPr>
            <a:r>
              <a:rPr b="0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The number of features or distinct traits that can be used to describe each item in a quantative manner.</a:t>
            </a:r>
            <a:endParaRPr b="0" lang="en-IE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1993"/>
              </a:spcAft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Samples.</a:t>
            </a: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	</a:t>
            </a: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	</a:t>
            </a: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	</a:t>
            </a: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	</a:t>
            </a: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	</a:t>
            </a:r>
            <a:endParaRPr b="0" lang="en-IE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1993"/>
              </a:spcAft>
            </a:pPr>
            <a:r>
              <a:rPr b="0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An item of data to process.  </a:t>
            </a:r>
            <a:endParaRPr b="0" lang="en-IE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1993"/>
              </a:spcAft>
            </a:pPr>
            <a:r>
              <a:rPr b="0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Samples can come from documents, pictures, sound files, or as a row in a database or CSV file. </a:t>
            </a:r>
            <a:endParaRPr b="0" lang="en-IE" sz="2200" spc="-1" strike="noStrike">
              <a:latin typeface="Arial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1080000" y="6840000"/>
            <a:ext cx="459648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E" sz="1600" spc="-1" strike="noStrike">
                <a:solidFill>
                  <a:srgbClr val="08121f"/>
                </a:solidFill>
                <a:latin typeface="Source Sans Pro Black"/>
                <a:ea typeface="DejaVu Sans"/>
              </a:rPr>
              <a:t>Introduction to Machine Learning</a:t>
            </a:r>
            <a:endParaRPr b="0" lang="en-IE" sz="1600" spc="-1" strike="noStrike"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Terminology #2</a:t>
            </a:r>
            <a:endParaRPr b="0" lang="en-IE" sz="32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60000" y="158796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850"/>
              </a:spcBef>
              <a:spcAft>
                <a:spcPts val="1993"/>
              </a:spcAft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Feature Vector</a:t>
            </a:r>
            <a:endParaRPr b="0" lang="en-IE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1993"/>
              </a:spcAft>
            </a:pPr>
            <a:r>
              <a:rPr b="0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An n-dimensional vector of numerical features that represent some object. </a:t>
            </a:r>
            <a:endParaRPr b="0" lang="en-IE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1993"/>
              </a:spcAft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Feature extraction</a:t>
            </a: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	</a:t>
            </a: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	</a:t>
            </a: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	</a:t>
            </a:r>
            <a:endParaRPr b="0" lang="en-IE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1993"/>
              </a:spcAft>
            </a:pPr>
            <a:r>
              <a:rPr b="0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Preparation of the feature vector</a:t>
            </a:r>
            <a:endParaRPr b="0" lang="en-IE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1993"/>
              </a:spcAft>
            </a:pPr>
            <a:r>
              <a:rPr b="0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Transforms the data in a high dimensional space to a space of fewer dimensions.</a:t>
            </a:r>
            <a:endParaRPr b="0" lang="en-IE" sz="2200" spc="-1" strike="noStrike">
              <a:latin typeface="Arial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1080000" y="6840000"/>
            <a:ext cx="459648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E" sz="1600" spc="-1" strike="noStrike">
                <a:solidFill>
                  <a:srgbClr val="08121f"/>
                </a:solidFill>
                <a:latin typeface="Source Sans Pro Black"/>
                <a:ea typeface="DejaVu Sans"/>
              </a:rPr>
              <a:t>Introduction to Machine Learning</a:t>
            </a:r>
            <a:endParaRPr b="0" lang="en-IE" sz="16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Terminology #3</a:t>
            </a:r>
            <a:endParaRPr b="0" lang="en-IE" sz="32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60000" y="177912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850"/>
              </a:spcBef>
              <a:spcAft>
                <a:spcPts val="1993"/>
              </a:spcAft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Training/Evolution set</a:t>
            </a:r>
            <a:endParaRPr b="0" lang="en-IE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1993"/>
              </a:spcAft>
            </a:pPr>
            <a:r>
              <a:rPr b="0" lang="en-IE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Set of data to discover potentially predictive relationships</a:t>
            </a:r>
            <a:endParaRPr b="0" lang="en-IE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1993"/>
              </a:spcAft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Testing set</a:t>
            </a: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	</a:t>
            </a: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	</a:t>
            </a:r>
            <a:endParaRPr b="0" lang="en-IE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1993"/>
              </a:spcAft>
            </a:pPr>
            <a:r>
              <a:rPr b="0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Set of data that is used to test how well the machine learning model behaves with non-training data. </a:t>
            </a:r>
            <a:endParaRPr b="0" lang="en-IE" sz="2200" spc="-1" strike="noStrike">
              <a:latin typeface="Arial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1080000" y="6840000"/>
            <a:ext cx="459648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E" sz="1600" spc="-1" strike="noStrike">
                <a:solidFill>
                  <a:srgbClr val="08121f"/>
                </a:solidFill>
                <a:latin typeface="Source Sans Pro Black"/>
                <a:ea typeface="DejaVu Sans"/>
              </a:rPr>
              <a:t>Introduction to Machine Learning</a:t>
            </a:r>
            <a:endParaRPr b="0" lang="en-IE" sz="1600" spc="-1" strike="noStrike"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Types of Learning</a:t>
            </a:r>
            <a:endParaRPr b="0" lang="en-IE" sz="32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60000" y="17892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850"/>
              </a:spcBef>
              <a:spcAft>
                <a:spcPts val="1993"/>
              </a:spcAft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Supervised Learning</a:t>
            </a:r>
            <a:endParaRPr b="0" lang="en-IE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1993"/>
              </a:spcAft>
            </a:pPr>
            <a:r>
              <a:rPr b="0" lang="en-IE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Teaching a model where you already know the answers. </a:t>
            </a:r>
            <a:endParaRPr b="0" lang="en-IE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1993"/>
              </a:spcAft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Semi-supervised learning</a:t>
            </a:r>
            <a:endParaRPr b="0" lang="en-IE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1993"/>
              </a:spcAft>
            </a:pPr>
            <a:r>
              <a:rPr b="0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Used where not all data is labelled. Many real world problems fall into this category.  Use a mix of supervised and unsupervised learning algorithms here. </a:t>
            </a:r>
            <a:endParaRPr b="0" lang="en-IE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1993"/>
              </a:spcAft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Unsupervised learning</a:t>
            </a:r>
            <a:endParaRPr b="0" lang="en-IE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1993"/>
              </a:spcAft>
            </a:pPr>
            <a:r>
              <a:rPr b="0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Training a model where you don’t know what types of results to expect.</a:t>
            </a:r>
            <a:endParaRPr b="0" lang="en-IE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1984"/>
              </a:spcAft>
            </a:pPr>
            <a:endParaRPr b="0" lang="en-IE" sz="2200" spc="-1" strike="noStrike">
              <a:latin typeface="Arial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1080000" y="6840000"/>
            <a:ext cx="459648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E" sz="1600" spc="-1" strike="noStrike">
                <a:solidFill>
                  <a:srgbClr val="08121f"/>
                </a:solidFill>
                <a:latin typeface="Source Sans Pro Black"/>
                <a:ea typeface="DejaVu Sans"/>
              </a:rPr>
              <a:t>Introduction to Machine Learning</a:t>
            </a:r>
            <a:endParaRPr b="0" lang="en-IE" sz="1600" spc="-1" strike="noStrike"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IE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Supervised Learning </a:t>
            </a:r>
            <a:endParaRPr b="0" lang="en-IE" sz="32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360000" y="163836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850"/>
              </a:spcBef>
              <a:spcAft>
                <a:spcPts val="1993"/>
              </a:spcAft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Two major types of supervised learning</a:t>
            </a:r>
            <a:endParaRPr b="0" lang="en-IE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E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Prediction</a:t>
            </a:r>
            <a:endParaRPr b="0" lang="en-IE" sz="2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E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Classification</a:t>
            </a:r>
            <a:endParaRPr b="0" lang="en-IE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1993"/>
              </a:spcAft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Prediction</a:t>
            </a:r>
            <a:endParaRPr b="0" lang="en-IE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850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Attempting to predict the value of a continuous dependent variable based on the values of one or  more independent variables. </a:t>
            </a:r>
            <a:endParaRPr b="0" lang="en-IE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1993"/>
              </a:spcAft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Classification</a:t>
            </a:r>
            <a:endParaRPr b="0" lang="en-IE" sz="2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850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Attempt to separate a dependent variable into one category or another based on the value of one or more independent variables.</a:t>
            </a:r>
            <a:endParaRPr b="0" lang="en-IE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1984"/>
              </a:spcAft>
            </a:pPr>
            <a:endParaRPr b="0" lang="en-IE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1984"/>
              </a:spcAft>
            </a:pPr>
            <a:endParaRPr b="0" lang="en-IE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1984"/>
              </a:spcAft>
            </a:pPr>
            <a:endParaRPr b="0" lang="en-IE" sz="2200" spc="-1" strike="noStrike">
              <a:latin typeface="Arial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1080000" y="6840000"/>
            <a:ext cx="459648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E" sz="1600" spc="-1" strike="noStrike">
                <a:solidFill>
                  <a:srgbClr val="08121f"/>
                </a:solidFill>
                <a:latin typeface="Source Sans Pro Black"/>
                <a:ea typeface="DejaVu Sans"/>
              </a:rPr>
              <a:t>Introduction to Machine Learning</a:t>
            </a:r>
            <a:endParaRPr b="0" lang="en-IE" sz="1600" spc="-1" strike="noStrike"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1716</TotalTime>
  <Application>LibreOffice/5.4.5.1$Linux_X86_64 LibreOffice_project/40m0$Build-1</Application>
  <Words>1406</Words>
  <Paragraphs>191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2018-04-01T19:54:18Z</dcterms:created>
  <dc:creator>David Bole</dc:creator>
  <dc:description/>
  <dc:language>en-IE</dc:language>
  <cp:lastModifiedBy/>
  <dcterms:modified xsi:type="dcterms:W3CDTF">2018-04-04T23:48:37Z</dcterms:modified>
  <cp:revision>57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33</vt:i4>
  </property>
</Properties>
</file>