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8"/>
  </p:notesMasterIdLst>
  <p:sldIdLst>
    <p:sldId id="287" r:id="rId3"/>
    <p:sldId id="256" r:id="rId4"/>
    <p:sldId id="257" r:id="rId5"/>
    <p:sldId id="28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9" r:id="rId36"/>
    <p:sldId id="290" r:id="rId37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1C928-4924-4FB1-AE67-FE23A0DB35C9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C9F95-8A78-4421-9F3B-7F2E8F1B9A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671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8">
            <a:extLst>
              <a:ext uri="{FF2B5EF4-FFF2-40B4-BE49-F238E27FC236}">
                <a16:creationId xmlns:a16="http://schemas.microsoft.com/office/drawing/2014/main" id="{44958900-BF0C-428C-A29C-6AF3522FD457}"/>
              </a:ext>
            </a:extLst>
          </p:cNvPr>
          <p:cNvSpPr>
            <a:spLocks noGrp="1"/>
          </p:cNvSpPr>
          <p:nvPr>
            <p:ph type="ftr"/>
          </p:nvPr>
        </p:nvSpPr>
        <p:spPr>
          <a:xfrm>
            <a:off x="1080000" y="6840000"/>
            <a:ext cx="4596900" cy="540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IE" b="1" spc="-1" dirty="0">
                <a:latin typeface="Source Sans Pro Black"/>
              </a:rPr>
              <a:t>Introduction to Machine Learning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E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E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E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3">
            <a:extLst>
              <a:ext uri="{FF2B5EF4-FFF2-40B4-BE49-F238E27FC236}">
                <a16:creationId xmlns:a16="http://schemas.microsoft.com/office/drawing/2014/main" id="{00F7F702-3E97-4FDF-A059-05AE71DFA5C0}"/>
              </a:ext>
            </a:extLst>
          </p:cNvPr>
          <p:cNvSpPr/>
          <p:nvPr userDrawn="1"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2ED14E-4024-4BAB-8AA3-921325BD12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227" y="6840000"/>
            <a:ext cx="1574796" cy="437884"/>
          </a:xfrm>
          <a:prstGeom prst="rect">
            <a:avLst/>
          </a:prstGeom>
        </p:spPr>
      </p:pic>
      <p:sp>
        <p:nvSpPr>
          <p:cNvPr id="4" name="PlaceHolder 8">
            <a:extLst>
              <a:ext uri="{FF2B5EF4-FFF2-40B4-BE49-F238E27FC236}">
                <a16:creationId xmlns:a16="http://schemas.microsoft.com/office/drawing/2014/main" id="{7C526C67-D119-439D-8751-0B3CB8F2C82C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1080000" y="6840000"/>
            <a:ext cx="4596900" cy="540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IE" b="1" spc="-1" dirty="0">
                <a:latin typeface="Source Sans Pro Black"/>
              </a:rPr>
              <a:t>Introduction to Machine Learning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E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E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E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E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E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tIns="0" rIns="0" bIns="0"/>
          <a:lstStyle/>
          <a:p>
            <a:endParaRPr lang="en-IE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E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E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IE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" name="PlaceHolder 8">
            <a:extLst>
              <a:ext uri="{FF2B5EF4-FFF2-40B4-BE49-F238E27FC236}">
                <a16:creationId xmlns:a16="http://schemas.microsoft.com/office/drawing/2014/main" id="{B51F680B-A117-43E9-A962-438A428AB6E9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1080000" y="6840000"/>
            <a:ext cx="4596900" cy="540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IE" b="1" spc="-1" dirty="0">
                <a:latin typeface="Source Sans Pro Black"/>
              </a:rPr>
              <a:t>Introduction to Machine Learning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E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E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E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E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E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E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" name="PlaceHolder 8">
            <a:extLst>
              <a:ext uri="{FF2B5EF4-FFF2-40B4-BE49-F238E27FC236}">
                <a16:creationId xmlns:a16="http://schemas.microsoft.com/office/drawing/2014/main" id="{169FF4D7-3E2A-484A-B884-2A85BAD4A33E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1080000" y="6840000"/>
            <a:ext cx="4596900" cy="540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IE" b="1" spc="-1" dirty="0">
                <a:latin typeface="Source Sans Pro Black"/>
              </a:rPr>
              <a:t>Introduction to Machine Learning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E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E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tIns="0" rIns="0" bIns="0"/>
          <a:lstStyle/>
          <a:p>
            <a:endParaRPr lang="en-IE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E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E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E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E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chemeClr val="tx2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E" sz="3200" b="1" strike="noStrike" spc="-1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IE" sz="2600" b="1" strike="noStrike" spc="-1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</a:p>
          <a:p>
            <a:pPr marL="288000" lvl="1">
              <a:spcAft>
                <a:spcPts val="1134"/>
              </a:spcAft>
            </a:pPr>
            <a:r>
              <a:rPr lang="en-IE" sz="2200" b="0" strike="noStrike" spc="-1">
                <a:solidFill>
                  <a:srgbClr val="1C1C1C"/>
                </a:solidFill>
                <a:latin typeface="Source Sans Pro Light"/>
              </a:rPr>
              <a:t>Second Outline Level</a:t>
            </a:r>
          </a:p>
          <a:p>
            <a:pPr marL="576000" lvl="2">
              <a:spcAft>
                <a:spcPts val="850"/>
              </a:spcAft>
            </a:pPr>
            <a:r>
              <a:rPr lang="en-IE" sz="1800" b="0" strike="noStrike" spc="-1">
                <a:solidFill>
                  <a:srgbClr val="1C1C1C"/>
                </a:solidFill>
                <a:latin typeface="Source Sans Pro Light"/>
              </a:rPr>
              <a:t>Third Outline Level</a:t>
            </a:r>
          </a:p>
          <a:p>
            <a:pPr marL="864000" lvl="3">
              <a:spcAft>
                <a:spcPts val="567"/>
              </a:spcAft>
            </a:pPr>
            <a:r>
              <a:rPr lang="en-IE" sz="1600" b="0" strike="noStrike" spc="-1">
                <a:solidFill>
                  <a:srgbClr val="1C1C1C"/>
                </a:solidFill>
                <a:latin typeface="Source Sans Pro Light"/>
              </a:rPr>
              <a:t>Fourth Outline Level</a:t>
            </a:r>
          </a:p>
          <a:p>
            <a:pPr marL="1152000" lvl="4">
              <a:spcAft>
                <a:spcPts val="283"/>
              </a:spcAft>
            </a:pPr>
            <a:r>
              <a:rPr lang="en-IE" sz="1600" b="0" strike="noStrike" spc="-1">
                <a:solidFill>
                  <a:srgbClr val="1C1C1C"/>
                </a:solidFill>
                <a:latin typeface="Source Sans Pro Light"/>
              </a:rPr>
              <a:t>Fifth Outline Level</a:t>
            </a:r>
          </a:p>
          <a:p>
            <a:pPr marL="1440000" lvl="5">
              <a:spcAft>
                <a:spcPts val="283"/>
              </a:spcAft>
            </a:pPr>
            <a:r>
              <a:rPr lang="en-IE" sz="1600" b="0" strike="noStrike" spc="-1">
                <a:solidFill>
                  <a:srgbClr val="1C1C1C"/>
                </a:solidFill>
                <a:latin typeface="Source Sans Pro Light"/>
              </a:rPr>
              <a:t>Sixth Outline Level</a:t>
            </a:r>
          </a:p>
          <a:p>
            <a:pPr marL="1728000" lvl="6">
              <a:spcAft>
                <a:spcPts val="283"/>
              </a:spcAft>
            </a:pPr>
            <a:r>
              <a:rPr lang="en-IE" sz="1600" b="0" strike="noStrike" spc="-1">
                <a:solidFill>
                  <a:srgbClr val="1C1C1C"/>
                </a:solidFill>
                <a:latin typeface="Source Sans Pro Light"/>
              </a:rPr>
              <a:t>Seventh Outline Level</a:t>
            </a: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/>
            <a:endParaRPr lang="en-IE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4596900" cy="540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IE" b="1" spc="-1" dirty="0">
                <a:latin typeface="Source Sans Pro Black"/>
              </a:rPr>
              <a:t>Introduction to Machine Learning</a:t>
            </a: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fld id="{4AB30F09-005A-46A9-8C3B-ED5ACD9CF148}" type="slidenum">
              <a:rPr lang="en-IE" sz="1800" b="1" strike="noStrike" spc="-1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IE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AE3D8E-18CE-4BEE-8176-F05D017DD5D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227" y="6840000"/>
            <a:ext cx="1574796" cy="4378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3">
            <a:extLst>
              <a:ext uri="{FF2B5EF4-FFF2-40B4-BE49-F238E27FC236}">
                <a16:creationId xmlns:a16="http://schemas.microsoft.com/office/drawing/2014/main" id="{7750C54D-7E13-4A23-B294-827B7EE0065A}"/>
              </a:ext>
            </a:extLst>
          </p:cNvPr>
          <p:cNvSpPr/>
          <p:nvPr userDrawn="1"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5A50A5-7363-4DCD-B966-30C553FA8FD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227" y="6840000"/>
            <a:ext cx="1574796" cy="437884"/>
          </a:xfrm>
          <a:prstGeom prst="rect">
            <a:avLst/>
          </a:prstGeom>
        </p:spPr>
      </p:pic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E" sz="3200" b="1" strike="noStrike" spc="-1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IE" sz="2600" b="1" strike="noStrike" spc="-1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</a:p>
          <a:p>
            <a:pPr marL="288000" lvl="1">
              <a:spcAft>
                <a:spcPts val="1131"/>
              </a:spcAft>
            </a:pPr>
            <a:r>
              <a:rPr lang="en-IE" sz="2200" b="0" strike="noStrike" spc="-1">
                <a:solidFill>
                  <a:srgbClr val="1C1C1C"/>
                </a:solidFill>
                <a:latin typeface="Source Sans Pro Light"/>
              </a:rPr>
              <a:t>Second Outline Level</a:t>
            </a:r>
          </a:p>
          <a:p>
            <a:pPr marL="576000" lvl="2">
              <a:spcAft>
                <a:spcPts val="850"/>
              </a:spcAft>
            </a:pPr>
            <a:r>
              <a:rPr lang="en-IE" sz="1800" b="0" strike="noStrike" spc="-1">
                <a:solidFill>
                  <a:srgbClr val="1C1C1C"/>
                </a:solidFill>
                <a:latin typeface="Source Sans Pro Light"/>
              </a:rPr>
              <a:t>Third Outline Level</a:t>
            </a:r>
          </a:p>
          <a:p>
            <a:pPr marL="864000" lvl="3">
              <a:spcAft>
                <a:spcPts val="567"/>
              </a:spcAft>
            </a:pPr>
            <a:r>
              <a:rPr lang="en-IE" sz="1600" b="0" strike="noStrike" spc="-1">
                <a:solidFill>
                  <a:srgbClr val="1C1C1C"/>
                </a:solidFill>
                <a:latin typeface="Source Sans Pro Light"/>
              </a:rPr>
              <a:t>Fourth Outline Level</a:t>
            </a:r>
          </a:p>
          <a:p>
            <a:pPr marL="1152000" lvl="4">
              <a:spcAft>
                <a:spcPts val="283"/>
              </a:spcAft>
            </a:pPr>
            <a:r>
              <a:rPr lang="en-IE" sz="1600" b="0" strike="noStrike" spc="-1">
                <a:solidFill>
                  <a:srgbClr val="1C1C1C"/>
                </a:solidFill>
                <a:latin typeface="Source Sans Pro Light"/>
              </a:rPr>
              <a:t>Fifth Outline Level</a:t>
            </a:r>
          </a:p>
          <a:p>
            <a:pPr marL="1440000" lvl="5">
              <a:spcAft>
                <a:spcPts val="283"/>
              </a:spcAft>
            </a:pPr>
            <a:r>
              <a:rPr lang="en-IE" sz="1600" b="0" strike="noStrike" spc="-1">
                <a:solidFill>
                  <a:srgbClr val="1C1C1C"/>
                </a:solidFill>
                <a:latin typeface="Source Sans Pro Light"/>
              </a:rPr>
              <a:t>Sixth Outline Level</a:t>
            </a:r>
          </a:p>
          <a:p>
            <a:pPr marL="1728000" lvl="6">
              <a:spcAft>
                <a:spcPts val="283"/>
              </a:spcAft>
            </a:pPr>
            <a:r>
              <a:rPr lang="en-IE" sz="1600" b="0" strike="noStrike" spc="-1">
                <a:solidFill>
                  <a:srgbClr val="1C1C1C"/>
                </a:solidFill>
                <a:latin typeface="Source Sans Pro Light"/>
              </a:rPr>
              <a:t>Seventh Outline Level</a:t>
            </a:r>
          </a:p>
        </p:txBody>
      </p:sp>
      <p:sp>
        <p:nvSpPr>
          <p:cNvPr id="8" name="PlaceHolder 8">
            <a:extLst>
              <a:ext uri="{FF2B5EF4-FFF2-40B4-BE49-F238E27FC236}">
                <a16:creationId xmlns:a16="http://schemas.microsoft.com/office/drawing/2014/main" id="{97BB0DF2-2A68-467D-950E-A8CBD3286F20}"/>
              </a:ext>
            </a:extLst>
          </p:cNvPr>
          <p:cNvSpPr txBox="1">
            <a:spLocks/>
          </p:cNvSpPr>
          <p:nvPr userDrawn="1"/>
        </p:nvSpPr>
        <p:spPr>
          <a:xfrm>
            <a:off x="1080000" y="6840000"/>
            <a:ext cx="4596900" cy="5400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b="1" spc="-1">
                <a:latin typeface="Source Sans Pro Black"/>
              </a:rPr>
              <a:t>Introduction to Machine Learning</a:t>
            </a:r>
            <a:endParaRPr lang="en-IE" b="1" spc="-1" dirty="0"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7B21CA52-804F-4581-9225-78EBC4EDF739}"/>
              </a:ext>
            </a:extLst>
          </p:cNvPr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IE" sz="6000" b="1" strike="noStrike" spc="-1" dirty="0">
                <a:solidFill>
                  <a:srgbClr val="FFFFFF"/>
                </a:solidFill>
                <a:latin typeface="Source Sans Pro Black"/>
              </a:rPr>
              <a:t>Braun </a:t>
            </a:r>
            <a:r>
              <a:rPr lang="en-IE" sz="6000" b="1" strike="noStrike" spc="-1" dirty="0" err="1">
                <a:solidFill>
                  <a:srgbClr val="FFFFFF"/>
                </a:solidFill>
                <a:latin typeface="Source Sans Pro Black"/>
              </a:rPr>
              <a:t>Brelin</a:t>
            </a:r>
            <a:endParaRPr lang="en-IE" sz="6000" b="1" strike="noStrike" spc="-1" dirty="0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8B853377-6987-41DC-A6D1-5917455AFD22}"/>
              </a:ext>
            </a:extLst>
          </p:cNvPr>
          <p:cNvSpPr txBox="1"/>
          <p:nvPr/>
        </p:nvSpPr>
        <p:spPr>
          <a:xfrm>
            <a:off x="360000" y="4539323"/>
            <a:ext cx="9557723" cy="25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indent="-342900">
              <a:spcAft>
                <a:spcPts val="6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E" sz="2000" b="0" strike="noStrike" spc="-1" dirty="0">
                <a:solidFill>
                  <a:srgbClr val="1C1C1C"/>
                </a:solidFill>
                <a:latin typeface="Source Sans Pro Light"/>
              </a:rPr>
              <a:t>20+ Years Experience</a:t>
            </a:r>
          </a:p>
          <a:p>
            <a:pPr marL="342900" indent="-342900">
              <a:spcAft>
                <a:spcPts val="6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E" sz="2000" b="0" strike="noStrike" spc="-1" dirty="0">
                <a:solidFill>
                  <a:srgbClr val="1C1C1C"/>
                </a:solidFill>
                <a:latin typeface="Source Sans Pro Light"/>
              </a:rPr>
              <a:t>Silicon Valley Organisations including Sun Microsystems &amp; Network Appliance </a:t>
            </a:r>
          </a:p>
          <a:p>
            <a:pPr marL="342900" indent="-342900">
              <a:spcAft>
                <a:spcPts val="6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E" sz="2000" spc="-1" dirty="0">
                <a:solidFill>
                  <a:srgbClr val="1C1C1C"/>
                </a:solidFill>
                <a:latin typeface="Source Sans Pro Light"/>
              </a:rPr>
              <a:t>Government Institutions and Global Financial Firms </a:t>
            </a:r>
          </a:p>
          <a:p>
            <a:pPr marL="342900" indent="-342900">
              <a:spcAft>
                <a:spcPts val="6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E" sz="2000" b="0" strike="noStrike" spc="-1" dirty="0">
                <a:solidFill>
                  <a:srgbClr val="1C1C1C"/>
                </a:solidFill>
                <a:latin typeface="Source Sans Pro Light"/>
              </a:rPr>
              <a:t>Cryptocurrencies and Machine Learning </a:t>
            </a:r>
          </a:p>
          <a:p>
            <a:pPr marL="342900" indent="-342900">
              <a:spcAft>
                <a:spcPts val="6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E" sz="2000" spc="-1" dirty="0">
                <a:solidFill>
                  <a:srgbClr val="1C1C1C"/>
                </a:solidFill>
                <a:latin typeface="Source Sans Pro Light"/>
              </a:rPr>
              <a:t>bbrelin@gmail.com</a:t>
            </a:r>
            <a:endParaRPr lang="en-IE" sz="2000" b="0" strike="noStrike" spc="-1" dirty="0">
              <a:solidFill>
                <a:srgbClr val="1C1C1C"/>
              </a:solidFill>
              <a:latin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4280356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IE" sz="3200" b="1" strike="noStrike" spc="-1" dirty="0">
                <a:solidFill>
                  <a:srgbClr val="FFFFFF"/>
                </a:solidFill>
                <a:latin typeface="Source Sans Pro Black"/>
              </a:rPr>
              <a:t>Unsupervised Learning</a:t>
            </a:r>
          </a:p>
        </p:txBody>
      </p:sp>
      <p:sp>
        <p:nvSpPr>
          <p:cNvPr id="103" name="TextShape 2"/>
          <p:cNvSpPr txBox="1"/>
          <p:nvPr/>
        </p:nvSpPr>
        <p:spPr>
          <a:xfrm>
            <a:off x="259516" y="171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</a:pPr>
            <a:r>
              <a:rPr lang="en-IE" sz="2600" b="1" strike="noStrike" spc="-1" dirty="0">
                <a:solidFill>
                  <a:srgbClr val="1C1C1C"/>
                </a:solidFill>
                <a:latin typeface="Source Sans Pro Semibold"/>
                <a:ea typeface="源ノ角ゴシック Medium"/>
              </a:rPr>
              <a:t>Clustering</a:t>
            </a:r>
            <a:endParaRPr lang="en-IE" sz="2600" b="1" strike="noStrike" spc="-1" dirty="0">
              <a:solidFill>
                <a:srgbClr val="1C1C1C"/>
              </a:solidFill>
              <a:latin typeface="Source Sans Pro Semibold"/>
            </a:endParaRPr>
          </a:p>
          <a:p>
            <a:pPr marL="432000" lvl="1" indent="-216000">
              <a:spcAft>
                <a:spcPts val="1134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IE" sz="2200" b="0" strike="noStrike" spc="-1" dirty="0">
                <a:solidFill>
                  <a:srgbClr val="1C1C1C"/>
                </a:solidFill>
                <a:latin typeface="Source Sans Pro Light"/>
              </a:rPr>
              <a:t>Teaching a model where you do not already know the answers. Algorithms such as K-Means clustering can be used  </a:t>
            </a:r>
          </a:p>
          <a:p>
            <a:pPr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</a:pPr>
            <a:endParaRPr lang="en-IE" sz="2600" b="1" strike="noStrike" spc="-1" dirty="0">
              <a:solidFill>
                <a:srgbClr val="1C1C1C"/>
              </a:solidFill>
              <a:latin typeface="Source Sans Pro Semibold"/>
              <a:ea typeface="源ノ角ゴシック Medium"/>
            </a:endParaRPr>
          </a:p>
          <a:p>
            <a:pPr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</a:pPr>
            <a:r>
              <a:rPr lang="en-IE" sz="2600" b="1" strike="noStrike" spc="-1" dirty="0">
                <a:solidFill>
                  <a:srgbClr val="1C1C1C"/>
                </a:solidFill>
                <a:latin typeface="Source Sans Pro Semibold"/>
                <a:ea typeface="源ノ角ゴシック Medium"/>
              </a:rPr>
              <a:t>Association</a:t>
            </a:r>
            <a:endParaRPr lang="en-IE" sz="2600" b="1" strike="noStrike" spc="-1" dirty="0">
              <a:solidFill>
                <a:srgbClr val="1C1C1C"/>
              </a:solidFill>
              <a:latin typeface="Source Sans Pro Semibold"/>
            </a:endParaRPr>
          </a:p>
          <a:p>
            <a:pPr marL="432000" lvl="1" indent="-216000">
              <a:spcAft>
                <a:spcPts val="1134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IE" sz="2200" b="0" strike="noStrike" spc="-1" dirty="0">
                <a:solidFill>
                  <a:srgbClr val="1C1C1C"/>
                </a:solidFill>
                <a:latin typeface="Source Sans Pro Light"/>
              </a:rPr>
              <a:t>Attempting to associate different data samples, such as a customer purchasing product X also purchases product Y</a:t>
            </a:r>
          </a:p>
          <a:p>
            <a:pPr marL="216000" indent="-216000"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IE" sz="2200" b="1" strike="noStrike" spc="-1" dirty="0">
              <a:solidFill>
                <a:srgbClr val="1C1C1C"/>
              </a:solidFill>
              <a:latin typeface="Source Sans Pro Semibold"/>
            </a:endParaRPr>
          </a:p>
          <a:p>
            <a:pPr marL="432000" lvl="1" indent="-216000">
              <a:spcBef>
                <a:spcPts val="850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871FC6-D593-49F2-B065-A88C874B5AA5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IE" b="1" spc="-1">
                <a:latin typeface="Source Sans Pro Black"/>
              </a:rPr>
              <a:t>Introduction to Machine Learning</a:t>
            </a:r>
            <a:endParaRPr lang="en-IE" b="1" spc="-1" dirty="0">
              <a:latin typeface="Source Sans Pro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IE" sz="3200" b="1" strike="noStrike" spc="-1" dirty="0">
                <a:solidFill>
                  <a:srgbClr val="FFFFFF"/>
                </a:solidFill>
                <a:latin typeface="Source Sans Pro Black"/>
              </a:rPr>
              <a:t>ML Task Allocation</a:t>
            </a:r>
          </a:p>
        </p:txBody>
      </p:sp>
      <p:sp>
        <p:nvSpPr>
          <p:cNvPr id="10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288000" lvl="1">
              <a:spcBef>
                <a:spcPts val="850"/>
              </a:spcBef>
              <a:spcAft>
                <a:spcPts val="1984"/>
              </a:spcAft>
            </a:pPr>
            <a:r>
              <a:rPr lang="en-IE" sz="2200" b="1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Most Machine Learning professionals spend their time on non-ML tasks.  </a:t>
            </a:r>
          </a:p>
          <a:p>
            <a:pPr marL="288000" lvl="1">
              <a:spcBef>
                <a:spcPts val="850"/>
              </a:spcBef>
              <a:spcAft>
                <a:spcPts val="1984"/>
              </a:spcAft>
            </a:pPr>
            <a:r>
              <a:rPr lang="en-IE" sz="2200" b="1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The following graph shows that nearly 80 per cent of their time is spent on data acquisition and data cleansing. </a:t>
            </a: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IE" sz="2200" b="1" strike="noStrike" spc="-1" dirty="0">
              <a:solidFill>
                <a:srgbClr val="1C1C1C"/>
              </a:solidFill>
              <a:latin typeface="Source Sans Pro Semibold"/>
            </a:endParaRPr>
          </a:p>
          <a:p>
            <a:pPr marL="432000" lvl="1" indent="-216000">
              <a:spcBef>
                <a:spcPts val="850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6179C9-2E3E-4FD0-87D5-E9084AA30166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IE" b="1" spc="-1">
                <a:latin typeface="Source Sans Pro Black"/>
              </a:rPr>
              <a:t>Introduction to Machine Learning</a:t>
            </a:r>
            <a:endParaRPr lang="en-IE" b="1" spc="-1" dirty="0">
              <a:latin typeface="Source Sans Pro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IE" sz="3200" b="1" strike="noStrike" spc="-1">
                <a:solidFill>
                  <a:srgbClr val="FFFFFF"/>
                </a:solidFill>
                <a:latin typeface="Source Sans Pro Black"/>
              </a:rPr>
              <a:t>How ML Professionals spend their time</a:t>
            </a:r>
          </a:p>
        </p:txBody>
      </p:sp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694080" y="1980000"/>
            <a:ext cx="8511840" cy="4680000"/>
          </a:xfrm>
          <a:prstGeom prst="rect">
            <a:avLst/>
          </a:prstGeom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8A3545-9395-46FE-8ABD-ED216BA5049A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IE" b="1" spc="-1">
                <a:latin typeface="Source Sans Pro Black"/>
              </a:rPr>
              <a:t>Introduction to Machine Learning</a:t>
            </a:r>
            <a:endParaRPr lang="en-IE" b="1" spc="-1" dirty="0">
              <a:latin typeface="Source Sans Pro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IE" sz="3200" b="1" strike="noStrike" spc="-1">
                <a:solidFill>
                  <a:srgbClr val="FFFFFF"/>
                </a:solidFill>
                <a:latin typeface="Source Sans Pro Black"/>
              </a:rPr>
              <a:t>A sample ML workflow</a:t>
            </a:r>
          </a:p>
        </p:txBody>
      </p:sp>
      <p:pic>
        <p:nvPicPr>
          <p:cNvPr id="109" name="Picture 108"/>
          <p:cNvPicPr/>
          <p:nvPr/>
        </p:nvPicPr>
        <p:blipFill>
          <a:blip r:embed="rId2"/>
          <a:stretch/>
        </p:blipFill>
        <p:spPr>
          <a:xfrm>
            <a:off x="170821" y="1577592"/>
            <a:ext cx="9549179" cy="5232264"/>
          </a:xfrm>
          <a:prstGeom prst="rect">
            <a:avLst/>
          </a:prstGeom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A94DDC-F9C7-4A49-9111-B88E18810524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IE" b="1" spc="-1">
                <a:latin typeface="Source Sans Pro Black"/>
              </a:rPr>
              <a:t>Introduction to Machine Learning</a:t>
            </a:r>
            <a:endParaRPr lang="en-IE" b="1" spc="-1" dirty="0">
              <a:latin typeface="Source Sans Pro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IE" sz="3200" b="1" strike="noStrike" spc="-1" dirty="0">
                <a:solidFill>
                  <a:srgbClr val="FFFFFF"/>
                </a:solidFill>
                <a:latin typeface="Source Sans Pro Black"/>
              </a:rPr>
              <a:t>ML Task Allocation</a:t>
            </a:r>
          </a:p>
        </p:txBody>
      </p:sp>
      <p:sp>
        <p:nvSpPr>
          <p:cNvPr id="111" name="TextShape 2"/>
          <p:cNvSpPr txBox="1"/>
          <p:nvPr/>
        </p:nvSpPr>
        <p:spPr>
          <a:xfrm>
            <a:off x="88695" y="1869468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288000" lvl="1">
              <a:spcBef>
                <a:spcPts val="850"/>
              </a:spcBef>
              <a:spcAft>
                <a:spcPts val="1984"/>
              </a:spcAft>
            </a:pPr>
            <a:r>
              <a:rPr lang="en-IE" sz="2200" b="1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The workflow is split into four general areas. </a:t>
            </a: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288000" lvl="1">
              <a:spcBef>
                <a:spcPts val="850"/>
              </a:spcBef>
              <a:spcAft>
                <a:spcPts val="1984"/>
              </a:spcAft>
            </a:pPr>
            <a:r>
              <a:rPr lang="en-IE" sz="2200" b="1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1.  Data Processing</a:t>
            </a: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288000" lvl="1">
              <a:spcBef>
                <a:spcPts val="850"/>
              </a:spcBef>
              <a:spcAft>
                <a:spcPts val="1984"/>
              </a:spcAft>
            </a:pPr>
            <a:r>
              <a:rPr lang="en-IE" sz="2200" b="1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2.  Training and testing set creation</a:t>
            </a: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288000" lvl="1">
              <a:spcBef>
                <a:spcPts val="850"/>
              </a:spcBef>
              <a:spcAft>
                <a:spcPts val="1984"/>
              </a:spcAft>
            </a:pPr>
            <a:r>
              <a:rPr lang="en-IE" sz="2200" b="1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3.  Machine Learning Algorithm testing and evaluation</a:t>
            </a: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288000" lvl="1">
              <a:spcBef>
                <a:spcPts val="850"/>
              </a:spcBef>
              <a:spcAft>
                <a:spcPts val="1984"/>
              </a:spcAft>
            </a:pPr>
            <a:r>
              <a:rPr lang="en-IE" sz="2200" b="1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4.  Deployment and A/B testing</a:t>
            </a: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IE" sz="2200" b="1" strike="noStrike" spc="-1" dirty="0">
              <a:solidFill>
                <a:srgbClr val="1C1C1C"/>
              </a:solidFill>
              <a:latin typeface="Source Sans Pro Semibold"/>
            </a:endParaRPr>
          </a:p>
          <a:p>
            <a:pPr marL="432000" lvl="1" indent="-216000">
              <a:spcBef>
                <a:spcPts val="850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5126A7-DAD9-47DA-94AD-76AF53B312EC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IE" b="1" spc="-1">
                <a:latin typeface="Source Sans Pro Black"/>
              </a:rPr>
              <a:t>Introduction to Machine Learning</a:t>
            </a:r>
            <a:endParaRPr lang="en-IE" b="1" spc="-1" dirty="0">
              <a:latin typeface="Source Sans Pro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IE" sz="3200" b="1" strike="noStrike" spc="-1" dirty="0">
                <a:solidFill>
                  <a:srgbClr val="FFFFFF"/>
                </a:solidFill>
                <a:latin typeface="Source Sans Pro Black"/>
              </a:rPr>
              <a:t>ML Data Processing</a:t>
            </a:r>
          </a:p>
        </p:txBody>
      </p:sp>
      <p:sp>
        <p:nvSpPr>
          <p:cNvPr id="113" name="TextShape 2"/>
          <p:cNvSpPr txBox="1"/>
          <p:nvPr/>
        </p:nvSpPr>
        <p:spPr>
          <a:xfrm>
            <a:off x="169082" y="171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288000" lvl="1">
              <a:spcBef>
                <a:spcPts val="850"/>
              </a:spcBef>
              <a:spcAft>
                <a:spcPts val="1984"/>
              </a:spcAft>
            </a:pPr>
            <a:r>
              <a:rPr lang="en-IE" sz="2200" b="1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Data Processing is defined as</a:t>
            </a: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288000" lvl="1">
              <a:spcBef>
                <a:spcPts val="850"/>
              </a:spcBef>
              <a:spcAft>
                <a:spcPts val="1984"/>
              </a:spcAft>
            </a:pPr>
            <a:r>
              <a:rPr lang="en-IE" sz="2200" b="1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1.  Data Acquisition</a:t>
            </a: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288000" lvl="1">
              <a:spcBef>
                <a:spcPts val="850"/>
              </a:spcBef>
              <a:spcAft>
                <a:spcPts val="1984"/>
              </a:spcAft>
            </a:pPr>
            <a:r>
              <a:rPr lang="en-IE" sz="2200" b="1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2.  Data Analysis</a:t>
            </a: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288000" lvl="1">
              <a:spcBef>
                <a:spcPts val="850"/>
              </a:spcBef>
              <a:spcAft>
                <a:spcPts val="1984"/>
              </a:spcAft>
            </a:pPr>
            <a:r>
              <a:rPr lang="en-IE" sz="2200" b="1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3.  Data Normalization</a:t>
            </a: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288000" lvl="1">
              <a:spcBef>
                <a:spcPts val="850"/>
              </a:spcBef>
              <a:spcAft>
                <a:spcPts val="1984"/>
              </a:spcAft>
            </a:pPr>
            <a:r>
              <a:rPr lang="en-IE" sz="2200" b="1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4.  Data Transformation</a:t>
            </a: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288000" lvl="1">
              <a:spcBef>
                <a:spcPts val="850"/>
              </a:spcBef>
              <a:spcAft>
                <a:spcPts val="1984"/>
              </a:spcAft>
            </a:pPr>
            <a:r>
              <a:rPr lang="en-IE" sz="2200" b="1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5.  Data Integration</a:t>
            </a: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288000" lvl="1">
              <a:spcBef>
                <a:spcPts val="850"/>
              </a:spcBef>
              <a:spcAft>
                <a:spcPts val="1984"/>
              </a:spcAft>
            </a:pPr>
            <a:r>
              <a:rPr lang="en-IE" sz="2200" b="1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6.  Data Filtering/Slicing/Reduction</a:t>
            </a: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IE" sz="2200" b="1" strike="noStrike" spc="-1" dirty="0">
              <a:solidFill>
                <a:srgbClr val="1C1C1C"/>
              </a:solidFill>
              <a:latin typeface="Source Sans Pro Semibold"/>
            </a:endParaRPr>
          </a:p>
          <a:p>
            <a:pPr marL="432000" lvl="1" indent="-216000">
              <a:spcBef>
                <a:spcPts val="850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D50C82-B415-4E4A-8279-A6676C78B77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IE" b="1" spc="-1">
                <a:latin typeface="Source Sans Pro Black"/>
              </a:rPr>
              <a:t>Introduction to Machine Learning</a:t>
            </a:r>
            <a:endParaRPr lang="en-IE" b="1" spc="-1" dirty="0">
              <a:latin typeface="Source Sans Pro Black"/>
            </a:endParaRP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0A9DF09-CED3-4F37-BEDA-D84ABB12D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736" y="2371410"/>
            <a:ext cx="3298345" cy="32983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IE" sz="3200" b="1" strike="noStrike" spc="-1" dirty="0">
                <a:solidFill>
                  <a:srgbClr val="FFFFFF"/>
                </a:solidFill>
                <a:latin typeface="Source Sans Pro Black"/>
              </a:rPr>
              <a:t>Evaluating ML Algorithms</a:t>
            </a:r>
          </a:p>
        </p:txBody>
      </p:sp>
      <p:sp>
        <p:nvSpPr>
          <p:cNvPr id="115" name="TextShape 2"/>
          <p:cNvSpPr txBox="1"/>
          <p:nvPr/>
        </p:nvSpPr>
        <p:spPr>
          <a:xfrm>
            <a:off x="360000" y="1980000"/>
            <a:ext cx="6010655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745200" lvl="1" indent="-457200">
              <a:spcBef>
                <a:spcPts val="850"/>
              </a:spcBef>
              <a:spcAft>
                <a:spcPts val="1984"/>
              </a:spcAft>
              <a:buFont typeface="+mj-lt"/>
              <a:buAutoNum type="arabicPeriod"/>
            </a:pPr>
            <a:r>
              <a:rPr lang="en-IE" sz="2200" b="1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We test various algorithms to create different models.  </a:t>
            </a:r>
          </a:p>
          <a:p>
            <a:pPr marL="745200" lvl="1" indent="-457200">
              <a:spcBef>
                <a:spcPts val="850"/>
              </a:spcBef>
              <a:spcAft>
                <a:spcPts val="1984"/>
              </a:spcAft>
              <a:buFont typeface="+mj-lt"/>
              <a:buAutoNum type="arabicPeriod"/>
            </a:pPr>
            <a:r>
              <a:rPr lang="en-IE" sz="2200" b="1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We evaluate them and fine-tune our hyper parameters. </a:t>
            </a: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745200" lvl="1" indent="-457200">
              <a:spcBef>
                <a:spcPts val="850"/>
              </a:spcBef>
              <a:spcAft>
                <a:spcPts val="1984"/>
              </a:spcAft>
              <a:buFont typeface="+mj-lt"/>
              <a:buAutoNum type="arabicPeriod"/>
            </a:pPr>
            <a:r>
              <a:rPr lang="en-IE" sz="2200" b="1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Once we have selected the most accurate model(s), we can deploy them using standard DevOps tools in the deployment tool chain. </a:t>
            </a: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57200" indent="-457200"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  <a:buFont typeface="+mj-lt"/>
              <a:buAutoNum type="arabicPeriod"/>
            </a:pPr>
            <a:endParaRPr lang="en-IE" sz="2200" b="1" strike="noStrike" spc="-1" dirty="0">
              <a:solidFill>
                <a:srgbClr val="1C1C1C"/>
              </a:solidFill>
              <a:latin typeface="Source Sans Pro Semibold"/>
            </a:endParaRPr>
          </a:p>
          <a:p>
            <a:pPr marL="673200" lvl="1" indent="-457200">
              <a:spcBef>
                <a:spcPts val="850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+mj-lt"/>
              <a:buAutoNum type="arabicPeriod"/>
            </a:pP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0E6C8F-8635-445E-B262-8CEA594328D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IE" b="1" spc="-1">
                <a:latin typeface="Source Sans Pro Black"/>
              </a:rPr>
              <a:t>Introduction to Machine Learning</a:t>
            </a:r>
            <a:endParaRPr lang="en-IE" b="1" spc="-1" dirty="0">
              <a:latin typeface="Source Sans Pro Black"/>
            </a:endParaRP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2B68B8C-04F4-4DE5-8F1F-B585CA406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329" y="2497609"/>
            <a:ext cx="2218383" cy="221838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GB" sz="3200" b="1" strike="noStrike" spc="-1" dirty="0">
                <a:solidFill>
                  <a:srgbClr val="FFFFFF"/>
                </a:solidFill>
                <a:latin typeface="Source Sans Pro Black"/>
              </a:rPr>
              <a:t>Tools for data acquisition, cleansing and analysis</a:t>
            </a:r>
          </a:p>
        </p:txBody>
      </p:sp>
      <p:sp>
        <p:nvSpPr>
          <p:cNvPr id="11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288000" lvl="1">
              <a:spcBef>
                <a:spcPts val="850"/>
              </a:spcBef>
              <a:spcAft>
                <a:spcPts val="1984"/>
              </a:spcAft>
            </a:pPr>
            <a:r>
              <a:rPr lang="en-IE" sz="2200" b="1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1.  Python</a:t>
            </a: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288000" lvl="1">
              <a:spcBef>
                <a:spcPts val="850"/>
              </a:spcBef>
              <a:spcAft>
                <a:spcPts val="1984"/>
              </a:spcAft>
            </a:pPr>
            <a:r>
              <a:rPr lang="en-IE" sz="2200" b="1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2.  Pandas</a:t>
            </a: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288000" lvl="1">
              <a:spcBef>
                <a:spcPts val="850"/>
              </a:spcBef>
              <a:spcAft>
                <a:spcPts val="1984"/>
              </a:spcAft>
            </a:pPr>
            <a:r>
              <a:rPr lang="en-IE" sz="2200" b="1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3.  </a:t>
            </a:r>
            <a:r>
              <a:rPr lang="en-IE" sz="2200" b="1" strike="noStrike" spc="-1" dirty="0" err="1">
                <a:solidFill>
                  <a:srgbClr val="1C1C1C"/>
                </a:solidFill>
                <a:latin typeface="Source Sans Pro Light"/>
                <a:ea typeface="源ノ角ゴシック Light"/>
              </a:rPr>
              <a:t>Numpy</a:t>
            </a: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288000" lvl="1">
              <a:spcBef>
                <a:spcPts val="850"/>
              </a:spcBef>
              <a:spcAft>
                <a:spcPts val="1984"/>
              </a:spcAft>
            </a:pPr>
            <a:r>
              <a:rPr lang="en-IE" sz="2200" b="1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4.  Matplotlib</a:t>
            </a: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288000" lvl="1">
              <a:spcBef>
                <a:spcPts val="850"/>
              </a:spcBef>
              <a:spcAft>
                <a:spcPts val="1984"/>
              </a:spcAft>
            </a:pPr>
            <a:r>
              <a:rPr lang="en-IE" sz="2200" b="1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5.  Seaborn</a:t>
            </a: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IE" sz="2200" b="1" strike="noStrike" spc="-1" dirty="0">
              <a:solidFill>
                <a:srgbClr val="1C1C1C"/>
              </a:solidFill>
              <a:latin typeface="Source Sans Pro Semibold"/>
            </a:endParaRPr>
          </a:p>
          <a:p>
            <a:pPr marL="432000" lvl="1" indent="-216000">
              <a:spcBef>
                <a:spcPts val="850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FE7276-0247-499C-AB35-ADC5AD58CDA5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IE" b="1" spc="-1">
                <a:latin typeface="Source Sans Pro Black"/>
              </a:rPr>
              <a:t>Introduction to Machine Learning</a:t>
            </a:r>
            <a:endParaRPr lang="en-IE" b="1" spc="-1" dirty="0">
              <a:latin typeface="Source Sans Pro Black"/>
            </a:endParaRP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A8E869C-F415-4B2F-BC6C-5F2E4ABE1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86" y="1800000"/>
            <a:ext cx="2640414" cy="26404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IE" sz="3200" b="1" strike="noStrike" spc="-1" dirty="0">
                <a:solidFill>
                  <a:srgbClr val="FFFFFF"/>
                </a:solidFill>
                <a:latin typeface="Source Sans Pro Black"/>
              </a:rPr>
              <a:t>Machine Learning APIs</a:t>
            </a:r>
          </a:p>
        </p:txBody>
      </p:sp>
      <p:sp>
        <p:nvSpPr>
          <p:cNvPr id="119" name="TextShape 2"/>
          <p:cNvSpPr txBox="1"/>
          <p:nvPr/>
        </p:nvSpPr>
        <p:spPr>
          <a:xfrm>
            <a:off x="294488" y="171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288000" lvl="1">
              <a:spcBef>
                <a:spcPts val="850"/>
              </a:spcBef>
              <a:spcAft>
                <a:spcPts val="1984"/>
              </a:spcAft>
            </a:pPr>
            <a:r>
              <a:rPr lang="en-IE" sz="2200" b="1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1.  TensorFlow</a:t>
            </a: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288000" lvl="1">
              <a:spcBef>
                <a:spcPts val="850"/>
              </a:spcBef>
              <a:spcAft>
                <a:spcPts val="1984"/>
              </a:spcAft>
            </a:pPr>
            <a:r>
              <a:rPr lang="en-IE" sz="2200" b="1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2.  Sci-Kit Learn</a:t>
            </a: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288000" lvl="1">
              <a:spcBef>
                <a:spcPts val="850"/>
              </a:spcBef>
              <a:spcAft>
                <a:spcPts val="1984"/>
              </a:spcAft>
            </a:pPr>
            <a:r>
              <a:rPr lang="en-IE" sz="2200" b="1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3.  Theano</a:t>
            </a: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288000" lvl="1">
              <a:spcBef>
                <a:spcPts val="850"/>
              </a:spcBef>
              <a:spcAft>
                <a:spcPts val="1984"/>
              </a:spcAft>
            </a:pPr>
            <a:r>
              <a:rPr lang="en-IE" sz="2200" b="1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4.  </a:t>
            </a:r>
            <a:r>
              <a:rPr lang="en-IE" sz="2200" b="1" strike="noStrike" spc="-1" dirty="0" err="1">
                <a:solidFill>
                  <a:srgbClr val="1C1C1C"/>
                </a:solidFill>
                <a:latin typeface="Source Sans Pro Light"/>
                <a:ea typeface="源ノ角ゴシック Light"/>
              </a:rPr>
              <a:t>Keras</a:t>
            </a:r>
            <a:r>
              <a:rPr lang="en-IE" sz="2200" b="1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 (Front end for both </a:t>
            </a:r>
            <a:r>
              <a:rPr lang="en-IE" sz="2200" b="1" strike="noStrike" spc="-1" dirty="0" err="1">
                <a:solidFill>
                  <a:srgbClr val="1C1C1C"/>
                </a:solidFill>
                <a:latin typeface="Source Sans Pro Light"/>
                <a:ea typeface="源ノ角ゴシック Light"/>
              </a:rPr>
              <a:t>Tensorflow</a:t>
            </a:r>
            <a:r>
              <a:rPr lang="en-IE" sz="2200" b="1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 and Theano)</a:t>
            </a: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288000" lvl="1">
              <a:spcBef>
                <a:spcPts val="850"/>
              </a:spcBef>
              <a:spcAft>
                <a:spcPts val="1984"/>
              </a:spcAft>
            </a:pP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IE" sz="2200" b="1" strike="noStrike" spc="-1" dirty="0">
              <a:solidFill>
                <a:srgbClr val="1C1C1C"/>
              </a:solidFill>
              <a:latin typeface="Source Sans Pro Semibold"/>
            </a:endParaRPr>
          </a:p>
          <a:p>
            <a:pPr marL="432000" lvl="1" indent="-216000">
              <a:spcBef>
                <a:spcPts val="850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4143CE-A3E4-4499-8248-52F0CBB6ACB6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IE" b="1" spc="-1">
                <a:latin typeface="Source Sans Pro Black"/>
              </a:rPr>
              <a:t>Introduction to Machine Learning</a:t>
            </a:r>
            <a:endParaRPr lang="en-IE" b="1" spc="-1" dirty="0">
              <a:latin typeface="Source Sans Pro Black"/>
            </a:endParaRP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1061E32-792A-4A59-9DCA-1EF3915C1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561" y="1382242"/>
            <a:ext cx="2258576" cy="225857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IE" sz="3200" b="1" strike="noStrike" spc="-1" dirty="0">
                <a:solidFill>
                  <a:srgbClr val="FFFFFF"/>
                </a:solidFill>
                <a:latin typeface="Source Sans Pro Black"/>
              </a:rPr>
              <a:t>TensorFlow</a:t>
            </a:r>
          </a:p>
        </p:txBody>
      </p:sp>
      <p:sp>
        <p:nvSpPr>
          <p:cNvPr id="121" name="TextShape 2"/>
          <p:cNvSpPr txBox="1"/>
          <p:nvPr/>
        </p:nvSpPr>
        <p:spPr>
          <a:xfrm>
            <a:off x="360000" y="1698171"/>
            <a:ext cx="9180000" cy="49618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57200" indent="-457200">
              <a:spcAft>
                <a:spcPts val="1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E" sz="2600" b="1" strike="noStrike" spc="-1" dirty="0">
                <a:solidFill>
                  <a:srgbClr val="1C1C1C"/>
                </a:solidFill>
                <a:latin typeface="Source Sans Pro Semibold"/>
              </a:rPr>
              <a:t>TensorFlow is a Machine Learning toolkit from Google. </a:t>
            </a:r>
          </a:p>
          <a:p>
            <a:pPr marL="457200" indent="-457200">
              <a:spcAft>
                <a:spcPts val="1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E" sz="2600" b="1" strike="noStrike" spc="-1" dirty="0">
                <a:solidFill>
                  <a:srgbClr val="1C1C1C"/>
                </a:solidFill>
                <a:latin typeface="Source Sans Pro Semibold"/>
              </a:rPr>
              <a:t>Written in C++ with bindings for many languages, including Python</a:t>
            </a:r>
          </a:p>
          <a:p>
            <a:pPr marL="457200" indent="-457200">
              <a:spcAft>
                <a:spcPts val="1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E" sz="2600" b="1" strike="noStrike" spc="-1" dirty="0">
                <a:solidFill>
                  <a:srgbClr val="1C1C1C"/>
                </a:solidFill>
                <a:latin typeface="Source Sans Pro Semibold"/>
              </a:rPr>
              <a:t>Uses the concept of a Directed Acyclic Graph</a:t>
            </a:r>
          </a:p>
          <a:p>
            <a:pPr marL="457200" indent="-457200">
              <a:spcAft>
                <a:spcPts val="1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E" sz="2600" b="1" strike="noStrike" spc="-1" dirty="0">
                <a:solidFill>
                  <a:srgbClr val="1C1C1C"/>
                </a:solidFill>
                <a:latin typeface="Source Sans Pro Semibold"/>
              </a:rPr>
              <a:t>Somewhat low level with a fairly steep learning curve. </a:t>
            </a:r>
          </a:p>
          <a:p>
            <a:pPr marL="457200" indent="-457200">
              <a:spcAft>
                <a:spcPts val="1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E" sz="2600" b="1" strike="noStrike" spc="-1" dirty="0">
                <a:solidFill>
                  <a:srgbClr val="1C1C1C"/>
                </a:solidFill>
                <a:latin typeface="Source Sans Pro Semibold"/>
              </a:rPr>
              <a:t>Specifically designed for Neural Network implementations. </a:t>
            </a: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630900" lvl="1" indent="-342900">
              <a:spcBef>
                <a:spcPts val="850"/>
              </a:spcBef>
              <a:spcAft>
                <a:spcPts val="1984"/>
              </a:spcAft>
              <a:buFont typeface="Wingdings" panose="05000000000000000000" pitchFamily="2" charset="2"/>
              <a:buChar char="§"/>
            </a:pP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342900" indent="-342900"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endParaRPr lang="en-IE" sz="2200" b="1" strike="noStrike" spc="-1" dirty="0">
              <a:solidFill>
                <a:srgbClr val="1C1C1C"/>
              </a:solidFill>
              <a:latin typeface="Source Sans Pro Semibold"/>
            </a:endParaRPr>
          </a:p>
          <a:p>
            <a:pPr marL="558900" lvl="1" indent="-342900">
              <a:spcBef>
                <a:spcPts val="850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</a:pP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548EA7-D67F-40EF-8AA4-BABAAA09D456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IE" b="1" spc="-1">
                <a:latin typeface="Source Sans Pro Black"/>
              </a:rPr>
              <a:t>Introduction to Machine Learning</a:t>
            </a:r>
            <a:endParaRPr lang="en-IE" b="1" spc="-1" dirty="0">
              <a:latin typeface="Source Sans Pr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IE" sz="3200" b="1" strike="noStrike" spc="-1" dirty="0">
                <a:solidFill>
                  <a:srgbClr val="FFFFFF"/>
                </a:solidFill>
                <a:latin typeface="Source Sans Pro Black"/>
              </a:rPr>
              <a:t>Introduction to Machine Learning	</a:t>
            </a:r>
          </a:p>
        </p:txBody>
      </p:sp>
      <p:sp>
        <p:nvSpPr>
          <p:cNvPr id="88" name="TextShape 2"/>
          <p:cNvSpPr txBox="1"/>
          <p:nvPr/>
        </p:nvSpPr>
        <p:spPr>
          <a:xfrm>
            <a:off x="360000" y="4479033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indent="-342900"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E" sz="2000" strike="noStrike" spc="-1" dirty="0">
                <a:solidFill>
                  <a:srgbClr val="1C1C1C"/>
                </a:solidFill>
                <a:latin typeface="Source Sans Pro Light"/>
              </a:rPr>
              <a:t>A type of Artificial Intelligence</a:t>
            </a:r>
          </a:p>
          <a:p>
            <a:pPr marL="342900" indent="-342900"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E" sz="2000" strike="noStrike" spc="-1" dirty="0">
                <a:solidFill>
                  <a:srgbClr val="1C1C1C"/>
                </a:solidFill>
                <a:latin typeface="Source Sans Pro Light"/>
              </a:rPr>
              <a:t>A construction and study of systems that learn from data</a:t>
            </a:r>
          </a:p>
          <a:p>
            <a:pPr marL="342900" indent="-342900"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E" sz="2000" strike="noStrike" spc="-1" dirty="0">
                <a:solidFill>
                  <a:srgbClr val="1C1C1C"/>
                </a:solidFill>
                <a:latin typeface="Source Sans Pro Light"/>
              </a:rPr>
              <a:t>Seen as building blocks to make computers learn to behave more intelligently.</a:t>
            </a:r>
          </a:p>
          <a:p>
            <a:pPr marL="342900" indent="-342900"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E" sz="2000" strike="noStrike" spc="-1" dirty="0">
                <a:solidFill>
                  <a:srgbClr val="1C1C1C"/>
                </a:solidFill>
                <a:latin typeface="Source Sans Pro Light"/>
              </a:rPr>
              <a:t>A theoretical concept.  Various techniques and algorithms and various implementations</a:t>
            </a:r>
          </a:p>
        </p:txBody>
      </p:sp>
      <p:pic>
        <p:nvPicPr>
          <p:cNvPr id="5" name="Picture 4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5B98365D-A009-402E-AFD4-E7E83C320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118" y="3155896"/>
            <a:ext cx="1247882" cy="124788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IE" sz="3200" b="1" strike="noStrike" spc="-1" dirty="0" err="1">
                <a:solidFill>
                  <a:srgbClr val="FFFFFF"/>
                </a:solidFill>
                <a:latin typeface="Source Sans Pro Black"/>
              </a:rPr>
              <a:t>Scikit</a:t>
            </a:r>
            <a:r>
              <a:rPr lang="en-IE" sz="3200" b="1" strike="noStrike" spc="-1" dirty="0">
                <a:solidFill>
                  <a:srgbClr val="FFFFFF"/>
                </a:solidFill>
                <a:latin typeface="Source Sans Pro Black"/>
              </a:rPr>
              <a:t> Learn</a:t>
            </a:r>
          </a:p>
        </p:txBody>
      </p:sp>
      <p:sp>
        <p:nvSpPr>
          <p:cNvPr id="12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57200" indent="-457200">
              <a:spcAft>
                <a:spcPts val="1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E" sz="2600" b="1" strike="noStrike" spc="-1" dirty="0">
                <a:solidFill>
                  <a:srgbClr val="1C1C1C"/>
                </a:solidFill>
                <a:latin typeface="Source Sans Pro Semibold"/>
              </a:rPr>
              <a:t>Python specific toolkit</a:t>
            </a:r>
          </a:p>
          <a:p>
            <a:pPr marL="457200" indent="-457200">
              <a:spcAft>
                <a:spcPts val="1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E" sz="2600" b="1" strike="noStrike" spc="-1" dirty="0">
                <a:solidFill>
                  <a:srgbClr val="1C1C1C"/>
                </a:solidFill>
                <a:latin typeface="Source Sans Pro Semibold"/>
              </a:rPr>
              <a:t>Extremely easy to program and use</a:t>
            </a:r>
          </a:p>
          <a:p>
            <a:pPr marL="457200" indent="-457200">
              <a:spcAft>
                <a:spcPts val="1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E" sz="2600" b="1" strike="noStrike" spc="-1" dirty="0">
                <a:solidFill>
                  <a:srgbClr val="1C1C1C"/>
                </a:solidFill>
                <a:latin typeface="Source Sans Pro Semibold"/>
              </a:rPr>
              <a:t>Less support for Neural Networks than TensorFlow</a:t>
            </a:r>
          </a:p>
          <a:p>
            <a:pPr marL="457200" indent="-457200">
              <a:spcAft>
                <a:spcPts val="1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E" sz="2600" b="1" strike="noStrike" spc="-1" dirty="0">
                <a:solidFill>
                  <a:srgbClr val="1C1C1C"/>
                </a:solidFill>
                <a:latin typeface="Source Sans Pro Semibold"/>
              </a:rPr>
              <a:t>No support for graphics cards 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A2F62C-84BB-46A7-92EF-188BF5E46230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IE" b="1" spc="-1">
                <a:latin typeface="Source Sans Pro Black"/>
              </a:rPr>
              <a:t>Introduction to Machine Learning</a:t>
            </a:r>
            <a:endParaRPr lang="en-IE" b="1" spc="-1" dirty="0">
              <a:latin typeface="Source Sans Pro Blac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IE" sz="3200" b="1" strike="noStrike" spc="-1" dirty="0">
                <a:solidFill>
                  <a:srgbClr val="FFFFFF"/>
                </a:solidFill>
                <a:latin typeface="Source Sans Pro Black"/>
              </a:rPr>
              <a:t>Theano</a:t>
            </a:r>
          </a:p>
        </p:txBody>
      </p:sp>
      <p:sp>
        <p:nvSpPr>
          <p:cNvPr id="125" name="TextShape 2"/>
          <p:cNvSpPr txBox="1"/>
          <p:nvPr/>
        </p:nvSpPr>
        <p:spPr>
          <a:xfrm>
            <a:off x="359999" y="1980000"/>
            <a:ext cx="9487385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57200" indent="-457200">
              <a:spcAft>
                <a:spcPts val="1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E" sz="2600" b="1" strike="noStrike" spc="-1" dirty="0">
                <a:solidFill>
                  <a:srgbClr val="1C1C1C"/>
                </a:solidFill>
                <a:latin typeface="Source Sans Pro Semibold"/>
              </a:rPr>
              <a:t>Python specific toolkit. </a:t>
            </a:r>
          </a:p>
          <a:p>
            <a:pPr marL="457200" indent="-457200">
              <a:spcAft>
                <a:spcPts val="1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E" sz="2600" b="1" strike="noStrike" spc="-1" dirty="0">
                <a:solidFill>
                  <a:srgbClr val="1C1C1C"/>
                </a:solidFill>
                <a:latin typeface="Source Sans Pro Semibold"/>
              </a:rPr>
              <a:t>Developed at the University of Montreal </a:t>
            </a:r>
          </a:p>
          <a:p>
            <a:pPr marL="457200" indent="-457200">
              <a:spcAft>
                <a:spcPts val="1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E" sz="2600" b="1" strike="noStrike" spc="-1" dirty="0">
                <a:solidFill>
                  <a:srgbClr val="1C1C1C"/>
                </a:solidFill>
                <a:latin typeface="Source Sans Pro Semibold"/>
              </a:rPr>
              <a:t>Better performance for many algorithms than </a:t>
            </a:r>
            <a:r>
              <a:rPr lang="en-IE" sz="2600" b="1" strike="noStrike" spc="-1" dirty="0" err="1">
                <a:solidFill>
                  <a:srgbClr val="1C1C1C"/>
                </a:solidFill>
                <a:latin typeface="Source Sans Pro Semibold"/>
              </a:rPr>
              <a:t>Tensorflow</a:t>
            </a:r>
            <a:endParaRPr lang="en-IE" sz="2600" b="1" strike="noStrike" spc="-1" dirty="0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DDF61E-953D-48EB-A2AE-ADA44834E58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IE" b="1" spc="-1">
                <a:latin typeface="Source Sans Pro Black"/>
              </a:rPr>
              <a:t>Introduction to Machine Learning</a:t>
            </a:r>
            <a:endParaRPr lang="en-IE" b="1" spc="-1" dirty="0">
              <a:latin typeface="Source Sans Pro Blac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IE" sz="3200" b="1" strike="noStrike" spc="-1" dirty="0">
                <a:solidFill>
                  <a:srgbClr val="FFFFFF"/>
                </a:solidFill>
                <a:latin typeface="Source Sans Pro Black"/>
              </a:rPr>
              <a:t>Regression Algorithms #1</a:t>
            </a:r>
          </a:p>
        </p:txBody>
      </p:sp>
      <p:sp>
        <p:nvSpPr>
          <p:cNvPr id="127" name="TextShape 2"/>
          <p:cNvSpPr txBox="1"/>
          <p:nvPr/>
        </p:nvSpPr>
        <p:spPr>
          <a:xfrm>
            <a:off x="360000" y="171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57200" indent="-457200">
              <a:spcAft>
                <a:spcPts val="1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E" sz="2600" b="1" strike="noStrike" spc="-1" dirty="0">
                <a:solidFill>
                  <a:srgbClr val="1C1C1C"/>
                </a:solidFill>
                <a:latin typeface="Source Sans Pro Semibold"/>
              </a:rPr>
              <a:t>These algorithms attempt to create a “best fit” line through a graph of points </a:t>
            </a:r>
          </a:p>
          <a:p>
            <a:pPr marL="457200" indent="-457200">
              <a:spcAft>
                <a:spcPts val="1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E" sz="2600" b="1" strike="noStrike" spc="-1" dirty="0">
                <a:solidFill>
                  <a:srgbClr val="1C1C1C"/>
                </a:solidFill>
                <a:latin typeface="Source Sans Pro Semibold"/>
              </a:rPr>
              <a:t>Standard linear regression uses the y=mx + b equation to fit the line.</a:t>
            </a:r>
          </a:p>
          <a:p>
            <a:pPr marL="457200" indent="-457200">
              <a:spcAft>
                <a:spcPts val="1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E" sz="2600" b="1" strike="noStrike" spc="-1" dirty="0">
                <a:solidFill>
                  <a:srgbClr val="1C1C1C"/>
                </a:solidFill>
                <a:latin typeface="Source Sans Pro Semibold"/>
              </a:rPr>
              <a:t>Cost function is usually </a:t>
            </a:r>
            <a:r>
              <a:rPr lang="en-IE" sz="2600" b="1" i="1" strike="noStrike" spc="-1" dirty="0">
                <a:solidFill>
                  <a:srgbClr val="1C1C1C"/>
                </a:solidFill>
                <a:latin typeface="Source Sans Pro Semibold"/>
              </a:rPr>
              <a:t>least mean squares</a:t>
            </a:r>
            <a:r>
              <a:rPr lang="en-IE" sz="2600" b="1" strike="noStrike" spc="-1" dirty="0">
                <a:solidFill>
                  <a:srgbClr val="1C1C1C"/>
                </a:solidFill>
                <a:latin typeface="Source Sans Pro Semibold"/>
              </a:rPr>
              <a:t>, but can also be absolute value (L1 Norm)</a:t>
            </a:r>
          </a:p>
          <a:p>
            <a:pPr marL="457200" indent="-457200">
              <a:spcAft>
                <a:spcPts val="1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E" sz="2600" b="1" strike="noStrike" spc="-1" dirty="0">
                <a:solidFill>
                  <a:srgbClr val="1C1C1C"/>
                </a:solidFill>
                <a:latin typeface="Source Sans Pro Semibold"/>
              </a:rPr>
              <a:t>We use gradient descent to find the minima of the cost function.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6E390D-B9B9-4983-966E-AA310E94086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IE" b="1" spc="-1">
                <a:latin typeface="Source Sans Pro Black"/>
              </a:rPr>
              <a:t>Introduction to Machine Learning</a:t>
            </a:r>
            <a:endParaRPr lang="en-IE" b="1" spc="-1" dirty="0">
              <a:latin typeface="Source Sans Pro Blac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IE" sz="3200" b="1" strike="noStrike" spc="-1" dirty="0">
                <a:solidFill>
                  <a:srgbClr val="FFFFFF"/>
                </a:solidFill>
                <a:latin typeface="Source Sans Pro Black"/>
              </a:rPr>
              <a:t>Regression Algorithms #2</a:t>
            </a:r>
          </a:p>
        </p:txBody>
      </p:sp>
      <p:sp>
        <p:nvSpPr>
          <p:cNvPr id="129" name="TextShape 2"/>
          <p:cNvSpPr txBox="1"/>
          <p:nvPr/>
        </p:nvSpPr>
        <p:spPr>
          <a:xfrm>
            <a:off x="289661" y="171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57200" indent="-457200">
              <a:spcAft>
                <a:spcPts val="1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E" sz="2600" b="1" strike="noStrike" spc="-1" dirty="0">
                <a:solidFill>
                  <a:srgbClr val="1C1C1C"/>
                </a:solidFill>
                <a:latin typeface="Source Sans Pro Semibold"/>
              </a:rPr>
              <a:t>We use other linear regression algorithms, such as Ridge regression, if there is a high degree of multicollinearity between the independent variables to reduce the variance. </a:t>
            </a:r>
          </a:p>
          <a:p>
            <a:pPr marL="457200" indent="-457200">
              <a:spcAft>
                <a:spcPts val="1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E" sz="2600" b="1" strike="noStrike" spc="-1" dirty="0">
                <a:solidFill>
                  <a:srgbClr val="1C1C1C"/>
                </a:solidFill>
                <a:latin typeface="Source Sans Pro Semibold"/>
              </a:rPr>
              <a:t>We can evaluate the performance of our algorithms by calculating the coefficient of determination (R squared).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2B4675-1E08-4015-ACEB-72FEEB20396C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IE" b="1" spc="-1">
                <a:latin typeface="Source Sans Pro Black"/>
              </a:rPr>
              <a:t>Introduction to Machine Learning</a:t>
            </a:r>
            <a:endParaRPr lang="en-IE" b="1" spc="-1" dirty="0">
              <a:latin typeface="Source Sans Pro Blac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IE" sz="3200" b="1" strike="noStrike" spc="-1" dirty="0">
                <a:solidFill>
                  <a:srgbClr val="FFFFFF"/>
                </a:solidFill>
                <a:latin typeface="Source Sans Pro Black"/>
              </a:rPr>
              <a:t>Regression Algorithms #3</a:t>
            </a:r>
          </a:p>
        </p:txBody>
      </p:sp>
      <p:sp>
        <p:nvSpPr>
          <p:cNvPr id="13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57200" indent="-457200">
              <a:spcAft>
                <a:spcPts val="1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E" sz="2600" b="1" strike="noStrike" spc="-1" dirty="0">
                <a:solidFill>
                  <a:srgbClr val="1C1C1C"/>
                </a:solidFill>
                <a:latin typeface="Source Sans Pro Semibold"/>
              </a:rPr>
              <a:t>There must be a linear relationship between the dependent and independent variable.</a:t>
            </a:r>
          </a:p>
          <a:p>
            <a:pPr marL="457200" indent="-457200">
              <a:spcAft>
                <a:spcPts val="1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E" sz="2600" b="1" strike="noStrike" spc="-1" dirty="0">
                <a:solidFill>
                  <a:srgbClr val="1C1C1C"/>
                </a:solidFill>
                <a:latin typeface="Source Sans Pro Semibold"/>
              </a:rPr>
              <a:t>Linear Regression is very sensitive to outliers.</a:t>
            </a:r>
          </a:p>
          <a:p>
            <a:pPr marL="457200" indent="-457200">
              <a:spcAft>
                <a:spcPts val="1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E" sz="2600" b="1" strike="noStrike" spc="-1" dirty="0">
                <a:solidFill>
                  <a:srgbClr val="1C1C1C"/>
                </a:solidFill>
                <a:latin typeface="Source Sans Pro Semibold"/>
              </a:rPr>
              <a:t> Data analysis should take into account any issues with heteroskedasticity or multicollinearity. </a:t>
            </a: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IE" sz="2600" b="1" strike="noStrike" spc="-1" dirty="0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1A7C18-CCDA-4571-AB62-ED0EDD24588B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IE" b="1" spc="-1">
                <a:latin typeface="Source Sans Pro Black"/>
              </a:rPr>
              <a:t>Introduction to Machine Learning</a:t>
            </a:r>
            <a:endParaRPr lang="en-IE" b="1" spc="-1" dirty="0">
              <a:latin typeface="Source Sans Pro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IE" sz="3200" b="1" strike="noStrike" spc="-1" dirty="0">
                <a:solidFill>
                  <a:srgbClr val="FFFFFF"/>
                </a:solidFill>
                <a:latin typeface="Source Sans Pro Black"/>
              </a:rPr>
              <a:t>Classification Algorithms #1</a:t>
            </a:r>
          </a:p>
        </p:txBody>
      </p:sp>
      <p:sp>
        <p:nvSpPr>
          <p:cNvPr id="13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57200" indent="-457200">
              <a:spcAft>
                <a:spcPts val="1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E" sz="2600" b="1" strike="noStrike" spc="-1" dirty="0">
                <a:solidFill>
                  <a:srgbClr val="1C1C1C"/>
                </a:solidFill>
                <a:latin typeface="Source Sans Pro Semibold"/>
              </a:rPr>
              <a:t>Most common algorithm for classification is logistic regression</a:t>
            </a:r>
          </a:p>
          <a:p>
            <a:pPr marL="457200" indent="-457200">
              <a:spcAft>
                <a:spcPts val="1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E" sz="2600" b="1" strike="noStrike" spc="-1" dirty="0">
                <a:solidFill>
                  <a:srgbClr val="1C1C1C"/>
                </a:solidFill>
                <a:latin typeface="Source Sans Pro Semibold"/>
              </a:rPr>
              <a:t>The name is a misnomer, as it isn’t doing any regression, but the term is in common usage. </a:t>
            </a:r>
          </a:p>
          <a:p>
            <a:pPr marL="457200" indent="-457200">
              <a:spcAft>
                <a:spcPts val="1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E" sz="2600" b="1" strike="noStrike" spc="-1" dirty="0">
                <a:solidFill>
                  <a:srgbClr val="1C1C1C"/>
                </a:solidFill>
                <a:latin typeface="Source Sans Pro Semibold"/>
              </a:rPr>
              <a:t>Logistic regression uses an exponential algorithm rather than a linear one. </a:t>
            </a:r>
          </a:p>
          <a:p>
            <a:pPr marL="457200" indent="-457200">
              <a:spcAft>
                <a:spcPts val="1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E" sz="2600" b="1" strike="noStrike" spc="-1" dirty="0">
                <a:solidFill>
                  <a:srgbClr val="1C1C1C"/>
                </a:solidFill>
                <a:latin typeface="Source Sans Pro Semibold"/>
              </a:rPr>
              <a:t>Also, a different cost function.  </a:t>
            </a: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IE" sz="2600" b="1" strike="noStrike" spc="-1" dirty="0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F4DD0D-A52F-4BF5-9FB0-2BB9ACE75201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IE" b="1" spc="-1">
                <a:latin typeface="Source Sans Pro Black"/>
              </a:rPr>
              <a:t>Introduction to Machine Learning</a:t>
            </a:r>
            <a:endParaRPr lang="en-IE" b="1" spc="-1" dirty="0">
              <a:latin typeface="Source Sans Pro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IE" sz="3200" b="1" strike="noStrike" spc="-1" dirty="0">
                <a:solidFill>
                  <a:srgbClr val="FFFFFF"/>
                </a:solidFill>
                <a:latin typeface="Source Sans Pro Black"/>
              </a:rPr>
              <a:t>Classification Algorithms #2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60000" y="171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57200" indent="-457200">
              <a:spcBef>
                <a:spcPts val="1701"/>
              </a:spcBef>
              <a:spcAft>
                <a:spcPts val="1800"/>
              </a:spcAft>
              <a:buSzPct val="99000"/>
              <a:buFont typeface="Wingdings" panose="05000000000000000000" pitchFamily="2" charset="2"/>
              <a:buChar char="§"/>
            </a:pPr>
            <a:r>
              <a:rPr lang="en-IE" sz="2600" b="1" strike="noStrike" spc="-1" dirty="0">
                <a:solidFill>
                  <a:srgbClr val="1C1C1C"/>
                </a:solidFill>
                <a:latin typeface="Source Sans Pro Semibold"/>
              </a:rPr>
              <a:t>Logistic regression doesn’t require a linear relationship between dependent and independent variables.</a:t>
            </a:r>
          </a:p>
          <a:p>
            <a:pPr marL="457200" indent="-457200">
              <a:spcAft>
                <a:spcPts val="1800"/>
              </a:spcAft>
              <a:buClr>
                <a:srgbClr val="000000"/>
              </a:buClr>
              <a:buSzPct val="99000"/>
              <a:buFont typeface="Wingdings" panose="05000000000000000000" pitchFamily="2" charset="2"/>
              <a:buChar char="§"/>
            </a:pPr>
            <a:r>
              <a:rPr lang="en-IE" sz="2600" b="1" strike="noStrike" spc="-1" dirty="0">
                <a:solidFill>
                  <a:srgbClr val="1C1C1C"/>
                </a:solidFill>
                <a:latin typeface="Source Sans Pro Semibold"/>
              </a:rPr>
              <a:t>Include all significant variables to avoid overfitting or underfitting.</a:t>
            </a:r>
          </a:p>
          <a:p>
            <a:pPr marL="457200" indent="-457200">
              <a:spcAft>
                <a:spcPts val="1800"/>
              </a:spcAft>
              <a:buClr>
                <a:srgbClr val="000000"/>
              </a:buClr>
              <a:buSzPct val="99000"/>
              <a:buFont typeface="Wingdings" panose="05000000000000000000" pitchFamily="2" charset="2"/>
              <a:buChar char="§"/>
            </a:pPr>
            <a:r>
              <a:rPr lang="en-IE" sz="2600" b="1" strike="noStrike" spc="-1" dirty="0">
                <a:solidFill>
                  <a:srgbClr val="1C1C1C"/>
                </a:solidFill>
                <a:latin typeface="Source Sans Pro Semibold"/>
              </a:rPr>
              <a:t>Generally requires large sample sizes because maximum likelihood estimates work better. </a:t>
            </a:r>
          </a:p>
          <a:p>
            <a:pPr marL="457200" indent="-457200">
              <a:spcAft>
                <a:spcPts val="1800"/>
              </a:spcAft>
              <a:buClr>
                <a:srgbClr val="000000"/>
              </a:buClr>
              <a:buSzPct val="99000"/>
              <a:buFont typeface="Wingdings" panose="05000000000000000000" pitchFamily="2" charset="2"/>
              <a:buChar char="§"/>
            </a:pPr>
            <a:r>
              <a:rPr lang="en-IE" sz="2600" b="1" strike="noStrike" spc="-1" dirty="0">
                <a:solidFill>
                  <a:srgbClr val="1C1C1C"/>
                </a:solidFill>
                <a:latin typeface="Source Sans Pro Semibold"/>
              </a:rPr>
              <a:t>Independent variables should not be correlated. </a:t>
            </a: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IE" sz="2600" b="1" strike="noStrike" spc="-1" dirty="0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1C515C-9EBF-4029-86F6-8AD6568D61E7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IE" b="1" spc="-1">
                <a:latin typeface="Source Sans Pro Black"/>
              </a:rPr>
              <a:t>Introduction to Machine Learning</a:t>
            </a:r>
            <a:endParaRPr lang="en-IE" b="1" spc="-1" dirty="0">
              <a:latin typeface="Source Sans Pro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IE" sz="3200" b="1" strike="noStrike" spc="-1" dirty="0">
                <a:solidFill>
                  <a:srgbClr val="FFFFFF"/>
                </a:solidFill>
                <a:latin typeface="Source Sans Pro Black"/>
              </a:rPr>
              <a:t>Which Model </a:t>
            </a:r>
            <a:r>
              <a:rPr lang="en-IE" sz="3200" b="1" spc="-1" dirty="0">
                <a:solidFill>
                  <a:srgbClr val="FFFFFF"/>
                </a:solidFill>
                <a:latin typeface="Source Sans Pro Black"/>
              </a:rPr>
              <a:t>T</a:t>
            </a:r>
            <a:r>
              <a:rPr lang="en-IE" sz="3200" b="1" strike="noStrike" spc="-1" dirty="0">
                <a:solidFill>
                  <a:srgbClr val="FFFFFF"/>
                </a:solidFill>
                <a:latin typeface="Source Sans Pro Black"/>
              </a:rPr>
              <a:t>o </a:t>
            </a:r>
            <a:r>
              <a:rPr lang="en-IE" sz="3200" b="1" spc="-1" dirty="0">
                <a:solidFill>
                  <a:srgbClr val="FFFFFF"/>
                </a:solidFill>
                <a:latin typeface="Source Sans Pro Black"/>
              </a:rPr>
              <a:t>C</a:t>
            </a:r>
            <a:r>
              <a:rPr lang="en-IE" sz="3200" b="1" strike="noStrike" spc="-1" dirty="0">
                <a:solidFill>
                  <a:srgbClr val="FFFFFF"/>
                </a:solidFill>
                <a:latin typeface="Source Sans Pro Black"/>
              </a:rPr>
              <a:t>hoose?</a:t>
            </a:r>
          </a:p>
        </p:txBody>
      </p:sp>
      <p:sp>
        <p:nvSpPr>
          <p:cNvPr id="13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57200" indent="-457200">
              <a:spcBef>
                <a:spcPts val="1701"/>
              </a:spcBef>
              <a:spcAft>
                <a:spcPts val="2835"/>
              </a:spcAft>
              <a:buFont typeface="Wingdings" panose="05000000000000000000" pitchFamily="2" charset="2"/>
              <a:buChar char="§"/>
            </a:pPr>
            <a:r>
              <a:rPr lang="en-IE" sz="2600" b="1" spc="-1" dirty="0">
                <a:solidFill>
                  <a:srgbClr val="1C1C1C"/>
                </a:solidFill>
                <a:latin typeface="Source Sans Pro Semibold"/>
              </a:rPr>
              <a:t>Data exploration is a critical part of building these models, especially the predictive ones. </a:t>
            </a:r>
          </a:p>
          <a:p>
            <a:pPr marL="457200" indent="-457200">
              <a:spcAft>
                <a:spcPts val="1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E" sz="2600" b="1" spc="-1" dirty="0">
                <a:solidFill>
                  <a:srgbClr val="1C1C1C"/>
                </a:solidFill>
                <a:latin typeface="Source Sans Pro Semibold"/>
              </a:rPr>
              <a:t>Use different metrics to </a:t>
            </a:r>
            <a:r>
              <a:rPr lang="en-IE" sz="2600" b="1" spc="-1" dirty="0" err="1">
                <a:solidFill>
                  <a:srgbClr val="1C1C1C"/>
                </a:solidFill>
                <a:latin typeface="Source Sans Pro Semibold"/>
              </a:rPr>
              <a:t>analyze</a:t>
            </a:r>
            <a:r>
              <a:rPr lang="en-IE" sz="2600" b="1" spc="-1" dirty="0">
                <a:solidFill>
                  <a:srgbClr val="1C1C1C"/>
                </a:solidFill>
                <a:latin typeface="Source Sans Pro Semibold"/>
              </a:rPr>
              <a:t> performance, such as R-Squared, adjusted R squared, AIC, or BIC.  Use these to check for possible bias in the model. </a:t>
            </a:r>
          </a:p>
          <a:p>
            <a:pPr marL="457200" indent="-457200">
              <a:spcAft>
                <a:spcPts val="1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E" sz="2600" b="1" spc="-1" dirty="0">
                <a:solidFill>
                  <a:srgbClr val="1C1C1C"/>
                </a:solidFill>
                <a:latin typeface="Source Sans Pro Semibold"/>
              </a:rPr>
              <a:t>Use cross-validation to evaluate the models. </a:t>
            </a:r>
          </a:p>
          <a:p>
            <a:pPr marL="457200" indent="-457200">
              <a:spcAft>
                <a:spcPts val="1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E" sz="2600" b="1" spc="-1" dirty="0">
                <a:solidFill>
                  <a:srgbClr val="1C1C1C"/>
                </a:solidFill>
                <a:latin typeface="Source Sans Pro Semibold"/>
              </a:rPr>
              <a:t>Apply the proper regression algorithms, such as Ridge, Lasso and others. </a:t>
            </a: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IE" sz="2600" b="1" strike="noStrike" spc="-1" dirty="0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3795A4-C1FA-4821-95FB-D523B5B8A957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IE" b="1" spc="-1">
                <a:latin typeface="Source Sans Pro Black"/>
              </a:rPr>
              <a:t>Introduction to Machine Learning</a:t>
            </a:r>
            <a:endParaRPr lang="en-IE" b="1" spc="-1" dirty="0">
              <a:latin typeface="Source Sans Pro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IE" sz="3200" b="1" strike="noStrike" spc="-1" dirty="0">
                <a:solidFill>
                  <a:srgbClr val="FFFFFF"/>
                </a:solidFill>
                <a:latin typeface="Source Sans Pro Black"/>
              </a:rPr>
              <a:t>Neural Networks #1</a:t>
            </a:r>
          </a:p>
        </p:txBody>
      </p:sp>
      <p:sp>
        <p:nvSpPr>
          <p:cNvPr id="13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57200" indent="-457200">
              <a:spcAft>
                <a:spcPts val="1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E" sz="2600" b="1" strike="noStrike" spc="-1" dirty="0">
                <a:solidFill>
                  <a:srgbClr val="1C1C1C"/>
                </a:solidFill>
                <a:latin typeface="Source Sans Pro Semibold"/>
              </a:rPr>
              <a:t>Neural Network origins began with the concept of the Perceptron.</a:t>
            </a:r>
          </a:p>
          <a:p>
            <a:pPr marL="457200" indent="-457200">
              <a:spcAft>
                <a:spcPts val="1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E" sz="2600" b="1" strike="noStrike" spc="-1" dirty="0" err="1">
                <a:solidFill>
                  <a:srgbClr val="1C1C1C"/>
                </a:solidFill>
                <a:latin typeface="Source Sans Pro Semibold"/>
              </a:rPr>
              <a:t>Perceptrons</a:t>
            </a:r>
            <a:r>
              <a:rPr lang="en-IE" sz="2600" b="1" strike="noStrike" spc="-1" dirty="0">
                <a:solidFill>
                  <a:srgbClr val="1C1C1C"/>
                </a:solidFill>
                <a:latin typeface="Source Sans Pro Semibold"/>
              </a:rPr>
              <a:t> multiply a weight and input value and add a bias, then send it through an activation function. </a:t>
            </a:r>
          </a:p>
          <a:p>
            <a:pPr marL="457200" indent="-457200">
              <a:spcAft>
                <a:spcPts val="1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E" sz="2600" b="1" strike="noStrike" spc="-1" dirty="0">
                <a:solidFill>
                  <a:srgbClr val="1C1C1C"/>
                </a:solidFill>
                <a:latin typeface="Source Sans Pro Semibold"/>
              </a:rPr>
              <a:t>This function returns a 1 or a 0. </a:t>
            </a:r>
          </a:p>
          <a:p>
            <a:pPr marL="457200" indent="-457200">
              <a:spcAft>
                <a:spcPts val="1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E" sz="2600" b="1" strike="noStrike" spc="-1" dirty="0" err="1">
                <a:solidFill>
                  <a:srgbClr val="1C1C1C"/>
                </a:solidFill>
                <a:latin typeface="Source Sans Pro Semibold"/>
              </a:rPr>
              <a:t>Perceptrons</a:t>
            </a:r>
            <a:r>
              <a:rPr lang="en-IE" sz="2600" b="1" strike="noStrike" spc="-1" dirty="0">
                <a:solidFill>
                  <a:srgbClr val="1C1C1C"/>
                </a:solidFill>
                <a:latin typeface="Source Sans Pro Semibold"/>
              </a:rPr>
              <a:t> are limited.  Can’t handle non-linear problems, such as the classic XOR problem. </a:t>
            </a: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IE" sz="2600" b="1" strike="noStrike" spc="-1" dirty="0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54C8AF-78F6-4D17-83BF-C75DFDBBA2A5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IE" b="1" spc="-1">
                <a:latin typeface="Source Sans Pro Black"/>
              </a:rPr>
              <a:t>Introduction to Machine Learning</a:t>
            </a:r>
            <a:endParaRPr lang="en-IE" b="1" spc="-1" dirty="0">
              <a:latin typeface="Source Sans Pro Black"/>
            </a:endParaRP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B2CFE3A-DEF7-481E-BB9D-C0EB013B9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318" y="256826"/>
            <a:ext cx="1099701" cy="10997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IE" sz="3200" b="1" strike="noStrike" spc="-1" dirty="0">
                <a:solidFill>
                  <a:srgbClr val="FFFFFF"/>
                </a:solidFill>
                <a:latin typeface="Source Sans Pro Black"/>
              </a:rPr>
              <a:t>Neural Networks #2</a:t>
            </a:r>
          </a:p>
        </p:txBody>
      </p:sp>
      <p:sp>
        <p:nvSpPr>
          <p:cNvPr id="14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630900" lvl="1" indent="-342900">
              <a:spcAft>
                <a:spcPts val="1800"/>
              </a:spcAft>
              <a:buSzPct val="99000"/>
              <a:buFont typeface="Wingdings" panose="05000000000000000000" pitchFamily="2" charset="2"/>
              <a:buChar char="§"/>
            </a:pPr>
            <a:r>
              <a:rPr lang="en-IE" sz="2200" b="1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Neural Networks first gained prominence in the 1980s with the publication of Geoff Hinton’s paper on back propagation. </a:t>
            </a: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630900" lvl="1" indent="-342900">
              <a:spcAft>
                <a:spcPts val="1800"/>
              </a:spcAft>
              <a:buClr>
                <a:srgbClr val="000000"/>
              </a:buClr>
              <a:buSzPct val="99000"/>
              <a:buFont typeface="Wingdings" panose="05000000000000000000" pitchFamily="2" charset="2"/>
              <a:buChar char="§"/>
            </a:pPr>
            <a:r>
              <a:rPr lang="en-IE" sz="2200" b="1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However, limitations in processing power and data storage made NN’s non-viable for production systems. </a:t>
            </a: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630900" lvl="1" indent="-342900">
              <a:spcAft>
                <a:spcPts val="1800"/>
              </a:spcAft>
              <a:buClr>
                <a:srgbClr val="000000"/>
              </a:buClr>
              <a:buSzPct val="99000"/>
              <a:buFont typeface="Wingdings" panose="05000000000000000000" pitchFamily="2" charset="2"/>
              <a:buChar char="§"/>
            </a:pPr>
            <a:r>
              <a:rPr lang="en-IE" sz="2200" b="1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In 2012, Geoff Hinton publishes another paper showing a Convolution Neural Network solving image recognition problems. </a:t>
            </a: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630900" lvl="1" indent="-342900">
              <a:spcAft>
                <a:spcPts val="1800"/>
              </a:spcAft>
              <a:buClr>
                <a:srgbClr val="000000"/>
              </a:buClr>
              <a:buSzPct val="99000"/>
              <a:buFont typeface="Wingdings" panose="05000000000000000000" pitchFamily="2" charset="2"/>
              <a:buChar char="§"/>
            </a:pPr>
            <a:r>
              <a:rPr lang="en-IE" sz="2200" b="1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Neural Networks gain significant popularity. </a:t>
            </a: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IE" sz="2200" b="1" strike="noStrike" spc="-1" dirty="0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CA476C-C34E-4520-8031-B150C45983C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IE" b="1" spc="-1">
                <a:latin typeface="Source Sans Pro Black"/>
              </a:rPr>
              <a:t>Introduction to Machine Learning</a:t>
            </a:r>
            <a:endParaRPr lang="en-IE" b="1" spc="-1" dirty="0">
              <a:latin typeface="Source Sans Pro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IE" sz="3200" b="1" strike="noStrike" spc="-1" dirty="0">
                <a:solidFill>
                  <a:srgbClr val="FFFFFF"/>
                </a:solidFill>
                <a:latin typeface="Source Sans Pro Black"/>
              </a:rPr>
              <a:t>Today’s Agenda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360000" y="171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514350" indent="-514350">
              <a:lnSpc>
                <a:spcPct val="150000"/>
              </a:lnSpc>
              <a:spcAft>
                <a:spcPts val="1142"/>
              </a:spcAft>
              <a:buFont typeface="+mj-lt"/>
              <a:buAutoNum type="arabicPeriod"/>
            </a:pPr>
            <a:r>
              <a:rPr lang="en-IE" sz="2600" b="1" strike="noStrike" spc="-1" dirty="0">
                <a:solidFill>
                  <a:srgbClr val="1C1C1C"/>
                </a:solidFill>
                <a:latin typeface="Source Sans Pro Semibold"/>
              </a:rPr>
              <a:t>Terminology</a:t>
            </a:r>
          </a:p>
          <a:p>
            <a:pPr marL="514350" indent="-514350">
              <a:lnSpc>
                <a:spcPct val="150000"/>
              </a:lnSpc>
              <a:spcAft>
                <a:spcPts val="1142"/>
              </a:spcAft>
              <a:buFont typeface="+mj-lt"/>
              <a:buAutoNum type="arabicPeriod"/>
            </a:pPr>
            <a:r>
              <a:rPr lang="en-IE" sz="2600" b="1" spc="-1" dirty="0">
                <a:solidFill>
                  <a:srgbClr val="1C1C1C"/>
                </a:solidFill>
                <a:latin typeface="Source Sans Pro Semibold"/>
              </a:rPr>
              <a:t>Types of Machine Learning</a:t>
            </a:r>
          </a:p>
          <a:p>
            <a:pPr marL="514350" indent="-514350">
              <a:lnSpc>
                <a:spcPct val="150000"/>
              </a:lnSpc>
              <a:spcAft>
                <a:spcPts val="1142"/>
              </a:spcAft>
              <a:buFont typeface="+mj-lt"/>
              <a:buAutoNum type="arabicPeriod"/>
            </a:pPr>
            <a:r>
              <a:rPr lang="en-IE" sz="2600" b="1" spc="-1" dirty="0">
                <a:solidFill>
                  <a:srgbClr val="1C1C1C"/>
                </a:solidFill>
                <a:latin typeface="Source Sans Pro Semibold"/>
              </a:rPr>
              <a:t>Key Tasks and Tools</a:t>
            </a:r>
          </a:p>
          <a:p>
            <a:pPr marL="514350" indent="-514350">
              <a:lnSpc>
                <a:spcPct val="150000"/>
              </a:lnSpc>
              <a:spcAft>
                <a:spcPts val="1142"/>
              </a:spcAft>
              <a:buFont typeface="+mj-lt"/>
              <a:buAutoNum type="arabicPeriod"/>
            </a:pPr>
            <a:r>
              <a:rPr lang="en-IE" sz="2600" b="1" spc="-1" dirty="0">
                <a:solidFill>
                  <a:srgbClr val="1C1C1C"/>
                </a:solidFill>
                <a:latin typeface="Source Sans Pro Semibold"/>
              </a:rPr>
              <a:t>Algorithms and APIs</a:t>
            </a:r>
          </a:p>
          <a:p>
            <a:pPr marL="514350" indent="-514350">
              <a:lnSpc>
                <a:spcPct val="150000"/>
              </a:lnSpc>
              <a:spcAft>
                <a:spcPts val="1142"/>
              </a:spcAft>
              <a:buFont typeface="+mj-lt"/>
              <a:buAutoNum type="arabicPeriod"/>
            </a:pPr>
            <a:r>
              <a:rPr lang="en-IE" sz="2600" b="1" spc="-1" dirty="0">
                <a:solidFill>
                  <a:srgbClr val="1C1C1C"/>
                </a:solidFill>
                <a:latin typeface="Source Sans Pro Semibold"/>
              </a:rPr>
              <a:t>Neural Networks</a:t>
            </a:r>
          </a:p>
          <a:p>
            <a:pPr marL="514350" indent="-514350">
              <a:lnSpc>
                <a:spcPct val="150000"/>
              </a:lnSpc>
              <a:spcAft>
                <a:spcPts val="1142"/>
              </a:spcAft>
              <a:buFont typeface="+mj-lt"/>
              <a:buAutoNum type="arabicPeriod"/>
            </a:pPr>
            <a:r>
              <a:rPr lang="en-IE" sz="2600" b="1" spc="-1" dirty="0">
                <a:solidFill>
                  <a:srgbClr val="1C1C1C"/>
                </a:solidFill>
                <a:latin typeface="Source Sans Pro Semibold"/>
              </a:rPr>
              <a:t>Demo and Case-Study – Fraud Detection</a:t>
            </a:r>
          </a:p>
          <a:p>
            <a:pPr marL="514350" indent="-514350">
              <a:lnSpc>
                <a:spcPct val="150000"/>
              </a:lnSpc>
              <a:spcAft>
                <a:spcPts val="1142"/>
              </a:spcAft>
              <a:buFont typeface="+mj-lt"/>
              <a:buAutoNum type="arabicPeriod"/>
            </a:pPr>
            <a:endParaRPr lang="en-IE" sz="2600" b="1" strike="noStrike" spc="-1" dirty="0">
              <a:solidFill>
                <a:srgbClr val="1C1C1C"/>
              </a:solidFill>
              <a:latin typeface="Source Sans Pro Semibold"/>
            </a:endParaRPr>
          </a:p>
          <a:p>
            <a:pPr marL="514350" indent="-514350">
              <a:lnSpc>
                <a:spcPct val="150000"/>
              </a:lnSpc>
              <a:spcAft>
                <a:spcPts val="1142"/>
              </a:spcAft>
              <a:buFont typeface="+mj-lt"/>
              <a:buAutoNum type="arabicPeriod"/>
            </a:pPr>
            <a:endParaRPr lang="en-IE" sz="2600" b="1" strike="noStrike" spc="-1" dirty="0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CBA269-64CA-4D1A-A352-2AB262D0696B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IE" b="1" spc="-1">
                <a:latin typeface="Source Sans Pro Black"/>
              </a:rPr>
              <a:t>Introduction to Machine Learning</a:t>
            </a:r>
            <a:endParaRPr lang="en-IE" b="1" spc="-1" dirty="0">
              <a:latin typeface="Source Sans Pro Blac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7B2527-51BA-4C89-8F93-52ABF349D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75" y="-231111"/>
            <a:ext cx="2051050" cy="20510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IE" sz="3200" b="1" strike="noStrike" spc="-1" dirty="0">
                <a:solidFill>
                  <a:srgbClr val="FFFFFF"/>
                </a:solidFill>
                <a:latin typeface="Source Sans Pro Black"/>
              </a:rPr>
              <a:t>Neural Networks #3</a:t>
            </a:r>
          </a:p>
        </p:txBody>
      </p:sp>
      <p:sp>
        <p:nvSpPr>
          <p:cNvPr id="14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630900" lvl="1" indent="-342900">
              <a:spcAft>
                <a:spcPts val="1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E" sz="2200" b="1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Deep Neural networks are networks that contain an input layer, one or more hidden layers, and an output layer. </a:t>
            </a: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630900" lvl="1" indent="-342900">
              <a:spcAft>
                <a:spcPts val="1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E" sz="2200" b="1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Several subtypes of NN’s, appear, such as Convolutional NN’s and Recurrent NN’s. </a:t>
            </a: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630900" lvl="1" indent="-342900">
              <a:spcAft>
                <a:spcPts val="1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E" sz="2200" b="1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Most popular activation function for DNN’s now is RELU.  Others, such as tanh are losing popularity.  </a:t>
            </a: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630900" lvl="1" indent="-342900">
              <a:spcAft>
                <a:spcPts val="1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E" sz="2200" b="1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Rectilinear Units are chosen for performance reasons. </a:t>
            </a: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288000" lvl="1">
              <a:spcBef>
                <a:spcPts val="1701"/>
              </a:spcBef>
              <a:spcAft>
                <a:spcPts val="2835"/>
              </a:spcAft>
              <a:buClr>
                <a:srgbClr val="000000"/>
              </a:buClr>
              <a:buSzPct val="75000"/>
              <a:buFont typeface="Symbol" charset="2"/>
              <a:buChar char=""/>
            </a:pP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IE" sz="2200" b="1" strike="noStrike" spc="-1" dirty="0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B8DEF3-1D82-42C4-BB63-80005639E1E6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IE" b="1" spc="-1">
                <a:latin typeface="Source Sans Pro Black"/>
              </a:rPr>
              <a:t>Introduction to Machine Learning</a:t>
            </a:r>
            <a:endParaRPr lang="en-IE" b="1" spc="-1" dirty="0">
              <a:latin typeface="Source Sans Pro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IE" sz="3200" b="1" strike="noStrike" spc="-1" dirty="0">
                <a:solidFill>
                  <a:srgbClr val="FFFFFF"/>
                </a:solidFill>
                <a:latin typeface="Source Sans Pro Black"/>
              </a:rPr>
              <a:t>Convolutional Neural Networks</a:t>
            </a:r>
          </a:p>
        </p:txBody>
      </p:sp>
      <p:sp>
        <p:nvSpPr>
          <p:cNvPr id="14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630900" lvl="1" indent="-342900">
              <a:spcAft>
                <a:spcPts val="1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E" sz="2200" b="1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Standard DNN’s don’t work well for tasks such as image recognition. </a:t>
            </a: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630900" lvl="1" indent="-342900">
              <a:spcAft>
                <a:spcPts val="1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E" sz="2200" b="1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Large images can have 100 million inputs.  Not really possible to create a fully connected DNN for these. </a:t>
            </a: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630900" lvl="1" indent="-342900">
              <a:spcAft>
                <a:spcPts val="18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E" sz="2200" b="1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Convolutional Neural Networks are modelled on how the human eye works.  </a:t>
            </a: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288000" lvl="1">
              <a:spcBef>
                <a:spcPts val="1701"/>
              </a:spcBef>
              <a:spcAft>
                <a:spcPts val="2835"/>
              </a:spcAft>
              <a:buClr>
                <a:srgbClr val="000000"/>
              </a:buClr>
              <a:buSzPct val="75000"/>
              <a:buFont typeface="Symbol" charset="2"/>
              <a:buChar char=""/>
            </a:pP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IE" sz="2200" b="1" strike="noStrike" spc="-1" dirty="0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27844A-75B3-45E4-92E3-D14257D9E727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IE" b="1" spc="-1">
                <a:latin typeface="Source Sans Pro Black"/>
              </a:rPr>
              <a:t>Introduction to Machine Learning</a:t>
            </a:r>
            <a:endParaRPr lang="en-IE" b="1" spc="-1" dirty="0">
              <a:latin typeface="Source Sans Pro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IE" sz="3200" b="1" strike="noStrike" spc="-1" dirty="0">
                <a:solidFill>
                  <a:srgbClr val="FFFFFF"/>
                </a:solidFill>
                <a:latin typeface="Source Sans Pro Black"/>
              </a:rPr>
              <a:t>Convolutional Neural Networks #1</a:t>
            </a:r>
          </a:p>
        </p:txBody>
      </p:sp>
      <p:sp>
        <p:nvSpPr>
          <p:cNvPr id="14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288000" lvl="1">
              <a:spcBef>
                <a:spcPts val="1701"/>
              </a:spcBef>
              <a:spcAft>
                <a:spcPts val="2835"/>
              </a:spcAft>
              <a:buClr>
                <a:srgbClr val="000000"/>
              </a:buClr>
              <a:buSzPct val="75000"/>
            </a:pP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IE" sz="2200" b="1" strike="noStrike" spc="-1" dirty="0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48" name="Picture 147"/>
          <p:cNvPicPr/>
          <p:nvPr/>
        </p:nvPicPr>
        <p:blipFill>
          <a:blip r:embed="rId2"/>
          <a:stretch/>
        </p:blipFill>
        <p:spPr>
          <a:xfrm>
            <a:off x="360000" y="1979999"/>
            <a:ext cx="9537626" cy="3928431"/>
          </a:xfrm>
          <a:prstGeom prst="rect">
            <a:avLst/>
          </a:prstGeom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7794FE-D79E-4EF5-BE48-1A91952D4D35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IE" b="1" spc="-1">
                <a:latin typeface="Source Sans Pro Black"/>
              </a:rPr>
              <a:t>Introduction to Machine Learning</a:t>
            </a:r>
            <a:endParaRPr lang="en-IE" b="1" spc="-1" dirty="0">
              <a:latin typeface="Source Sans Pro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IE" sz="3200" b="1" strike="noStrike" spc="-1" dirty="0">
                <a:solidFill>
                  <a:srgbClr val="FFFFFF"/>
                </a:solidFill>
                <a:latin typeface="Source Sans Pro Black"/>
              </a:rPr>
              <a:t>Convolutional Neural Networks #2</a:t>
            </a:r>
          </a:p>
        </p:txBody>
      </p:sp>
      <p:sp>
        <p:nvSpPr>
          <p:cNvPr id="15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630900" lvl="1" indent="-342900">
              <a:spcAft>
                <a:spcPts val="1800"/>
              </a:spcAft>
              <a:buSzPct val="99000"/>
              <a:buFont typeface="Wingdings" panose="05000000000000000000" pitchFamily="2" charset="2"/>
              <a:buChar char="§"/>
            </a:pPr>
            <a:r>
              <a:rPr lang="en-IE" sz="2200" b="1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CNN’s use the concept of filters and pooling to reduce the image size and only pass along relevant image features to the fully connected layer. </a:t>
            </a: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630900" lvl="1" indent="-342900">
              <a:spcAft>
                <a:spcPts val="1800"/>
              </a:spcAft>
              <a:buClr>
                <a:srgbClr val="000000"/>
              </a:buClr>
              <a:buSzPct val="99000"/>
              <a:buFont typeface="Wingdings" panose="05000000000000000000" pitchFamily="2" charset="2"/>
              <a:buChar char="§"/>
            </a:pPr>
            <a:r>
              <a:rPr lang="en-IE" sz="2200" b="1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Hyperparameters for a CNN include stride and filter size. </a:t>
            </a: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630900" lvl="1" indent="-342900">
              <a:spcAft>
                <a:spcPts val="1800"/>
              </a:spcAft>
              <a:buClr>
                <a:srgbClr val="000000"/>
              </a:buClr>
              <a:buSzPct val="99000"/>
              <a:buFont typeface="Wingdings" panose="05000000000000000000" pitchFamily="2" charset="2"/>
              <a:buChar char="§"/>
            </a:pPr>
            <a:r>
              <a:rPr lang="en-IE" sz="2200" b="1" strike="noStrike" spc="-1" dirty="0" err="1">
                <a:solidFill>
                  <a:srgbClr val="1C1C1C"/>
                </a:solidFill>
                <a:latin typeface="Source Sans Pro Light"/>
                <a:ea typeface="源ノ角ゴシック Light"/>
              </a:rPr>
              <a:t>ReLU</a:t>
            </a:r>
            <a:r>
              <a:rPr lang="en-IE" sz="2200" b="1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 activation functions are the most commonly used as performance is significantly better than with sigmoid or tanh.   </a:t>
            </a: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288000" lvl="1">
              <a:spcBef>
                <a:spcPts val="1701"/>
              </a:spcBef>
              <a:spcAft>
                <a:spcPts val="2835"/>
              </a:spcAft>
              <a:buClr>
                <a:srgbClr val="000000"/>
              </a:buClr>
              <a:buSzPct val="75000"/>
              <a:buFont typeface="Symbol" charset="2"/>
              <a:buChar char=""/>
            </a:pP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IE" sz="2200" b="1" strike="noStrike" spc="-1" dirty="0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5CE390-B966-457A-8E6E-FD98C6564BBC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IE" b="1" spc="-1">
                <a:latin typeface="Source Sans Pro Black"/>
              </a:rPr>
              <a:t>Introduction to Machine Learning</a:t>
            </a:r>
            <a:endParaRPr lang="en-IE" b="1" spc="-1" dirty="0">
              <a:latin typeface="Source Sans Pro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IE" sz="3200" b="1" strike="noStrike" spc="-1" dirty="0">
                <a:solidFill>
                  <a:srgbClr val="FFFFFF"/>
                </a:solidFill>
                <a:latin typeface="Source Sans Pro Black"/>
              </a:rPr>
              <a:t>Demonstration and Case-Study</a:t>
            </a:r>
          </a:p>
        </p:txBody>
      </p:sp>
      <p:sp>
        <p:nvSpPr>
          <p:cNvPr id="15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630900" lvl="1" indent="-342900">
              <a:spcAft>
                <a:spcPts val="1800"/>
              </a:spcAft>
              <a:buSzPct val="99000"/>
              <a:buFont typeface="Wingdings" panose="05000000000000000000" pitchFamily="2" charset="2"/>
              <a:buChar char="§"/>
            </a:pPr>
            <a:r>
              <a:rPr lang="en-IE" sz="2200" b="1" strike="noStrike" spc="-1" dirty="0">
                <a:solidFill>
                  <a:srgbClr val="1C1C1C"/>
                </a:solidFill>
                <a:latin typeface="Source Sans Pro Light"/>
              </a:rPr>
              <a:t>Credit Card Fraud Detection</a:t>
            </a:r>
          </a:p>
          <a:p>
            <a:pPr marL="288000" lvl="1">
              <a:spcBef>
                <a:spcPts val="1701"/>
              </a:spcBef>
              <a:spcAft>
                <a:spcPts val="2835"/>
              </a:spcAft>
              <a:buClr>
                <a:srgbClr val="000000"/>
              </a:buClr>
              <a:buSzPct val="75000"/>
              <a:buFont typeface="Symbol" charset="2"/>
              <a:buChar char=""/>
            </a:pP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IE" sz="2200" b="1" strike="noStrike" spc="-1" dirty="0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5CE390-B966-457A-8E6E-FD98C6564BBC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IE" b="1" spc="-1">
                <a:latin typeface="Source Sans Pro Black"/>
              </a:rPr>
              <a:t>Introduction to Machine Learning</a:t>
            </a:r>
            <a:endParaRPr lang="en-IE" b="1" spc="-1" dirty="0"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5171537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IE" sz="3200" b="1" strike="noStrike" spc="-1" dirty="0">
                <a:solidFill>
                  <a:srgbClr val="FFFFFF"/>
                </a:solidFill>
                <a:latin typeface="Source Sans Pro Black"/>
              </a:rPr>
              <a:t>ML Support Services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5CE390-B966-457A-8E6E-FD98C6564BBC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IE" b="1" spc="-1">
                <a:latin typeface="Source Sans Pro Black"/>
              </a:rPr>
              <a:t>Introduction to Machine Learning</a:t>
            </a:r>
            <a:endParaRPr lang="en-IE" b="1" spc="-1" dirty="0">
              <a:latin typeface="Source Sans Pro Black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19CA05-1673-4989-95C1-9785869B21E0}"/>
              </a:ext>
            </a:extLst>
          </p:cNvPr>
          <p:cNvSpPr/>
          <p:nvPr/>
        </p:nvSpPr>
        <p:spPr>
          <a:xfrm>
            <a:off x="813913" y="2471895"/>
            <a:ext cx="2331217" cy="2160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Python and Big Data Bootcamp</a:t>
            </a:r>
          </a:p>
          <a:p>
            <a:pPr algn="ctr"/>
            <a:endParaRPr lang="en-GB" b="1" dirty="0"/>
          </a:p>
          <a:p>
            <a:pPr algn="ctr"/>
            <a:r>
              <a:rPr lang="en-GB" b="1" dirty="0"/>
              <a:t>5 Days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E7B940-1176-4933-9E73-006448C16A66}"/>
              </a:ext>
            </a:extLst>
          </p:cNvPr>
          <p:cNvSpPr/>
          <p:nvPr/>
        </p:nvSpPr>
        <p:spPr>
          <a:xfrm>
            <a:off x="3799948" y="2471894"/>
            <a:ext cx="2331217" cy="2160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Machine Learning &amp; AI Upskilling Program</a:t>
            </a:r>
          </a:p>
          <a:p>
            <a:pPr algn="ctr"/>
            <a:endParaRPr lang="en-GB" b="1" dirty="0"/>
          </a:p>
          <a:p>
            <a:pPr algn="ctr"/>
            <a:r>
              <a:rPr lang="en-GB" b="1" dirty="0"/>
              <a:t>15 Days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C134E3-FFB9-4C4A-95AE-4FBBDAF12F23}"/>
              </a:ext>
            </a:extLst>
          </p:cNvPr>
          <p:cNvSpPr/>
          <p:nvPr/>
        </p:nvSpPr>
        <p:spPr>
          <a:xfrm>
            <a:off x="6785983" y="2471893"/>
            <a:ext cx="2331217" cy="2160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Consulting &amp; Advisory Services</a:t>
            </a:r>
          </a:p>
        </p:txBody>
      </p:sp>
    </p:spTree>
    <p:extLst>
      <p:ext uri="{BB962C8B-B14F-4D97-AF65-F5344CB8AC3E}">
        <p14:creationId xmlns:p14="http://schemas.microsoft.com/office/powerpoint/2010/main" val="39879570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IE" sz="3200" b="1" strike="noStrike" spc="-1" dirty="0">
                <a:solidFill>
                  <a:srgbClr val="FFFFFF"/>
                </a:solidFill>
                <a:latin typeface="Source Sans Pro Black"/>
              </a:rPr>
              <a:t>Introduction to Machine Learning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IE" sz="2600" b="1" strike="noStrike" spc="-1" dirty="0">
                <a:solidFill>
                  <a:srgbClr val="1C1C1C"/>
                </a:solidFill>
                <a:latin typeface="Source Sans Pro Semibold"/>
              </a:rPr>
              <a:t>An ML program learns from experience (E) with some class of tasks (T) and a performance measurement (P) if its performance at T as measured by P improves with E.</a:t>
            </a:r>
          </a:p>
          <a:p>
            <a:pPr>
              <a:spcAft>
                <a:spcPts val="1142"/>
              </a:spcAft>
            </a:pPr>
            <a:endParaRPr lang="en-IE" sz="2600" b="1" spc="-1" dirty="0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endParaRPr lang="en-IE" sz="2600" b="1" strike="noStrike" spc="-1" dirty="0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lang="en-IE" sz="2600" b="1" spc="-1" dirty="0">
                <a:solidFill>
                  <a:srgbClr val="1C1C1C"/>
                </a:solidFill>
                <a:latin typeface="Source Sans Pro Semibold"/>
              </a:rPr>
              <a:t>Every ML initiative should be linked to</a:t>
            </a:r>
          </a:p>
          <a:p>
            <a:pPr marL="514350" indent="-514350">
              <a:spcAft>
                <a:spcPts val="1142"/>
              </a:spcAft>
              <a:buAutoNum type="alphaLcPeriod"/>
            </a:pPr>
            <a:r>
              <a:rPr lang="en-IE" sz="2600" b="1" spc="-1" dirty="0">
                <a:solidFill>
                  <a:srgbClr val="1C1C1C"/>
                </a:solidFill>
                <a:latin typeface="Source Sans Pro Semibold"/>
              </a:rPr>
              <a:t>Improving client service</a:t>
            </a:r>
          </a:p>
          <a:p>
            <a:pPr marL="514350" indent="-514350">
              <a:spcAft>
                <a:spcPts val="1142"/>
              </a:spcAft>
              <a:buAutoNum type="alphaLcPeriod"/>
            </a:pPr>
            <a:r>
              <a:rPr lang="en-IE" sz="2600" b="1" strike="noStrike" spc="-1" dirty="0">
                <a:solidFill>
                  <a:srgbClr val="1C1C1C"/>
                </a:solidFill>
                <a:latin typeface="Source Sans Pro Semibold"/>
              </a:rPr>
              <a:t>Improving client protection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CBA269-64CA-4D1A-A352-2AB262D0696B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IE" b="1" spc="-1">
                <a:latin typeface="Source Sans Pro Black"/>
              </a:rPr>
              <a:t>Introduction to Machine Learning</a:t>
            </a:r>
            <a:endParaRPr lang="en-IE" b="1" spc="-1" dirty="0">
              <a:latin typeface="Source Sans Pro Black"/>
            </a:endParaRP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6B0980D-E550-4CCB-8B69-FB1588FB5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792" y="3707842"/>
            <a:ext cx="1791921" cy="179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5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IE" sz="3200" b="1" strike="noStrike" spc="-1" dirty="0">
                <a:solidFill>
                  <a:srgbClr val="FFFFFF"/>
                </a:solidFill>
                <a:latin typeface="Source Sans Pro Black"/>
              </a:rPr>
              <a:t>Terminology #1</a:t>
            </a:r>
          </a:p>
        </p:txBody>
      </p:sp>
      <p:sp>
        <p:nvSpPr>
          <p:cNvPr id="93" name="TextShape 2"/>
          <p:cNvSpPr txBox="1"/>
          <p:nvPr/>
        </p:nvSpPr>
        <p:spPr>
          <a:xfrm>
            <a:off x="360000" y="1618259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</a:pPr>
            <a:r>
              <a:rPr lang="en-IE" sz="2600" b="1" strike="noStrike" spc="-1" dirty="0">
                <a:solidFill>
                  <a:srgbClr val="1C1C1C"/>
                </a:solidFill>
                <a:latin typeface="Source Sans Pro Semibold"/>
                <a:ea typeface="源ノ角ゴシック Medium"/>
              </a:rPr>
              <a:t>Features.</a:t>
            </a:r>
            <a:endParaRPr lang="en-IE" sz="2600" b="1" spc="-1" dirty="0">
              <a:solidFill>
                <a:srgbClr val="1C1C1C"/>
              </a:solidFill>
              <a:latin typeface="Source Sans Pro Semibold"/>
              <a:ea typeface="源ノ角ゴシック Medium"/>
            </a:endParaRPr>
          </a:p>
          <a:p>
            <a:pPr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</a:pPr>
            <a:r>
              <a:rPr lang="en-IE" sz="2200" b="0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The number of features or distinct traits that can be used to describe each item in a </a:t>
            </a:r>
            <a:r>
              <a:rPr lang="en-IE" sz="2200" b="0" strike="noStrike" spc="-1" dirty="0" err="1">
                <a:solidFill>
                  <a:srgbClr val="1C1C1C"/>
                </a:solidFill>
                <a:latin typeface="Source Sans Pro Light"/>
                <a:ea typeface="源ノ角ゴシック Light"/>
              </a:rPr>
              <a:t>quantative</a:t>
            </a:r>
            <a:r>
              <a:rPr lang="en-IE" sz="2200" b="0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 manner.</a:t>
            </a: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</a:pPr>
            <a:r>
              <a:rPr lang="en-IE" sz="2600" b="1" strike="noStrike" spc="-1" dirty="0">
                <a:solidFill>
                  <a:srgbClr val="1C1C1C"/>
                </a:solidFill>
                <a:latin typeface="Source Sans Pro Semibold"/>
                <a:ea typeface="源ノ角ゴシック Medium"/>
              </a:rPr>
              <a:t>Samples.					</a:t>
            </a:r>
            <a:endParaRPr lang="en-IE" sz="2600" b="1" spc="-1" dirty="0">
              <a:solidFill>
                <a:srgbClr val="1C1C1C"/>
              </a:solidFill>
              <a:latin typeface="Source Sans Pro Semibold"/>
            </a:endParaRPr>
          </a:p>
          <a:p>
            <a:pPr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</a:pPr>
            <a:r>
              <a:rPr lang="en-IE" sz="2200" b="0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An item of data to process.  </a:t>
            </a:r>
          </a:p>
          <a:p>
            <a:pPr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</a:pPr>
            <a:r>
              <a:rPr lang="en-IE" sz="2200" b="0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Samples can come from documents, pictures, sound files, or as a row in a database or CSV file. </a:t>
            </a: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2F0B1A-B9D7-4516-BEF7-42A75B132B41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IE" b="1" spc="-1">
                <a:latin typeface="Source Sans Pro Black"/>
              </a:rPr>
              <a:t>Introduction to Machine Learning</a:t>
            </a:r>
            <a:endParaRPr lang="en-IE" b="1" spc="-1" dirty="0">
              <a:latin typeface="Source Sans Pro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IE" sz="3200" b="1" strike="noStrike" spc="-1" dirty="0">
                <a:solidFill>
                  <a:srgbClr val="FFFFFF"/>
                </a:solidFill>
                <a:latin typeface="Source Sans Pro Black"/>
              </a:rPr>
              <a:t>Terminology #2</a:t>
            </a:r>
          </a:p>
        </p:txBody>
      </p:sp>
      <p:sp>
        <p:nvSpPr>
          <p:cNvPr id="95" name="TextShape 2"/>
          <p:cNvSpPr txBox="1"/>
          <p:nvPr/>
        </p:nvSpPr>
        <p:spPr>
          <a:xfrm>
            <a:off x="360000" y="1588114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</a:pPr>
            <a:r>
              <a:rPr lang="en-IE" sz="2600" b="1" strike="noStrike" spc="-1" dirty="0">
                <a:solidFill>
                  <a:srgbClr val="1C1C1C"/>
                </a:solidFill>
                <a:latin typeface="Source Sans Pro Semibold"/>
                <a:ea typeface="源ノ角ゴシック Medium"/>
              </a:rPr>
              <a:t>Feature Vector</a:t>
            </a:r>
            <a:endParaRPr lang="en-IE" sz="2600" b="1" spc="-1" dirty="0">
              <a:solidFill>
                <a:srgbClr val="1C1C1C"/>
              </a:solidFill>
              <a:latin typeface="Source Sans Pro Semibold"/>
            </a:endParaRPr>
          </a:p>
          <a:p>
            <a:pPr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</a:pPr>
            <a:r>
              <a:rPr lang="en-IE" sz="2200" b="0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An n-dimensional vector of numerical features that represent some object. </a:t>
            </a: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</a:pPr>
            <a:r>
              <a:rPr lang="en-IE" sz="2600" b="1" strike="noStrike" spc="-1" dirty="0">
                <a:solidFill>
                  <a:srgbClr val="1C1C1C"/>
                </a:solidFill>
                <a:latin typeface="Source Sans Pro Semibold"/>
                <a:ea typeface="源ノ角ゴシック Medium"/>
              </a:rPr>
              <a:t>Feature extraction			</a:t>
            </a:r>
            <a:endParaRPr lang="en-IE" sz="2600" b="1" spc="-1" dirty="0">
              <a:solidFill>
                <a:srgbClr val="1C1C1C"/>
              </a:solidFill>
              <a:latin typeface="Source Sans Pro Semibold"/>
            </a:endParaRPr>
          </a:p>
          <a:p>
            <a:pPr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</a:pPr>
            <a:r>
              <a:rPr lang="en-IE" sz="2200" b="0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Preparation of the feature vector</a:t>
            </a:r>
            <a:endParaRPr lang="en-IE" sz="2200" spc="-1" dirty="0">
              <a:solidFill>
                <a:srgbClr val="1C1C1C"/>
              </a:solidFill>
              <a:latin typeface="Source Sans Pro Light"/>
            </a:endParaRPr>
          </a:p>
          <a:p>
            <a:pPr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</a:pPr>
            <a:r>
              <a:rPr lang="en-IE" sz="2200" b="0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Transforms the data in a high dimensional space to a space of fewer dimensions.</a:t>
            </a: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208BE-2032-45F1-AE34-C1D6F9C0F95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IE" b="1" spc="-1">
                <a:latin typeface="Source Sans Pro Black"/>
              </a:rPr>
              <a:t>Introduction to Machine Learning</a:t>
            </a:r>
            <a:endParaRPr lang="en-IE" b="1" spc="-1" dirty="0">
              <a:latin typeface="Source Sans Pro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IE" sz="3200" b="1" strike="noStrike" spc="-1" dirty="0">
                <a:solidFill>
                  <a:srgbClr val="FFFFFF"/>
                </a:solidFill>
                <a:latin typeface="Source Sans Pro Black"/>
              </a:rPr>
              <a:t>Terminology #3</a:t>
            </a:r>
          </a:p>
        </p:txBody>
      </p:sp>
      <p:sp>
        <p:nvSpPr>
          <p:cNvPr id="97" name="TextShape 2"/>
          <p:cNvSpPr txBox="1"/>
          <p:nvPr/>
        </p:nvSpPr>
        <p:spPr>
          <a:xfrm>
            <a:off x="360000" y="1779033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</a:pPr>
            <a:r>
              <a:rPr lang="en-IE" sz="2600" b="1" strike="noStrike" spc="-1" dirty="0">
                <a:solidFill>
                  <a:srgbClr val="1C1C1C"/>
                </a:solidFill>
                <a:latin typeface="Source Sans Pro Semibold"/>
                <a:ea typeface="源ノ角ゴシック Medium"/>
              </a:rPr>
              <a:t>Training/Evolution set</a:t>
            </a:r>
            <a:endParaRPr lang="en-IE" sz="2600" b="1" spc="-1" dirty="0">
              <a:solidFill>
                <a:srgbClr val="1C1C1C"/>
              </a:solidFill>
              <a:latin typeface="Source Sans Pro Semibold"/>
              <a:ea typeface="源ノ角ゴシック Medium"/>
            </a:endParaRPr>
          </a:p>
          <a:p>
            <a:pPr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</a:pPr>
            <a:r>
              <a:rPr lang="en-IE" sz="2200" b="0" strike="noStrike" spc="-1" dirty="0">
                <a:solidFill>
                  <a:srgbClr val="1C1C1C"/>
                </a:solidFill>
                <a:latin typeface="Source Sans Pro Light"/>
              </a:rPr>
              <a:t>Set of data to discover potentially predictive relationships</a:t>
            </a:r>
          </a:p>
          <a:p>
            <a:pPr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</a:pPr>
            <a:r>
              <a:rPr lang="en-IE" sz="2600" b="1" strike="noStrike" spc="-1" dirty="0">
                <a:solidFill>
                  <a:srgbClr val="1C1C1C"/>
                </a:solidFill>
                <a:latin typeface="Source Sans Pro Semibold"/>
                <a:ea typeface="源ノ角ゴシック Medium"/>
              </a:rPr>
              <a:t>Testing set		</a:t>
            </a:r>
            <a:endParaRPr lang="en-IE" sz="2600" b="1" spc="-1" dirty="0">
              <a:solidFill>
                <a:srgbClr val="1C1C1C"/>
              </a:solidFill>
              <a:latin typeface="Source Sans Pro Semibold"/>
            </a:endParaRPr>
          </a:p>
          <a:p>
            <a:pPr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</a:pPr>
            <a:r>
              <a:rPr lang="en-IE" sz="2200" b="0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Set of data that is used to test how well the machine learning model behaves with non-training data. </a:t>
            </a: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7F58A1-3875-4EA0-A8D9-6358E4EEFAE3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IE" b="1" spc="-1">
                <a:latin typeface="Source Sans Pro Black"/>
              </a:rPr>
              <a:t>Introduction to Machine Learning</a:t>
            </a:r>
            <a:endParaRPr lang="en-IE" b="1" spc="-1" dirty="0">
              <a:latin typeface="Source Sans Pro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IE" sz="3200" b="1" strike="noStrike" spc="-1" dirty="0">
                <a:solidFill>
                  <a:srgbClr val="FFFFFF"/>
                </a:solidFill>
                <a:latin typeface="Source Sans Pro Black"/>
              </a:rPr>
              <a:t>Types of Learning</a:t>
            </a:r>
          </a:p>
        </p:txBody>
      </p:sp>
      <p:sp>
        <p:nvSpPr>
          <p:cNvPr id="99" name="TextShape 2"/>
          <p:cNvSpPr txBox="1"/>
          <p:nvPr/>
        </p:nvSpPr>
        <p:spPr>
          <a:xfrm>
            <a:off x="360000" y="1789081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</a:pPr>
            <a:r>
              <a:rPr lang="en-IE" sz="2600" b="1" strike="noStrike" spc="-1" dirty="0">
                <a:solidFill>
                  <a:srgbClr val="1C1C1C"/>
                </a:solidFill>
                <a:latin typeface="Source Sans Pro Semibold"/>
                <a:ea typeface="源ノ角ゴシック Medium"/>
              </a:rPr>
              <a:t>Supervised Learning</a:t>
            </a:r>
          </a:p>
          <a:p>
            <a:pPr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</a:pPr>
            <a:r>
              <a:rPr lang="en-IE" sz="2200" b="0" strike="noStrike" spc="-1" dirty="0">
                <a:solidFill>
                  <a:srgbClr val="1C1C1C"/>
                </a:solidFill>
                <a:latin typeface="Source Sans Pro Light"/>
              </a:rPr>
              <a:t>Teaching a model where you already know the answers. </a:t>
            </a:r>
          </a:p>
          <a:p>
            <a:pPr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</a:pPr>
            <a:r>
              <a:rPr lang="en-IE" sz="2600" b="1" strike="noStrike" spc="-1" dirty="0">
                <a:solidFill>
                  <a:srgbClr val="1C1C1C"/>
                </a:solidFill>
                <a:latin typeface="Source Sans Pro Semibold"/>
                <a:ea typeface="源ノ角ゴシック Medium"/>
              </a:rPr>
              <a:t>Semi-supervised learning</a:t>
            </a:r>
          </a:p>
          <a:p>
            <a:pPr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</a:pPr>
            <a:r>
              <a:rPr lang="en-IE" sz="2200" b="0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Used where not all data is labelled. Many real world problems fall into this category.  Use a mix of supervised and unsupervised learning algorithms here. </a:t>
            </a: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</a:pPr>
            <a:r>
              <a:rPr lang="en-IE" sz="2600" b="1" strike="noStrike" spc="-1" dirty="0">
                <a:solidFill>
                  <a:srgbClr val="1C1C1C"/>
                </a:solidFill>
                <a:latin typeface="Source Sans Pro Semibold"/>
                <a:ea typeface="源ノ角ゴシック Medium"/>
              </a:rPr>
              <a:t>Unsupervised learning</a:t>
            </a:r>
          </a:p>
          <a:p>
            <a:pPr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</a:pPr>
            <a:r>
              <a:rPr lang="en-IE" sz="2200" b="0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Training a model where you don’t know what types of results to expect.</a:t>
            </a: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spcBef>
                <a:spcPts val="850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876EA6-15C3-40DA-AF01-861F23050243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IE" b="1" spc="-1">
                <a:latin typeface="Source Sans Pro Black"/>
              </a:rPr>
              <a:t>Introduction to Machine Learning</a:t>
            </a:r>
            <a:endParaRPr lang="en-IE" b="1" spc="-1" dirty="0">
              <a:latin typeface="Source Sans Pro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IE" sz="3200" b="1" strike="noStrike" spc="-1" dirty="0">
                <a:solidFill>
                  <a:srgbClr val="FFFFFF"/>
                </a:solidFill>
                <a:latin typeface="Source Sans Pro Black"/>
              </a:rPr>
              <a:t>Supervised Learning 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360000" y="1638356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pPr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</a:pPr>
            <a:r>
              <a:rPr lang="en-IE" sz="2600" b="1" strike="noStrike" spc="-1" dirty="0">
                <a:solidFill>
                  <a:srgbClr val="1C1C1C"/>
                </a:solidFill>
                <a:latin typeface="Source Sans Pro Semibold"/>
                <a:ea typeface="源ノ角ゴシック Medium"/>
              </a:rPr>
              <a:t>Two major types of supervised learning</a:t>
            </a:r>
            <a:endParaRPr lang="en-IE" sz="2600" b="1" strike="noStrike" spc="-1" dirty="0">
              <a:solidFill>
                <a:srgbClr val="1C1C1C"/>
              </a:solidFill>
              <a:latin typeface="Source Sans Pro Semibold"/>
            </a:endParaRPr>
          </a:p>
          <a:p>
            <a:pPr marL="432000" lvl="1" indent="-216000">
              <a:spcAft>
                <a:spcPts val="1134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IE" sz="2200" b="0" strike="noStrike" spc="-1" dirty="0">
                <a:solidFill>
                  <a:srgbClr val="1C1C1C"/>
                </a:solidFill>
                <a:latin typeface="Source Sans Pro Light"/>
              </a:rPr>
              <a:t>Prediction</a:t>
            </a:r>
          </a:p>
          <a:p>
            <a:pPr marL="432000" lvl="1" indent="-216000">
              <a:spcAft>
                <a:spcPts val="1134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IE" sz="2200" b="0" strike="noStrike" spc="-1" dirty="0">
                <a:solidFill>
                  <a:srgbClr val="1C1C1C"/>
                </a:solidFill>
                <a:latin typeface="Source Sans Pro Light"/>
              </a:rPr>
              <a:t>Classification</a:t>
            </a:r>
          </a:p>
          <a:p>
            <a:pPr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</a:pPr>
            <a:r>
              <a:rPr lang="en-IE" sz="2600" b="1" strike="noStrike" spc="-1" dirty="0">
                <a:solidFill>
                  <a:srgbClr val="1C1C1C"/>
                </a:solidFill>
                <a:latin typeface="Source Sans Pro Semibold"/>
                <a:ea typeface="源ノ角ゴシック Medium"/>
              </a:rPr>
              <a:t>Prediction</a:t>
            </a:r>
            <a:endParaRPr lang="en-IE" sz="2600" b="1" strike="noStrike" spc="-1" dirty="0">
              <a:solidFill>
                <a:srgbClr val="1C1C1C"/>
              </a:solidFill>
              <a:latin typeface="Source Sans Pro Semibold"/>
            </a:endParaRPr>
          </a:p>
          <a:p>
            <a:pPr marL="432000" lvl="1" indent="-216000">
              <a:spcBef>
                <a:spcPts val="850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IE" sz="2200" b="0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Attempting to predict the value of a continuous dependent variable based on the values of one or  more independent variables. </a:t>
            </a: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</a:pPr>
            <a:r>
              <a:rPr lang="en-IE" sz="2600" b="1" strike="noStrike" spc="-1" dirty="0">
                <a:solidFill>
                  <a:srgbClr val="1C1C1C"/>
                </a:solidFill>
                <a:latin typeface="Source Sans Pro Semibold"/>
                <a:ea typeface="源ノ角ゴシック Medium"/>
              </a:rPr>
              <a:t>Classification</a:t>
            </a:r>
            <a:endParaRPr lang="en-IE" sz="2600" b="1" strike="noStrike" spc="-1" dirty="0">
              <a:solidFill>
                <a:srgbClr val="1C1C1C"/>
              </a:solidFill>
              <a:latin typeface="Source Sans Pro Semibold"/>
            </a:endParaRPr>
          </a:p>
          <a:p>
            <a:pPr marL="432000" lvl="1" indent="-216000">
              <a:spcBef>
                <a:spcPts val="850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IE" sz="2200" b="0" strike="noStrike" spc="-1" dirty="0">
                <a:solidFill>
                  <a:srgbClr val="1C1C1C"/>
                </a:solidFill>
                <a:latin typeface="Source Sans Pro Light"/>
                <a:ea typeface="源ノ角ゴシック Light"/>
              </a:rPr>
              <a:t>Attempt to separate a dependent variable into one category or another based on the value of one or more independent variables.</a:t>
            </a: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spcBef>
                <a:spcPts val="850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spcBef>
                <a:spcPts val="850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spcBef>
                <a:spcPts val="850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IE" sz="2200" b="0" strike="noStrike" spc="-1" dirty="0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461DF7-E0D6-45A6-A744-C85BE306ADE2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IE" b="1" spc="-1">
                <a:latin typeface="Source Sans Pro Black"/>
              </a:rPr>
              <a:t>Introduction to Machine Learning</a:t>
            </a:r>
            <a:endParaRPr lang="en-IE" b="1" spc="-1" dirty="0">
              <a:latin typeface="Source Sans Pro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1681</TotalTime>
  <Words>1463</Words>
  <Application>Microsoft Office PowerPoint</Application>
  <PresentationFormat>Custom</PresentationFormat>
  <Paragraphs>209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Arial</vt:lpstr>
      <vt:lpstr>Calibri</vt:lpstr>
      <vt:lpstr>DejaVu Sans</vt:lpstr>
      <vt:lpstr>Source Sans Pro Black</vt:lpstr>
      <vt:lpstr>Source Sans Pro Light</vt:lpstr>
      <vt:lpstr>Source Sans Pro Semibold</vt:lpstr>
      <vt:lpstr>Symbol</vt:lpstr>
      <vt:lpstr>Wingdings</vt:lpstr>
      <vt:lpstr>源ノ角ゴシック Light</vt:lpstr>
      <vt:lpstr>源ノ角ゴシック Medium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David Bole</dc:creator>
  <dc:description/>
  <cp:lastModifiedBy>David Bole</cp:lastModifiedBy>
  <cp:revision>62</cp:revision>
  <dcterms:created xsi:type="dcterms:W3CDTF">2018-04-01T19:54:18Z</dcterms:created>
  <dcterms:modified xsi:type="dcterms:W3CDTF">2018-04-04T13:37:20Z</dcterms:modified>
  <dc:language>en-IE</dc:language>
</cp:coreProperties>
</file>