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IE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IE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IE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IE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I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I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IE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IE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IE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IE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IE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IE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IE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IE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IE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IE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IE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n-IE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IE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IE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IE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4AB30F09-005A-46A9-8C3B-ED5ACD9CF148}" type="slidenum">
              <a:rPr b="1" lang="en-IE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IE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I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IE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IE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IE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IE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IE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IE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IE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IE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IE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IE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IE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IE" sz="1800" spc="-1" strike="noStrike">
                <a:solidFill>
                  <a:srgbClr val="e74c3c"/>
                </a:solidFill>
                <a:latin typeface="Source Sans Pro Black"/>
              </a:rPr>
              <a:t>&lt;date/time&gt;</a:t>
            </a:r>
            <a:endParaRPr b="1" lang="en-IE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IE" sz="1800" spc="-1" strike="noStrike">
                <a:solidFill>
                  <a:srgbClr val="e74c3c"/>
                </a:solidFill>
                <a:latin typeface="Source Sans Pro Black"/>
              </a:rPr>
              <a:t>&lt;footer&gt;</a:t>
            </a:r>
            <a:endParaRPr b="1" lang="en-IE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BB72C581-CFE9-4FE7-934C-9BB579FEAF78}" type="slidenum">
              <a:rPr b="1" lang="en-IE" sz="1800" spc="-1" strike="noStrike">
                <a:solidFill>
                  <a:srgbClr val="e74c3c"/>
                </a:solidFill>
                <a:latin typeface="Source Sans Pro Black"/>
              </a:rPr>
              <a:t>&lt;number&gt;</a:t>
            </a:fld>
            <a:endParaRPr b="1" lang="en-IE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Introduction to Machine Learning</a:t>
            </a:r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endParaRPr b="1" lang="en-I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200" spc="-1" strike="noStrike">
                <a:solidFill>
                  <a:srgbClr val="1c1c1c"/>
                </a:solidFill>
                <a:latin typeface="Source Sans Pro Light"/>
              </a:rPr>
              <a:t>A type of Artificial Intelligence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200" spc="-1" strike="noStrike">
                <a:solidFill>
                  <a:srgbClr val="1c1c1c"/>
                </a:solidFill>
                <a:latin typeface="Source Sans Pro Light"/>
              </a:rPr>
              <a:t>A construction and study of systems that learn from data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200" spc="-1" strike="noStrike">
                <a:solidFill>
                  <a:srgbClr val="1c1c1c"/>
                </a:solidFill>
                <a:latin typeface="Source Sans Pro Light"/>
              </a:rPr>
              <a:t>Seen as building blocks to make computers learn to behave more intelligently.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200" spc="-1" strike="noStrike">
                <a:solidFill>
                  <a:srgbClr val="1c1c1c"/>
                </a:solidFill>
                <a:latin typeface="Source Sans Pro Light"/>
              </a:rPr>
              <a:t>A theoretical concept.  Various techniques and algorithms and various implementations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How ML Professionals spend their time</a:t>
            </a:r>
            <a:endParaRPr b="1" lang="en-I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694080" y="1980000"/>
            <a:ext cx="8511840" cy="468000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A sample ML workflow</a:t>
            </a:r>
            <a:endParaRPr b="1" lang="en-I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694080" y="2086920"/>
            <a:ext cx="8511840" cy="446616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Introduction to Machine Learning</a:t>
            </a:r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endParaRPr b="1" lang="en-I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lvl="1" marL="288000" algn="ctr"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ML task allocation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 algn="ctr"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 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The workflow is split into four general areas. 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1.  Data Processing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2.  Training and testing set creation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3.  Machine Learning Algorithm testing and evaluation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4.  Deployment and A/B testing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Bef>
                <a:spcPts val="850"/>
              </a:spcBef>
              <a:spcAft>
                <a:spcPts val="1993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endParaRPr b="1" lang="en-IE" sz="22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Bef>
                <a:spcPts val="850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Introduction to Machine Learning</a:t>
            </a:r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endParaRPr b="1" lang="en-I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lvl="1" marL="288000" algn="ctr"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ML Data Processing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 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Data Processing is defined as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1.  Data Acquisition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2.  Data Analysis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3.  Data Normalization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4.  Data Transformation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5.  Data Integration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6.  Data Filtering/Slicing/Reduction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Bef>
                <a:spcPts val="850"/>
              </a:spcBef>
              <a:spcAft>
                <a:spcPts val="1993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endParaRPr b="1" lang="en-IE" sz="22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Bef>
                <a:spcPts val="850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Introduction to Machine Learning</a:t>
            </a:r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endParaRPr b="1" lang="en-I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lvl="1" marL="288000" algn="ctr"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Evaluating ML algorithms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 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We test various algorithms to create different models.  We evaluate them and fine-tune our hyper parameters. 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Once we have selected the most accurate model(s), we can deploy them using standard DevOps tools in the deployment tool chain. 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Bef>
                <a:spcPts val="850"/>
              </a:spcBef>
              <a:spcAft>
                <a:spcPts val="1993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endParaRPr b="1" lang="en-IE" sz="22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Bef>
                <a:spcPts val="850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Introduction to Machine Learning</a:t>
            </a:r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endParaRPr b="1" lang="en-I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lvl="1" marL="288000" algn="ctr"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Tools for data acquisition, cleansing and analysis.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 algn="ctr"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 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1.  Python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2.  Pandas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3.  Numpy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4.  Matplotlib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5.  Seaborn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Bef>
                <a:spcPts val="850"/>
              </a:spcBef>
              <a:spcAft>
                <a:spcPts val="1993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endParaRPr b="1" lang="en-IE" sz="22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Bef>
                <a:spcPts val="850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Introduction to Machine Learning</a:t>
            </a:r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endParaRPr b="1" lang="en-I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lvl="1" marL="288000" algn="ctr"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Machine Learning API’s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 algn="ctr"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 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1.  TensorFlow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2.  Sci-Kit Learn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3.  Theano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4.  Keras (Front end for both Tensorflow and Theano)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Bef>
                <a:spcPts val="850"/>
              </a:spcBef>
              <a:spcAft>
                <a:spcPts val="1984"/>
              </a:spcAft>
            </a:pP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Bef>
                <a:spcPts val="850"/>
              </a:spcBef>
              <a:spcAft>
                <a:spcPts val="1993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endParaRPr b="1" lang="en-IE" sz="22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Bef>
                <a:spcPts val="850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Introduction to Machine Learning</a:t>
            </a:r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endParaRPr b="1" lang="en-I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lvl="1" marL="288000" algn="ctr"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TensorFlow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</a:rPr>
              <a:t>TensorFlow is a Machine Learning toolkit from Google. </a:t>
            </a: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</a:rPr>
              <a:t>Written in C++ with bindings for many languages, including Python</a:t>
            </a: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</a:rPr>
              <a:t>Uses the concept of a Directed Acyclic Graph</a:t>
            </a: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</a:rPr>
              <a:t>Somewhat low level with a fairly steep learning curve. </a:t>
            </a: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</a:rPr>
              <a:t>Specifically designed for Neural Network implementations. </a:t>
            </a: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 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Bef>
                <a:spcPts val="850"/>
              </a:spcBef>
              <a:spcAft>
                <a:spcPts val="1984"/>
              </a:spcAft>
            </a:pP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Bef>
                <a:spcPts val="850"/>
              </a:spcBef>
              <a:spcAft>
                <a:spcPts val="1993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endParaRPr b="1" lang="en-IE" sz="22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Bef>
                <a:spcPts val="850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Introduction to Machine Learning</a:t>
            </a:r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endParaRPr b="1" lang="en-I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lvl="1" marL="288000" algn="ctr"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Scikit Learn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</a:rPr>
              <a:t>Python specific toolkit. </a:t>
            </a: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</a:rPr>
              <a:t>Extremely easy to program and use. </a:t>
            </a: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</a:rPr>
              <a:t>Less support for Neural Networks than TensorFlow</a:t>
            </a: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</a:rPr>
              <a:t>No support for graphics cards.  </a:t>
            </a: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Introduction to Machine Learning</a:t>
            </a:r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endParaRPr b="1" lang="en-I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lvl="1" marL="288000" algn="ctr"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Theano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</a:rPr>
              <a:t>Python specific toolkit. </a:t>
            </a: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</a:rPr>
              <a:t>Developed at the University of Montreal </a:t>
            </a: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</a:rPr>
              <a:t>Better performance for many algorithms than Tensorflow. </a:t>
            </a: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Introduction to Machine LEarning</a:t>
            </a:r>
            <a:endParaRPr b="1" lang="en-I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</a:rPr>
              <a:t>An ML program learns from experience (E) with some class of tasks (T) and a performance measurement (P) if its performance at T as measured by P improves with E.</a:t>
            </a: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1517040" y="829080"/>
            <a:ext cx="482400" cy="3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E" sz="1800" spc="-1" strike="noStrike">
                <a:latin typeface="Source Sans Pro"/>
              </a:rPr>
              <a:t>Int</a:t>
            </a:r>
            <a:endParaRPr b="0" lang="en-IE" sz="1800" spc="-1" strike="noStrike">
              <a:latin typeface="Source Sans Pro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Introduction to Machine Learning</a:t>
            </a:r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endParaRPr b="1" lang="en-I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lvl="1" marL="288000" algn="ctr"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Regression algorithms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</a:rPr>
              <a:t>These algorithms attempt to create a “best fit” line through a graph of points </a:t>
            </a: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</a:rPr>
              <a:t>Standard linear regression uses the y=mx + b equation to fit the line.</a:t>
            </a: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</a:rPr>
              <a:t>Cost function is usually </a:t>
            </a:r>
            <a:r>
              <a:rPr b="1" i="1" lang="en-IE" sz="2600" spc="-1" strike="noStrike">
                <a:solidFill>
                  <a:srgbClr val="1c1c1c"/>
                </a:solidFill>
                <a:latin typeface="Source Sans Pro Semibold"/>
              </a:rPr>
              <a:t>least mean squares</a:t>
            </a: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</a:rPr>
              <a:t>, but can also be absolute value (L1 Norm)</a:t>
            </a: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</a:rPr>
              <a:t>We use gradient descent to find the minima of the cost function. </a:t>
            </a: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Introduction to Machine Learning</a:t>
            </a:r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endParaRPr b="1" lang="en-I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lvl="1" marL="288000" algn="ctr"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Regression algorithms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</a:rPr>
              <a:t>We use other linear regression algorithms, such as Ridge regression, if there is a high degree of multicollinearity between the independent variables to reduce the variance. </a:t>
            </a: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</a:rPr>
              <a:t>We can evaluate the performance of our algorithms by calculating the coefficient of determination (R squared). </a:t>
            </a: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Introduction to Machine Learning</a:t>
            </a:r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endParaRPr b="1" lang="en-I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lvl="1" marL="288000" algn="ctr">
              <a:spcBef>
                <a:spcPts val="1701"/>
              </a:spcBef>
              <a:spcAft>
                <a:spcPts val="2835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Regression algorithms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Bef>
                <a:spcPts val="1701"/>
              </a:spcBef>
              <a:spcAft>
                <a:spcPts val="2835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 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</a:rPr>
              <a:t>There must be a linear relationship between the dependent and independent variable.</a:t>
            </a: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</a:rPr>
              <a:t>Linear Regression is very sensitive to outliers.</a:t>
            </a: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</a:rPr>
              <a:t>Data analysis should take into account any issues with heteroskedasticity or multicollinearity. </a:t>
            </a: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Introduction to Machine Learning</a:t>
            </a:r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endParaRPr b="1" lang="en-I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lvl="1" marL="288000" algn="ctr">
              <a:spcBef>
                <a:spcPts val="1701"/>
              </a:spcBef>
              <a:spcAft>
                <a:spcPts val="2835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Classification algorithms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Bef>
                <a:spcPts val="1701"/>
              </a:spcBef>
              <a:spcAft>
                <a:spcPts val="2835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 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</a:rPr>
              <a:t>Most common algorithm for classification is logistic regression</a:t>
            </a: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</a:rPr>
              <a:t>The name is a misnomer, as it isn’t doing any regression, but the term is in common usage. </a:t>
            </a: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</a:rPr>
              <a:t>Logistic regression uses an exponential algorithm rather than a linear one. </a:t>
            </a: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</a:rPr>
              <a:t>Also, a different cost function.  </a:t>
            </a: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Introduction to Machine Learning</a:t>
            </a:r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endParaRPr b="1" lang="en-I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lvl="1" marL="288000" algn="ctr">
              <a:spcBef>
                <a:spcPts val="1701"/>
              </a:spcBef>
              <a:spcAft>
                <a:spcPts val="2835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Classification algorithms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</a:rPr>
              <a:t>Logistic regression doesn’t require a linear relationship between dependent and independent variables.</a:t>
            </a: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</a:rPr>
              <a:t>Include all significant variables to avoid overfitting or underfitting.</a:t>
            </a: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</a:rPr>
              <a:t>Generally requires large sample sizes because maximum likelihood estimates work better. </a:t>
            </a: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</a:rPr>
              <a:t>Independent variables should not be correlated. </a:t>
            </a: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Introduction to Machine Learning</a:t>
            </a:r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endParaRPr b="1" lang="en-I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lvl="1" marL="288000" algn="ctr">
              <a:spcBef>
                <a:spcPts val="1701"/>
              </a:spcBef>
              <a:spcAft>
                <a:spcPts val="2835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Which model to choose?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</a:rPr>
              <a:t>Data exploration is a critical part of building these models, especially the predictive ones. </a:t>
            </a: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</a:rPr>
              <a:t>Use different metrics to analyze performance, such as R-Squared, adjusted R squared, AIC, or BIC.  Use these to check for possible bias in the model. </a:t>
            </a: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</a:rPr>
              <a:t>Use cross-validation to evaluate the models. </a:t>
            </a: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</a:rPr>
              <a:t>Apply the proper regression algorithms, such as Ridge, Lasso and others. </a:t>
            </a: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Introduction to Machine Learning</a:t>
            </a:r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endParaRPr b="1" lang="en-I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lvl="1" marL="288000" algn="ctr">
              <a:spcBef>
                <a:spcPts val="1701"/>
              </a:spcBef>
              <a:spcAft>
                <a:spcPts val="2835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Neural Networks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</a:rPr>
              <a:t>Neural Network origins began with the concept of the Perceptron.</a:t>
            </a: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</a:rPr>
              <a:t>Perceptrons multiply a weight and input value and add a bias, then send it through an activation function. </a:t>
            </a: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</a:rPr>
              <a:t>This function returns a 1 or a 0. </a:t>
            </a: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</a:rPr>
              <a:t>Perceptrons are limited.  Can’t handle non-linear problems, such as the classic XOR problem. </a:t>
            </a: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Introduction to Machine Learning</a:t>
            </a:r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endParaRPr b="1" lang="en-I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lvl="1" marL="288000" algn="ctr">
              <a:spcBef>
                <a:spcPts val="1701"/>
              </a:spcBef>
              <a:spcAft>
                <a:spcPts val="2835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Neural Networks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Bef>
                <a:spcPts val="1701"/>
              </a:spcBef>
              <a:spcAft>
                <a:spcPts val="2835"/>
              </a:spcAft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 </a:t>
            </a: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Neural Networks first gained prominence in the 1980s with the publication of Geoff Hinton’s paper on back propagation. 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Bef>
                <a:spcPts val="1701"/>
              </a:spcBef>
              <a:spcAft>
                <a:spcPts val="2835"/>
              </a:spcAft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 </a:t>
            </a: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However, limitations in processing power and data storage made NN’s non-viable for production systems. 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Bef>
                <a:spcPts val="1701"/>
              </a:spcBef>
              <a:spcAft>
                <a:spcPts val="2835"/>
              </a:spcAft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 </a:t>
            </a: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In 2012, Geoff Hinton publishes another paper showing a Convolution Neural Network solving image recognition problems. 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Bef>
                <a:spcPts val="1701"/>
              </a:spcBef>
              <a:spcAft>
                <a:spcPts val="2835"/>
              </a:spcAft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 </a:t>
            </a: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Neural Networks gain significant popularity. 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endParaRPr b="1" lang="en-IE" sz="22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Introduction to Machine Learning</a:t>
            </a:r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endParaRPr b="1" lang="en-I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lvl="1" marL="288000" algn="ctr">
              <a:spcBef>
                <a:spcPts val="1701"/>
              </a:spcBef>
              <a:spcAft>
                <a:spcPts val="2835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Neural Networks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Bef>
                <a:spcPts val="1701"/>
              </a:spcBef>
              <a:spcAft>
                <a:spcPts val="2835"/>
              </a:spcAft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 </a:t>
            </a: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Deep Neural networks are networks that contain an input layer, one or more hidden layers, and an output layer. 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Bef>
                <a:spcPts val="1701"/>
              </a:spcBef>
              <a:spcAft>
                <a:spcPts val="2835"/>
              </a:spcAft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 </a:t>
            </a: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Several subtypes of NN’s, appear, such as Convolutional NN’s and Recurrent NN’s. 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Bef>
                <a:spcPts val="1701"/>
              </a:spcBef>
              <a:spcAft>
                <a:spcPts val="2835"/>
              </a:spcAft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 </a:t>
            </a: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Most popular activation function for DNN’s now is RELU.  Others, such as tanh are losing popularity.  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Bef>
                <a:spcPts val="1701"/>
              </a:spcBef>
              <a:spcAft>
                <a:spcPts val="2835"/>
              </a:spcAft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 </a:t>
            </a: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Rectilinear Units are chosen for performance reasons. 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Bef>
                <a:spcPts val="1701"/>
              </a:spcBef>
              <a:spcAft>
                <a:spcPts val="2835"/>
              </a:spcAft>
              <a:buClr>
                <a:srgbClr val="000000"/>
              </a:buClr>
              <a:buSzPct val="75000"/>
              <a:buFont typeface="Symbol" charset="2"/>
              <a:buChar char=""/>
            </a:pP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endParaRPr b="1" lang="en-IE" sz="22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Introduction to Machine Learning</a:t>
            </a:r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endParaRPr b="1" lang="en-I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lvl="1" marL="288000" algn="ctr">
              <a:spcBef>
                <a:spcPts val="1701"/>
              </a:spcBef>
              <a:spcAft>
                <a:spcPts val="2835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Convolutional Neural Networks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Bef>
                <a:spcPts val="1701"/>
              </a:spcBef>
              <a:spcAft>
                <a:spcPts val="2835"/>
              </a:spcAft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Standard DNN’s don’t work well for tasks such as image recognition. 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Bef>
                <a:spcPts val="1701"/>
              </a:spcBef>
              <a:spcAft>
                <a:spcPts val="2835"/>
              </a:spcAft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 </a:t>
            </a: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Large images can have 100 million inputs.  Not really possible to create a fully connected DNN for these. 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Bef>
                <a:spcPts val="1701"/>
              </a:spcBef>
              <a:spcAft>
                <a:spcPts val="2835"/>
              </a:spcAft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 </a:t>
            </a: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Convolutional Neural Networks are modeled on how the human eye works.  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Bef>
                <a:spcPts val="1701"/>
              </a:spcBef>
              <a:spcAft>
                <a:spcPts val="2835"/>
              </a:spcAft>
              <a:buClr>
                <a:srgbClr val="000000"/>
              </a:buClr>
              <a:buSzPct val="75000"/>
              <a:buFont typeface="Symbol" charset="2"/>
              <a:buChar char=""/>
            </a:pP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endParaRPr b="1" lang="en-IE" sz="22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Introduction to Machine Learning</a:t>
            </a:r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endParaRPr b="1" lang="en-I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lvl="1" marL="288000" algn="ctr"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Terminology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 algn="ctr"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 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Bef>
                <a:spcPts val="850"/>
              </a:spcBef>
              <a:spcAft>
                <a:spcPts val="1993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源ノ角ゴシック Medium"/>
              </a:rPr>
              <a:t>Features.</a:t>
            </a: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源ノ角ゴシック Medium"/>
              </a:rPr>
              <a:t>	</a:t>
            </a: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源ノ角ゴシック Medium"/>
              </a:rPr>
              <a:t>	</a:t>
            </a: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源ノ角ゴシック Medium"/>
              </a:rPr>
              <a:t>	</a:t>
            </a: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源ノ角ゴシック Medium"/>
              </a:rPr>
              <a:t>	</a:t>
            </a: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源ノ角ゴシック Medium"/>
              </a:rPr>
              <a:t>	</a:t>
            </a: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Bef>
                <a:spcPts val="850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The number of features or distinct traits that can be used to describe each item in a quantative manner.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Bef>
                <a:spcPts val="850"/>
              </a:spcBef>
              <a:spcAft>
                <a:spcPts val="1993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源ノ角ゴシック Medium"/>
              </a:rPr>
              <a:t>Samples.</a:t>
            </a: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源ノ角ゴシック Medium"/>
              </a:rPr>
              <a:t>	</a:t>
            </a: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源ノ角ゴシック Medium"/>
              </a:rPr>
              <a:t>	</a:t>
            </a: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源ノ角ゴシック Medium"/>
              </a:rPr>
              <a:t>	</a:t>
            </a: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源ノ角ゴシック Medium"/>
              </a:rPr>
              <a:t>	</a:t>
            </a: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源ノ角ゴシック Medium"/>
              </a:rPr>
              <a:t>	</a:t>
            </a: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Bef>
                <a:spcPts val="850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An item of data to process.  Samples can come from documents, pictures, sound files, or as a row in a database or CSV file. 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Introduction to Machine Learning</a:t>
            </a:r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endParaRPr b="1" lang="en-I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lvl="1" marL="288000" algn="ctr">
              <a:spcBef>
                <a:spcPts val="1701"/>
              </a:spcBef>
              <a:spcAft>
                <a:spcPts val="2835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Convolutional Neural Networks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Bef>
                <a:spcPts val="1701"/>
              </a:spcBef>
              <a:spcAft>
                <a:spcPts val="2835"/>
              </a:spcAft>
              <a:buClr>
                <a:srgbClr val="000000"/>
              </a:buClr>
              <a:buSzPct val="75000"/>
              <a:buFont typeface="Symbol" charset="2"/>
              <a:buChar char=""/>
            </a:pP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endParaRPr b="1" lang="en-IE" sz="22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1172880" y="2621880"/>
            <a:ext cx="7443720" cy="281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Introduction to Machine Learning</a:t>
            </a:r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endParaRPr b="1" lang="en-I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lvl="1" marL="288000" algn="ctr">
              <a:spcBef>
                <a:spcPts val="1701"/>
              </a:spcBef>
              <a:spcAft>
                <a:spcPts val="2835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Convolutional Neural Networks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Bef>
                <a:spcPts val="1701"/>
              </a:spcBef>
              <a:spcAft>
                <a:spcPts val="2835"/>
              </a:spcAft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 </a:t>
            </a: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CNN’s use the concept of filters and pooling to reduce </a:t>
            </a: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the image size and only pass along relevant image </a:t>
            </a: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features to the fully connected layer. 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Bef>
                <a:spcPts val="1701"/>
              </a:spcBef>
              <a:spcAft>
                <a:spcPts val="2835"/>
              </a:spcAft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 </a:t>
            </a: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Hyperparameters for a CNN include stride and filter size. 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Bef>
                <a:spcPts val="1701"/>
              </a:spcBef>
              <a:spcAft>
                <a:spcPts val="2835"/>
              </a:spcAft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 </a:t>
            </a: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ReLU activation functions are the most commonly used </a:t>
            </a: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as performance is significantly better than with sigmoid </a:t>
            </a: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or tanh.   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Bef>
                <a:spcPts val="1701"/>
              </a:spcBef>
              <a:spcAft>
                <a:spcPts val="2835"/>
              </a:spcAft>
              <a:buClr>
                <a:srgbClr val="000000"/>
              </a:buClr>
              <a:buSzPct val="75000"/>
              <a:buFont typeface="Symbol" charset="2"/>
              <a:buChar char=""/>
            </a:pP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endParaRPr b="1" lang="en-IE" sz="22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Introduction to Machine Learning</a:t>
            </a:r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endParaRPr b="1" lang="en-I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lvl="1" marL="288000" algn="ctr"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Terminology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 algn="ctr"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 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Bef>
                <a:spcPts val="850"/>
              </a:spcBef>
              <a:spcAft>
                <a:spcPts val="1993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源ノ角ゴシック Medium"/>
              </a:rPr>
              <a:t>Feature Vector</a:t>
            </a: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Bef>
                <a:spcPts val="850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An n-dimensional vector of numerical features that represent some object. 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Bef>
                <a:spcPts val="850"/>
              </a:spcBef>
              <a:spcAft>
                <a:spcPts val="1993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源ノ角ゴシック Medium"/>
              </a:rPr>
              <a:t>Feature extraction</a:t>
            </a: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源ノ角ゴシック Medium"/>
              </a:rPr>
              <a:t>	</a:t>
            </a: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源ノ角ゴシック Medium"/>
              </a:rPr>
              <a:t>	</a:t>
            </a: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源ノ角ゴシック Medium"/>
              </a:rPr>
              <a:t>	</a:t>
            </a: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Bef>
                <a:spcPts val="850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Preparation of the feature vector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Bef>
                <a:spcPts val="850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Transforms the data in a high dimensional space to a space of fewer dimensions.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Introduction to Machine Learning</a:t>
            </a:r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endParaRPr b="1" lang="en-I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lvl="1" marL="288000" algn="ctr"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Terminology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 algn="ctr"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 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Bef>
                <a:spcPts val="850"/>
              </a:spcBef>
              <a:spcAft>
                <a:spcPts val="1993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源ノ角ゴシック Medium"/>
              </a:rPr>
              <a:t>Training/Evolution set</a:t>
            </a: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IE" sz="2200" spc="-1" strike="noStrike">
                <a:solidFill>
                  <a:srgbClr val="1c1c1c"/>
                </a:solidFill>
                <a:latin typeface="Source Sans Pro Light"/>
              </a:rPr>
              <a:t>Set of data to discover potentially predictive relationships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Bef>
                <a:spcPts val="850"/>
              </a:spcBef>
              <a:spcAft>
                <a:spcPts val="1993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源ノ角ゴシック Medium"/>
              </a:rPr>
              <a:t>Testing set</a:t>
            </a: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源ノ角ゴシック Medium"/>
              </a:rPr>
              <a:t>	</a:t>
            </a: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源ノ角ゴシック Medium"/>
              </a:rPr>
              <a:t>	</a:t>
            </a: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Bef>
                <a:spcPts val="850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Set of data that is used to test how well the machine learning model behaves with non-training data. 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Introduction to Machine Learning</a:t>
            </a:r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endParaRPr b="1" lang="en-I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lvl="1" marL="288000" algn="ctr"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Types of Learning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 algn="ctr"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 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Bef>
                <a:spcPts val="850"/>
              </a:spcBef>
              <a:spcAft>
                <a:spcPts val="1993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源ノ角ゴシック Medium"/>
              </a:rPr>
              <a:t>Supervised Learning</a:t>
            </a: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IE" sz="2200" spc="-1" strike="noStrike">
                <a:solidFill>
                  <a:srgbClr val="1c1c1c"/>
                </a:solidFill>
                <a:latin typeface="Source Sans Pro Light"/>
              </a:rPr>
              <a:t>Teaching a model where you already know the answers. 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Bef>
                <a:spcPts val="850"/>
              </a:spcBef>
              <a:spcAft>
                <a:spcPts val="1993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源ノ角ゴシック Medium"/>
              </a:rPr>
              <a:t>Semi-supervised learning</a:t>
            </a: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Bef>
                <a:spcPts val="850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Used where not all data is labeled. Many real world problems fall into this category.  Use a mix of supervised and unsupervised learning algorithms here. 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Bef>
                <a:spcPts val="850"/>
              </a:spcBef>
              <a:spcAft>
                <a:spcPts val="1993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源ノ角ゴシック Medium"/>
              </a:rPr>
              <a:t>Unsupervised learning</a:t>
            </a: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Bef>
                <a:spcPts val="850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Training a model where you don’t know what types of results to expect.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Bef>
                <a:spcPts val="850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Introduction to Machine Learning</a:t>
            </a:r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endParaRPr b="1" lang="en-I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lvl="1" marL="288000" algn="ctr"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Supervised Learning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 algn="ctr"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 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Bef>
                <a:spcPts val="850"/>
              </a:spcBef>
              <a:spcAft>
                <a:spcPts val="1993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源ノ角ゴシック Medium"/>
              </a:rPr>
              <a:t>Two major types of supervised learning</a:t>
            </a: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IE" sz="2200" spc="-1" strike="noStrike">
                <a:solidFill>
                  <a:srgbClr val="1c1c1c"/>
                </a:solidFill>
                <a:latin typeface="Source Sans Pro Light"/>
              </a:rPr>
              <a:t>Prediction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IE" sz="2200" spc="-1" strike="noStrike">
                <a:solidFill>
                  <a:srgbClr val="1c1c1c"/>
                </a:solidFill>
                <a:latin typeface="Source Sans Pro Light"/>
              </a:rPr>
              <a:t>Classification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Bef>
                <a:spcPts val="850"/>
              </a:spcBef>
              <a:spcAft>
                <a:spcPts val="1993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源ノ角ゴシック Medium"/>
              </a:rPr>
              <a:t>Prediction</a:t>
            </a: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Bef>
                <a:spcPts val="850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Attempting to predict the value of a continuous dependent variable based on the values of one or  more independent variables. 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Bef>
                <a:spcPts val="850"/>
              </a:spcBef>
              <a:spcAft>
                <a:spcPts val="1993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源ノ角ゴシック Medium"/>
              </a:rPr>
              <a:t>Classification</a:t>
            </a: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Bef>
                <a:spcPts val="850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Attempt to separate a dependent variable into one category or another based on the value of one or more independent variables.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Bef>
                <a:spcPts val="850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Bef>
                <a:spcPts val="850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Bef>
                <a:spcPts val="850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Introduction to Machine Learning</a:t>
            </a:r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endParaRPr b="1" lang="en-I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lvl="1" marL="288000" algn="ctr"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Unsupervised Learning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 algn="ctr"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 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Bef>
                <a:spcPts val="850"/>
              </a:spcBef>
              <a:spcAft>
                <a:spcPts val="1993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源ノ角ゴシック Medium"/>
              </a:rPr>
              <a:t>Clustering</a:t>
            </a: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IE" sz="2200" spc="-1" strike="noStrike">
                <a:solidFill>
                  <a:srgbClr val="1c1c1c"/>
                </a:solidFill>
                <a:latin typeface="Source Sans Pro Light"/>
              </a:rPr>
              <a:t>Teaching a model where you already know the answers. Algorithms such as K-Means clustering can be used  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Bef>
                <a:spcPts val="850"/>
              </a:spcBef>
              <a:spcAft>
                <a:spcPts val="1993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1" lang="en-IE" sz="2600" spc="-1" strike="noStrike">
                <a:solidFill>
                  <a:srgbClr val="1c1c1c"/>
                </a:solidFill>
                <a:latin typeface="Source Sans Pro Semibold"/>
                <a:ea typeface="源ノ角ゴシック Medium"/>
              </a:rPr>
              <a:t>Association</a:t>
            </a:r>
            <a:endParaRPr b="1" lang="en-IE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IE" sz="2200" spc="-1" strike="noStrike">
                <a:solidFill>
                  <a:srgbClr val="1c1c1c"/>
                </a:solidFill>
                <a:latin typeface="Source Sans Pro Light"/>
              </a:rPr>
              <a:t>Attempting to associate different data samples, such as a customer purchasing product X also purchases product Y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Bef>
                <a:spcPts val="850"/>
              </a:spcBef>
              <a:spcAft>
                <a:spcPts val="1993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endParaRPr b="1" lang="en-IE" sz="22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Bef>
                <a:spcPts val="850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Introduction to Machine Learning</a:t>
            </a:r>
            <a:r>
              <a:rPr b="1" lang="en-IE" sz="3200" spc="-1" strike="noStrike">
                <a:solidFill>
                  <a:srgbClr val="ffffff"/>
                </a:solidFill>
                <a:latin typeface="Source Sans Pro Black"/>
              </a:rPr>
              <a:t>	</a:t>
            </a:r>
            <a:endParaRPr b="1" lang="en-IE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lvl="1" marL="288000" algn="ctr"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ML task allocation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 algn="ctr"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 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Bef>
                <a:spcPts val="850"/>
              </a:spcBef>
              <a:spcAft>
                <a:spcPts val="1984"/>
              </a:spcAft>
            </a:pPr>
            <a:r>
              <a:rPr b="1" lang="en-IE" sz="2200" spc="-1" strike="noStrike">
                <a:solidFill>
                  <a:srgbClr val="1c1c1c"/>
                </a:solidFill>
                <a:latin typeface="Source Sans Pro Light"/>
                <a:ea typeface="源ノ角ゴシック Light"/>
              </a:rPr>
              <a:t>Most Machine Learning professionals spend their time on non-ML tasks.  The following graph shows that nearly 80 per cent of their time is spent on data acquisition and data cleansing. </a:t>
            </a: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Bef>
                <a:spcPts val="850"/>
              </a:spcBef>
              <a:spcAft>
                <a:spcPts val="1993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endParaRPr b="1" lang="en-IE" sz="22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Bef>
                <a:spcPts val="850"/>
              </a:spcBef>
              <a:spcAft>
                <a:spcPts val="1984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endParaRPr b="0" lang="en-IE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972</TotalTime>
  <Application>LibreOffice/5.4.5.1$Linux_X86_64 LibreOffice_project/40m0$Build-1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2018-04-01T19:54:18Z</dcterms:created>
  <dc:creator/>
  <dc:description/>
  <dc:language>en-IE</dc:language>
  <cp:lastModifiedBy/>
  <dcterms:modified xsi:type="dcterms:W3CDTF">2018-04-02T22:51:17Z</dcterms:modified>
  <cp:revision>47</cp:revision>
  <dc:subject/>
  <dc:title/>
</cp:coreProperties>
</file>