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2"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40" r:id="rId85"/>
    <p:sldId id="339"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8D1C464-CAE4-4DC6-A0BA-E4EDE90F47DC}"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23280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D1C464-CAE4-4DC6-A0BA-E4EDE90F47DC}"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168881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D1C464-CAE4-4DC6-A0BA-E4EDE90F47DC}"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132799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D1C464-CAE4-4DC6-A0BA-E4EDE90F47DC}"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58006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D1C464-CAE4-4DC6-A0BA-E4EDE90F47DC}"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92219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8D1C464-CAE4-4DC6-A0BA-E4EDE90F47DC}" type="datetimeFigureOut">
              <a:rPr lang="en-GB" smtClean="0"/>
              <a:t>01/05/2018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206501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8D1C464-CAE4-4DC6-A0BA-E4EDE90F47DC}" type="datetimeFigureOut">
              <a:rPr lang="en-GB" smtClean="0"/>
              <a:t>01/05/2018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92737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8D1C464-CAE4-4DC6-A0BA-E4EDE90F47DC}" type="datetimeFigureOut">
              <a:rPr lang="en-GB" smtClean="0"/>
              <a:t>01/05/2018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73583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1C464-CAE4-4DC6-A0BA-E4EDE90F47DC}" type="datetimeFigureOut">
              <a:rPr lang="en-GB" smtClean="0"/>
              <a:t>01/05/2018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47294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D1C464-CAE4-4DC6-A0BA-E4EDE90F47DC}" type="datetimeFigureOut">
              <a:rPr lang="en-GB" smtClean="0"/>
              <a:t>01/05/2018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428832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D1C464-CAE4-4DC6-A0BA-E4EDE90F47DC}" type="datetimeFigureOut">
              <a:rPr lang="en-GB" smtClean="0"/>
              <a:t>01/05/2018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F3798B-A89B-4B69-BB54-CDD81B2C8B7B}" type="slidenum">
              <a:rPr lang="en-GB" smtClean="0"/>
              <a:t>‹#›</a:t>
            </a:fld>
            <a:endParaRPr lang="en-GB"/>
          </a:p>
        </p:txBody>
      </p:sp>
    </p:spTree>
    <p:extLst>
      <p:ext uri="{BB962C8B-B14F-4D97-AF65-F5344CB8AC3E}">
        <p14:creationId xmlns:p14="http://schemas.microsoft.com/office/powerpoint/2010/main" val="123375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1C464-CAE4-4DC6-A0BA-E4EDE90F47DC}" type="datetimeFigureOut">
              <a:rPr lang="en-GB" smtClean="0"/>
              <a:t>01/05/2018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3798B-A89B-4B69-BB54-CDD81B2C8B7B}" type="slidenum">
              <a:rPr lang="en-GB" smtClean="0"/>
              <a:t>‹#›</a:t>
            </a:fld>
            <a:endParaRPr lang="en-GB"/>
          </a:p>
        </p:txBody>
      </p:sp>
    </p:spTree>
    <p:extLst>
      <p:ext uri="{BB962C8B-B14F-4D97-AF65-F5344CB8AC3E}">
        <p14:creationId xmlns:p14="http://schemas.microsoft.com/office/powerpoint/2010/main" val="3077037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hyperlink" Target="https://semver.org/"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fontScale="85000" lnSpcReduction="10000"/>
          </a:bodyPr>
          <a:lstStyle/>
          <a:p>
            <a:pPr marL="342900" indent="-342900" algn="l">
              <a:buFont typeface="Arial" panose="020B0604020202020204" pitchFamily="34" charset="0"/>
              <a:buChar char="•"/>
            </a:pPr>
            <a:r>
              <a:rPr lang="en-GB" dirty="0"/>
              <a:t>The word "DevOps" is a combination of the words "development" and "operation". </a:t>
            </a:r>
            <a:endParaRPr lang="en-GB" dirty="0" smtClean="0"/>
          </a:p>
          <a:p>
            <a:pPr marL="342900" indent="-342900" algn="l">
              <a:buFont typeface="Arial" panose="020B0604020202020204" pitchFamily="34" charset="0"/>
              <a:buChar char="•"/>
            </a:pPr>
            <a:r>
              <a:rPr lang="en-GB" dirty="0" smtClean="0"/>
              <a:t>This </a:t>
            </a:r>
            <a:r>
              <a:rPr lang="en-GB" dirty="0"/>
              <a:t>wordplay already serves to give us a hint of the basic nature of the idea behind DevOps. </a:t>
            </a:r>
            <a:endParaRPr lang="en-GB" dirty="0" smtClean="0"/>
          </a:p>
          <a:p>
            <a:pPr marL="342900" indent="-342900" algn="l">
              <a:buFont typeface="Arial" panose="020B0604020202020204" pitchFamily="34" charset="0"/>
              <a:buChar char="•"/>
            </a:pPr>
            <a:r>
              <a:rPr lang="en-GB" dirty="0" smtClean="0"/>
              <a:t>It </a:t>
            </a:r>
            <a:r>
              <a:rPr lang="en-GB" dirty="0"/>
              <a:t>is a practice where collaboration between different disciplines of software development is encouraged. </a:t>
            </a:r>
          </a:p>
        </p:txBody>
      </p:sp>
    </p:spTree>
    <p:extLst>
      <p:ext uri="{BB962C8B-B14F-4D97-AF65-F5344CB8AC3E}">
        <p14:creationId xmlns:p14="http://schemas.microsoft.com/office/powerpoint/2010/main" val="266876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a:bodyPr>
          <a:lstStyle/>
          <a:p>
            <a:pPr marL="342900" indent="-342900" algn="l">
              <a:buFont typeface="Arial" panose="020B0604020202020204" pitchFamily="34" charset="0"/>
              <a:buChar char="•"/>
            </a:pPr>
            <a:r>
              <a:rPr lang="en-GB" dirty="0" smtClean="0"/>
              <a:t>DevOps has to be able to support different cycles of Agile development, such as Kanban and Scrum. </a:t>
            </a:r>
          </a:p>
          <a:p>
            <a:pPr algn="l"/>
            <a:endParaRPr lang="en-GB" dirty="0" smtClean="0"/>
          </a:p>
          <a:p>
            <a:pPr algn="l"/>
            <a:endParaRPr lang="en-GB" dirty="0" smtClean="0"/>
          </a:p>
          <a:p>
            <a:pPr marL="342900" indent="-342900" algn="l">
              <a:buFont typeface="Arial" panose="020B0604020202020204" pitchFamily="34" charset="0"/>
              <a:buChar char="•"/>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631" y="4567141"/>
            <a:ext cx="6590911" cy="2178892"/>
          </a:xfrm>
          <a:prstGeom prst="rect">
            <a:avLst/>
          </a:prstGeom>
        </p:spPr>
      </p:pic>
    </p:spTree>
    <p:extLst>
      <p:ext uri="{BB962C8B-B14F-4D97-AF65-F5344CB8AC3E}">
        <p14:creationId xmlns:p14="http://schemas.microsoft.com/office/powerpoint/2010/main" val="27977110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Docker in automated testing</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smtClean="0"/>
              <a:t>Docker </a:t>
            </a:r>
            <a:r>
              <a:rPr lang="en-GB" dirty="0"/>
              <a:t>can be quite convenient when building automated test rigs. </a:t>
            </a:r>
            <a:endParaRPr lang="en-GB" dirty="0" smtClean="0"/>
          </a:p>
          <a:p>
            <a:pPr marL="342900" indent="-342900" algn="l">
              <a:buFont typeface="Arial" panose="020B0604020202020204" pitchFamily="34" charset="0"/>
              <a:buChar char="•"/>
            </a:pPr>
            <a:r>
              <a:rPr lang="en-GB" dirty="0" smtClean="0"/>
              <a:t>It </a:t>
            </a:r>
            <a:r>
              <a:rPr lang="en-GB" dirty="0"/>
              <a:t>adds some of the features of unit testing but at a functional level. </a:t>
            </a:r>
            <a:endParaRPr lang="en-GB" dirty="0" smtClean="0"/>
          </a:p>
          <a:p>
            <a:pPr marL="342900" indent="-342900" algn="l">
              <a:buFont typeface="Arial" panose="020B0604020202020204" pitchFamily="34" charset="0"/>
              <a:buChar char="•"/>
            </a:pPr>
            <a:r>
              <a:rPr lang="en-GB" dirty="0" smtClean="0"/>
              <a:t>If </a:t>
            </a:r>
            <a:r>
              <a:rPr lang="en-GB" dirty="0"/>
              <a:t>your application consists of several server components in a cluster, you can simulate the entire cluster with a set of containers. </a:t>
            </a:r>
            <a:endParaRPr lang="en-GB" dirty="0" smtClean="0"/>
          </a:p>
          <a:p>
            <a:pPr marL="342900" indent="-342900" algn="l">
              <a:buFont typeface="Arial" panose="020B0604020202020204" pitchFamily="34" charset="0"/>
              <a:buChar char="•"/>
            </a:pPr>
            <a:r>
              <a:rPr lang="en-GB" dirty="0" smtClean="0"/>
              <a:t>Docker </a:t>
            </a:r>
            <a:r>
              <a:rPr lang="en-GB" dirty="0"/>
              <a:t>provides a virtual network for the cluster that makes clear how the containers interact at the network level. </a:t>
            </a:r>
            <a:endParaRPr lang="en-GB" dirty="0" smtClean="0"/>
          </a:p>
          <a:p>
            <a:pPr marL="342900" indent="-342900" algn="l">
              <a:buFont typeface="Arial" panose="020B0604020202020204" pitchFamily="34" charset="0"/>
              <a:buChar char="•"/>
            </a:pPr>
            <a:r>
              <a:rPr lang="en-GB" dirty="0" smtClean="0"/>
              <a:t>.</a:t>
            </a:r>
          </a:p>
        </p:txBody>
      </p:sp>
    </p:spTree>
    <p:extLst>
      <p:ext uri="{BB962C8B-B14F-4D97-AF65-F5344CB8AC3E}">
        <p14:creationId xmlns:p14="http://schemas.microsoft.com/office/powerpoint/2010/main" val="39875071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Docker in automated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a:t>Docker also makes it easy to restore a container to a known state</a:t>
            </a:r>
            <a:r>
              <a:rPr lang="en-GB" dirty="0" smtClean="0"/>
              <a:t>.</a:t>
            </a:r>
          </a:p>
          <a:p>
            <a:pPr marL="342900" indent="-342900" algn="l">
              <a:buFont typeface="Arial" panose="020B0604020202020204" pitchFamily="34" charset="0"/>
              <a:buChar char="•"/>
            </a:pPr>
            <a:r>
              <a:rPr lang="en-GB" dirty="0" smtClean="0"/>
              <a:t> </a:t>
            </a:r>
            <a:r>
              <a:rPr lang="en-GB" dirty="0"/>
              <a:t>If you have your test database in a Docker container, you can easily restore the database to the same state as before the tests taking place. </a:t>
            </a:r>
            <a:endParaRPr lang="en-GB" dirty="0" smtClean="0"/>
          </a:p>
          <a:p>
            <a:pPr marL="342900" indent="-342900" algn="l">
              <a:buFont typeface="Arial" panose="020B0604020202020204" pitchFamily="34" charset="0"/>
              <a:buChar char="•"/>
            </a:pPr>
            <a:r>
              <a:rPr lang="en-GB" dirty="0" smtClean="0"/>
              <a:t>This </a:t>
            </a:r>
            <a:r>
              <a:rPr lang="en-GB" dirty="0"/>
              <a:t>is similar to restoring the environment in the After method in unit tests. </a:t>
            </a:r>
            <a:endParaRPr lang="en-GB" dirty="0" smtClean="0"/>
          </a:p>
          <a:p>
            <a:pPr marL="342900" indent="-342900" algn="l">
              <a:buFont typeface="Arial" panose="020B0604020202020204" pitchFamily="34" charset="0"/>
              <a:buChar char="•"/>
            </a:pPr>
            <a:r>
              <a:rPr lang="en-GB" dirty="0" smtClean="0"/>
              <a:t>The </a:t>
            </a:r>
            <a:r>
              <a:rPr lang="en-GB" dirty="0"/>
              <a:t>Jenkins Continuous Integration server has support for the starting and stopping of containers, which can be useful when working with Docker test automation. </a:t>
            </a:r>
            <a:endParaRPr lang="en-GB" dirty="0" smtClean="0"/>
          </a:p>
          <a:p>
            <a:pPr marL="342900" indent="-342900" algn="l">
              <a:buFont typeface="Arial" panose="020B0604020202020204" pitchFamily="34" charset="0"/>
              <a:buChar char="•"/>
            </a:pPr>
            <a:r>
              <a:rPr lang="en-GB" dirty="0" smtClean="0"/>
              <a:t>Using </a:t>
            </a:r>
            <a:r>
              <a:rPr lang="en-GB" dirty="0"/>
              <a:t>Docker Compose to run the containers you need is also a useful option. Docker is still young, and some aspects of using Docker for test automation can require glue code that is less than elegant. </a:t>
            </a:r>
            <a:endParaRPr lang="en-GB" dirty="0" smtClean="0"/>
          </a:p>
        </p:txBody>
      </p:sp>
    </p:spTree>
    <p:extLst>
      <p:ext uri="{BB962C8B-B14F-4D97-AF65-F5344CB8AC3E}">
        <p14:creationId xmlns:p14="http://schemas.microsoft.com/office/powerpoint/2010/main" val="37714139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Docker in automated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a:t>A simple example could be firing up a database container and an application server container that communicate with each other. </a:t>
            </a:r>
            <a:endParaRPr lang="en-GB" dirty="0" smtClean="0"/>
          </a:p>
          <a:p>
            <a:pPr marL="342900" indent="-342900" algn="l">
              <a:buFont typeface="Arial" panose="020B0604020202020204" pitchFamily="34" charset="0"/>
              <a:buChar char="•"/>
            </a:pPr>
            <a:r>
              <a:rPr lang="en-GB" dirty="0" smtClean="0"/>
              <a:t>The </a:t>
            </a:r>
            <a:r>
              <a:rPr lang="en-GB" dirty="0"/>
              <a:t>basic process of starting the containers is simple and can be done with a shell script or Docker Compose. But, since we want to run tests on the application server container that has been started, how do we know whether it was properly started? </a:t>
            </a:r>
            <a:endParaRPr lang="en-GB" dirty="0" smtClean="0"/>
          </a:p>
          <a:p>
            <a:pPr marL="342900" indent="-342900" algn="l">
              <a:buFont typeface="Arial" panose="020B0604020202020204" pitchFamily="34" charset="0"/>
              <a:buChar char="•"/>
            </a:pPr>
            <a:r>
              <a:rPr lang="en-GB" dirty="0" smtClean="0"/>
              <a:t>In </a:t>
            </a:r>
            <a:r>
              <a:rPr lang="en-GB" dirty="0"/>
              <a:t>the case of the </a:t>
            </a:r>
            <a:r>
              <a:rPr lang="en-GB" dirty="0" err="1"/>
              <a:t>WildFly</a:t>
            </a:r>
            <a:r>
              <a:rPr lang="en-GB" dirty="0"/>
              <a:t> container, there is no obvious way to determine the running state apart from watching the log output for occurrences of strings or maybe polling a web socket. In any case, these types of hacks are not very elegant and are time consuming to write. The end result can be well worth the effort, </a:t>
            </a:r>
            <a:r>
              <a:rPr lang="en-GB" dirty="0" smtClean="0"/>
              <a:t>though.</a:t>
            </a:r>
            <a:endParaRPr lang="en-GB" dirty="0"/>
          </a:p>
        </p:txBody>
      </p:sp>
    </p:spTree>
    <p:extLst>
      <p:ext uri="{BB962C8B-B14F-4D97-AF65-F5344CB8AC3E}">
        <p14:creationId xmlns:p14="http://schemas.microsoft.com/office/powerpoint/2010/main" val="21562403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Performance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a:t>Performance testing is an essential part of the development of, for instance, large public web sites. </a:t>
            </a:r>
            <a:endParaRPr lang="en-GB" dirty="0" smtClean="0"/>
          </a:p>
          <a:p>
            <a:pPr marL="342900" indent="-342900" algn="l">
              <a:buFont typeface="Arial" panose="020B0604020202020204" pitchFamily="34" charset="0"/>
              <a:buChar char="•"/>
            </a:pPr>
            <a:r>
              <a:rPr lang="en-GB" dirty="0" smtClean="0"/>
              <a:t>Performance </a:t>
            </a:r>
            <a:r>
              <a:rPr lang="en-GB" dirty="0"/>
              <a:t>testing presents similar challenges as integration testing</a:t>
            </a:r>
            <a:r>
              <a:rPr lang="en-GB" dirty="0" smtClean="0"/>
              <a:t>.</a:t>
            </a:r>
          </a:p>
          <a:p>
            <a:pPr marL="342900" indent="-342900" algn="l">
              <a:buFont typeface="Arial" panose="020B0604020202020204" pitchFamily="34" charset="0"/>
              <a:buChar char="•"/>
            </a:pPr>
            <a:r>
              <a:rPr lang="en-GB" dirty="0" smtClean="0"/>
              <a:t> </a:t>
            </a:r>
            <a:r>
              <a:rPr lang="en-GB" dirty="0"/>
              <a:t>We need a testing system that is similar to a production system in order for the performance test data to be useful to make a forecast about real production system performance. </a:t>
            </a:r>
            <a:endParaRPr lang="en-GB" dirty="0" smtClean="0"/>
          </a:p>
          <a:p>
            <a:pPr marL="342900" indent="-342900" algn="l">
              <a:buFont typeface="Arial" panose="020B0604020202020204" pitchFamily="34" charset="0"/>
              <a:buChar char="•"/>
            </a:pPr>
            <a:r>
              <a:rPr lang="en-GB" dirty="0" smtClean="0"/>
              <a:t>The </a:t>
            </a:r>
            <a:r>
              <a:rPr lang="en-GB" dirty="0"/>
              <a:t>most commonly used performance test is load testing. With load testing, we measure, among other things, the response time of a server while the performance testing software generates synthetic requests for the server</a:t>
            </a:r>
            <a:r>
              <a:rPr lang="en-GB" dirty="0" smtClean="0"/>
              <a:t>.</a:t>
            </a:r>
          </a:p>
          <a:p>
            <a:pPr marL="342900" indent="-342900" algn="l">
              <a:buFont typeface="Arial" panose="020B0604020202020204" pitchFamily="34" charset="0"/>
              <a:buChar char="•"/>
            </a:pPr>
            <a:r>
              <a:rPr lang="en-GB" dirty="0" smtClean="0"/>
              <a:t> </a:t>
            </a:r>
            <a:endParaRPr lang="en-GB" dirty="0"/>
          </a:p>
        </p:txBody>
      </p:sp>
    </p:spTree>
    <p:extLst>
      <p:ext uri="{BB962C8B-B14F-4D97-AF65-F5344CB8AC3E}">
        <p14:creationId xmlns:p14="http://schemas.microsoft.com/office/powerpoint/2010/main" val="5785430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Performance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a:t>Apache </a:t>
            </a:r>
            <a:r>
              <a:rPr lang="en-GB" dirty="0" err="1"/>
              <a:t>JMeter</a:t>
            </a:r>
            <a:r>
              <a:rPr lang="en-GB" dirty="0"/>
              <a:t> is an example of a an open source application for measuring performance. </a:t>
            </a:r>
            <a:endParaRPr lang="en-GB" dirty="0" smtClean="0"/>
          </a:p>
          <a:p>
            <a:pPr marL="342900" indent="-342900" algn="l">
              <a:buFont typeface="Arial" panose="020B0604020202020204" pitchFamily="34" charset="0"/>
              <a:buChar char="•"/>
            </a:pPr>
            <a:r>
              <a:rPr lang="en-GB" dirty="0" smtClean="0"/>
              <a:t>While </a:t>
            </a:r>
            <a:r>
              <a:rPr lang="en-GB" dirty="0"/>
              <a:t>it's simpler than its proprietary counterparts, such as </a:t>
            </a:r>
            <a:r>
              <a:rPr lang="en-GB" dirty="0" err="1"/>
              <a:t>LoadRunner</a:t>
            </a:r>
            <a:r>
              <a:rPr lang="en-GB" dirty="0"/>
              <a:t>, </a:t>
            </a:r>
            <a:r>
              <a:rPr lang="en-GB" dirty="0" err="1"/>
              <a:t>JMeter</a:t>
            </a:r>
            <a:r>
              <a:rPr lang="en-GB" dirty="0"/>
              <a:t> is quite useful, and simplicity is not really a bad thing. </a:t>
            </a:r>
            <a:r>
              <a:rPr lang="en-GB" dirty="0" err="1"/>
              <a:t>JMeter</a:t>
            </a:r>
            <a:r>
              <a:rPr lang="en-GB" dirty="0"/>
              <a:t> can generate simulated load and measure response times for a number of protocols, such as HT, LDAP, SOAP, and JDBC. </a:t>
            </a:r>
            <a:endParaRPr lang="en-GB" dirty="0" smtClean="0"/>
          </a:p>
          <a:p>
            <a:pPr marL="342900" indent="-342900" algn="l">
              <a:buFont typeface="Arial" panose="020B0604020202020204" pitchFamily="34" charset="0"/>
              <a:buChar char="•"/>
            </a:pPr>
            <a:r>
              <a:rPr lang="en-GB" dirty="0" smtClean="0"/>
              <a:t>There </a:t>
            </a:r>
            <a:r>
              <a:rPr lang="en-GB" dirty="0"/>
              <a:t>is a </a:t>
            </a:r>
            <a:r>
              <a:rPr lang="en-GB" dirty="0" err="1"/>
              <a:t>JMeter</a:t>
            </a:r>
            <a:r>
              <a:rPr lang="en-GB" dirty="0"/>
              <a:t> Maven plugin, so you can run </a:t>
            </a:r>
            <a:r>
              <a:rPr lang="en-GB" dirty="0" err="1"/>
              <a:t>JMeter</a:t>
            </a:r>
            <a:r>
              <a:rPr lang="en-GB" dirty="0"/>
              <a:t> as part of your build. </a:t>
            </a:r>
            <a:r>
              <a:rPr lang="en-GB" dirty="0" err="1"/>
              <a:t>JMeter</a:t>
            </a:r>
            <a:r>
              <a:rPr lang="en-GB" dirty="0"/>
              <a:t> can also be used in a Continuous Integration server. </a:t>
            </a:r>
            <a:endParaRPr lang="en-GB" dirty="0" smtClean="0"/>
          </a:p>
          <a:p>
            <a:pPr marL="342900" indent="-342900" algn="l">
              <a:buFont typeface="Arial" panose="020B0604020202020204" pitchFamily="34" charset="0"/>
              <a:buChar char="•"/>
            </a:pPr>
            <a:r>
              <a:rPr lang="en-GB" dirty="0" smtClean="0"/>
              <a:t>There </a:t>
            </a:r>
            <a:r>
              <a:rPr lang="en-GB" dirty="0"/>
              <a:t>is a plugin for Jenkins, called the performance plugin, that can execute </a:t>
            </a:r>
            <a:r>
              <a:rPr lang="en-GB" dirty="0" err="1"/>
              <a:t>JMeter</a:t>
            </a:r>
            <a:r>
              <a:rPr lang="en-GB" dirty="0"/>
              <a:t> test scenarios. Ideally, the Continuous Integration server will deploy code that has been built to a test environment that is production-like. After deployment, the performance tests will be executed and test data </a:t>
            </a:r>
            <a:r>
              <a:rPr lang="en-GB" dirty="0" smtClean="0"/>
              <a:t>collected</a:t>
            </a:r>
            <a:r>
              <a:rPr lang="en-GB" dirty="0"/>
              <a:t>.</a:t>
            </a:r>
            <a:endParaRPr lang="en-GB" dirty="0"/>
          </a:p>
        </p:txBody>
      </p:sp>
    </p:spTree>
    <p:extLst>
      <p:ext uri="{BB962C8B-B14F-4D97-AF65-F5344CB8AC3E}">
        <p14:creationId xmlns:p14="http://schemas.microsoft.com/office/powerpoint/2010/main" val="26416395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acceptance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smtClean="0"/>
              <a:t>Automated </a:t>
            </a:r>
            <a:r>
              <a:rPr lang="en-GB" dirty="0"/>
              <a:t>acceptance testing is a method of ensuring that your testing is valid from the end user's point of view</a:t>
            </a:r>
            <a:r>
              <a:rPr lang="en-GB" dirty="0" smtClean="0"/>
              <a:t>.</a:t>
            </a:r>
          </a:p>
          <a:p>
            <a:pPr marL="342900" indent="-342900" algn="l">
              <a:buFont typeface="Arial" panose="020B0604020202020204" pitchFamily="34" charset="0"/>
              <a:buChar char="•"/>
            </a:pPr>
            <a:r>
              <a:rPr lang="en-GB" dirty="0" smtClean="0"/>
              <a:t> </a:t>
            </a:r>
            <a:r>
              <a:rPr lang="en-GB" dirty="0"/>
              <a:t>Cucumber is a framework where test cases are written in plaintext and associated with test code. </a:t>
            </a:r>
            <a:endParaRPr lang="en-GB" dirty="0" smtClean="0"/>
          </a:p>
          <a:p>
            <a:pPr marL="342900" indent="-342900" algn="l">
              <a:buFont typeface="Arial" panose="020B0604020202020204" pitchFamily="34" charset="0"/>
              <a:buChar char="•"/>
            </a:pPr>
            <a:r>
              <a:rPr lang="en-GB" dirty="0" smtClean="0"/>
              <a:t>This </a:t>
            </a:r>
            <a:r>
              <a:rPr lang="en-GB" dirty="0"/>
              <a:t>is called </a:t>
            </a:r>
            <a:r>
              <a:rPr lang="en-GB" dirty="0" err="1"/>
              <a:t>behavior</a:t>
            </a:r>
            <a:r>
              <a:rPr lang="en-GB" dirty="0"/>
              <a:t>-driven development. </a:t>
            </a:r>
            <a:endParaRPr lang="en-GB" dirty="0" smtClean="0"/>
          </a:p>
          <a:p>
            <a:pPr marL="342900" indent="-342900" algn="l">
              <a:buFont typeface="Arial" panose="020B0604020202020204" pitchFamily="34" charset="0"/>
              <a:buChar char="•"/>
            </a:pPr>
            <a:r>
              <a:rPr lang="en-GB" dirty="0" smtClean="0"/>
              <a:t>The </a:t>
            </a:r>
            <a:r>
              <a:rPr lang="en-GB" dirty="0"/>
              <a:t>original implementation of Cucumber was written in Ruby, but ports now exist for many different languages. </a:t>
            </a:r>
            <a:endParaRPr lang="en-GB" dirty="0" smtClean="0"/>
          </a:p>
          <a:p>
            <a:pPr marL="342900" indent="-342900" algn="l">
              <a:buFont typeface="Arial" panose="020B0604020202020204" pitchFamily="34" charset="0"/>
              <a:buChar char="•"/>
            </a:pPr>
            <a:r>
              <a:rPr lang="en-GB" dirty="0" smtClean="0"/>
              <a:t>The </a:t>
            </a:r>
            <a:r>
              <a:rPr lang="en-GB" dirty="0"/>
              <a:t>appeal of Cucumber from a DevOps point of view is that it is intended to bring different roles together. </a:t>
            </a:r>
            <a:endParaRPr lang="en-GB" dirty="0" smtClean="0"/>
          </a:p>
          <a:p>
            <a:pPr marL="342900" indent="-342900" algn="l">
              <a:buFont typeface="Arial" panose="020B0604020202020204" pitchFamily="34" charset="0"/>
              <a:buChar char="•"/>
            </a:pPr>
            <a:r>
              <a:rPr lang="en-GB" dirty="0" smtClean="0"/>
              <a:t>Cucumber </a:t>
            </a:r>
            <a:r>
              <a:rPr lang="en-GB" dirty="0"/>
              <a:t>feature definitions are written in a conversational style that can be achieved without programming skills. The hard data required for test runs is then extracted from the descriptions and used for the tests.</a:t>
            </a:r>
            <a:endParaRPr lang="en-GB" dirty="0"/>
          </a:p>
        </p:txBody>
      </p:sp>
    </p:spTree>
    <p:extLst>
      <p:ext uri="{BB962C8B-B14F-4D97-AF65-F5344CB8AC3E}">
        <p14:creationId xmlns:p14="http://schemas.microsoft.com/office/powerpoint/2010/main" val="331858093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acceptance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a:t>While the intentions are good, there are difficulties in implementing Cucumber that might not immediately be apparent. </a:t>
            </a:r>
            <a:endParaRPr lang="en-GB" dirty="0" smtClean="0"/>
          </a:p>
          <a:p>
            <a:pPr marL="342900" indent="-342900" algn="l">
              <a:buFont typeface="Arial" panose="020B0604020202020204" pitchFamily="34" charset="0"/>
              <a:buChar char="•"/>
            </a:pPr>
            <a:r>
              <a:rPr lang="en-GB" dirty="0" smtClean="0"/>
              <a:t>While </a:t>
            </a:r>
            <a:r>
              <a:rPr lang="en-GB" dirty="0"/>
              <a:t>the language of the </a:t>
            </a:r>
            <a:r>
              <a:rPr lang="en-GB" dirty="0" err="1"/>
              <a:t>behavior</a:t>
            </a:r>
            <a:r>
              <a:rPr lang="en-GB" dirty="0"/>
              <a:t> specifications is basically free text, they still need to be somewhat </a:t>
            </a:r>
            <a:r>
              <a:rPr lang="en-GB" dirty="0" err="1"/>
              <a:t>spartan</a:t>
            </a:r>
            <a:r>
              <a:rPr lang="en-GB" dirty="0"/>
              <a:t> and formalized; otherwise, it becomes difficult to write matching code that extracts the test data from the descriptions. </a:t>
            </a:r>
            <a:endParaRPr lang="en-GB" dirty="0" smtClean="0"/>
          </a:p>
          <a:p>
            <a:pPr marL="342900" indent="-342900" algn="l">
              <a:buFont typeface="Arial" panose="020B0604020202020204" pitchFamily="34" charset="0"/>
              <a:buChar char="•"/>
            </a:pPr>
            <a:r>
              <a:rPr lang="en-GB" dirty="0" smtClean="0"/>
              <a:t>This </a:t>
            </a:r>
            <a:r>
              <a:rPr lang="en-GB" dirty="0"/>
              <a:t>makes writing the specifications less attractive to the roles that were supposed to write them in the first place. </a:t>
            </a:r>
            <a:endParaRPr lang="en-GB" dirty="0" smtClean="0"/>
          </a:p>
          <a:p>
            <a:pPr marL="342900" indent="-342900" algn="l">
              <a:buFont typeface="Arial" panose="020B0604020202020204" pitchFamily="34" charset="0"/>
              <a:buChar char="•"/>
            </a:pPr>
            <a:r>
              <a:rPr lang="en-GB" dirty="0" smtClean="0"/>
              <a:t>What </a:t>
            </a:r>
            <a:r>
              <a:rPr lang="en-GB" dirty="0"/>
              <a:t>then happens is that programmers write the specifications, and they often dislike the verbosity and resort to writing ordinary unit tests</a:t>
            </a:r>
            <a:r>
              <a:rPr lang="en-GB" dirty="0" smtClean="0"/>
              <a:t>.</a:t>
            </a:r>
          </a:p>
          <a:p>
            <a:pPr marL="342900" indent="-342900" algn="l">
              <a:buFont typeface="Arial" panose="020B0604020202020204" pitchFamily="34" charset="0"/>
              <a:buChar char="•"/>
            </a:pPr>
            <a:r>
              <a:rPr lang="en-GB" dirty="0" smtClean="0"/>
              <a:t> </a:t>
            </a:r>
            <a:r>
              <a:rPr lang="en-GB" dirty="0"/>
              <a:t>As with many things, cooperation is of the essence here. Cucumber can work </a:t>
            </a:r>
            <a:r>
              <a:rPr lang="en-GB" dirty="0" smtClean="0"/>
              <a:t>well </a:t>
            </a:r>
            <a:r>
              <a:rPr lang="en-GB" dirty="0"/>
              <a:t>when developers and product owners work together on writing the specifications in a way that works for everyone concerned.</a:t>
            </a:r>
            <a:endParaRPr lang="en-GB" dirty="0"/>
          </a:p>
        </p:txBody>
      </p:sp>
    </p:spTree>
    <p:extLst>
      <p:ext uri="{BB962C8B-B14F-4D97-AF65-F5344CB8AC3E}">
        <p14:creationId xmlns:p14="http://schemas.microsoft.com/office/powerpoint/2010/main" val="40532750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GUI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62500" lnSpcReduction="20000"/>
          </a:bodyPr>
          <a:lstStyle/>
          <a:p>
            <a:pPr marL="342900" indent="-342900" algn="l">
              <a:buFont typeface="Arial" panose="020B0604020202020204" pitchFamily="34" charset="0"/>
              <a:buChar char="•"/>
            </a:pPr>
            <a:r>
              <a:rPr lang="en-GB" dirty="0" smtClean="0"/>
              <a:t>Automating </a:t>
            </a:r>
            <a:r>
              <a:rPr lang="en-GB" dirty="0"/>
              <a:t>GUI testing has many desirable properties, but it is also difficult</a:t>
            </a:r>
            <a:r>
              <a:rPr lang="en-GB" dirty="0" smtClean="0"/>
              <a:t>.</a:t>
            </a:r>
          </a:p>
          <a:p>
            <a:pPr marL="342900" indent="-342900" algn="l">
              <a:buFont typeface="Arial" panose="020B0604020202020204" pitchFamily="34" charset="0"/>
              <a:buChar char="•"/>
            </a:pPr>
            <a:r>
              <a:rPr lang="en-GB" dirty="0" smtClean="0"/>
              <a:t>One </a:t>
            </a:r>
            <a:r>
              <a:rPr lang="en-GB" dirty="0"/>
              <a:t>reason is that user interfaces tend to change a lot during the development  phase, and buttons and controls move around in the GUI. </a:t>
            </a:r>
            <a:endParaRPr lang="en-GB" dirty="0" smtClean="0"/>
          </a:p>
          <a:p>
            <a:pPr marL="342900" indent="-342900" algn="l">
              <a:buFont typeface="Arial" panose="020B0604020202020204" pitchFamily="34" charset="0"/>
              <a:buChar char="•"/>
            </a:pPr>
            <a:r>
              <a:rPr lang="en-GB" dirty="0" smtClean="0"/>
              <a:t>Older </a:t>
            </a:r>
            <a:r>
              <a:rPr lang="en-GB" dirty="0"/>
              <a:t>generations of GUI testing tools often worked by synthesizing mouse events and sending them to the GUI. When a button moved, the simulated mouse click went nowhere, and the test failed</a:t>
            </a:r>
            <a:r>
              <a:rPr lang="en-GB" dirty="0" smtClean="0"/>
              <a:t>.</a:t>
            </a:r>
          </a:p>
          <a:p>
            <a:pPr marL="342900" indent="-342900" algn="l">
              <a:buFont typeface="Arial" panose="020B0604020202020204" pitchFamily="34" charset="0"/>
              <a:buChar char="•"/>
            </a:pPr>
            <a:r>
              <a:rPr lang="en-GB" dirty="0" smtClean="0"/>
              <a:t> </a:t>
            </a:r>
            <a:r>
              <a:rPr lang="en-GB" dirty="0"/>
              <a:t>It then became expensive to keep the tests  updated with changes in the GUI. </a:t>
            </a:r>
            <a:endParaRPr lang="en-GB" dirty="0" smtClean="0"/>
          </a:p>
          <a:p>
            <a:pPr marL="342900" indent="-342900" algn="l">
              <a:buFont typeface="Arial" panose="020B0604020202020204" pitchFamily="34" charset="0"/>
              <a:buChar char="•"/>
            </a:pPr>
            <a:r>
              <a:rPr lang="en-GB" dirty="0" smtClean="0"/>
              <a:t>Selenium </a:t>
            </a:r>
            <a:r>
              <a:rPr lang="en-GB" dirty="0"/>
              <a:t>is a web UI testing toolkit that uses a different, more effective, approach</a:t>
            </a:r>
            <a:r>
              <a:rPr lang="en-GB" dirty="0" smtClean="0"/>
              <a:t>.</a:t>
            </a:r>
          </a:p>
          <a:p>
            <a:pPr marL="342900" indent="-342900" algn="l">
              <a:buFont typeface="Arial" panose="020B0604020202020204" pitchFamily="34" charset="0"/>
              <a:buChar char="•"/>
            </a:pPr>
            <a:r>
              <a:rPr lang="en-GB" dirty="0" smtClean="0"/>
              <a:t> </a:t>
            </a:r>
            <a:r>
              <a:rPr lang="en-GB" dirty="0"/>
              <a:t>The controllers are instrumented with identifiers so that Selenium can find the controllers by examining the document object model (DOM) rather than blindly generating mouse clicks. </a:t>
            </a:r>
            <a:endParaRPr lang="en-GB" dirty="0" smtClean="0"/>
          </a:p>
          <a:p>
            <a:pPr marL="342900" indent="-342900" algn="l">
              <a:buFont typeface="Arial" panose="020B0604020202020204" pitchFamily="34" charset="0"/>
              <a:buChar char="•"/>
            </a:pPr>
            <a:r>
              <a:rPr lang="en-GB" dirty="0" smtClean="0"/>
              <a:t>Selenium works well </a:t>
            </a:r>
            <a:r>
              <a:rPr lang="en-GB" dirty="0"/>
              <a:t>in practice and has evolved over the years. </a:t>
            </a:r>
            <a:endParaRPr lang="en-GB" dirty="0" smtClean="0"/>
          </a:p>
        </p:txBody>
      </p:sp>
    </p:spTree>
    <p:extLst>
      <p:ext uri="{BB962C8B-B14F-4D97-AF65-F5344CB8AC3E}">
        <p14:creationId xmlns:p14="http://schemas.microsoft.com/office/powerpoint/2010/main" val="15832396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Test-driven development</a:t>
            </a:r>
            <a:endParaRPr lang="en-GB" dirty="0"/>
          </a:p>
        </p:txBody>
      </p:sp>
      <p:sp>
        <p:nvSpPr>
          <p:cNvPr id="3" name="Subtitle 2"/>
          <p:cNvSpPr>
            <a:spLocks noGrp="1"/>
          </p:cNvSpPr>
          <p:nvPr>
            <p:ph type="subTitle" idx="1"/>
          </p:nvPr>
        </p:nvSpPr>
        <p:spPr>
          <a:xfrm>
            <a:off x="1524000" y="3602037"/>
            <a:ext cx="9144000" cy="2808094"/>
          </a:xfrm>
        </p:spPr>
        <p:txBody>
          <a:bodyPr>
            <a:normAutofit fontScale="62500" lnSpcReduction="20000"/>
          </a:bodyPr>
          <a:lstStyle/>
          <a:p>
            <a:pPr marL="342900" indent="-342900" algn="l">
              <a:buFont typeface="Arial" panose="020B0604020202020204" pitchFamily="34" charset="0"/>
              <a:buChar char="•"/>
            </a:pPr>
            <a:r>
              <a:rPr lang="en-GB" dirty="0" smtClean="0"/>
              <a:t>Test-driven </a:t>
            </a:r>
            <a:r>
              <a:rPr lang="en-GB" dirty="0"/>
              <a:t>development (TDD) has an added focus on test automation. </a:t>
            </a:r>
            <a:endParaRPr lang="en-GB" dirty="0" smtClean="0"/>
          </a:p>
          <a:p>
            <a:pPr marL="342900" indent="-342900" algn="l">
              <a:buFont typeface="Arial" panose="020B0604020202020204" pitchFamily="34" charset="0"/>
              <a:buChar char="•"/>
            </a:pPr>
            <a:r>
              <a:rPr lang="en-GB" dirty="0" smtClean="0"/>
              <a:t>It </a:t>
            </a:r>
            <a:r>
              <a:rPr lang="en-GB" dirty="0"/>
              <a:t>was made popular by the Extreme programming movement of the nineties</a:t>
            </a:r>
            <a:r>
              <a:rPr lang="en-GB" dirty="0" smtClean="0"/>
              <a:t>.</a:t>
            </a:r>
          </a:p>
          <a:p>
            <a:pPr marL="342900" indent="-342900" algn="l">
              <a:buFont typeface="Arial" panose="020B0604020202020204" pitchFamily="34" charset="0"/>
              <a:buChar char="•"/>
            </a:pPr>
            <a:r>
              <a:rPr lang="en-GB" dirty="0" smtClean="0"/>
              <a:t> </a:t>
            </a:r>
            <a:r>
              <a:rPr lang="en-GB" dirty="0"/>
              <a:t>TDD is usually described as a sequence of events, as follows: </a:t>
            </a:r>
            <a:endParaRPr lang="en-GB" dirty="0" smtClean="0"/>
          </a:p>
          <a:p>
            <a:pPr marL="342900" indent="-342900" algn="l">
              <a:buFont typeface="Arial" panose="020B0604020202020204" pitchFamily="34" charset="0"/>
              <a:buChar char="•"/>
            </a:pPr>
            <a:r>
              <a:rPr lang="en-GB" dirty="0" smtClean="0"/>
              <a:t>Implement </a:t>
            </a:r>
            <a:r>
              <a:rPr lang="en-GB" dirty="0"/>
              <a:t>the test: As the name implies, you start out by writing the test and write the code afterwards. One way to see it is that you implement the interface specifications of the code to be developed and then progress by writing the code. To be able to write the test, the developer must find all relevant requirement specifications, use cases, and user stories. The shift in focus from coding to understanding the requirements can be beneficial for implementing them correctly. </a:t>
            </a:r>
          </a:p>
          <a:p>
            <a:pPr marL="342900" indent="-342900" algn="l">
              <a:buFont typeface="Arial" panose="020B0604020202020204" pitchFamily="34" charset="0"/>
              <a:buChar char="•"/>
            </a:pPr>
            <a:r>
              <a:rPr lang="en-GB" dirty="0" smtClean="0"/>
              <a:t>Verify </a:t>
            </a:r>
            <a:r>
              <a:rPr lang="en-GB" dirty="0"/>
              <a:t>that the new test fails: The newly added test should fail because there is nothing to implement the </a:t>
            </a:r>
            <a:r>
              <a:rPr lang="en-GB" dirty="0" err="1"/>
              <a:t>behavior</a:t>
            </a:r>
            <a:r>
              <a:rPr lang="en-GB" dirty="0"/>
              <a:t> properly yet, only the stubs and interfaces needed to write the test. Run the test and verify that it fails. </a:t>
            </a:r>
          </a:p>
          <a:p>
            <a:pPr marL="342900" indent="-342900" algn="l">
              <a:buFont typeface="Arial" panose="020B0604020202020204" pitchFamily="34" charset="0"/>
              <a:buChar char="•"/>
            </a:pPr>
            <a:r>
              <a:rPr lang="en-GB" dirty="0" smtClean="0"/>
              <a:t>Write </a:t>
            </a:r>
            <a:r>
              <a:rPr lang="en-GB" dirty="0"/>
              <a:t>code that implements the tested feature: The code we write doesn't yet have to be particularly elegant or efficient. Initially, we just want to make the new test pass. </a:t>
            </a:r>
          </a:p>
        </p:txBody>
      </p:sp>
    </p:spTree>
    <p:extLst>
      <p:ext uri="{BB962C8B-B14F-4D97-AF65-F5344CB8AC3E}">
        <p14:creationId xmlns:p14="http://schemas.microsoft.com/office/powerpoint/2010/main" val="322183790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Test-driven development</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a:t>Verify that the new test passes together with the old </a:t>
            </a:r>
            <a:r>
              <a:rPr lang="en-GB" dirty="0" smtClean="0"/>
              <a:t>tests</a:t>
            </a:r>
          </a:p>
          <a:p>
            <a:pPr marL="342900" indent="-342900" algn="l">
              <a:buFont typeface="Arial" panose="020B0604020202020204" pitchFamily="34" charset="0"/>
              <a:buChar char="•"/>
            </a:pPr>
            <a:r>
              <a:rPr lang="en-GB" dirty="0" smtClean="0"/>
              <a:t> </a:t>
            </a:r>
            <a:r>
              <a:rPr lang="en-GB" dirty="0"/>
              <a:t>When the new test passes, we know that we have implemented the new feature correctly. Since the old tests also pass, we haven't broken existing functionality. </a:t>
            </a:r>
          </a:p>
          <a:p>
            <a:pPr marL="342900" indent="-342900" algn="l">
              <a:buFont typeface="Arial" panose="020B0604020202020204" pitchFamily="34" charset="0"/>
              <a:buChar char="•"/>
            </a:pPr>
            <a:r>
              <a:rPr lang="en-GB" dirty="0" smtClean="0"/>
              <a:t>Refactor </a:t>
            </a:r>
            <a:r>
              <a:rPr lang="en-GB" dirty="0"/>
              <a:t>the code: The word "refactor" has mathematical roots. In programming, it means cleaning up the code and, among other things, making it easier to understand and maintain. </a:t>
            </a:r>
            <a:endParaRPr lang="en-GB" dirty="0" smtClean="0"/>
          </a:p>
          <a:p>
            <a:pPr marL="342900" indent="-342900" algn="l">
              <a:buFont typeface="Arial" panose="020B0604020202020204" pitchFamily="34" charset="0"/>
              <a:buChar char="•"/>
            </a:pPr>
            <a:r>
              <a:rPr lang="en-GB" dirty="0" smtClean="0"/>
              <a:t>We </a:t>
            </a:r>
            <a:r>
              <a:rPr lang="en-GB" dirty="0"/>
              <a:t>need to refactor since  we cheated a bit earlier in the development. TDD is a style of development that fits well with DevOps, but it's not necessarily the only one. The primary benefit is that you get good test suites that can be used in Continuous Integration tests.</a:t>
            </a:r>
          </a:p>
        </p:txBody>
      </p:sp>
    </p:spTree>
    <p:extLst>
      <p:ext uri="{BB962C8B-B14F-4D97-AF65-F5344CB8AC3E}">
        <p14:creationId xmlns:p14="http://schemas.microsoft.com/office/powerpoint/2010/main" val="1871384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algn="l"/>
            <a:r>
              <a:rPr lang="en-GB" dirty="0"/>
              <a:t>Here are some examples of when DevOps can benefit Agile cycles: </a:t>
            </a:r>
            <a:r>
              <a:rPr lang="en-GB" dirty="0" smtClean="0"/>
              <a:t>#</a:t>
            </a:r>
          </a:p>
          <a:p>
            <a:pPr marL="342900" indent="-342900" algn="l">
              <a:buFont typeface="Arial" panose="020B0604020202020204" pitchFamily="34" charset="0"/>
              <a:buChar char="•"/>
            </a:pPr>
            <a:r>
              <a:rPr lang="en-GB" dirty="0" smtClean="0"/>
              <a:t>Deployment </a:t>
            </a:r>
            <a:r>
              <a:rPr lang="en-GB" dirty="0"/>
              <a:t>systems, maintained by DevOps engineers, make the deliveries at the end of Scrum cycles faster and more efficient. </a:t>
            </a:r>
          </a:p>
          <a:p>
            <a:pPr marL="342900" indent="-342900" algn="l">
              <a:buFont typeface="Arial" panose="020B0604020202020204" pitchFamily="34" charset="0"/>
              <a:buChar char="•"/>
            </a:pPr>
            <a:r>
              <a:rPr lang="en-GB" dirty="0" smtClean="0"/>
              <a:t>Organizations </a:t>
            </a:r>
            <a:r>
              <a:rPr lang="en-GB" dirty="0"/>
              <a:t>that have these inefficient deployment processes will benefit greatly from a DevOps </a:t>
            </a:r>
            <a:r>
              <a:rPr lang="en-GB" dirty="0" err="1"/>
              <a:t>mindset</a:t>
            </a:r>
            <a:r>
              <a:rPr lang="en-GB" dirty="0" smtClean="0"/>
              <a:t>.</a:t>
            </a:r>
          </a:p>
          <a:p>
            <a:pPr marL="342900" indent="-342900" algn="l">
              <a:buFont typeface="Arial" panose="020B0604020202020204" pitchFamily="34" charset="0"/>
              <a:buChar char="•"/>
            </a:pPr>
            <a:r>
              <a:rPr lang="en-GB" dirty="0" smtClean="0"/>
              <a:t> The </a:t>
            </a:r>
            <a:r>
              <a:rPr lang="en-GB" dirty="0"/>
              <a:t>Kanban cycle is 24 hours, and it's therefore obvious that the deployment cycle needs to be much faster than that if we are to succeed with Kanban</a:t>
            </a:r>
            <a:r>
              <a:rPr lang="en-GB" dirty="0" smtClean="0"/>
              <a:t>.</a:t>
            </a:r>
          </a:p>
          <a:p>
            <a:pPr marL="342900" indent="-342900" algn="l">
              <a:buFont typeface="Arial" panose="020B0604020202020204" pitchFamily="34" charset="0"/>
              <a:buChar char="•"/>
            </a:pPr>
            <a:r>
              <a:rPr lang="en-GB" dirty="0" smtClean="0"/>
              <a:t> </a:t>
            </a:r>
            <a:r>
              <a:rPr lang="en-GB" dirty="0"/>
              <a:t>A well-designed DevOps Continuous Delivery pipeline can deploy code from being committed to the code repository to production in the order of minutes, depending on the size of the change.</a:t>
            </a:r>
            <a:endParaRPr lang="en-GB" dirty="0" smtClean="0"/>
          </a:p>
          <a:p>
            <a:pPr algn="l"/>
            <a:endParaRPr lang="en-GB"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40160361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Deployment</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20000"/>
          </a:bodyPr>
          <a:lstStyle/>
          <a:p>
            <a:pPr marL="342900" indent="-342900" algn="l">
              <a:buFont typeface="Arial" panose="020B0604020202020204" pitchFamily="34" charset="0"/>
              <a:buChar char="•"/>
            </a:pPr>
            <a:r>
              <a:rPr lang="en-GB" dirty="0"/>
              <a:t>We have a typical enterprise application, with a number of different high-level components. </a:t>
            </a:r>
            <a:endParaRPr lang="en-GB" dirty="0" smtClean="0"/>
          </a:p>
          <a:p>
            <a:pPr marL="342900" indent="-342900" algn="l">
              <a:buFont typeface="Arial" panose="020B0604020202020204" pitchFamily="34" charset="0"/>
              <a:buChar char="•"/>
            </a:pPr>
            <a:r>
              <a:rPr lang="en-GB" dirty="0" smtClean="0"/>
              <a:t>We </a:t>
            </a:r>
            <a:r>
              <a:rPr lang="en-GB" dirty="0"/>
              <a:t>don't need to make the scenario overly complex in order to start reasoning about the challenges that exist in this space</a:t>
            </a:r>
            <a:r>
              <a:rPr lang="en-GB" dirty="0" smtClean="0"/>
              <a:t>.</a:t>
            </a:r>
          </a:p>
          <a:p>
            <a:pPr marL="342900" indent="-342900" algn="l">
              <a:buFont typeface="Arial" panose="020B0604020202020204" pitchFamily="34" charset="0"/>
              <a:buChar char="•"/>
            </a:pPr>
            <a:r>
              <a:rPr lang="en-GB" dirty="0" smtClean="0"/>
              <a:t> </a:t>
            </a:r>
            <a:r>
              <a:rPr lang="en-GB" dirty="0"/>
              <a:t>In our scenario, we </a:t>
            </a:r>
            <a:r>
              <a:rPr lang="en-GB" dirty="0" smtClean="0"/>
              <a:t>have</a:t>
            </a:r>
            <a:endParaRPr lang="en-GB" dirty="0"/>
          </a:p>
          <a:p>
            <a:pPr marL="342900" indent="-342900" algn="l">
              <a:buFont typeface="Arial" panose="020B0604020202020204" pitchFamily="34" charset="0"/>
              <a:buChar char="•"/>
            </a:pPr>
            <a:r>
              <a:rPr lang="en-GB" dirty="0" smtClean="0"/>
              <a:t> </a:t>
            </a:r>
            <a:r>
              <a:rPr lang="en-GB" dirty="0"/>
              <a:t>A web </a:t>
            </a:r>
            <a:r>
              <a:rPr lang="en-GB" dirty="0" smtClean="0"/>
              <a:t>server</a:t>
            </a:r>
          </a:p>
          <a:p>
            <a:pPr marL="342900" indent="-342900" algn="l">
              <a:buFont typeface="Arial" panose="020B0604020202020204" pitchFamily="34" charset="0"/>
              <a:buChar char="•"/>
            </a:pPr>
            <a:r>
              <a:rPr lang="en-GB" dirty="0" smtClean="0"/>
              <a:t> </a:t>
            </a:r>
            <a:r>
              <a:rPr lang="en-GB" dirty="0"/>
              <a:t>An application server </a:t>
            </a:r>
          </a:p>
          <a:p>
            <a:pPr marL="342900" indent="-342900" algn="l">
              <a:buFont typeface="Arial" panose="020B0604020202020204" pitchFamily="34" charset="0"/>
              <a:buChar char="•"/>
            </a:pPr>
            <a:r>
              <a:rPr lang="en-GB" dirty="0" smtClean="0"/>
              <a:t>A </a:t>
            </a:r>
            <a:r>
              <a:rPr lang="en-GB" dirty="0"/>
              <a:t>database </a:t>
            </a:r>
            <a:r>
              <a:rPr lang="en-GB" dirty="0" smtClean="0"/>
              <a:t>server</a:t>
            </a:r>
            <a:endParaRPr lang="en-GB" dirty="0"/>
          </a:p>
        </p:txBody>
      </p:sp>
    </p:spTree>
    <p:extLst>
      <p:ext uri="{BB962C8B-B14F-4D97-AF65-F5344CB8AC3E}">
        <p14:creationId xmlns:p14="http://schemas.microsoft.com/office/powerpoint/2010/main" val="258211632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Deployment</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a:t>If we only have a single physical server and these few components to worry about that get released once a year or so, we can install the software manually and be done with the task. </a:t>
            </a:r>
            <a:endParaRPr lang="en-GB" dirty="0" smtClean="0"/>
          </a:p>
          <a:p>
            <a:pPr marL="342900" indent="-342900" algn="l">
              <a:buFont typeface="Arial" panose="020B0604020202020204" pitchFamily="34" charset="0"/>
              <a:buChar char="•"/>
            </a:pPr>
            <a:r>
              <a:rPr lang="en-GB" dirty="0" smtClean="0"/>
              <a:t>It </a:t>
            </a:r>
            <a:r>
              <a:rPr lang="en-GB" dirty="0"/>
              <a:t>will be the most cost-effective way of dealing with the situation, even though manual work is boring and error prone</a:t>
            </a:r>
            <a:r>
              <a:rPr lang="en-GB" dirty="0" smtClean="0"/>
              <a:t>.</a:t>
            </a:r>
          </a:p>
          <a:p>
            <a:pPr marL="342900" indent="-342900" algn="l">
              <a:buFont typeface="Arial" panose="020B0604020202020204" pitchFamily="34" charset="0"/>
              <a:buChar char="•"/>
            </a:pPr>
            <a:r>
              <a:rPr lang="en-GB" dirty="0" smtClean="0"/>
              <a:t> </a:t>
            </a:r>
            <a:r>
              <a:rPr lang="en-GB" dirty="0"/>
              <a:t>It's not reasonable to expect a conformity to this simplified release cycle in reality though. It is more likely that a large organization has hundreds of servers and applications and that they are all deployed differently, with different requirements. </a:t>
            </a:r>
            <a:endParaRPr lang="en-GB" dirty="0" smtClean="0"/>
          </a:p>
          <a:p>
            <a:pPr marL="342900" indent="-342900" algn="l">
              <a:buFont typeface="Arial" panose="020B0604020202020204" pitchFamily="34" charset="0"/>
              <a:buChar char="•"/>
            </a:pPr>
            <a:r>
              <a:rPr lang="en-GB" dirty="0" smtClean="0"/>
              <a:t>Managing </a:t>
            </a:r>
            <a:r>
              <a:rPr lang="en-GB" dirty="0"/>
              <a:t>all the complexity that the real world displays is hard, so it starts to make sense that there are a lot of different solutions that do basically the same thing in different ways</a:t>
            </a:r>
            <a:r>
              <a:rPr lang="en-GB" dirty="0" smtClean="0"/>
              <a:t>.</a:t>
            </a:r>
          </a:p>
          <a:p>
            <a:pPr marL="342900" indent="-342900" algn="l">
              <a:buFont typeface="Arial" panose="020B0604020202020204" pitchFamily="34" charset="0"/>
              <a:buChar char="•"/>
            </a:pPr>
            <a:r>
              <a:rPr lang="en-GB" dirty="0" smtClean="0"/>
              <a:t> </a:t>
            </a:r>
            <a:r>
              <a:rPr lang="en-GB" dirty="0"/>
              <a:t>Whatever the fundamental unit that executes our code is, be it a physical server,  a virtual machine, some form of container technology, or a combination of these,  we have several challenges to deal with. </a:t>
            </a:r>
            <a:endParaRPr lang="en-GB" dirty="0"/>
          </a:p>
        </p:txBody>
      </p:sp>
    </p:spTree>
    <p:extLst>
      <p:ext uri="{BB962C8B-B14F-4D97-AF65-F5344CB8AC3E}">
        <p14:creationId xmlns:p14="http://schemas.microsoft.com/office/powerpoint/2010/main" val="783374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Configuring the base OS</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smtClean="0"/>
              <a:t>The </a:t>
            </a:r>
            <a:r>
              <a:rPr lang="en-GB" dirty="0"/>
              <a:t>configuration of the base operating system must be dealt with somehow. </a:t>
            </a:r>
            <a:endParaRPr lang="en-GB" dirty="0" smtClean="0"/>
          </a:p>
          <a:p>
            <a:pPr marL="342900" indent="-342900" algn="l">
              <a:buFont typeface="Arial" panose="020B0604020202020204" pitchFamily="34" charset="0"/>
              <a:buChar char="•"/>
            </a:pPr>
            <a:r>
              <a:rPr lang="en-GB" dirty="0" smtClean="0"/>
              <a:t>Often</a:t>
            </a:r>
            <a:r>
              <a:rPr lang="en-GB" dirty="0"/>
              <a:t>, our application stack has subtle, or not so subtle, requirements on the base operating system. </a:t>
            </a:r>
            <a:endParaRPr lang="en-GB" dirty="0" smtClean="0"/>
          </a:p>
          <a:p>
            <a:pPr marL="342900" indent="-342900" algn="l">
              <a:buFont typeface="Arial" panose="020B0604020202020204" pitchFamily="34" charset="0"/>
              <a:buChar char="•"/>
            </a:pPr>
            <a:r>
              <a:rPr lang="en-GB" dirty="0" smtClean="0"/>
              <a:t>Some </a:t>
            </a:r>
            <a:r>
              <a:rPr lang="en-GB" dirty="0"/>
              <a:t>application stacks, such as Java, Python, or Ruby, make these operating system requirements less apparent, because these technologies go to a great length to offer cross-platform functionality</a:t>
            </a:r>
            <a:r>
              <a:rPr lang="en-GB" dirty="0" smtClean="0"/>
              <a:t>.</a:t>
            </a:r>
          </a:p>
          <a:p>
            <a:pPr marL="342900" indent="-342900" algn="l">
              <a:buFont typeface="Arial" panose="020B0604020202020204" pitchFamily="34" charset="0"/>
              <a:buChar char="•"/>
            </a:pPr>
            <a:r>
              <a:rPr lang="en-GB" dirty="0" smtClean="0"/>
              <a:t> </a:t>
            </a:r>
            <a:r>
              <a:rPr lang="en-GB" dirty="0"/>
              <a:t>At other times, the operating system requirements are apparent to a greater degree, such as when you work  with low-level mixed hardware and software integrations, which is common  in the telecom industry.</a:t>
            </a:r>
            <a:endParaRPr lang="en-GB" dirty="0"/>
          </a:p>
        </p:txBody>
      </p:sp>
    </p:spTree>
    <p:extLst>
      <p:ext uri="{BB962C8B-B14F-4D97-AF65-F5344CB8AC3E}">
        <p14:creationId xmlns:p14="http://schemas.microsoft.com/office/powerpoint/2010/main" val="29412919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Configuring the base OS</a:t>
            </a:r>
            <a:endParaRPr lang="en-GB" dirty="0"/>
          </a:p>
        </p:txBody>
      </p:sp>
      <p:sp>
        <p:nvSpPr>
          <p:cNvPr id="3" name="Subtitle 2"/>
          <p:cNvSpPr>
            <a:spLocks noGrp="1"/>
          </p:cNvSpPr>
          <p:nvPr>
            <p:ph type="subTitle" idx="1"/>
          </p:nvPr>
        </p:nvSpPr>
        <p:spPr>
          <a:xfrm>
            <a:off x="1524000" y="3602037"/>
            <a:ext cx="9144000" cy="2808094"/>
          </a:xfrm>
        </p:spPr>
        <p:txBody>
          <a:bodyPr>
            <a:normAutofit fontScale="62500" lnSpcReduction="20000"/>
          </a:bodyPr>
          <a:lstStyle/>
          <a:p>
            <a:pPr marL="342900" indent="-342900" algn="l">
              <a:buFont typeface="Arial" panose="020B0604020202020204" pitchFamily="34" charset="0"/>
              <a:buChar char="•"/>
            </a:pPr>
            <a:r>
              <a:rPr lang="en-GB" dirty="0"/>
              <a:t>There are many existing solutions that deal with this fundamental issue</a:t>
            </a:r>
            <a:r>
              <a:rPr lang="en-GB" dirty="0" smtClean="0"/>
              <a:t>.</a:t>
            </a:r>
          </a:p>
          <a:p>
            <a:pPr marL="342900" indent="-342900" algn="l">
              <a:buFont typeface="Arial" panose="020B0604020202020204" pitchFamily="34" charset="0"/>
              <a:buChar char="•"/>
            </a:pPr>
            <a:r>
              <a:rPr lang="en-GB" dirty="0" smtClean="0"/>
              <a:t> </a:t>
            </a:r>
            <a:r>
              <a:rPr lang="en-GB" dirty="0"/>
              <a:t>Some systems work with a bare metal (or bare virtual machine) approach, where they install the desired operating system from scratch and then install all the base dependencies that the organization needs for their servers. </a:t>
            </a:r>
            <a:endParaRPr lang="en-GB" dirty="0" smtClean="0"/>
          </a:p>
          <a:p>
            <a:pPr marL="342900" indent="-342900" algn="l">
              <a:buFont typeface="Arial" panose="020B0604020202020204" pitchFamily="34" charset="0"/>
              <a:buChar char="•"/>
            </a:pPr>
            <a:r>
              <a:rPr lang="en-GB" dirty="0" smtClean="0"/>
              <a:t>Such </a:t>
            </a:r>
            <a:r>
              <a:rPr lang="en-GB" dirty="0"/>
              <a:t>systems include,  for example, Red Hat Satellite and Cobbler, which works in a similar way but is more lightweight. </a:t>
            </a:r>
            <a:endParaRPr lang="en-GB" dirty="0" smtClean="0"/>
          </a:p>
          <a:p>
            <a:pPr marL="342900" indent="-342900" algn="l">
              <a:buFont typeface="Arial" panose="020B0604020202020204" pitchFamily="34" charset="0"/>
              <a:buChar char="•"/>
            </a:pPr>
            <a:r>
              <a:rPr lang="en-GB" dirty="0" smtClean="0"/>
              <a:t>Cobbler </a:t>
            </a:r>
            <a:r>
              <a:rPr lang="en-GB" dirty="0"/>
              <a:t>allows you to boot a physical or virtual machine over the network using </a:t>
            </a:r>
            <a:r>
              <a:rPr lang="en-GB" dirty="0" err="1"/>
              <a:t>dhcpd</a:t>
            </a:r>
            <a:r>
              <a:rPr lang="en-GB" dirty="0"/>
              <a:t>. The DHCP server can then allow you to provide a </a:t>
            </a:r>
            <a:r>
              <a:rPr lang="en-GB" dirty="0" err="1"/>
              <a:t>netboot</a:t>
            </a:r>
            <a:r>
              <a:rPr lang="en-GB" dirty="0"/>
              <a:t>-compliant image. </a:t>
            </a:r>
            <a:endParaRPr lang="en-GB" dirty="0" smtClean="0"/>
          </a:p>
          <a:p>
            <a:pPr marL="342900" indent="-342900" algn="l">
              <a:buFont typeface="Arial" panose="020B0604020202020204" pitchFamily="34" charset="0"/>
              <a:buChar char="•"/>
            </a:pPr>
            <a:r>
              <a:rPr lang="en-GB" dirty="0" smtClean="0"/>
              <a:t>When </a:t>
            </a:r>
            <a:r>
              <a:rPr lang="en-GB" dirty="0"/>
              <a:t>the </a:t>
            </a:r>
            <a:r>
              <a:rPr lang="en-GB" dirty="0" err="1"/>
              <a:t>netboot</a:t>
            </a:r>
            <a:r>
              <a:rPr lang="en-GB" dirty="0"/>
              <a:t> image is started, it contacts Cobbler to retrieve the packages that will be installed in order to create the new operating system</a:t>
            </a:r>
            <a:r>
              <a:rPr lang="en-GB" dirty="0" smtClean="0"/>
              <a:t>.</a:t>
            </a:r>
          </a:p>
          <a:p>
            <a:pPr marL="342900" indent="-342900" algn="l">
              <a:buFont typeface="Arial" panose="020B0604020202020204" pitchFamily="34" charset="0"/>
              <a:buChar char="•"/>
            </a:pPr>
            <a:r>
              <a:rPr lang="en-GB" dirty="0" smtClean="0"/>
              <a:t> </a:t>
            </a:r>
            <a:r>
              <a:rPr lang="en-GB" dirty="0"/>
              <a:t>Which packages are installed can be decided on the server from the target machine's network MAC address for instance. </a:t>
            </a:r>
            <a:endParaRPr lang="en-GB" dirty="0"/>
          </a:p>
        </p:txBody>
      </p:sp>
    </p:spTree>
    <p:extLst>
      <p:ext uri="{BB962C8B-B14F-4D97-AF65-F5344CB8AC3E}">
        <p14:creationId xmlns:p14="http://schemas.microsoft.com/office/powerpoint/2010/main" val="31270653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Configuring the base OS</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a:t>Another method that is very popular today is to provide base operating system images that can be reused between machines. Cloud systems such as AWS, Azure, or OpenStack work this way. </a:t>
            </a:r>
            <a:endParaRPr lang="en-GB" dirty="0" smtClean="0"/>
          </a:p>
          <a:p>
            <a:pPr marL="342900" indent="-342900" algn="l">
              <a:buFont typeface="Arial" panose="020B0604020202020204" pitchFamily="34" charset="0"/>
              <a:buChar char="•"/>
            </a:pPr>
            <a:r>
              <a:rPr lang="en-GB" dirty="0" smtClean="0"/>
              <a:t>When </a:t>
            </a:r>
            <a:r>
              <a:rPr lang="en-GB" dirty="0"/>
              <a:t>you ask the cloud system for a new virtual machine, it is created using an existing image as a base. </a:t>
            </a:r>
            <a:endParaRPr lang="en-GB" dirty="0" smtClean="0"/>
          </a:p>
          <a:p>
            <a:pPr marL="342900" indent="-342900" algn="l">
              <a:buFont typeface="Arial" panose="020B0604020202020204" pitchFamily="34" charset="0"/>
              <a:buChar char="•"/>
            </a:pPr>
            <a:r>
              <a:rPr lang="en-GB" dirty="0" smtClean="0"/>
              <a:t>Container </a:t>
            </a:r>
            <a:r>
              <a:rPr lang="en-GB" dirty="0"/>
              <a:t>systems such as Docker also work in a similar way, where you declare your base container image  and then describe the changes you want to formulate for your own image.</a:t>
            </a:r>
            <a:endParaRPr lang="en-GB" dirty="0"/>
          </a:p>
        </p:txBody>
      </p:sp>
    </p:spTree>
    <p:extLst>
      <p:ext uri="{BB962C8B-B14F-4D97-AF65-F5344CB8AC3E}">
        <p14:creationId xmlns:p14="http://schemas.microsoft.com/office/powerpoint/2010/main" val="16286842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Describing clusters</a:t>
            </a:r>
            <a:endParaRPr lang="en-GB" dirty="0"/>
          </a:p>
        </p:txBody>
      </p:sp>
      <p:sp>
        <p:nvSpPr>
          <p:cNvPr id="3" name="Subtitle 2"/>
          <p:cNvSpPr>
            <a:spLocks noGrp="1"/>
          </p:cNvSpPr>
          <p:nvPr>
            <p:ph type="subTitle" idx="1"/>
          </p:nvPr>
        </p:nvSpPr>
        <p:spPr>
          <a:xfrm>
            <a:off x="1524000" y="3602037"/>
            <a:ext cx="9144000" cy="2808094"/>
          </a:xfrm>
        </p:spPr>
        <p:txBody>
          <a:bodyPr>
            <a:normAutofit fontScale="62500" lnSpcReduction="20000"/>
          </a:bodyPr>
          <a:lstStyle/>
          <a:p>
            <a:pPr marL="342900" indent="-342900" algn="l">
              <a:buFont typeface="Arial" panose="020B0604020202020204" pitchFamily="34" charset="0"/>
              <a:buChar char="•"/>
            </a:pPr>
            <a:r>
              <a:rPr lang="en-GB" dirty="0" smtClean="0"/>
              <a:t>There </a:t>
            </a:r>
            <a:r>
              <a:rPr lang="en-GB" dirty="0"/>
              <a:t>must be a way to describe clusters</a:t>
            </a:r>
            <a:r>
              <a:rPr lang="en-GB" dirty="0" smtClean="0"/>
              <a:t>.</a:t>
            </a:r>
          </a:p>
          <a:p>
            <a:pPr marL="342900" indent="-342900" algn="l">
              <a:buFont typeface="Arial" panose="020B0604020202020204" pitchFamily="34" charset="0"/>
              <a:buChar char="•"/>
            </a:pPr>
            <a:r>
              <a:rPr lang="en-GB" dirty="0" smtClean="0"/>
              <a:t> </a:t>
            </a:r>
            <a:r>
              <a:rPr lang="en-GB" dirty="0"/>
              <a:t>If your organization only has a single machine with a single application, then you might not need to describe how a cluster deployment of your application would look like</a:t>
            </a:r>
            <a:r>
              <a:rPr lang="en-GB" dirty="0" smtClean="0"/>
              <a:t>.</a:t>
            </a:r>
          </a:p>
          <a:p>
            <a:pPr marL="342900" indent="-342900" algn="l">
              <a:buFont typeface="Arial" panose="020B0604020202020204" pitchFamily="34" charset="0"/>
              <a:buChar char="•"/>
            </a:pPr>
            <a:r>
              <a:rPr lang="en-GB" dirty="0" smtClean="0"/>
              <a:t> </a:t>
            </a:r>
            <a:r>
              <a:rPr lang="en-GB" dirty="0"/>
              <a:t>Unfortunately (or fortunately, depending on your outlook), the reality is normally that your applications are spread out over a set of machines, virtual  or physical</a:t>
            </a:r>
            <a:r>
              <a:rPr lang="en-GB" dirty="0" smtClean="0"/>
              <a:t>.</a:t>
            </a:r>
          </a:p>
          <a:p>
            <a:pPr marL="342900" indent="-342900" algn="l">
              <a:buFont typeface="Arial" panose="020B0604020202020204" pitchFamily="34" charset="0"/>
              <a:buChar char="•"/>
            </a:pPr>
            <a:r>
              <a:rPr lang="en-GB" dirty="0" smtClean="0"/>
              <a:t>Puppet </a:t>
            </a:r>
            <a:r>
              <a:rPr lang="en-GB" dirty="0"/>
              <a:t>has an extensive system that allows machines to have different roles that in turn imply a set of packages and configurations</a:t>
            </a:r>
            <a:r>
              <a:rPr lang="en-GB" dirty="0" smtClean="0"/>
              <a:t>.</a:t>
            </a:r>
          </a:p>
          <a:p>
            <a:pPr marL="342900" indent="-342900" algn="l">
              <a:buFont typeface="Arial" panose="020B0604020202020204" pitchFamily="34" charset="0"/>
              <a:buChar char="•"/>
            </a:pPr>
            <a:r>
              <a:rPr lang="en-GB" dirty="0" err="1" smtClean="0"/>
              <a:t>Ansible</a:t>
            </a:r>
            <a:r>
              <a:rPr lang="en-GB" dirty="0" smtClean="0"/>
              <a:t> </a:t>
            </a:r>
            <a:r>
              <a:rPr lang="en-GB" dirty="0"/>
              <a:t>and Salt have these systems as well. </a:t>
            </a:r>
            <a:endParaRPr lang="en-GB" dirty="0" smtClean="0"/>
          </a:p>
          <a:p>
            <a:pPr marL="342900" indent="-342900" algn="l">
              <a:buFont typeface="Arial" panose="020B0604020202020204" pitchFamily="34" charset="0"/>
              <a:buChar char="•"/>
            </a:pPr>
            <a:r>
              <a:rPr lang="en-GB" dirty="0" smtClean="0"/>
              <a:t>The </a:t>
            </a:r>
            <a:r>
              <a:rPr lang="en-GB" dirty="0"/>
              <a:t>container-based Docker system has an emerging infrastructure for describing sets of containers connected together and Docker hosts that can accept and deploy such cluster descriptors. </a:t>
            </a:r>
            <a:endParaRPr lang="en-GB" dirty="0" smtClean="0"/>
          </a:p>
          <a:p>
            <a:pPr marL="342900" indent="-342900" algn="l">
              <a:buFont typeface="Arial" panose="020B0604020202020204" pitchFamily="34" charset="0"/>
              <a:buChar char="•"/>
            </a:pPr>
            <a:r>
              <a:rPr lang="en-GB" dirty="0" smtClean="0"/>
              <a:t>Cloud </a:t>
            </a:r>
            <a:r>
              <a:rPr lang="en-GB" dirty="0"/>
              <a:t>systems such as AWS also have methods and descriptors for  cluster deployments. Cluster descriptors are normally also used to describe the application layer.</a:t>
            </a:r>
            <a:endParaRPr lang="en-GB" dirty="0"/>
          </a:p>
        </p:txBody>
      </p:sp>
    </p:spTree>
    <p:extLst>
      <p:ext uri="{BB962C8B-B14F-4D97-AF65-F5344CB8AC3E}">
        <p14:creationId xmlns:p14="http://schemas.microsoft.com/office/powerpoint/2010/main" val="12810779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Delivering packages to a system</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smtClean="0"/>
              <a:t>There </a:t>
            </a:r>
            <a:r>
              <a:rPr lang="en-GB" dirty="0"/>
              <a:t>must be a way to deliver packages to a system</a:t>
            </a:r>
            <a:r>
              <a:rPr lang="en-GB" dirty="0" smtClean="0"/>
              <a:t>.</a:t>
            </a:r>
          </a:p>
          <a:p>
            <a:pPr marL="342900" indent="-342900" algn="l">
              <a:buFont typeface="Arial" panose="020B0604020202020204" pitchFamily="34" charset="0"/>
              <a:buChar char="•"/>
            </a:pPr>
            <a:r>
              <a:rPr lang="en-GB" dirty="0" smtClean="0"/>
              <a:t> </a:t>
            </a:r>
            <a:r>
              <a:rPr lang="en-GB" dirty="0"/>
              <a:t>Much of an application can be installed as packages, which are installed unmodified on the target system by the configuration management system. </a:t>
            </a:r>
            <a:endParaRPr lang="en-GB" dirty="0" smtClean="0"/>
          </a:p>
          <a:p>
            <a:pPr marL="342900" indent="-342900" algn="l">
              <a:buFont typeface="Arial" panose="020B0604020202020204" pitchFamily="34" charset="0"/>
              <a:buChar char="•"/>
            </a:pPr>
            <a:r>
              <a:rPr lang="en-GB" dirty="0" smtClean="0"/>
              <a:t>Package </a:t>
            </a:r>
            <a:r>
              <a:rPr lang="en-GB" dirty="0"/>
              <a:t>systems such as RPM and deb have useful features, such as verifying that the files provided by a package are not tampered with on a target system, by providing checksums for all files in the package. </a:t>
            </a:r>
            <a:endParaRPr lang="en-GB" dirty="0" smtClean="0"/>
          </a:p>
          <a:p>
            <a:pPr marL="342900" indent="-342900" algn="l">
              <a:buFont typeface="Arial" panose="020B0604020202020204" pitchFamily="34" charset="0"/>
              <a:buChar char="•"/>
            </a:pPr>
            <a:r>
              <a:rPr lang="en-GB" dirty="0" smtClean="0"/>
              <a:t>his </a:t>
            </a:r>
            <a:r>
              <a:rPr lang="en-GB" dirty="0"/>
              <a:t>is useful for security reasons as well as debugging purposes. </a:t>
            </a:r>
            <a:endParaRPr lang="en-GB" dirty="0" smtClean="0"/>
          </a:p>
          <a:p>
            <a:pPr marL="342900" indent="-342900" algn="l">
              <a:buFont typeface="Arial" panose="020B0604020202020204" pitchFamily="34" charset="0"/>
              <a:buChar char="•"/>
            </a:pPr>
            <a:r>
              <a:rPr lang="en-GB" dirty="0" smtClean="0"/>
              <a:t>Package </a:t>
            </a:r>
            <a:r>
              <a:rPr lang="en-GB" dirty="0"/>
              <a:t>delivery is usually done with operating system facilities such as yum package channels on Red Hat based systems, but sometimes, the configuration management system can also deliver packages and files with its own facilities. </a:t>
            </a:r>
            <a:endParaRPr lang="en-GB" dirty="0" smtClean="0"/>
          </a:p>
        </p:txBody>
      </p:sp>
    </p:spTree>
    <p:extLst>
      <p:ext uri="{BB962C8B-B14F-4D97-AF65-F5344CB8AC3E}">
        <p14:creationId xmlns:p14="http://schemas.microsoft.com/office/powerpoint/2010/main" val="30500972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Delivering packages to a system</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a:t>These facilities are often used in tandem with the operating system's package channels</a:t>
            </a:r>
            <a:r>
              <a:rPr lang="en-GB" dirty="0" smtClean="0"/>
              <a:t>.</a:t>
            </a:r>
          </a:p>
          <a:p>
            <a:pPr marL="342900" indent="-342900" algn="l">
              <a:buFont typeface="Arial" panose="020B0604020202020204" pitchFamily="34" charset="0"/>
              <a:buChar char="•"/>
            </a:pPr>
            <a:r>
              <a:rPr lang="en-GB" dirty="0" smtClean="0"/>
              <a:t>There </a:t>
            </a:r>
            <a:r>
              <a:rPr lang="en-GB" dirty="0"/>
              <a:t>must be a way to manage configurations that is independent of  installed packages. The configuration management system should, obviously, be able to manage our applications' configurations. </a:t>
            </a:r>
            <a:endParaRPr lang="en-GB" dirty="0" smtClean="0"/>
          </a:p>
          <a:p>
            <a:pPr marL="342900" indent="-342900" algn="l">
              <a:buFont typeface="Arial" panose="020B0604020202020204" pitchFamily="34" charset="0"/>
              <a:buChar char="•"/>
            </a:pPr>
            <a:r>
              <a:rPr lang="en-GB" dirty="0" smtClean="0"/>
              <a:t>This </a:t>
            </a:r>
            <a:r>
              <a:rPr lang="en-GB" dirty="0"/>
              <a:t>is complex because configuration methods vary wildly between applications, regardless of the many efforts that have been made to unify the field. </a:t>
            </a:r>
            <a:endParaRPr lang="en-GB" dirty="0" smtClean="0"/>
          </a:p>
          <a:p>
            <a:pPr marL="342900" indent="-342900" algn="l">
              <a:buFont typeface="Arial" panose="020B0604020202020204" pitchFamily="34" charset="0"/>
              <a:buChar char="•"/>
            </a:pPr>
            <a:r>
              <a:rPr lang="en-GB" dirty="0" smtClean="0"/>
              <a:t>The </a:t>
            </a:r>
            <a:r>
              <a:rPr lang="en-GB" dirty="0"/>
              <a:t>most common and flexible system to configure applications relies on text-based configuration files. </a:t>
            </a:r>
            <a:endParaRPr lang="en-GB" dirty="0" smtClean="0"/>
          </a:p>
        </p:txBody>
      </p:sp>
    </p:spTree>
    <p:extLst>
      <p:ext uri="{BB962C8B-B14F-4D97-AF65-F5344CB8AC3E}">
        <p14:creationId xmlns:p14="http://schemas.microsoft.com/office/powerpoint/2010/main" val="24489026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Delivering packages to a system</a:t>
            </a:r>
            <a:endParaRPr lang="en-GB" dirty="0"/>
          </a:p>
        </p:txBody>
      </p:sp>
      <p:sp>
        <p:nvSpPr>
          <p:cNvPr id="3" name="Subtitle 2"/>
          <p:cNvSpPr>
            <a:spLocks noGrp="1"/>
          </p:cNvSpPr>
          <p:nvPr>
            <p:ph type="subTitle" idx="1"/>
          </p:nvPr>
        </p:nvSpPr>
        <p:spPr>
          <a:xfrm>
            <a:off x="1524000" y="3602037"/>
            <a:ext cx="9144000" cy="2808094"/>
          </a:xfrm>
        </p:spPr>
        <p:txBody>
          <a:bodyPr>
            <a:normAutofit fontScale="62500" lnSpcReduction="20000"/>
          </a:bodyPr>
          <a:lstStyle/>
          <a:p>
            <a:pPr marL="342900" indent="-342900" algn="l">
              <a:buFont typeface="Arial" panose="020B0604020202020204" pitchFamily="34" charset="0"/>
              <a:buChar char="•"/>
            </a:pPr>
            <a:r>
              <a:rPr lang="en-GB" dirty="0"/>
              <a:t>There are several other methods, such as using an application that provides an API to handle configuration (such as a command-line interface) or sometimes handling configuration via database settings</a:t>
            </a:r>
            <a:r>
              <a:rPr lang="en-GB" dirty="0" smtClean="0"/>
              <a:t>.</a:t>
            </a:r>
          </a:p>
          <a:p>
            <a:pPr marL="342900" indent="-342900" algn="l">
              <a:buFont typeface="Arial" panose="020B0604020202020204" pitchFamily="34" charset="0"/>
              <a:buChar char="•"/>
            </a:pPr>
            <a:r>
              <a:rPr lang="en-GB" dirty="0" smtClean="0"/>
              <a:t> Configuration </a:t>
            </a:r>
            <a:r>
              <a:rPr lang="en-GB" dirty="0"/>
              <a:t>systems based on text files create the least amount of hassle and should be preferred for in-house code at least</a:t>
            </a:r>
            <a:r>
              <a:rPr lang="en-GB" dirty="0" smtClean="0"/>
              <a:t>.</a:t>
            </a:r>
          </a:p>
          <a:p>
            <a:pPr marL="342900" indent="-342900" algn="l">
              <a:buFont typeface="Arial" panose="020B0604020202020204" pitchFamily="34" charset="0"/>
              <a:buChar char="•"/>
            </a:pPr>
            <a:r>
              <a:rPr lang="en-GB" dirty="0" smtClean="0"/>
              <a:t> </a:t>
            </a:r>
            <a:r>
              <a:rPr lang="en-GB" dirty="0"/>
              <a:t>There are many ways to manage text-based configurations. You can manage them in source code handling systems such as Git. </a:t>
            </a:r>
            <a:endParaRPr lang="en-GB" dirty="0" smtClean="0"/>
          </a:p>
          <a:p>
            <a:pPr marL="342900" indent="-342900" algn="l">
              <a:buFont typeface="Arial" panose="020B0604020202020204" pitchFamily="34" charset="0"/>
              <a:buChar char="•"/>
            </a:pPr>
            <a:r>
              <a:rPr lang="en-GB" dirty="0" smtClean="0"/>
              <a:t>There's </a:t>
            </a:r>
            <a:r>
              <a:rPr lang="en-GB" dirty="0"/>
              <a:t>a host of tools that can ease the debugging of broken configuration, such as diff. If you are in a tight spot, you can edit configurations directly on the servers using a remote text editor such as </a:t>
            </a:r>
            <a:r>
              <a:rPr lang="en-GB" dirty="0" err="1"/>
              <a:t>Emacs</a:t>
            </a:r>
            <a:r>
              <a:rPr lang="en-GB" dirty="0"/>
              <a:t> or Vi. </a:t>
            </a:r>
            <a:endParaRPr lang="en-GB" dirty="0" smtClean="0"/>
          </a:p>
          <a:p>
            <a:pPr marL="342900" indent="-342900" algn="l">
              <a:buFont typeface="Arial" panose="020B0604020202020204" pitchFamily="34" charset="0"/>
              <a:buChar char="•"/>
            </a:pPr>
            <a:r>
              <a:rPr lang="en-GB" dirty="0" smtClean="0"/>
              <a:t>Handling </a:t>
            </a:r>
            <a:r>
              <a:rPr lang="en-GB" dirty="0"/>
              <a:t>configurations via databases is much less flexible. This is arguably  an anti-pattern that usually occurs in organizations where the psychological rift between developer teams and operations teams are too wide, which is something we aim to solve with DevOps. Handling configurations in databases makes the application stack harder to get running. You need a working database to even start the application.</a:t>
            </a:r>
            <a:endParaRPr lang="en-GB" dirty="0"/>
          </a:p>
        </p:txBody>
      </p:sp>
    </p:spTree>
    <p:extLst>
      <p:ext uri="{BB962C8B-B14F-4D97-AF65-F5344CB8AC3E}">
        <p14:creationId xmlns:p14="http://schemas.microsoft.com/office/powerpoint/2010/main" val="31711640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Delivering packages to a system</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a:t>Managing configuration settings via imperative command-line APIs is also a dubious practice for similar reasons but can sometimes be helpful, </a:t>
            </a:r>
            <a:r>
              <a:rPr lang="en-GB" dirty="0" smtClean="0"/>
              <a:t>especially </a:t>
            </a:r>
            <a:r>
              <a:rPr lang="en-GB" dirty="0"/>
              <a:t>if the API is used to manage an underlying text-based configuration. </a:t>
            </a:r>
            <a:endParaRPr lang="en-GB" dirty="0" smtClean="0"/>
          </a:p>
          <a:p>
            <a:pPr marL="342900" indent="-342900" algn="l">
              <a:buFont typeface="Arial" panose="020B0604020202020204" pitchFamily="34" charset="0"/>
              <a:buChar char="•"/>
            </a:pPr>
            <a:r>
              <a:rPr lang="en-GB" dirty="0" smtClean="0"/>
              <a:t>Many </a:t>
            </a:r>
            <a:r>
              <a:rPr lang="en-GB" dirty="0"/>
              <a:t>of the configuration management systems, such as Puppet, depend on being able to manage declarative configurations. </a:t>
            </a:r>
            <a:endParaRPr lang="en-GB" dirty="0" smtClean="0"/>
          </a:p>
          <a:p>
            <a:pPr marL="342900" indent="-342900" algn="l">
              <a:buFont typeface="Arial" panose="020B0604020202020204" pitchFamily="34" charset="0"/>
              <a:buChar char="•"/>
            </a:pPr>
            <a:r>
              <a:rPr lang="en-GB" dirty="0" smtClean="0"/>
              <a:t>If </a:t>
            </a:r>
            <a:r>
              <a:rPr lang="en-GB" dirty="0"/>
              <a:t>we manage the configuration state via other mechanisms, such as command-line imperative API, Puppet loses many of its benefits. </a:t>
            </a:r>
            <a:endParaRPr lang="en-GB" dirty="0" smtClean="0"/>
          </a:p>
          <a:p>
            <a:pPr marL="342900" indent="-342900" algn="l">
              <a:buFont typeface="Arial" panose="020B0604020202020204" pitchFamily="34" charset="0"/>
              <a:buChar char="•"/>
            </a:pPr>
            <a:r>
              <a:rPr lang="en-GB" dirty="0" smtClean="0"/>
              <a:t>Even </a:t>
            </a:r>
            <a:r>
              <a:rPr lang="en-GB" dirty="0"/>
              <a:t>managing text-based configuration files can be a hassle. There are many ways for applications to invent their own configuration file formats, but there are a set of base file formats that are popular. Such file formats include XML, YML, JSON,  and INI. Usually, configuration files are not static, because if they were, you could just deploy them with your package system like any piece of binary </a:t>
            </a:r>
            <a:r>
              <a:rPr lang="en-GB" dirty="0" err="1"/>
              <a:t>artifact</a:t>
            </a:r>
            <a:r>
              <a:rPr lang="en-GB" dirty="0"/>
              <a:t>. </a:t>
            </a:r>
            <a:endParaRPr lang="en-GB" dirty="0"/>
          </a:p>
        </p:txBody>
      </p:sp>
    </p:spTree>
    <p:extLst>
      <p:ext uri="{BB962C8B-B14F-4D97-AF65-F5344CB8AC3E}">
        <p14:creationId xmlns:p14="http://schemas.microsoft.com/office/powerpoint/2010/main" val="3263850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It is critical to keep track of the project and business goals and continuously question whether the right approach is being followed.</a:t>
            </a:r>
          </a:p>
          <a:p>
            <a:pPr marL="342900" indent="-342900" algn="l">
              <a:buFont typeface="Arial" panose="020B0604020202020204" pitchFamily="34" charset="0"/>
              <a:buChar char="•"/>
            </a:pPr>
            <a:r>
              <a:rPr lang="en-GB" dirty="0" smtClean="0"/>
              <a:t>“Groupthink” can be fatal!</a:t>
            </a:r>
          </a:p>
          <a:p>
            <a:pPr marL="342900" indent="-342900" algn="l">
              <a:buFont typeface="Arial" panose="020B0604020202020204" pitchFamily="34" charset="0"/>
              <a:buChar char="•"/>
            </a:pPr>
            <a:r>
              <a:rPr lang="en-GB" dirty="0" smtClean="0"/>
              <a:t>When developing DevOps pipelines, make sure that all groups benefit from this, not just a single one.  </a:t>
            </a:r>
          </a:p>
          <a:p>
            <a:pPr marL="342900" indent="-342900" algn="l">
              <a:buFont typeface="Arial" panose="020B0604020202020204" pitchFamily="34" charset="0"/>
              <a:buChar char="•"/>
            </a:pPr>
            <a:r>
              <a:rPr lang="en-GB" dirty="0" smtClean="0"/>
              <a:t>For example, if a problem in an Agile sprint retrospective is identified as being from another group, solutions may not get acted upon. </a:t>
            </a: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344769148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Delivering packages to a system</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a:t>Normally, the application configuration files need to be based on some kind of template file that is later instantiated into a form suitable for the machine where  the application is being deployed</a:t>
            </a:r>
            <a:r>
              <a:rPr lang="en-GB" dirty="0" smtClean="0"/>
              <a:t>.</a:t>
            </a:r>
          </a:p>
          <a:p>
            <a:pPr marL="342900" indent="-342900" algn="l">
              <a:buFont typeface="Arial" panose="020B0604020202020204" pitchFamily="34" charset="0"/>
              <a:buChar char="•"/>
            </a:pPr>
            <a:r>
              <a:rPr lang="en-GB" dirty="0" smtClean="0"/>
              <a:t> </a:t>
            </a:r>
            <a:r>
              <a:rPr lang="en-GB" dirty="0"/>
              <a:t>An example might be an application's database connector descriptor. If you are deploying your application to a test environment, you want the connector descriptor to point to a test database server. </a:t>
            </a:r>
            <a:endParaRPr lang="en-GB" dirty="0" smtClean="0"/>
          </a:p>
          <a:p>
            <a:pPr marL="342900" indent="-342900" algn="l">
              <a:buFont typeface="Arial" panose="020B0604020202020204" pitchFamily="34" charset="0"/>
              <a:buChar char="•"/>
            </a:pPr>
            <a:r>
              <a:rPr lang="en-GB" dirty="0" smtClean="0"/>
              <a:t>Vice </a:t>
            </a:r>
            <a:r>
              <a:rPr lang="en-GB" dirty="0"/>
              <a:t>versa, if you are deploying to a production server, you want your connector to point to a production database server. </a:t>
            </a:r>
            <a:endParaRPr lang="en-GB" dirty="0" smtClean="0"/>
          </a:p>
        </p:txBody>
      </p:sp>
    </p:spTree>
    <p:extLst>
      <p:ext uri="{BB962C8B-B14F-4D97-AF65-F5344CB8AC3E}">
        <p14:creationId xmlns:p14="http://schemas.microsoft.com/office/powerpoint/2010/main" val="202709719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Delivering packages to a system</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a:t>As an aside, some organizations try to handle this situation by managing their DNS servers, such that an example database DNS alias database.yourorg.com resolves to different servers depending on the environment. </a:t>
            </a:r>
            <a:endParaRPr lang="en-GB" dirty="0" smtClean="0"/>
          </a:p>
          <a:p>
            <a:pPr marL="342900" indent="-342900" algn="l">
              <a:buFont typeface="Arial" panose="020B0604020202020204" pitchFamily="34" charset="0"/>
              <a:buChar char="•"/>
            </a:pPr>
            <a:r>
              <a:rPr lang="en-GB" dirty="0" smtClean="0"/>
              <a:t>Being </a:t>
            </a:r>
            <a:r>
              <a:rPr lang="en-GB" dirty="0"/>
              <a:t>able to use different DNS resolvers depending on the environment is a useful strategy. It can be difficult for a developer, however, to use the equivalent mechanism on his or her own development machine. </a:t>
            </a:r>
            <a:endParaRPr lang="en-GB" dirty="0" smtClean="0"/>
          </a:p>
          <a:p>
            <a:pPr marL="342900" indent="-342900" algn="l">
              <a:buFont typeface="Arial" panose="020B0604020202020204" pitchFamily="34" charset="0"/>
              <a:buChar char="•"/>
            </a:pPr>
            <a:r>
              <a:rPr lang="en-GB" dirty="0" smtClean="0"/>
              <a:t>Running </a:t>
            </a:r>
            <a:r>
              <a:rPr lang="en-GB" dirty="0"/>
              <a:t>a private DNS  server on a development machine can be difficult, and managing a local host file can also prove cumbersome. </a:t>
            </a:r>
            <a:endParaRPr lang="en-GB" dirty="0" smtClean="0"/>
          </a:p>
          <a:p>
            <a:pPr marL="342900" indent="-342900" algn="l">
              <a:buFont typeface="Arial" panose="020B0604020202020204" pitchFamily="34" charset="0"/>
              <a:buChar char="•"/>
            </a:pPr>
            <a:r>
              <a:rPr lang="en-GB" dirty="0" smtClean="0"/>
              <a:t>In </a:t>
            </a:r>
            <a:r>
              <a:rPr lang="en-GB" dirty="0"/>
              <a:t>these cases, it might be simpler to make the application have configurable settings for database hosts and other backend systems at the application level. </a:t>
            </a:r>
            <a:endParaRPr lang="en-GB" dirty="0" smtClean="0"/>
          </a:p>
        </p:txBody>
      </p:sp>
    </p:spTree>
    <p:extLst>
      <p:ext uri="{BB962C8B-B14F-4D97-AF65-F5344CB8AC3E}">
        <p14:creationId xmlns:p14="http://schemas.microsoft.com/office/powerpoint/2010/main" val="60605159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Delivering packages to a system</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20000"/>
          </a:bodyPr>
          <a:lstStyle/>
          <a:p>
            <a:pPr marL="342900" indent="-342900" algn="l">
              <a:buFont typeface="Arial" panose="020B0604020202020204" pitchFamily="34" charset="0"/>
              <a:buChar char="•"/>
            </a:pPr>
            <a:r>
              <a:rPr lang="en-GB" dirty="0"/>
              <a:t>Many times, it is possible to ignore the details of the actual configuration file format altogether and just rely on the configuration system's template managing system</a:t>
            </a:r>
            <a:r>
              <a:rPr lang="en-GB" dirty="0" smtClean="0"/>
              <a:t>.</a:t>
            </a:r>
          </a:p>
          <a:p>
            <a:pPr marL="342900" indent="-342900" algn="l">
              <a:buFont typeface="Arial" panose="020B0604020202020204" pitchFamily="34" charset="0"/>
              <a:buChar char="•"/>
            </a:pPr>
            <a:r>
              <a:rPr lang="en-GB" dirty="0" smtClean="0"/>
              <a:t> </a:t>
            </a:r>
            <a:r>
              <a:rPr lang="en-GB" dirty="0"/>
              <a:t>These usually work by having a special syntax for placeholders that will be replaced by the configuration management system when creating the concrete configuration file for a concrete server, where the application will be deployed. </a:t>
            </a:r>
            <a:endParaRPr lang="en-GB" dirty="0" smtClean="0"/>
          </a:p>
          <a:p>
            <a:pPr marL="342900" indent="-342900" algn="l">
              <a:buFont typeface="Arial" panose="020B0604020202020204" pitchFamily="34" charset="0"/>
              <a:buChar char="•"/>
            </a:pPr>
            <a:r>
              <a:rPr lang="en-GB" dirty="0" smtClean="0"/>
              <a:t>You </a:t>
            </a:r>
            <a:r>
              <a:rPr lang="en-GB" dirty="0"/>
              <a:t>can use the exact same basic idea for all text-based configuration files, and sometimes even for binary files, even though such hacks should be avoided if at all possible.</a:t>
            </a:r>
            <a:endParaRPr lang="en-GB" dirty="0"/>
          </a:p>
        </p:txBody>
      </p:sp>
    </p:spTree>
    <p:extLst>
      <p:ext uri="{BB962C8B-B14F-4D97-AF65-F5344CB8AC3E}">
        <p14:creationId xmlns:p14="http://schemas.microsoft.com/office/powerpoint/2010/main" val="121524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err="1" smtClean="0"/>
              <a:t>Devops</a:t>
            </a:r>
            <a:r>
              <a:rPr lang="en-GB" dirty="0" smtClean="0"/>
              <a:t> process and continuous delivery pipelines can become very complex.  </a:t>
            </a:r>
          </a:p>
          <a:p>
            <a:pPr marL="342900" indent="-342900" algn="l">
              <a:buFont typeface="Arial" panose="020B0604020202020204" pitchFamily="34" charset="0"/>
              <a:buChar char="•"/>
            </a:pPr>
            <a:r>
              <a:rPr lang="en-GB" dirty="0" smtClean="0"/>
              <a:t>It is critical that you have a grasp of the intended final results before starting construction. </a:t>
            </a:r>
          </a:p>
          <a:p>
            <a:pPr algn="l"/>
            <a:endParaRPr lang="en-GB" dirty="0"/>
          </a:p>
        </p:txBody>
      </p:sp>
    </p:spTree>
    <p:extLst>
      <p:ext uri="{BB962C8B-B14F-4D97-AF65-F5344CB8AC3E}">
        <p14:creationId xmlns:p14="http://schemas.microsoft.com/office/powerpoint/2010/main" val="4120275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algn="l"/>
            <a:r>
              <a:rPr lang="en-GB" dirty="0" smtClean="0"/>
              <a:t> </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2686" y="3509963"/>
            <a:ext cx="7948971" cy="3118327"/>
          </a:xfrm>
          <a:prstGeom prst="rect">
            <a:avLst/>
          </a:prstGeom>
        </p:spPr>
      </p:pic>
    </p:spTree>
    <p:extLst>
      <p:ext uri="{BB962C8B-B14F-4D97-AF65-F5344CB8AC3E}">
        <p14:creationId xmlns:p14="http://schemas.microsoft.com/office/powerpoint/2010/main" val="1168174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a:t>T</a:t>
            </a:r>
            <a:r>
              <a:rPr lang="en-GB" dirty="0" smtClean="0"/>
              <a:t>he </a:t>
            </a:r>
            <a:r>
              <a:rPr lang="en-GB" dirty="0"/>
              <a:t>basic outline of </a:t>
            </a:r>
            <a:r>
              <a:rPr lang="en-GB" dirty="0" smtClean="0"/>
              <a:t>the previous </a:t>
            </a:r>
            <a:r>
              <a:rPr lang="en-GB" dirty="0"/>
              <a:t>image holds true surprisingly often, regardless of the organization. </a:t>
            </a:r>
            <a:endParaRPr lang="en-GB" dirty="0" smtClean="0"/>
          </a:p>
          <a:p>
            <a:pPr marL="342900" indent="-342900" algn="l">
              <a:buFont typeface="Arial" panose="020B0604020202020204" pitchFamily="34" charset="0"/>
              <a:buChar char="•"/>
            </a:pPr>
            <a:r>
              <a:rPr lang="en-GB" dirty="0" smtClean="0"/>
              <a:t>There are differences</a:t>
            </a:r>
            <a:r>
              <a:rPr lang="en-GB" dirty="0"/>
              <a:t>, depending on the size of the organization and the complexity of the products that are being developed. </a:t>
            </a:r>
            <a:endParaRPr lang="en-GB" dirty="0" smtClean="0"/>
          </a:p>
          <a:p>
            <a:pPr marL="342900" indent="-342900" algn="l">
              <a:buFont typeface="Arial" panose="020B0604020202020204" pitchFamily="34" charset="0"/>
              <a:buChar char="•"/>
            </a:pPr>
            <a:r>
              <a:rPr lang="en-GB" dirty="0" smtClean="0"/>
              <a:t>The </a:t>
            </a:r>
            <a:r>
              <a:rPr lang="en-GB" dirty="0"/>
              <a:t>early parts of the chain, that is, the developer environments and the Continuous Integration environment, are normally very similar</a:t>
            </a:r>
            <a:r>
              <a:rPr lang="en-GB" dirty="0" smtClean="0"/>
              <a:t>.</a:t>
            </a:r>
          </a:p>
          <a:p>
            <a:pPr marL="342900" indent="-342900" algn="l">
              <a:buFont typeface="Arial" panose="020B0604020202020204" pitchFamily="34" charset="0"/>
              <a:buChar char="•"/>
            </a:pPr>
            <a:r>
              <a:rPr lang="en-GB" dirty="0" smtClean="0"/>
              <a:t> </a:t>
            </a:r>
            <a:r>
              <a:rPr lang="en-GB" dirty="0"/>
              <a:t>The number and types of testing environments vary greatly. The production environments also vary greatly. </a:t>
            </a:r>
          </a:p>
        </p:txBody>
      </p:sp>
    </p:spTree>
    <p:extLst>
      <p:ext uri="{BB962C8B-B14F-4D97-AF65-F5344CB8AC3E}">
        <p14:creationId xmlns:p14="http://schemas.microsoft.com/office/powerpoint/2010/main" val="3046643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The Developers.</a:t>
            </a:r>
          </a:p>
          <a:p>
            <a:pPr marL="342900" indent="-342900" algn="l">
              <a:buFont typeface="Arial" panose="020B0604020202020204" pitchFamily="34" charset="0"/>
              <a:buChar char="•"/>
            </a:pPr>
            <a:r>
              <a:rPr lang="en-GB" dirty="0"/>
              <a:t>Ideally, they would each have production-like environments available to work with locally on their workstations or laptops</a:t>
            </a:r>
            <a:r>
              <a:rPr lang="en-GB" dirty="0" smtClean="0"/>
              <a:t>.</a:t>
            </a:r>
          </a:p>
          <a:p>
            <a:pPr marL="342900" indent="-342900" algn="l">
              <a:buFont typeface="Arial" panose="020B0604020202020204" pitchFamily="34" charset="0"/>
              <a:buChar char="•"/>
            </a:pPr>
            <a:r>
              <a:rPr lang="en-GB" dirty="0" smtClean="0"/>
              <a:t> </a:t>
            </a:r>
            <a:r>
              <a:rPr lang="en-GB" dirty="0"/>
              <a:t>Depending on the type of software that is being developed, this might actually be possible, but it's more common to simulate, or rather, mock, the parts of the production environments that are hard to replicate. </a:t>
            </a:r>
          </a:p>
        </p:txBody>
      </p:sp>
    </p:spTree>
    <p:extLst>
      <p:ext uri="{BB962C8B-B14F-4D97-AF65-F5344CB8AC3E}">
        <p14:creationId xmlns:p14="http://schemas.microsoft.com/office/powerpoint/2010/main" val="351935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smtClean="0"/>
              <a:t>The Developers.</a:t>
            </a:r>
          </a:p>
          <a:p>
            <a:pPr marL="342900" indent="-342900" algn="l">
              <a:buFont typeface="Arial" panose="020B0604020202020204" pitchFamily="34" charset="0"/>
              <a:buChar char="•"/>
            </a:pPr>
            <a:r>
              <a:rPr lang="en-GB" dirty="0"/>
              <a:t>When you work with DevOps, you might, depending on which of its two constituents you emphasized on in your original background, pay more or less attention to this part of the Continuous Delivery pipeline</a:t>
            </a:r>
            <a:r>
              <a:rPr lang="en-GB" dirty="0" smtClean="0"/>
              <a:t>.</a:t>
            </a:r>
          </a:p>
          <a:p>
            <a:pPr marL="342900" indent="-342900" algn="l">
              <a:buFont typeface="Arial" panose="020B0604020202020204" pitchFamily="34" charset="0"/>
              <a:buChar char="•"/>
            </a:pPr>
            <a:r>
              <a:rPr lang="en-GB" dirty="0" smtClean="0"/>
              <a:t>People with a strong </a:t>
            </a:r>
            <a:r>
              <a:rPr lang="en-GB" dirty="0"/>
              <a:t>developer background, </a:t>
            </a:r>
            <a:r>
              <a:rPr lang="en-GB" dirty="0" smtClean="0"/>
              <a:t>appreciate </a:t>
            </a:r>
            <a:r>
              <a:rPr lang="en-GB" dirty="0"/>
              <a:t>the convenience of a </a:t>
            </a:r>
            <a:r>
              <a:rPr lang="en-GB" dirty="0" err="1"/>
              <a:t>prepackaged</a:t>
            </a:r>
            <a:r>
              <a:rPr lang="en-GB" dirty="0"/>
              <a:t> developer environment, for example, and work a lot with those. This is a sound practice, since otherwise developers might spend a lot of time creating their development environments. </a:t>
            </a:r>
            <a:endParaRPr lang="en-GB" dirty="0" smtClean="0"/>
          </a:p>
          <a:p>
            <a:pPr marL="342900" indent="-342900" algn="l">
              <a:buFont typeface="Arial" panose="020B0604020202020204" pitchFamily="34" charset="0"/>
              <a:buChar char="•"/>
            </a:pPr>
            <a:r>
              <a:rPr lang="en-GB" dirty="0" smtClean="0"/>
              <a:t>Such </a:t>
            </a:r>
            <a:r>
              <a:rPr lang="en-GB" dirty="0"/>
              <a:t>a </a:t>
            </a:r>
            <a:r>
              <a:rPr lang="en-GB" dirty="0" err="1"/>
              <a:t>prepackaged</a:t>
            </a:r>
            <a:r>
              <a:rPr lang="en-GB" dirty="0"/>
              <a:t> environment might, for instance, include a specific version of the Java Development Kit and an integrated development environment, such as Eclipse. If you work with Python, you might package a  specific Python version, and so on. </a:t>
            </a:r>
            <a:endParaRPr lang="en-GB" dirty="0" smtClean="0"/>
          </a:p>
        </p:txBody>
      </p:sp>
    </p:spTree>
    <p:extLst>
      <p:ext uri="{BB962C8B-B14F-4D97-AF65-F5344CB8AC3E}">
        <p14:creationId xmlns:p14="http://schemas.microsoft.com/office/powerpoint/2010/main" val="1306516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The Developers.</a:t>
            </a:r>
          </a:p>
          <a:p>
            <a:pPr marL="342900" indent="-342900" algn="l">
              <a:buFont typeface="Arial" panose="020B0604020202020204" pitchFamily="34" charset="0"/>
              <a:buChar char="•"/>
            </a:pPr>
            <a:r>
              <a:rPr lang="en-GB" dirty="0"/>
              <a:t>Keep in mind that we essentially need two or more separately maintained environments. </a:t>
            </a:r>
            <a:endParaRPr lang="en-GB" dirty="0" smtClean="0"/>
          </a:p>
          <a:p>
            <a:pPr marL="342900" indent="-342900" algn="l">
              <a:buFont typeface="Arial" panose="020B0604020202020204" pitchFamily="34" charset="0"/>
              <a:buChar char="•"/>
            </a:pPr>
            <a:r>
              <a:rPr lang="en-GB" dirty="0" smtClean="0"/>
              <a:t>The </a:t>
            </a:r>
            <a:r>
              <a:rPr lang="en-GB" dirty="0"/>
              <a:t>preceding developer environment consists of all the development tools we need. </a:t>
            </a:r>
            <a:endParaRPr lang="en-GB" dirty="0" smtClean="0"/>
          </a:p>
          <a:p>
            <a:pPr marL="342900" indent="-342900" algn="l">
              <a:buFont typeface="Arial" panose="020B0604020202020204" pitchFamily="34" charset="0"/>
              <a:buChar char="•"/>
            </a:pPr>
            <a:r>
              <a:rPr lang="en-GB" dirty="0" smtClean="0"/>
              <a:t>These </a:t>
            </a:r>
            <a:r>
              <a:rPr lang="en-GB" dirty="0"/>
              <a:t>will not be installed on the test or production systems. </a:t>
            </a:r>
          </a:p>
        </p:txBody>
      </p:sp>
    </p:spTree>
    <p:extLst>
      <p:ext uri="{BB962C8B-B14F-4D97-AF65-F5344CB8AC3E}">
        <p14:creationId xmlns:p14="http://schemas.microsoft.com/office/powerpoint/2010/main" val="752879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The Developers.</a:t>
            </a:r>
          </a:p>
          <a:p>
            <a:pPr marL="342900" indent="-342900" algn="l">
              <a:buFont typeface="Arial" panose="020B0604020202020204" pitchFamily="34" charset="0"/>
              <a:buChar char="•"/>
            </a:pPr>
            <a:r>
              <a:rPr lang="en-GB" dirty="0"/>
              <a:t>Further, the developers also need some way to deploy their code in a production-like way. </a:t>
            </a:r>
            <a:endParaRPr lang="en-GB" dirty="0" smtClean="0"/>
          </a:p>
          <a:p>
            <a:pPr marL="342900" indent="-342900" algn="l">
              <a:buFont typeface="Arial" panose="020B0604020202020204" pitchFamily="34" charset="0"/>
              <a:buChar char="•"/>
            </a:pPr>
            <a:r>
              <a:rPr lang="en-GB" dirty="0" smtClean="0"/>
              <a:t>This </a:t>
            </a:r>
            <a:r>
              <a:rPr lang="en-GB" dirty="0"/>
              <a:t>can be a virtual machine provisioned with Vagrant running on the developer's machine, a cloud instance running on AWS, or a Docker container: there are many ways to solve this problem.</a:t>
            </a:r>
          </a:p>
        </p:txBody>
      </p:sp>
    </p:spTree>
    <p:extLst>
      <p:ext uri="{BB962C8B-B14F-4D97-AF65-F5344CB8AC3E}">
        <p14:creationId xmlns:p14="http://schemas.microsoft.com/office/powerpoint/2010/main" val="4014298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fontScale="92500"/>
          </a:bodyPr>
          <a:lstStyle/>
          <a:p>
            <a:pPr marL="342900" indent="-342900" algn="l">
              <a:buFont typeface="Arial" panose="020B0604020202020204" pitchFamily="34" charset="0"/>
              <a:buChar char="•"/>
            </a:pPr>
            <a:r>
              <a:rPr lang="en-GB" dirty="0" smtClean="0"/>
              <a:t>Patrick </a:t>
            </a:r>
            <a:r>
              <a:rPr lang="en-GB" dirty="0" err="1"/>
              <a:t>Debois</a:t>
            </a:r>
            <a:r>
              <a:rPr lang="en-GB" dirty="0"/>
              <a:t> is a software developer and consultant with experience in many fields within IT. </a:t>
            </a:r>
            <a:endParaRPr lang="en-GB" dirty="0" smtClean="0"/>
          </a:p>
          <a:p>
            <a:pPr marL="342900" indent="-342900" algn="l">
              <a:buFont typeface="Arial" panose="020B0604020202020204" pitchFamily="34" charset="0"/>
              <a:buChar char="•"/>
            </a:pPr>
            <a:r>
              <a:rPr lang="en-GB" dirty="0" smtClean="0"/>
              <a:t>He noticed a major divide </a:t>
            </a:r>
            <a:r>
              <a:rPr lang="en-GB" dirty="0"/>
              <a:t>between developers and operations personnel</a:t>
            </a:r>
            <a:r>
              <a:rPr lang="en-GB" dirty="0" smtClean="0"/>
              <a:t>.</a:t>
            </a:r>
          </a:p>
          <a:p>
            <a:pPr marL="342900" indent="-342900" algn="l">
              <a:buFont typeface="Arial" panose="020B0604020202020204" pitchFamily="34" charset="0"/>
              <a:buChar char="•"/>
            </a:pPr>
            <a:r>
              <a:rPr lang="en-GB" dirty="0" smtClean="0"/>
              <a:t>Initially, little interest in bridging the gap. </a:t>
            </a:r>
          </a:p>
          <a:p>
            <a:pPr algn="l"/>
            <a:endParaRPr lang="en-GB" dirty="0"/>
          </a:p>
        </p:txBody>
      </p:sp>
    </p:spTree>
    <p:extLst>
      <p:ext uri="{BB962C8B-B14F-4D97-AF65-F5344CB8AC3E}">
        <p14:creationId xmlns:p14="http://schemas.microsoft.com/office/powerpoint/2010/main" val="1111218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The Developers.</a:t>
            </a:r>
          </a:p>
          <a:p>
            <a:pPr marL="342900" indent="-342900" algn="l">
              <a:buFont typeface="Arial" panose="020B0604020202020204" pitchFamily="34" charset="0"/>
              <a:buChar char="•"/>
            </a:pPr>
            <a:r>
              <a:rPr lang="en-GB" dirty="0" smtClean="0"/>
              <a:t>A good rule of thumb is to use a development environment that is as similar as possible to production, i.e. Use the same O/S and software versions as in the production environment. </a:t>
            </a:r>
            <a:endParaRPr lang="en-GB" dirty="0"/>
          </a:p>
        </p:txBody>
      </p:sp>
    </p:spTree>
    <p:extLst>
      <p:ext uri="{BB962C8B-B14F-4D97-AF65-F5344CB8AC3E}">
        <p14:creationId xmlns:p14="http://schemas.microsoft.com/office/powerpoint/2010/main" val="1064785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The Developers.</a:t>
            </a:r>
          </a:p>
          <a:p>
            <a:pPr marL="342900" indent="-342900" algn="l">
              <a:buFont typeface="Arial" panose="020B0604020202020204" pitchFamily="34" charset="0"/>
              <a:buChar char="•"/>
            </a:pPr>
            <a:r>
              <a:rPr lang="en-GB" dirty="0" smtClean="0"/>
              <a:t>The revision control system is the heart of the development environment. </a:t>
            </a:r>
          </a:p>
          <a:p>
            <a:pPr marL="342900" indent="-342900" algn="l">
              <a:buFont typeface="Arial" panose="020B0604020202020204" pitchFamily="34" charset="0"/>
              <a:buChar char="•"/>
            </a:pPr>
            <a:r>
              <a:rPr lang="en-GB" dirty="0" smtClean="0"/>
              <a:t>Both software and configuration environments as well as documentation should be stored here. </a:t>
            </a:r>
            <a:endParaRPr lang="en-GB" dirty="0"/>
          </a:p>
        </p:txBody>
      </p:sp>
    </p:spTree>
    <p:extLst>
      <p:ext uri="{BB962C8B-B14F-4D97-AF65-F5344CB8AC3E}">
        <p14:creationId xmlns:p14="http://schemas.microsoft.com/office/powerpoint/2010/main" val="4173157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The Developers.</a:t>
            </a:r>
          </a:p>
          <a:p>
            <a:pPr marL="342900" indent="-342900" algn="l">
              <a:buFont typeface="Arial" panose="020B0604020202020204" pitchFamily="34" charset="0"/>
              <a:buChar char="•"/>
            </a:pPr>
            <a:r>
              <a:rPr lang="en-GB" dirty="0" smtClean="0"/>
              <a:t>The most common and popular version control system in use today is “Git”. </a:t>
            </a:r>
          </a:p>
          <a:p>
            <a:pPr marL="342900" indent="-342900" algn="l">
              <a:buFont typeface="Arial" panose="020B0604020202020204" pitchFamily="34" charset="0"/>
              <a:buChar char="•"/>
            </a:pPr>
            <a:r>
              <a:rPr lang="en-GB" dirty="0" smtClean="0"/>
              <a:t>Proprietary systems are starting to reach end of life. </a:t>
            </a:r>
          </a:p>
          <a:p>
            <a:pPr marL="342900" indent="-342900" algn="l">
              <a:buFont typeface="Arial" panose="020B0604020202020204" pitchFamily="34" charset="0"/>
              <a:buChar char="•"/>
            </a:pPr>
            <a:r>
              <a:rPr lang="en-GB" dirty="0" smtClean="0"/>
              <a:t>Make sure a common directory structure convention is created and what branching strategy to use.</a:t>
            </a:r>
          </a:p>
          <a:p>
            <a:pPr algn="l"/>
            <a:endParaRPr lang="en-GB" dirty="0"/>
          </a:p>
        </p:txBody>
      </p:sp>
    </p:spTree>
    <p:extLst>
      <p:ext uri="{BB962C8B-B14F-4D97-AF65-F5344CB8AC3E}">
        <p14:creationId xmlns:p14="http://schemas.microsoft.com/office/powerpoint/2010/main" val="2550472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The Developers.</a:t>
            </a:r>
          </a:p>
          <a:p>
            <a:pPr marL="342900" indent="-342900" algn="l">
              <a:buFont typeface="Arial" panose="020B0604020202020204" pitchFamily="34" charset="0"/>
              <a:buChar char="•"/>
            </a:pPr>
            <a:r>
              <a:rPr lang="en-GB" dirty="0" smtClean="0"/>
              <a:t>The build server is conceptually simple.  It’s a system that builds your software according to a specified set of rules, including times. </a:t>
            </a:r>
          </a:p>
          <a:p>
            <a:pPr marL="342900" indent="-342900" algn="l">
              <a:buFont typeface="Arial" panose="020B0604020202020204" pitchFamily="34" charset="0"/>
              <a:buChar char="•"/>
            </a:pPr>
            <a:r>
              <a:rPr lang="en-GB" dirty="0" smtClean="0"/>
              <a:t>A common usage pattern is to have the build server monitor the repositories and build a new version from the modified source code. </a:t>
            </a:r>
          </a:p>
          <a:p>
            <a:pPr marL="342900" indent="-342900" algn="l">
              <a:buFont typeface="Arial" panose="020B0604020202020204" pitchFamily="34" charset="0"/>
              <a:buChar char="•"/>
            </a:pPr>
            <a:r>
              <a:rPr lang="en-GB" dirty="0" smtClean="0"/>
              <a:t>This is the concept of </a:t>
            </a:r>
            <a:r>
              <a:rPr lang="en-GB" i="1" dirty="0" smtClean="0"/>
              <a:t>Continuous Integration</a:t>
            </a:r>
            <a:r>
              <a:rPr lang="en-GB" dirty="0" smtClean="0"/>
              <a:t>.  </a:t>
            </a:r>
          </a:p>
          <a:p>
            <a:pPr marL="342900" indent="-342900" algn="l">
              <a:buFont typeface="Arial" panose="020B0604020202020204" pitchFamily="34" charset="0"/>
              <a:buChar char="•"/>
            </a:pPr>
            <a:endParaRPr lang="en-GB" dirty="0" smtClean="0"/>
          </a:p>
          <a:p>
            <a:pPr algn="l"/>
            <a:endParaRPr lang="en-GB" dirty="0"/>
          </a:p>
        </p:txBody>
      </p:sp>
    </p:spTree>
    <p:extLst>
      <p:ext uri="{BB962C8B-B14F-4D97-AF65-F5344CB8AC3E}">
        <p14:creationId xmlns:p14="http://schemas.microsoft.com/office/powerpoint/2010/main" val="1584883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The Developers.</a:t>
            </a:r>
          </a:p>
          <a:p>
            <a:pPr marL="342900" indent="-342900" algn="l">
              <a:buFont typeface="Arial" panose="020B0604020202020204" pitchFamily="34" charset="0"/>
              <a:buChar char="•"/>
            </a:pPr>
            <a:r>
              <a:rPr lang="en-GB" dirty="0" smtClean="0"/>
              <a:t>Many types of build servers available.  </a:t>
            </a:r>
            <a:endParaRPr lang="en-GB" dirty="0"/>
          </a:p>
          <a:p>
            <a:pPr marL="342900" indent="-342900" algn="l">
              <a:buFont typeface="Arial" panose="020B0604020202020204" pitchFamily="34" charset="0"/>
              <a:buChar char="•"/>
            </a:pPr>
            <a:r>
              <a:rPr lang="en-GB" dirty="0" smtClean="0"/>
              <a:t>Jenkins is a very popular open source solution for build servers. </a:t>
            </a:r>
          </a:p>
          <a:p>
            <a:pPr marL="342900" indent="-342900" algn="l">
              <a:buFont typeface="Arial" panose="020B0604020202020204" pitchFamily="34" charset="0"/>
              <a:buChar char="•"/>
            </a:pPr>
            <a:r>
              <a:rPr lang="en-GB" dirty="0" smtClean="0"/>
              <a:t>It is also useful to store the compiled binaries into a repository as well (Not the same one as the source code repository). </a:t>
            </a:r>
          </a:p>
          <a:p>
            <a:pPr marL="342900" indent="-342900" algn="l">
              <a:buFont typeface="Arial" panose="020B0604020202020204" pitchFamily="34" charset="0"/>
              <a:buChar char="•"/>
            </a:pPr>
            <a:r>
              <a:rPr lang="en-GB" dirty="0" smtClean="0"/>
              <a:t>Tools such as </a:t>
            </a:r>
            <a:r>
              <a:rPr lang="en-GB" dirty="0" err="1" smtClean="0"/>
              <a:t>Sonatype</a:t>
            </a:r>
            <a:r>
              <a:rPr lang="en-GB" dirty="0" smtClean="0"/>
              <a:t> Nexus can be useful for this. </a:t>
            </a:r>
          </a:p>
          <a:p>
            <a:pPr marL="342900" indent="-342900" algn="l">
              <a:buFont typeface="Arial" panose="020B0604020202020204" pitchFamily="34" charset="0"/>
              <a:buChar char="•"/>
            </a:pPr>
            <a:endParaRPr lang="en-GB" dirty="0" smtClean="0"/>
          </a:p>
          <a:p>
            <a:pPr marL="342900" indent="-342900" algn="l">
              <a:buFont typeface="Arial" panose="020B0604020202020204" pitchFamily="34" charset="0"/>
              <a:buChar char="•"/>
            </a:pPr>
            <a:endParaRPr lang="en-GB" dirty="0" smtClean="0"/>
          </a:p>
          <a:p>
            <a:pPr algn="l"/>
            <a:endParaRPr lang="en-GB" dirty="0"/>
          </a:p>
        </p:txBody>
      </p:sp>
    </p:spTree>
    <p:extLst>
      <p:ext uri="{BB962C8B-B14F-4D97-AF65-F5344CB8AC3E}">
        <p14:creationId xmlns:p14="http://schemas.microsoft.com/office/powerpoint/2010/main" val="130913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smtClean="0"/>
              <a:t>The Testers</a:t>
            </a:r>
          </a:p>
          <a:p>
            <a:pPr marL="342900" indent="-342900" algn="l">
              <a:buFont typeface="Arial" panose="020B0604020202020204" pitchFamily="34" charset="0"/>
              <a:buChar char="•"/>
            </a:pPr>
            <a:r>
              <a:rPr lang="en-GB" dirty="0" smtClean="0"/>
              <a:t>Test environments should ideally be as close to the development environment as possible. </a:t>
            </a:r>
          </a:p>
          <a:p>
            <a:pPr marL="342900" indent="-342900" algn="l">
              <a:buFont typeface="Arial" panose="020B0604020202020204" pitchFamily="34" charset="0"/>
              <a:buChar char="•"/>
            </a:pPr>
            <a:r>
              <a:rPr lang="en-GB" dirty="0" smtClean="0"/>
              <a:t>Effectively the environments should be interchangeable. </a:t>
            </a:r>
          </a:p>
          <a:p>
            <a:pPr marL="342900" indent="-342900" algn="l">
              <a:buFont typeface="Arial" panose="020B0604020202020204" pitchFamily="34" charset="0"/>
              <a:buChar char="•"/>
            </a:pPr>
            <a:r>
              <a:rPr lang="en-GB" dirty="0" smtClean="0"/>
              <a:t>New releases are installed on the staging servers, tested and then the old production servers are swapped out for the staging servers. </a:t>
            </a:r>
          </a:p>
          <a:p>
            <a:pPr marL="342900" indent="-342900" algn="l">
              <a:buFont typeface="Arial" panose="020B0604020202020204" pitchFamily="34" charset="0"/>
              <a:buChar char="•"/>
            </a:pPr>
            <a:r>
              <a:rPr lang="en-GB" dirty="0" smtClean="0"/>
              <a:t>Known as the </a:t>
            </a:r>
            <a:r>
              <a:rPr lang="en-GB" i="1" dirty="0" smtClean="0"/>
              <a:t>blue/green</a:t>
            </a:r>
            <a:r>
              <a:rPr lang="en-GB" dirty="0" smtClean="0"/>
              <a:t> deployment strategy. </a:t>
            </a:r>
          </a:p>
          <a:p>
            <a:pPr marL="342900" indent="-342900" algn="l">
              <a:buFont typeface="Arial" panose="020B0604020202020204" pitchFamily="34" charset="0"/>
              <a:buChar char="•"/>
            </a:pPr>
            <a:endParaRPr lang="en-GB" dirty="0" smtClean="0"/>
          </a:p>
          <a:p>
            <a:pPr marL="342900" indent="-342900" algn="l">
              <a:buFont typeface="Arial" panose="020B0604020202020204" pitchFamily="34" charset="0"/>
              <a:buChar char="•"/>
            </a:pPr>
            <a:endParaRPr lang="en-GB" dirty="0" smtClean="0"/>
          </a:p>
          <a:p>
            <a:pPr algn="l"/>
            <a:endParaRPr lang="en-GB" dirty="0"/>
          </a:p>
        </p:txBody>
      </p:sp>
    </p:spTree>
    <p:extLst>
      <p:ext uri="{BB962C8B-B14F-4D97-AF65-F5344CB8AC3E}">
        <p14:creationId xmlns:p14="http://schemas.microsoft.com/office/powerpoint/2010/main" val="2050975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smtClean="0"/>
              <a:t>The Testers</a:t>
            </a:r>
          </a:p>
          <a:p>
            <a:pPr marL="342900" indent="-342900" algn="l">
              <a:buFont typeface="Arial" panose="020B0604020202020204" pitchFamily="34" charset="0"/>
              <a:buChar char="•"/>
            </a:pPr>
            <a:r>
              <a:rPr lang="en-GB" dirty="0" smtClean="0"/>
              <a:t>Test environments should ideally be as close to the development environment as possible. </a:t>
            </a:r>
          </a:p>
          <a:p>
            <a:pPr marL="342900" indent="-342900" algn="l">
              <a:buFont typeface="Arial" panose="020B0604020202020204" pitchFamily="34" charset="0"/>
              <a:buChar char="•"/>
            </a:pPr>
            <a:r>
              <a:rPr lang="en-GB" dirty="0" smtClean="0"/>
              <a:t>Effectively the environments should be interchangeable. </a:t>
            </a:r>
          </a:p>
          <a:p>
            <a:pPr marL="342900" indent="-342900" algn="l">
              <a:buFont typeface="Arial" panose="020B0604020202020204" pitchFamily="34" charset="0"/>
              <a:buChar char="•"/>
            </a:pPr>
            <a:r>
              <a:rPr lang="en-GB" dirty="0" smtClean="0"/>
              <a:t>New releases are installed on the staging servers, tested and then the old production servers are swapped out for the staging servers. </a:t>
            </a:r>
          </a:p>
          <a:p>
            <a:pPr marL="342900" indent="-342900" algn="l">
              <a:buFont typeface="Arial" panose="020B0604020202020204" pitchFamily="34" charset="0"/>
              <a:buChar char="•"/>
            </a:pPr>
            <a:r>
              <a:rPr lang="en-GB" dirty="0" smtClean="0"/>
              <a:t>Known as the </a:t>
            </a:r>
            <a:r>
              <a:rPr lang="en-GB" i="1" dirty="0" smtClean="0"/>
              <a:t>blue/green</a:t>
            </a:r>
            <a:r>
              <a:rPr lang="en-GB" dirty="0" smtClean="0"/>
              <a:t> deployment strategy. </a:t>
            </a:r>
          </a:p>
          <a:p>
            <a:pPr marL="342900" indent="-342900" algn="l">
              <a:buFont typeface="Arial" panose="020B0604020202020204" pitchFamily="34" charset="0"/>
              <a:buChar char="•"/>
            </a:pPr>
            <a:endParaRPr lang="en-GB" dirty="0" smtClean="0"/>
          </a:p>
          <a:p>
            <a:pPr marL="342900" indent="-342900" algn="l">
              <a:buFont typeface="Arial" panose="020B0604020202020204" pitchFamily="34" charset="0"/>
              <a:buChar char="•"/>
            </a:pPr>
            <a:endParaRPr lang="en-GB" dirty="0" smtClean="0"/>
          </a:p>
          <a:p>
            <a:pPr algn="l"/>
            <a:endParaRPr lang="en-GB" dirty="0"/>
          </a:p>
        </p:txBody>
      </p:sp>
    </p:spTree>
    <p:extLst>
      <p:ext uri="{BB962C8B-B14F-4D97-AF65-F5344CB8AC3E}">
        <p14:creationId xmlns:p14="http://schemas.microsoft.com/office/powerpoint/2010/main" val="1020828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smtClean="0"/>
              <a:t>The Testers</a:t>
            </a:r>
          </a:p>
          <a:p>
            <a:pPr marL="342900" indent="-342900" algn="l">
              <a:buFont typeface="Arial" panose="020B0604020202020204" pitchFamily="34" charset="0"/>
              <a:buChar char="•"/>
            </a:pPr>
            <a:r>
              <a:rPr lang="en-GB" dirty="0"/>
              <a:t>The exact details of how to perform this style of deployment depend on the product being deployed. </a:t>
            </a:r>
            <a:endParaRPr lang="en-GB" dirty="0" smtClean="0"/>
          </a:p>
          <a:p>
            <a:pPr marL="342900" indent="-342900" algn="l">
              <a:buFont typeface="Arial" panose="020B0604020202020204" pitchFamily="34" charset="0"/>
              <a:buChar char="•"/>
            </a:pPr>
            <a:r>
              <a:rPr lang="en-GB" dirty="0" smtClean="0"/>
              <a:t>Sometimes</a:t>
            </a:r>
            <a:r>
              <a:rPr lang="en-GB" dirty="0"/>
              <a:t>, it is not possible to have several production systems running in parallel, usually because production systems are very expensive</a:t>
            </a:r>
            <a:r>
              <a:rPr lang="en-GB" dirty="0" smtClean="0"/>
              <a:t>.</a:t>
            </a:r>
          </a:p>
          <a:p>
            <a:pPr marL="342900" indent="-342900" algn="l">
              <a:buFont typeface="Arial" panose="020B0604020202020204" pitchFamily="34" charset="0"/>
              <a:buChar char="•"/>
            </a:pPr>
            <a:r>
              <a:rPr lang="en-GB" dirty="0" smtClean="0"/>
              <a:t> </a:t>
            </a:r>
            <a:r>
              <a:rPr lang="en-GB" dirty="0"/>
              <a:t>At the other end of the spectrum, we might have many hundreds of production systems in a pool. We can then gradually roll out new releases in the pool. </a:t>
            </a:r>
            <a:endParaRPr lang="en-GB" dirty="0" smtClean="0"/>
          </a:p>
          <a:p>
            <a:pPr marL="342900" indent="-342900" algn="l">
              <a:buFont typeface="Arial" panose="020B0604020202020204" pitchFamily="34" charset="0"/>
              <a:buChar char="•"/>
            </a:pPr>
            <a:r>
              <a:rPr lang="en-GB" dirty="0" smtClean="0"/>
              <a:t>Logged-in </a:t>
            </a:r>
            <a:r>
              <a:rPr lang="en-GB" dirty="0"/>
              <a:t>users stay with the version running on the server they are logged in to. New users log in to servers running new versions of the software. </a:t>
            </a:r>
            <a:r>
              <a:rPr lang="en-GB" dirty="0" smtClean="0"/>
              <a:t>:</a:t>
            </a:r>
            <a:endParaRPr lang="en-GB" dirty="0"/>
          </a:p>
          <a:p>
            <a:pPr marL="342900" indent="-342900" algn="l">
              <a:buFont typeface="Arial" panose="020B0604020202020204" pitchFamily="34" charset="0"/>
              <a:buChar char="•"/>
            </a:pPr>
            <a:endParaRPr lang="en-GB" dirty="0" smtClean="0"/>
          </a:p>
          <a:p>
            <a:pPr algn="l"/>
            <a:endParaRPr lang="en-GB" dirty="0"/>
          </a:p>
        </p:txBody>
      </p:sp>
    </p:spTree>
    <p:extLst>
      <p:ext uri="{BB962C8B-B14F-4D97-AF65-F5344CB8AC3E}">
        <p14:creationId xmlns:p14="http://schemas.microsoft.com/office/powerpoint/2010/main" val="3264978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smtClean="0"/>
              <a:t>Release Management</a:t>
            </a:r>
          </a:p>
          <a:p>
            <a:pPr marL="342900" indent="-342900" algn="l">
              <a:buFont typeface="Arial" panose="020B0604020202020204" pitchFamily="34" charset="0"/>
              <a:buChar char="•"/>
            </a:pPr>
            <a:r>
              <a:rPr lang="en-GB" dirty="0"/>
              <a:t>We have so far assumed that the release process is mostly automatic. This is the </a:t>
            </a:r>
            <a:r>
              <a:rPr lang="en-GB" dirty="0" smtClean="0"/>
              <a:t>ideal </a:t>
            </a:r>
            <a:r>
              <a:rPr lang="en-GB" dirty="0"/>
              <a:t>scenario for people working with DevOps. </a:t>
            </a:r>
            <a:endParaRPr lang="en-GB" dirty="0" smtClean="0"/>
          </a:p>
          <a:p>
            <a:pPr marL="342900" indent="-342900" algn="l">
              <a:buFont typeface="Arial" panose="020B0604020202020204" pitchFamily="34" charset="0"/>
              <a:buChar char="•"/>
            </a:pPr>
            <a:r>
              <a:rPr lang="en-GB" dirty="0" smtClean="0"/>
              <a:t>This ideal </a:t>
            </a:r>
            <a:r>
              <a:rPr lang="en-GB" dirty="0"/>
              <a:t>scenario is a challenge to achieve in the real world. </a:t>
            </a:r>
            <a:endParaRPr lang="en-GB" dirty="0" smtClean="0"/>
          </a:p>
          <a:p>
            <a:pPr marL="342900" indent="-342900" algn="l">
              <a:buFont typeface="Arial" panose="020B0604020202020204" pitchFamily="34" charset="0"/>
              <a:buChar char="•"/>
            </a:pPr>
            <a:r>
              <a:rPr lang="en-GB" dirty="0" smtClean="0"/>
              <a:t>One </a:t>
            </a:r>
            <a:r>
              <a:rPr lang="en-GB" dirty="0"/>
              <a:t>reason for this is that it is usually hard to reach the level of test automation needed in order to have complete confidence in automated deploys. </a:t>
            </a:r>
            <a:endParaRPr lang="en-GB" dirty="0" smtClean="0"/>
          </a:p>
          <a:p>
            <a:pPr marL="342900" indent="-342900" algn="l">
              <a:buFont typeface="Arial" panose="020B0604020202020204" pitchFamily="34" charset="0"/>
              <a:buChar char="•"/>
            </a:pPr>
            <a:r>
              <a:rPr lang="en-GB" dirty="0" smtClean="0"/>
              <a:t>Another </a:t>
            </a:r>
            <a:r>
              <a:rPr lang="en-GB" dirty="0"/>
              <a:t>reason is simply that the cadence of business development doesn't always the match cadence of technical development. Therefore, it is necessary to enable human intervention in the  release process. </a:t>
            </a:r>
            <a:endParaRPr lang="en-GB" dirty="0" smtClean="0"/>
          </a:p>
          <a:p>
            <a:pPr algn="l"/>
            <a:endParaRPr lang="en-GB" dirty="0"/>
          </a:p>
        </p:txBody>
      </p:sp>
    </p:spTree>
    <p:extLst>
      <p:ext uri="{BB962C8B-B14F-4D97-AF65-F5344CB8AC3E}">
        <p14:creationId xmlns:p14="http://schemas.microsoft.com/office/powerpoint/2010/main" val="3717183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Release Management</a:t>
            </a:r>
          </a:p>
          <a:p>
            <a:pPr algn="l"/>
            <a:r>
              <a:rPr lang="en-GB" dirty="0"/>
              <a:t>The integration test environments can then be set to use the latest versions that have been deployed to the binary </a:t>
            </a:r>
            <a:r>
              <a:rPr lang="en-GB" dirty="0" err="1"/>
              <a:t>artifact</a:t>
            </a:r>
            <a:r>
              <a:rPr lang="en-GB" dirty="0"/>
              <a:t> repository</a:t>
            </a:r>
            <a:r>
              <a:rPr lang="en-GB" dirty="0" smtClean="0"/>
              <a:t>.</a:t>
            </a:r>
          </a:p>
          <a:p>
            <a:pPr algn="l"/>
            <a:r>
              <a:rPr lang="en-GB" dirty="0" smtClean="0"/>
              <a:t> </a:t>
            </a:r>
            <a:r>
              <a:rPr lang="en-GB" dirty="0"/>
              <a:t>The staging and production servers have particular versions that have been tested by the quality assurance </a:t>
            </a:r>
            <a:r>
              <a:rPr lang="en-GB" dirty="0" smtClean="0"/>
              <a:t>team.</a:t>
            </a:r>
            <a:endParaRPr lang="en-GB" dirty="0"/>
          </a:p>
        </p:txBody>
      </p:sp>
    </p:spTree>
    <p:extLst>
      <p:ext uri="{BB962C8B-B14F-4D97-AF65-F5344CB8AC3E}">
        <p14:creationId xmlns:p14="http://schemas.microsoft.com/office/powerpoint/2010/main" val="1700053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fontScale="70000" lnSpcReduction="20000"/>
          </a:bodyPr>
          <a:lstStyle/>
          <a:p>
            <a:pPr marL="342900" indent="-342900" algn="l">
              <a:buFont typeface="Arial" panose="020B0604020202020204" pitchFamily="34" charset="0"/>
              <a:buChar char="•"/>
            </a:pPr>
            <a:r>
              <a:rPr lang="en-GB" dirty="0" smtClean="0"/>
              <a:t>He gave a talk in 2009 at the  </a:t>
            </a:r>
            <a:r>
              <a:rPr lang="en-GB" dirty="0"/>
              <a:t>O'Reilly Velocity Conference: "10+ Deploys per Day: Dev and Ops Cooperation at Flickr</a:t>
            </a:r>
            <a:r>
              <a:rPr lang="en-GB" dirty="0" smtClean="0"/>
              <a:t>.“</a:t>
            </a:r>
          </a:p>
          <a:p>
            <a:pPr marL="342900" indent="-342900" algn="l">
              <a:buFont typeface="Arial" panose="020B0604020202020204" pitchFamily="34" charset="0"/>
              <a:buChar char="•"/>
            </a:pPr>
            <a:r>
              <a:rPr lang="en-GB" dirty="0" smtClean="0"/>
              <a:t> He then organized </a:t>
            </a:r>
            <a:r>
              <a:rPr lang="en-GB" dirty="0"/>
              <a:t>an event in Ghent, Belgium, called </a:t>
            </a:r>
            <a:r>
              <a:rPr lang="en-GB" dirty="0" err="1"/>
              <a:t>DevOpsDays</a:t>
            </a:r>
            <a:r>
              <a:rPr lang="en-GB" dirty="0"/>
              <a:t>. </a:t>
            </a:r>
            <a:endParaRPr lang="en-GB" dirty="0" smtClean="0"/>
          </a:p>
          <a:p>
            <a:pPr marL="342900" indent="-342900" algn="l">
              <a:buFont typeface="Arial" panose="020B0604020202020204" pitchFamily="34" charset="0"/>
              <a:buChar char="•"/>
            </a:pPr>
            <a:r>
              <a:rPr lang="en-GB" dirty="0" smtClean="0"/>
              <a:t>This time, significant interest was recorded. </a:t>
            </a:r>
          </a:p>
          <a:p>
            <a:pPr marL="342900" indent="-342900" algn="l">
              <a:buFont typeface="Arial" panose="020B0604020202020204" pitchFamily="34" charset="0"/>
              <a:buChar char="•"/>
            </a:pPr>
            <a:r>
              <a:rPr lang="en-GB" dirty="0" smtClean="0"/>
              <a:t>The  </a:t>
            </a:r>
            <a:r>
              <a:rPr lang="en-GB" dirty="0"/>
              <a:t>conference has become a recurring event. </a:t>
            </a:r>
            <a:r>
              <a:rPr lang="en-GB" dirty="0" err="1"/>
              <a:t>DevOpsDays</a:t>
            </a:r>
            <a:r>
              <a:rPr lang="en-GB" dirty="0"/>
              <a:t> was abbreviated to "DevOps" in conversations on Twitter and various Internet forums.</a:t>
            </a:r>
          </a:p>
        </p:txBody>
      </p:sp>
    </p:spTree>
    <p:extLst>
      <p:ext uri="{BB962C8B-B14F-4D97-AF65-F5344CB8AC3E}">
        <p14:creationId xmlns:p14="http://schemas.microsoft.com/office/powerpoint/2010/main" val="339231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Integrating Agile and the Delivery pipeline. </a:t>
            </a:r>
          </a:p>
          <a:p>
            <a:pPr marL="342900" indent="-342900" algn="l">
              <a:buFont typeface="Arial" panose="020B0604020202020204" pitchFamily="34" charset="0"/>
              <a:buChar char="•"/>
            </a:pPr>
            <a:r>
              <a:rPr lang="en-GB" dirty="0"/>
              <a:t>Scrum focuses on sprint cycles, which can occur biweekly or monthly. </a:t>
            </a:r>
            <a:endParaRPr lang="en-GB" dirty="0" smtClean="0"/>
          </a:p>
          <a:p>
            <a:pPr marL="342900" indent="-342900" algn="l">
              <a:buFont typeface="Arial" panose="020B0604020202020204" pitchFamily="34" charset="0"/>
              <a:buChar char="•"/>
            </a:pPr>
            <a:r>
              <a:rPr lang="en-GB" dirty="0" smtClean="0"/>
              <a:t>Kanban </a:t>
            </a:r>
            <a:r>
              <a:rPr lang="en-GB" dirty="0"/>
              <a:t>can be said to focus more on shorter cycles, which can occur daily. </a:t>
            </a:r>
            <a:r>
              <a:rPr lang="en-GB" dirty="0" smtClean="0"/>
              <a:t>Many </a:t>
            </a:r>
            <a:r>
              <a:rPr lang="en-GB" dirty="0"/>
              <a:t>organizations use both Kanban and Scrum together.</a:t>
            </a:r>
            <a:endParaRPr lang="en-GB" dirty="0" smtClean="0"/>
          </a:p>
        </p:txBody>
      </p:sp>
    </p:spTree>
    <p:extLst>
      <p:ext uri="{BB962C8B-B14F-4D97-AF65-F5344CB8AC3E}">
        <p14:creationId xmlns:p14="http://schemas.microsoft.com/office/powerpoint/2010/main" val="1544878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a:t>From a software-deployment viewpoint, both Scrum and Kanban are similar. </a:t>
            </a:r>
            <a:endParaRPr lang="en-GB" dirty="0" smtClean="0"/>
          </a:p>
          <a:p>
            <a:pPr marL="342900" indent="-342900" algn="l">
              <a:buFont typeface="Arial" panose="020B0604020202020204" pitchFamily="34" charset="0"/>
              <a:buChar char="•"/>
            </a:pPr>
            <a:r>
              <a:rPr lang="en-GB" dirty="0" smtClean="0"/>
              <a:t>Both </a:t>
            </a:r>
            <a:r>
              <a:rPr lang="en-GB" dirty="0"/>
              <a:t>require frequent hassle-free deployments</a:t>
            </a:r>
            <a:r>
              <a:rPr lang="en-GB" dirty="0" smtClean="0"/>
              <a:t>.</a:t>
            </a:r>
          </a:p>
          <a:p>
            <a:pPr marL="342900" indent="-342900" algn="l">
              <a:buFont typeface="Arial" panose="020B0604020202020204" pitchFamily="34" charset="0"/>
              <a:buChar char="•"/>
            </a:pPr>
            <a:r>
              <a:rPr lang="en-GB" dirty="0" smtClean="0"/>
              <a:t> </a:t>
            </a:r>
            <a:r>
              <a:rPr lang="en-GB" dirty="0"/>
              <a:t>From a DevOps perspective, a change starts propagating through the Continuous Delivery pipeline toward test </a:t>
            </a:r>
            <a:r>
              <a:rPr lang="en-GB" dirty="0" smtClean="0"/>
              <a:t>systems </a:t>
            </a:r>
            <a:r>
              <a:rPr lang="en-GB" dirty="0"/>
              <a:t>and beyond when it is deemed ready enough to start that journey. </a:t>
            </a:r>
            <a:endParaRPr lang="en-GB" dirty="0" smtClean="0"/>
          </a:p>
          <a:p>
            <a:pPr marL="342900" indent="-342900" algn="l">
              <a:buFont typeface="Arial" panose="020B0604020202020204" pitchFamily="34" charset="0"/>
              <a:buChar char="•"/>
            </a:pPr>
            <a:r>
              <a:rPr lang="en-GB" dirty="0" smtClean="0"/>
              <a:t>This </a:t>
            </a:r>
            <a:r>
              <a:rPr lang="en-GB" dirty="0"/>
              <a:t>might be judged on subjective measurements or objective ones, such as "all unit tests  are green."</a:t>
            </a:r>
            <a:endParaRPr lang="en-GB" dirty="0" smtClean="0"/>
          </a:p>
        </p:txBody>
      </p:sp>
    </p:spTree>
    <p:extLst>
      <p:ext uri="{BB962C8B-B14F-4D97-AF65-F5344CB8AC3E}">
        <p14:creationId xmlns:p14="http://schemas.microsoft.com/office/powerpoint/2010/main" val="290677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high level viewpoint of DevOps </a:t>
            </a:r>
            <a:endParaRPr lang="en-GB" dirty="0"/>
          </a:p>
        </p:txBody>
      </p:sp>
      <p:sp>
        <p:nvSpPr>
          <p:cNvPr id="3" name="Subtitle 2"/>
          <p:cNvSpPr>
            <a:spLocks noGrp="1"/>
          </p:cNvSpPr>
          <p:nvPr>
            <p:ph type="subTitle" idx="1"/>
          </p:nvPr>
        </p:nvSpPr>
        <p:spPr>
          <a:xfrm>
            <a:off x="1524000" y="3602037"/>
            <a:ext cx="9144000" cy="2808094"/>
          </a:xfrm>
        </p:spPr>
        <p:txBody>
          <a:bodyPr>
            <a:normAutofit fontScale="92500"/>
          </a:bodyPr>
          <a:lstStyle/>
          <a:p>
            <a:pPr marL="342900" indent="-342900" algn="l">
              <a:buFont typeface="Arial" panose="020B0604020202020204" pitchFamily="34" charset="0"/>
              <a:buChar char="•"/>
            </a:pPr>
            <a:r>
              <a:rPr lang="en-GB" dirty="0" smtClean="0"/>
              <a:t>A </a:t>
            </a:r>
            <a:r>
              <a:rPr lang="en-GB" dirty="0" err="1" smtClean="0"/>
              <a:t>devops</a:t>
            </a:r>
            <a:r>
              <a:rPr lang="en-GB" dirty="0" smtClean="0"/>
              <a:t> </a:t>
            </a:r>
            <a:r>
              <a:rPr lang="en-GB" dirty="0"/>
              <a:t>pipeline </a:t>
            </a:r>
            <a:r>
              <a:rPr lang="en-GB" dirty="0" smtClean="0"/>
              <a:t>should </a:t>
            </a:r>
            <a:r>
              <a:rPr lang="en-GB" dirty="0"/>
              <a:t>manage both the following types of scenarios: </a:t>
            </a:r>
            <a:endParaRPr lang="en-GB" dirty="0" smtClean="0"/>
          </a:p>
          <a:p>
            <a:pPr marL="342900" indent="-342900" algn="l">
              <a:buFont typeface="Arial" panose="020B0604020202020204" pitchFamily="34" charset="0"/>
              <a:buChar char="•"/>
            </a:pPr>
            <a:r>
              <a:rPr lang="en-GB" dirty="0" smtClean="0"/>
              <a:t> </a:t>
            </a:r>
            <a:r>
              <a:rPr lang="en-GB" dirty="0"/>
              <a:t>The build server supports the generation of the objective code quality metrics that we need in order to make decisions. These decisions can either be made automatically or be the basis for manual decisions. </a:t>
            </a:r>
            <a:endParaRPr lang="en-GB" dirty="0" smtClean="0"/>
          </a:p>
          <a:p>
            <a:pPr marL="342900" indent="-342900" algn="l">
              <a:buFont typeface="Arial" panose="020B0604020202020204" pitchFamily="34" charset="0"/>
              <a:buChar char="•"/>
            </a:pPr>
            <a:r>
              <a:rPr lang="en-GB" dirty="0" smtClean="0"/>
              <a:t>The </a:t>
            </a:r>
            <a:r>
              <a:rPr lang="en-GB" dirty="0"/>
              <a:t>deployment pipeline can also be directed manually. This can be handled with an issue management system, via configuration code commits, or both. </a:t>
            </a:r>
            <a:endParaRPr lang="en-GB" dirty="0" smtClean="0"/>
          </a:p>
        </p:txBody>
      </p:sp>
    </p:spTree>
    <p:extLst>
      <p:ext uri="{BB962C8B-B14F-4D97-AF65-F5344CB8AC3E}">
        <p14:creationId xmlns:p14="http://schemas.microsoft.com/office/powerpoint/2010/main" val="31829347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a:t>Here are two of the non-functional requirements that DevOps and Continuous Delivery place on software architecture</a:t>
            </a:r>
            <a:r>
              <a:rPr lang="en-GB" dirty="0" smtClean="0"/>
              <a:t>:</a:t>
            </a:r>
          </a:p>
          <a:p>
            <a:pPr marL="342900" indent="-342900" algn="l">
              <a:buFont typeface="Arial" panose="020B0604020202020204" pitchFamily="34" charset="0"/>
              <a:buChar char="•"/>
            </a:pPr>
            <a:r>
              <a:rPr lang="en-GB" dirty="0" smtClean="0"/>
              <a:t> We </a:t>
            </a:r>
            <a:r>
              <a:rPr lang="en-GB" dirty="0"/>
              <a:t>need to be able to deploy small changes often </a:t>
            </a:r>
            <a:endParaRPr lang="en-GB" dirty="0" smtClean="0"/>
          </a:p>
          <a:p>
            <a:pPr marL="342900" indent="-342900" algn="l">
              <a:buFont typeface="Arial" panose="020B0604020202020204" pitchFamily="34" charset="0"/>
              <a:buChar char="•"/>
            </a:pPr>
            <a:r>
              <a:rPr lang="en-GB" dirty="0" smtClean="0"/>
              <a:t>We </a:t>
            </a:r>
            <a:r>
              <a:rPr lang="en-GB" dirty="0"/>
              <a:t>need to be able to have great confidence in the quality of our </a:t>
            </a:r>
            <a:r>
              <a:rPr lang="en-GB" dirty="0" smtClean="0"/>
              <a:t>changes.</a:t>
            </a:r>
          </a:p>
          <a:p>
            <a:pPr marL="342900" indent="-342900" algn="l">
              <a:buFont typeface="Arial" panose="020B0604020202020204" pitchFamily="34" charset="0"/>
              <a:buChar char="•"/>
            </a:pPr>
            <a:r>
              <a:rPr lang="en-GB" dirty="0" smtClean="0"/>
              <a:t>The </a:t>
            </a:r>
            <a:r>
              <a:rPr lang="en-GB" dirty="0"/>
              <a:t>normal case should be that we are able to deploy small changes all the way from developers' machines to production in a small amount of time. </a:t>
            </a:r>
            <a:endParaRPr lang="en-GB" dirty="0" smtClean="0"/>
          </a:p>
          <a:p>
            <a:pPr marL="342900" indent="-342900" algn="l">
              <a:buFont typeface="Arial" panose="020B0604020202020204" pitchFamily="34" charset="0"/>
              <a:buChar char="•"/>
            </a:pPr>
            <a:r>
              <a:rPr lang="en-GB" dirty="0" smtClean="0"/>
              <a:t>Rolling </a:t>
            </a:r>
            <a:r>
              <a:rPr lang="en-GB" dirty="0"/>
              <a:t>back a change because of unexpected problems caused by it should be a rare occurrence. </a:t>
            </a:r>
            <a:endParaRPr lang="en-GB" dirty="0" smtClean="0"/>
          </a:p>
        </p:txBody>
      </p:sp>
    </p:spTree>
    <p:extLst>
      <p:ext uri="{BB962C8B-B14F-4D97-AF65-F5344CB8AC3E}">
        <p14:creationId xmlns:p14="http://schemas.microsoft.com/office/powerpoint/2010/main" val="1438211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How do these requirements affect our software architecture?</a:t>
            </a:r>
          </a:p>
          <a:p>
            <a:pPr marL="342900" indent="-342900" algn="l">
              <a:buFont typeface="Arial" panose="020B0604020202020204" pitchFamily="34" charset="0"/>
              <a:buChar char="•"/>
            </a:pPr>
            <a:r>
              <a:rPr lang="en-GB" dirty="0" smtClean="0"/>
              <a:t>Let’s consider a counter-example.  </a:t>
            </a:r>
          </a:p>
          <a:p>
            <a:pPr marL="342900" indent="-342900" algn="l">
              <a:buFont typeface="Arial" panose="020B0604020202020204" pitchFamily="34" charset="0"/>
              <a:buChar char="•"/>
            </a:pPr>
            <a:r>
              <a:rPr lang="en-GB" dirty="0" smtClean="0"/>
              <a:t>We’ll use the </a:t>
            </a:r>
            <a:r>
              <a:rPr lang="en-GB" i="1" dirty="0" smtClean="0"/>
              <a:t>monolithic</a:t>
            </a:r>
            <a:r>
              <a:rPr lang="en-GB" dirty="0" smtClean="0"/>
              <a:t> anti-pattern when considering our SA. </a:t>
            </a:r>
          </a:p>
        </p:txBody>
      </p:sp>
    </p:spTree>
    <p:extLst>
      <p:ext uri="{BB962C8B-B14F-4D97-AF65-F5344CB8AC3E}">
        <p14:creationId xmlns:p14="http://schemas.microsoft.com/office/powerpoint/2010/main" val="38214905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a:t>Let's suppose we have a large web application with many different functions. </a:t>
            </a:r>
            <a:endParaRPr lang="en-GB" dirty="0" smtClean="0"/>
          </a:p>
          <a:p>
            <a:pPr marL="342900" indent="-342900" algn="l">
              <a:buFont typeface="Arial" panose="020B0604020202020204" pitchFamily="34" charset="0"/>
              <a:buChar char="•"/>
            </a:pPr>
            <a:r>
              <a:rPr lang="en-GB" dirty="0" smtClean="0"/>
              <a:t>We </a:t>
            </a:r>
            <a:r>
              <a:rPr lang="en-GB" dirty="0"/>
              <a:t>also have a static website inside the application</a:t>
            </a:r>
            <a:r>
              <a:rPr lang="en-GB" dirty="0" smtClean="0"/>
              <a:t>.</a:t>
            </a:r>
          </a:p>
          <a:p>
            <a:pPr marL="342900" indent="-342900" algn="l">
              <a:buFont typeface="Arial" panose="020B0604020202020204" pitchFamily="34" charset="0"/>
              <a:buChar char="•"/>
            </a:pPr>
            <a:r>
              <a:rPr lang="en-GB" dirty="0" smtClean="0"/>
              <a:t> </a:t>
            </a:r>
            <a:r>
              <a:rPr lang="en-GB" dirty="0"/>
              <a:t>The entire web application is deployed as a single Java EE application archive. </a:t>
            </a:r>
            <a:endParaRPr lang="en-GB" dirty="0" smtClean="0"/>
          </a:p>
          <a:p>
            <a:pPr marL="342900" indent="-342900" algn="l">
              <a:buFont typeface="Arial" panose="020B0604020202020204" pitchFamily="34" charset="0"/>
              <a:buChar char="•"/>
            </a:pPr>
            <a:r>
              <a:rPr lang="en-GB" dirty="0" smtClean="0"/>
              <a:t>So</a:t>
            </a:r>
            <a:r>
              <a:rPr lang="en-GB" dirty="0"/>
              <a:t>, when we need to fix a spelling mistake in the static website, we need to rebuild the entire web application archive and deploy it again. </a:t>
            </a:r>
            <a:endParaRPr lang="en-GB" dirty="0" smtClean="0"/>
          </a:p>
          <a:p>
            <a:pPr marL="342900" indent="-342900" algn="l">
              <a:buFont typeface="Arial" panose="020B0604020202020204" pitchFamily="34" charset="0"/>
              <a:buChar char="•"/>
            </a:pPr>
            <a:r>
              <a:rPr lang="en-GB" dirty="0" smtClean="0"/>
              <a:t>This is an example of the monolithic anti-pattern. </a:t>
            </a:r>
          </a:p>
          <a:p>
            <a:pPr marL="342900" indent="-342900" algn="l">
              <a:buFont typeface="Arial" panose="020B0604020202020204" pitchFamily="34" charset="0"/>
              <a:buChar char="•"/>
            </a:pPr>
            <a:r>
              <a:rPr lang="en-GB" dirty="0" smtClean="0"/>
              <a:t>This example is far more common than we’d like to realize. </a:t>
            </a:r>
          </a:p>
        </p:txBody>
      </p:sp>
    </p:spTree>
    <p:extLst>
      <p:ext uri="{BB962C8B-B14F-4D97-AF65-F5344CB8AC3E}">
        <p14:creationId xmlns:p14="http://schemas.microsoft.com/office/powerpoint/2010/main" val="4026206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a:t>Let's break down the consequences of this tangling of concerns. What happens when we want to correct a spelling mistake</a:t>
            </a:r>
            <a:r>
              <a:rPr lang="en-GB" dirty="0" smtClean="0"/>
              <a:t>?</a:t>
            </a:r>
          </a:p>
          <a:p>
            <a:pPr marL="342900" indent="-342900" algn="l">
              <a:buFont typeface="Arial" panose="020B0604020202020204" pitchFamily="34" charset="0"/>
              <a:buChar char="•"/>
            </a:pPr>
            <a:r>
              <a:rPr lang="en-GB" dirty="0" smtClean="0"/>
              <a:t> We </a:t>
            </a:r>
            <a:r>
              <a:rPr lang="en-GB" dirty="0"/>
              <a:t>know which spelling mistake we want to correct, but in which code base do we need to do it? </a:t>
            </a:r>
            <a:endParaRPr lang="en-GB" dirty="0" smtClean="0"/>
          </a:p>
          <a:p>
            <a:pPr marL="342900" indent="-342900" algn="l">
              <a:buFont typeface="Arial" panose="020B0604020202020204" pitchFamily="34" charset="0"/>
              <a:buChar char="•"/>
            </a:pPr>
            <a:r>
              <a:rPr lang="en-GB" dirty="0" smtClean="0"/>
              <a:t>Since </a:t>
            </a:r>
            <a:r>
              <a:rPr lang="en-GB" dirty="0"/>
              <a:t>we have a monolith, we need to make a branch in our code base's revision control system. </a:t>
            </a:r>
            <a:endParaRPr lang="en-GB" dirty="0" smtClean="0"/>
          </a:p>
          <a:p>
            <a:pPr marL="342900" indent="-342900" algn="l">
              <a:buFont typeface="Arial" panose="020B0604020202020204" pitchFamily="34" charset="0"/>
              <a:buChar char="•"/>
            </a:pPr>
            <a:r>
              <a:rPr lang="en-GB" dirty="0" smtClean="0"/>
              <a:t>This </a:t>
            </a:r>
            <a:r>
              <a:rPr lang="en-GB" dirty="0"/>
              <a:t>new branch corresponds to the code that we have running in production. 2. Make the branch and correct the spelling mistake</a:t>
            </a:r>
            <a:r>
              <a:rPr lang="en-GB" dirty="0" smtClean="0"/>
              <a:t>.</a:t>
            </a:r>
          </a:p>
        </p:txBody>
      </p:sp>
    </p:spTree>
    <p:extLst>
      <p:ext uri="{BB962C8B-B14F-4D97-AF65-F5344CB8AC3E}">
        <p14:creationId xmlns:p14="http://schemas.microsoft.com/office/powerpoint/2010/main" val="18498498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Build </a:t>
            </a:r>
            <a:r>
              <a:rPr lang="en-GB" dirty="0"/>
              <a:t>a new </a:t>
            </a:r>
            <a:r>
              <a:rPr lang="en-GB" dirty="0" err="1"/>
              <a:t>artifact</a:t>
            </a:r>
            <a:r>
              <a:rPr lang="en-GB" dirty="0"/>
              <a:t> with the correction. </a:t>
            </a:r>
            <a:endParaRPr lang="en-GB" dirty="0" smtClean="0"/>
          </a:p>
          <a:p>
            <a:pPr marL="342900" indent="-342900" algn="l">
              <a:buFont typeface="Arial" panose="020B0604020202020204" pitchFamily="34" charset="0"/>
              <a:buChar char="•"/>
            </a:pPr>
            <a:r>
              <a:rPr lang="en-GB" dirty="0" smtClean="0"/>
              <a:t>Give </a:t>
            </a:r>
            <a:r>
              <a:rPr lang="en-GB" dirty="0"/>
              <a:t>it a new </a:t>
            </a:r>
            <a:r>
              <a:rPr lang="en-GB" dirty="0" smtClean="0"/>
              <a:t>version.</a:t>
            </a:r>
          </a:p>
          <a:p>
            <a:pPr marL="342900" indent="-342900" algn="l">
              <a:buFont typeface="Arial" panose="020B0604020202020204" pitchFamily="34" charset="0"/>
              <a:buChar char="•"/>
            </a:pPr>
            <a:r>
              <a:rPr lang="en-GB" dirty="0" smtClean="0"/>
              <a:t>Deploy </a:t>
            </a:r>
            <a:r>
              <a:rPr lang="en-GB" dirty="0"/>
              <a:t>the new </a:t>
            </a:r>
            <a:r>
              <a:rPr lang="en-GB" dirty="0" err="1"/>
              <a:t>artifact</a:t>
            </a:r>
            <a:r>
              <a:rPr lang="en-GB" dirty="0"/>
              <a:t> to production.</a:t>
            </a:r>
            <a:endParaRPr lang="en-GB" dirty="0" smtClean="0"/>
          </a:p>
        </p:txBody>
      </p:sp>
    </p:spTree>
    <p:extLst>
      <p:ext uri="{BB962C8B-B14F-4D97-AF65-F5344CB8AC3E}">
        <p14:creationId xmlns:p14="http://schemas.microsoft.com/office/powerpoint/2010/main" val="1512846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fontScale="62500" lnSpcReduction="20000"/>
          </a:bodyPr>
          <a:lstStyle/>
          <a:p>
            <a:pPr marL="342900" indent="-342900" algn="l">
              <a:buFont typeface="Arial" panose="020B0604020202020204" pitchFamily="34" charset="0"/>
              <a:buChar char="•"/>
            </a:pPr>
            <a:r>
              <a:rPr lang="en-GB" dirty="0"/>
              <a:t>C</a:t>
            </a:r>
            <a:r>
              <a:rPr lang="en-GB" dirty="0" smtClean="0"/>
              <a:t>onsider </a:t>
            </a:r>
            <a:r>
              <a:rPr lang="en-GB" dirty="0"/>
              <a:t>the  </a:t>
            </a:r>
            <a:r>
              <a:rPr lang="en-GB" dirty="0" smtClean="0"/>
              <a:t>following</a:t>
            </a:r>
          </a:p>
          <a:p>
            <a:pPr marL="342900" indent="-342900" algn="l">
              <a:buFont typeface="Arial" panose="020B0604020202020204" pitchFamily="34" charset="0"/>
              <a:buChar char="•"/>
            </a:pPr>
            <a:r>
              <a:rPr lang="en-GB" dirty="0" smtClean="0"/>
              <a:t>We </a:t>
            </a:r>
            <a:r>
              <a:rPr lang="en-GB" dirty="0"/>
              <a:t>made a change in the monolith that our entire business critical system comprises. If something breaks while we are deploying the new version, we lose revenue by the minute. Are we really sure that the change affects nothing else</a:t>
            </a:r>
            <a:r>
              <a:rPr lang="en-GB" dirty="0" smtClean="0"/>
              <a:t>?</a:t>
            </a:r>
          </a:p>
          <a:p>
            <a:pPr marL="342900" indent="-342900" algn="l">
              <a:buFont typeface="Arial" panose="020B0604020202020204" pitchFamily="34" charset="0"/>
              <a:buChar char="•"/>
            </a:pPr>
            <a:r>
              <a:rPr lang="en-GB" dirty="0" smtClean="0"/>
              <a:t> It </a:t>
            </a:r>
            <a:r>
              <a:rPr lang="en-GB" dirty="0"/>
              <a:t>turns out that we didn't really just limit the change to correcting a spelling mistake. We also changed a number of version strings when we produced the new </a:t>
            </a:r>
            <a:r>
              <a:rPr lang="en-GB" dirty="0" err="1"/>
              <a:t>artifact</a:t>
            </a:r>
            <a:r>
              <a:rPr lang="en-GB" dirty="0"/>
              <a:t>. </a:t>
            </a:r>
            <a:endParaRPr lang="en-GB" dirty="0" smtClean="0"/>
          </a:p>
          <a:p>
            <a:pPr marL="342900" indent="-342900" algn="l">
              <a:buFont typeface="Arial" panose="020B0604020202020204" pitchFamily="34" charset="0"/>
              <a:buChar char="•"/>
            </a:pPr>
            <a:r>
              <a:rPr lang="en-GB" dirty="0" smtClean="0"/>
              <a:t>But </a:t>
            </a:r>
            <a:r>
              <a:rPr lang="en-GB" dirty="0"/>
              <a:t>changing a version string should be safe too, right? Are we sure? </a:t>
            </a:r>
            <a:endParaRPr lang="en-GB" dirty="0" smtClean="0"/>
          </a:p>
          <a:p>
            <a:pPr marL="342900" indent="-342900" algn="l">
              <a:buFont typeface="Arial" panose="020B0604020202020204" pitchFamily="34" charset="0"/>
              <a:buChar char="•"/>
            </a:pPr>
            <a:r>
              <a:rPr lang="en-GB" dirty="0" smtClean="0"/>
              <a:t>The </a:t>
            </a:r>
            <a:r>
              <a:rPr lang="en-GB" dirty="0"/>
              <a:t>point here is that we have already spent considerable mental energy in making sure that the change is really safe. The system is so complex that it becomes difficult to think about the effects of changes, even though they might be trivial. </a:t>
            </a:r>
            <a:endParaRPr lang="en-GB" dirty="0" smtClean="0"/>
          </a:p>
          <a:p>
            <a:pPr marL="342900" indent="-342900" algn="l">
              <a:buFont typeface="Arial" panose="020B0604020202020204" pitchFamily="34" charset="0"/>
              <a:buChar char="•"/>
            </a:pPr>
            <a:r>
              <a:rPr lang="en-GB" dirty="0" smtClean="0"/>
              <a:t>Now</a:t>
            </a:r>
            <a:r>
              <a:rPr lang="en-GB" dirty="0"/>
              <a:t>, a change is usually more complex than a simple spelling correction. Thus, we need to exercise all aspects of the deployment chain, including manual verification, for all changes to a monolith. We are now in a place that we would rather not be. </a:t>
            </a:r>
            <a:endParaRPr lang="en-GB" dirty="0" smtClean="0"/>
          </a:p>
        </p:txBody>
      </p:sp>
    </p:spTree>
    <p:extLst>
      <p:ext uri="{BB962C8B-B14F-4D97-AF65-F5344CB8AC3E}">
        <p14:creationId xmlns:p14="http://schemas.microsoft.com/office/powerpoint/2010/main" val="109466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fontScale="92500"/>
          </a:bodyPr>
          <a:lstStyle/>
          <a:p>
            <a:pPr marL="342900" indent="-342900" algn="l">
              <a:buFont typeface="Arial" panose="020B0604020202020204" pitchFamily="34" charset="0"/>
              <a:buChar char="•"/>
            </a:pPr>
            <a:r>
              <a:rPr lang="en-GB" dirty="0" smtClean="0"/>
              <a:t>Some SA rules of thumb.</a:t>
            </a:r>
          </a:p>
          <a:p>
            <a:pPr marL="342900" indent="-342900" algn="l">
              <a:buFont typeface="Arial" panose="020B0604020202020204" pitchFamily="34" charset="0"/>
              <a:buChar char="•"/>
            </a:pPr>
            <a:r>
              <a:rPr lang="en-GB" dirty="0"/>
              <a:t>The renowned Dutch computer scientist </a:t>
            </a:r>
            <a:r>
              <a:rPr lang="en-GB" dirty="0" err="1"/>
              <a:t>Edsger</a:t>
            </a:r>
            <a:r>
              <a:rPr lang="en-GB" dirty="0"/>
              <a:t> </a:t>
            </a:r>
            <a:r>
              <a:rPr lang="en-GB" dirty="0" err="1"/>
              <a:t>Dijkstra</a:t>
            </a:r>
            <a:r>
              <a:rPr lang="en-GB" dirty="0"/>
              <a:t> first mentioned his  idea of how to organize thought efficiently in his paper from 1974, On the role of scientific thought. He called this idea "the separation of concerns</a:t>
            </a:r>
            <a:r>
              <a:rPr lang="en-GB" dirty="0" smtClean="0"/>
              <a:t>".</a:t>
            </a:r>
          </a:p>
          <a:p>
            <a:pPr marL="342900" indent="-342900" algn="l">
              <a:buFont typeface="Arial" panose="020B0604020202020204" pitchFamily="34" charset="0"/>
              <a:buChar char="•"/>
            </a:pPr>
            <a:r>
              <a:rPr lang="en-GB" dirty="0" smtClean="0"/>
              <a:t> </a:t>
            </a:r>
            <a:r>
              <a:rPr lang="en-GB" dirty="0"/>
              <a:t>To this date, it is arguably the single most important rule in software design. There are many other well-known rules, but many of them follow from the idea of the separation of concerns. The fundamental principle is simply that we should consider different aspects of a system separately.</a:t>
            </a:r>
            <a:endParaRPr lang="en-GB" dirty="0" smtClean="0"/>
          </a:p>
        </p:txBody>
      </p:sp>
    </p:spTree>
    <p:extLst>
      <p:ext uri="{BB962C8B-B14F-4D97-AF65-F5344CB8AC3E}">
        <p14:creationId xmlns:p14="http://schemas.microsoft.com/office/powerpoint/2010/main" val="2645512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a:bodyPr>
          <a:lstStyle/>
          <a:p>
            <a:pPr marL="342900" indent="-342900" algn="l">
              <a:buFont typeface="Arial" panose="020B0604020202020204" pitchFamily="34" charset="0"/>
              <a:buChar char="•"/>
            </a:pPr>
            <a:r>
              <a:rPr lang="en-GB" dirty="0" smtClean="0"/>
              <a:t>DevOps has its roots in the Agile software methodology. </a:t>
            </a:r>
          </a:p>
          <a:p>
            <a:pPr marL="342900" indent="-342900" algn="l">
              <a:buFont typeface="Arial" panose="020B0604020202020204" pitchFamily="34" charset="0"/>
              <a:buChar char="•"/>
            </a:pPr>
            <a:r>
              <a:rPr lang="en-GB" dirty="0" smtClean="0"/>
              <a:t>“Individuals and interactions over processes and tools”</a:t>
            </a:r>
          </a:p>
          <a:p>
            <a:pPr marL="342900" indent="-342900" algn="l">
              <a:buFont typeface="Arial" panose="020B0604020202020204" pitchFamily="34" charset="0"/>
              <a:buChar char="•"/>
            </a:pPr>
            <a:r>
              <a:rPr lang="en-GB" dirty="0" smtClean="0"/>
              <a:t>A fundamental principle of DevOps.</a:t>
            </a: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87216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a:t>The principle of </a:t>
            </a:r>
            <a:r>
              <a:rPr lang="en-GB" dirty="0" smtClean="0"/>
              <a:t>cohesion.</a:t>
            </a:r>
          </a:p>
          <a:p>
            <a:pPr marL="342900" indent="-342900" algn="l">
              <a:buFont typeface="Arial" panose="020B0604020202020204" pitchFamily="34" charset="0"/>
              <a:buChar char="•"/>
            </a:pPr>
            <a:r>
              <a:rPr lang="en-GB" dirty="0" smtClean="0"/>
              <a:t>In </a:t>
            </a:r>
            <a:r>
              <a:rPr lang="en-GB" dirty="0"/>
              <a:t>computer science, cohesion refers to the degree to which the elements of a software module belong together. </a:t>
            </a:r>
            <a:endParaRPr lang="en-GB" dirty="0" smtClean="0"/>
          </a:p>
          <a:p>
            <a:pPr marL="342900" indent="-342900" algn="l">
              <a:buFont typeface="Arial" panose="020B0604020202020204" pitchFamily="34" charset="0"/>
              <a:buChar char="•"/>
            </a:pPr>
            <a:r>
              <a:rPr lang="en-GB" dirty="0" smtClean="0"/>
              <a:t>Cohesion </a:t>
            </a:r>
            <a:r>
              <a:rPr lang="en-GB" dirty="0"/>
              <a:t>can be used as a measure of how strongly related the functions in a  module are. </a:t>
            </a:r>
            <a:endParaRPr lang="en-GB" dirty="0" smtClean="0"/>
          </a:p>
          <a:p>
            <a:pPr marL="342900" indent="-342900" algn="l">
              <a:buFont typeface="Arial" panose="020B0604020202020204" pitchFamily="34" charset="0"/>
              <a:buChar char="•"/>
            </a:pPr>
            <a:r>
              <a:rPr lang="en-GB" dirty="0" smtClean="0"/>
              <a:t>It </a:t>
            </a:r>
            <a:r>
              <a:rPr lang="en-GB" dirty="0"/>
              <a:t>is desirable to have strong cohesion in a module. </a:t>
            </a:r>
            <a:endParaRPr lang="en-GB" dirty="0" smtClean="0"/>
          </a:p>
          <a:p>
            <a:pPr marL="342900" indent="-342900" algn="l">
              <a:buFont typeface="Arial" panose="020B0604020202020204" pitchFamily="34" charset="0"/>
              <a:buChar char="•"/>
            </a:pPr>
            <a:r>
              <a:rPr lang="en-GB" dirty="0" smtClean="0"/>
              <a:t>We </a:t>
            </a:r>
            <a:r>
              <a:rPr lang="en-GB" dirty="0"/>
              <a:t>can see that strong cohesion is another aspect of the principle of the separation  of concerns. </a:t>
            </a:r>
            <a:endParaRPr lang="en-GB" dirty="0" smtClean="0"/>
          </a:p>
        </p:txBody>
      </p:sp>
    </p:spTree>
    <p:extLst>
      <p:ext uri="{BB962C8B-B14F-4D97-AF65-F5344CB8AC3E}">
        <p14:creationId xmlns:p14="http://schemas.microsoft.com/office/powerpoint/2010/main" val="24940364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a:t>Coupling </a:t>
            </a:r>
            <a:endParaRPr lang="en-GB" dirty="0" smtClean="0"/>
          </a:p>
          <a:p>
            <a:pPr marL="342900" indent="-342900" algn="l">
              <a:buFont typeface="Arial" panose="020B0604020202020204" pitchFamily="34" charset="0"/>
              <a:buChar char="•"/>
            </a:pPr>
            <a:r>
              <a:rPr lang="en-GB" dirty="0" smtClean="0"/>
              <a:t>Coupling </a:t>
            </a:r>
            <a:r>
              <a:rPr lang="en-GB" dirty="0"/>
              <a:t>refers to the degree of dependency between two modules</a:t>
            </a:r>
            <a:r>
              <a:rPr lang="en-GB" dirty="0" smtClean="0"/>
              <a:t>.</a:t>
            </a:r>
          </a:p>
          <a:p>
            <a:pPr marL="342900" indent="-342900" algn="l">
              <a:buFont typeface="Arial" panose="020B0604020202020204" pitchFamily="34" charset="0"/>
              <a:buChar char="•"/>
            </a:pPr>
            <a:r>
              <a:rPr lang="en-GB" dirty="0" smtClean="0"/>
              <a:t> </a:t>
            </a:r>
            <a:r>
              <a:rPr lang="en-GB" dirty="0"/>
              <a:t>We always want low coupling between modules</a:t>
            </a:r>
            <a:r>
              <a:rPr lang="en-GB" dirty="0" smtClean="0"/>
              <a:t>.</a:t>
            </a:r>
          </a:p>
          <a:p>
            <a:pPr marL="342900" indent="-342900" algn="l">
              <a:buFont typeface="Arial" panose="020B0604020202020204" pitchFamily="34" charset="0"/>
              <a:buChar char="•"/>
            </a:pPr>
            <a:r>
              <a:rPr lang="en-GB" dirty="0" smtClean="0"/>
              <a:t> </a:t>
            </a:r>
            <a:r>
              <a:rPr lang="en-GB" dirty="0"/>
              <a:t>Again, we can see coupling as another aspect of the principle of the separation  of concerns. </a:t>
            </a:r>
            <a:endParaRPr lang="en-GB" dirty="0" smtClean="0"/>
          </a:p>
          <a:p>
            <a:pPr marL="342900" indent="-342900" algn="l">
              <a:buFont typeface="Arial" panose="020B0604020202020204" pitchFamily="34" charset="0"/>
              <a:buChar char="•"/>
            </a:pPr>
            <a:r>
              <a:rPr lang="en-GB" dirty="0" smtClean="0"/>
              <a:t>Systems </a:t>
            </a:r>
            <a:r>
              <a:rPr lang="en-GB" dirty="0"/>
              <a:t>with high cohesion and low coupling would automatically have separation of concerns, and vice versa. </a:t>
            </a:r>
            <a:endParaRPr lang="en-GB" dirty="0" smtClean="0"/>
          </a:p>
        </p:txBody>
      </p:sp>
    </p:spTree>
    <p:extLst>
      <p:ext uri="{BB962C8B-B14F-4D97-AF65-F5344CB8AC3E}">
        <p14:creationId xmlns:p14="http://schemas.microsoft.com/office/powerpoint/2010/main" val="3950615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a:t>Coupling </a:t>
            </a:r>
            <a:endParaRPr lang="en-GB" dirty="0" smtClean="0"/>
          </a:p>
          <a:p>
            <a:pPr marL="342900" indent="-342900" algn="l">
              <a:buFont typeface="Arial" panose="020B0604020202020204" pitchFamily="34" charset="0"/>
              <a:buChar char="•"/>
            </a:pPr>
            <a:r>
              <a:rPr lang="en-GB" dirty="0" smtClean="0"/>
              <a:t>Coupling </a:t>
            </a:r>
            <a:r>
              <a:rPr lang="en-GB" dirty="0"/>
              <a:t>refers to the degree of dependency between two modules</a:t>
            </a:r>
            <a:r>
              <a:rPr lang="en-GB" dirty="0" smtClean="0"/>
              <a:t>.</a:t>
            </a:r>
          </a:p>
          <a:p>
            <a:pPr marL="342900" indent="-342900" algn="l">
              <a:buFont typeface="Arial" panose="020B0604020202020204" pitchFamily="34" charset="0"/>
              <a:buChar char="•"/>
            </a:pPr>
            <a:r>
              <a:rPr lang="en-GB" dirty="0" smtClean="0"/>
              <a:t> </a:t>
            </a:r>
            <a:r>
              <a:rPr lang="en-GB" dirty="0"/>
              <a:t>We always want low coupling between modules</a:t>
            </a:r>
            <a:r>
              <a:rPr lang="en-GB" dirty="0" smtClean="0"/>
              <a:t>.</a:t>
            </a:r>
          </a:p>
          <a:p>
            <a:pPr marL="342900" indent="-342900" algn="l">
              <a:buFont typeface="Arial" panose="020B0604020202020204" pitchFamily="34" charset="0"/>
              <a:buChar char="•"/>
            </a:pPr>
            <a:r>
              <a:rPr lang="en-GB" dirty="0" smtClean="0"/>
              <a:t> </a:t>
            </a:r>
            <a:r>
              <a:rPr lang="en-GB" dirty="0"/>
              <a:t>Again, we can see coupling as another aspect of the principle of the separation  of concerns. </a:t>
            </a:r>
            <a:endParaRPr lang="en-GB" dirty="0" smtClean="0"/>
          </a:p>
          <a:p>
            <a:pPr marL="342900" indent="-342900" algn="l">
              <a:buFont typeface="Arial" panose="020B0604020202020204" pitchFamily="34" charset="0"/>
              <a:buChar char="•"/>
            </a:pPr>
            <a:r>
              <a:rPr lang="en-GB" dirty="0" smtClean="0"/>
              <a:t>Systems </a:t>
            </a:r>
            <a:r>
              <a:rPr lang="en-GB" dirty="0"/>
              <a:t>with high cohesion and low coupling would automatically have separation of concerns, and vice versa. </a:t>
            </a:r>
            <a:endParaRPr lang="en-GB" dirty="0" smtClean="0"/>
          </a:p>
        </p:txBody>
      </p:sp>
    </p:spTree>
    <p:extLst>
      <p:ext uri="{BB962C8B-B14F-4D97-AF65-F5344CB8AC3E}">
        <p14:creationId xmlns:p14="http://schemas.microsoft.com/office/powerpoint/2010/main" val="20908873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20000"/>
          </a:bodyPr>
          <a:lstStyle/>
          <a:p>
            <a:pPr marL="342900" indent="-342900" algn="l">
              <a:buFont typeface="Arial" panose="020B0604020202020204" pitchFamily="34" charset="0"/>
              <a:buChar char="•"/>
            </a:pPr>
            <a:r>
              <a:rPr lang="en-GB" dirty="0" smtClean="0"/>
              <a:t>In </a:t>
            </a:r>
            <a:r>
              <a:rPr lang="en-GB" dirty="0"/>
              <a:t>the previous scenario with the spelling correction, it is clear that we failed with respect to the separation of concerns. </a:t>
            </a:r>
            <a:endParaRPr lang="en-GB" dirty="0" smtClean="0"/>
          </a:p>
          <a:p>
            <a:pPr marL="342900" indent="-342900" algn="l">
              <a:buFont typeface="Arial" panose="020B0604020202020204" pitchFamily="34" charset="0"/>
              <a:buChar char="•"/>
            </a:pPr>
            <a:r>
              <a:rPr lang="en-GB" dirty="0" smtClean="0"/>
              <a:t>We </a:t>
            </a:r>
            <a:r>
              <a:rPr lang="en-GB" dirty="0"/>
              <a:t>didn't have any modularization at all, at least from a deployment point of view. </a:t>
            </a:r>
            <a:endParaRPr lang="en-GB" dirty="0" smtClean="0"/>
          </a:p>
          <a:p>
            <a:pPr marL="342900" indent="-342900" algn="l">
              <a:buFont typeface="Arial" panose="020B0604020202020204" pitchFamily="34" charset="0"/>
              <a:buChar char="•"/>
            </a:pPr>
            <a:r>
              <a:rPr lang="en-GB" dirty="0" smtClean="0"/>
              <a:t>The </a:t>
            </a:r>
            <a:r>
              <a:rPr lang="en-GB" dirty="0"/>
              <a:t>system appears to have the undesirable features of low cohesion and high coupling. </a:t>
            </a:r>
            <a:endParaRPr lang="en-GB" dirty="0" smtClean="0"/>
          </a:p>
          <a:p>
            <a:pPr marL="342900" indent="-342900" algn="l">
              <a:buFont typeface="Arial" panose="020B0604020202020204" pitchFamily="34" charset="0"/>
              <a:buChar char="•"/>
            </a:pPr>
            <a:r>
              <a:rPr lang="en-GB" dirty="0" smtClean="0"/>
              <a:t>If </a:t>
            </a:r>
            <a:r>
              <a:rPr lang="en-GB" dirty="0"/>
              <a:t>we had a set of separate deployment modules instead, our spelling correction would most likely have affected only a single module. </a:t>
            </a:r>
            <a:endParaRPr lang="en-GB" dirty="0" smtClean="0"/>
          </a:p>
          <a:p>
            <a:pPr marL="342900" indent="-342900" algn="l">
              <a:buFont typeface="Arial" panose="020B0604020202020204" pitchFamily="34" charset="0"/>
              <a:buChar char="•"/>
            </a:pPr>
            <a:r>
              <a:rPr lang="en-GB" dirty="0" smtClean="0"/>
              <a:t>It </a:t>
            </a:r>
            <a:r>
              <a:rPr lang="en-GB" dirty="0"/>
              <a:t>would have been more apparent that deploying the change was safe. </a:t>
            </a:r>
            <a:endParaRPr lang="en-GB" dirty="0" smtClean="0"/>
          </a:p>
        </p:txBody>
      </p:sp>
    </p:spTree>
    <p:extLst>
      <p:ext uri="{BB962C8B-B14F-4D97-AF65-F5344CB8AC3E}">
        <p14:creationId xmlns:p14="http://schemas.microsoft.com/office/powerpoint/2010/main" val="1244230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a:t>How this should be accomplished in practice </a:t>
            </a:r>
            <a:r>
              <a:rPr lang="en-GB" dirty="0" smtClean="0"/>
              <a:t>varies</a:t>
            </a:r>
            <a:r>
              <a:rPr lang="en-GB" dirty="0"/>
              <a:t>.</a:t>
            </a:r>
            <a:r>
              <a:rPr lang="en-GB" dirty="0" smtClean="0"/>
              <a:t> </a:t>
            </a:r>
          </a:p>
          <a:p>
            <a:pPr marL="342900" indent="-342900" algn="l">
              <a:buFont typeface="Arial" panose="020B0604020202020204" pitchFamily="34" charset="0"/>
              <a:buChar char="•"/>
            </a:pPr>
            <a:r>
              <a:rPr lang="en-GB" dirty="0" smtClean="0"/>
              <a:t>In </a:t>
            </a:r>
            <a:r>
              <a:rPr lang="en-GB" dirty="0"/>
              <a:t>this particular example, the spelling corrections probably belong to a frontend web component. </a:t>
            </a:r>
            <a:endParaRPr lang="en-GB" dirty="0" smtClean="0"/>
          </a:p>
          <a:p>
            <a:pPr marL="342900" indent="-342900" algn="l">
              <a:buFont typeface="Arial" panose="020B0604020202020204" pitchFamily="34" charset="0"/>
              <a:buChar char="•"/>
            </a:pPr>
            <a:r>
              <a:rPr lang="en-GB" dirty="0" smtClean="0"/>
              <a:t>At </a:t>
            </a:r>
            <a:r>
              <a:rPr lang="en-GB" dirty="0"/>
              <a:t>the very least, this frontend component can be deployed separately from the backend components and have their own life cycle. </a:t>
            </a:r>
            <a:endParaRPr lang="en-GB" dirty="0" smtClean="0"/>
          </a:p>
        </p:txBody>
      </p:sp>
    </p:spTree>
    <p:extLst>
      <p:ext uri="{BB962C8B-B14F-4D97-AF65-F5344CB8AC3E}">
        <p14:creationId xmlns:p14="http://schemas.microsoft.com/office/powerpoint/2010/main" val="2270416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Software Architecture</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a:t>In the real world though, we might not be lucky enough to always be able to influence the different technologies used by the organization where we work</a:t>
            </a:r>
            <a:r>
              <a:rPr lang="en-GB" dirty="0" smtClean="0"/>
              <a:t>.</a:t>
            </a:r>
          </a:p>
          <a:p>
            <a:pPr marL="342900" indent="-342900" algn="l">
              <a:buFont typeface="Arial" panose="020B0604020202020204" pitchFamily="34" charset="0"/>
              <a:buChar char="•"/>
            </a:pPr>
            <a:r>
              <a:rPr lang="en-GB" dirty="0" smtClean="0"/>
              <a:t> </a:t>
            </a:r>
            <a:r>
              <a:rPr lang="en-GB" dirty="0"/>
              <a:t>The frontend might, for instance, be implemented using a proprietary content management system with quirks of its own</a:t>
            </a:r>
            <a:r>
              <a:rPr lang="en-GB" dirty="0" smtClean="0"/>
              <a:t>.</a:t>
            </a:r>
          </a:p>
          <a:p>
            <a:pPr marL="342900" indent="-342900" algn="l">
              <a:buFont typeface="Arial" panose="020B0604020202020204" pitchFamily="34" charset="0"/>
              <a:buChar char="•"/>
            </a:pPr>
            <a:r>
              <a:rPr lang="en-GB" dirty="0" smtClean="0"/>
              <a:t> </a:t>
            </a:r>
            <a:r>
              <a:rPr lang="en-GB" dirty="0"/>
              <a:t>Where you experience such circumstances, it would be wise to keep track of the cost such a system causes.</a:t>
            </a:r>
          </a:p>
        </p:txBody>
      </p:sp>
    </p:spTree>
    <p:extLst>
      <p:ext uri="{BB962C8B-B14F-4D97-AF65-F5344CB8AC3E}">
        <p14:creationId xmlns:p14="http://schemas.microsoft.com/office/powerpoint/2010/main" val="404204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Source Code Management Systems. </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a:t>When working with code that deploys to servers, it is important to agree on a branching strategy across the organization. </a:t>
            </a:r>
            <a:endParaRPr lang="en-GB" dirty="0" smtClean="0"/>
          </a:p>
          <a:p>
            <a:pPr marL="342900" indent="-342900" algn="l">
              <a:buFont typeface="Arial" panose="020B0604020202020204" pitchFamily="34" charset="0"/>
              <a:buChar char="•"/>
            </a:pPr>
            <a:r>
              <a:rPr lang="en-GB" dirty="0" smtClean="0"/>
              <a:t>A </a:t>
            </a:r>
            <a:r>
              <a:rPr lang="en-GB" dirty="0"/>
              <a:t>branching strategy is a convention, or a set of rules, that describes when branches are created, how they are to be named, what use branches should have, </a:t>
            </a:r>
            <a:r>
              <a:rPr lang="en-GB" dirty="0" smtClean="0"/>
              <a:t>and so on.</a:t>
            </a:r>
          </a:p>
          <a:p>
            <a:pPr marL="342900" indent="-342900" algn="l">
              <a:buFont typeface="Arial" panose="020B0604020202020204" pitchFamily="34" charset="0"/>
              <a:buChar char="•"/>
            </a:pPr>
            <a:r>
              <a:rPr lang="en-GB" dirty="0" smtClean="0"/>
              <a:t> </a:t>
            </a:r>
            <a:r>
              <a:rPr lang="en-GB" dirty="0"/>
              <a:t>Branching strategies are important when working together with other people and are, to a degree, less important when you are working on your own, but they still have a purpose.</a:t>
            </a:r>
          </a:p>
        </p:txBody>
      </p:sp>
    </p:spTree>
    <p:extLst>
      <p:ext uri="{BB962C8B-B14F-4D97-AF65-F5344CB8AC3E}">
        <p14:creationId xmlns:p14="http://schemas.microsoft.com/office/powerpoint/2010/main" val="5681043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Source Code Management Systems. </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smtClean="0"/>
              <a:t>As stated earlier, Git is the most well known and commonly used Distributed Code Versioning System today. </a:t>
            </a:r>
          </a:p>
          <a:p>
            <a:pPr marL="342900" indent="-342900" algn="l">
              <a:buFont typeface="Arial" panose="020B0604020202020204" pitchFamily="34" charset="0"/>
              <a:buChar char="•"/>
            </a:pPr>
            <a:r>
              <a:rPr lang="en-GB" dirty="0" smtClean="0"/>
              <a:t>Most </a:t>
            </a:r>
            <a:r>
              <a:rPr lang="en-GB" dirty="0"/>
              <a:t>source code management systems do not prescribe a particular branching strategy and neither does Git</a:t>
            </a:r>
            <a:r>
              <a:rPr lang="en-GB" dirty="0" smtClean="0"/>
              <a:t>.</a:t>
            </a:r>
          </a:p>
          <a:p>
            <a:pPr marL="342900" indent="-342900" algn="l">
              <a:buFont typeface="Arial" panose="020B0604020202020204" pitchFamily="34" charset="0"/>
              <a:buChar char="•"/>
            </a:pPr>
            <a:r>
              <a:rPr lang="en-GB" dirty="0" smtClean="0"/>
              <a:t> </a:t>
            </a:r>
            <a:r>
              <a:rPr lang="en-GB" dirty="0"/>
              <a:t>The SCM simply gives you the base mechanics to perform branching. </a:t>
            </a:r>
            <a:endParaRPr lang="en-GB" dirty="0" smtClean="0"/>
          </a:p>
          <a:p>
            <a:pPr marL="342900" indent="-342900" algn="l">
              <a:buFont typeface="Arial" panose="020B0604020202020204" pitchFamily="34" charset="0"/>
              <a:buChar char="•"/>
            </a:pPr>
            <a:r>
              <a:rPr lang="en-GB" dirty="0" smtClean="0"/>
              <a:t>With </a:t>
            </a:r>
            <a:r>
              <a:rPr lang="en-GB" dirty="0"/>
              <a:t>Git and other distributed version control systems, it is usually pretty cheap  to work locally with feature branches</a:t>
            </a:r>
            <a:r>
              <a:rPr lang="en-GB" dirty="0" smtClean="0"/>
              <a:t>.</a:t>
            </a:r>
          </a:p>
          <a:p>
            <a:pPr marL="342900" indent="-342900" algn="l">
              <a:buFont typeface="Arial" panose="020B0604020202020204" pitchFamily="34" charset="0"/>
              <a:buChar char="•"/>
            </a:pPr>
            <a:r>
              <a:rPr lang="en-GB" dirty="0" smtClean="0"/>
              <a:t> </a:t>
            </a:r>
            <a:r>
              <a:rPr lang="en-GB" dirty="0"/>
              <a:t>A feature, or topic, branch is a branch that  is used to keep track of ongoing development regarding a particular feature,  bug, and so on. This way, all changes in the code regarding the feature can be handled together. </a:t>
            </a:r>
          </a:p>
        </p:txBody>
      </p:sp>
    </p:spTree>
    <p:extLst>
      <p:ext uri="{BB962C8B-B14F-4D97-AF65-F5344CB8AC3E}">
        <p14:creationId xmlns:p14="http://schemas.microsoft.com/office/powerpoint/2010/main" val="2094515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Source Code Management Systems.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a:t>There are many well-known branching strategies. </a:t>
            </a:r>
            <a:endParaRPr lang="en-GB" dirty="0" smtClean="0"/>
          </a:p>
          <a:p>
            <a:pPr marL="342900" indent="-342900" algn="l">
              <a:buFont typeface="Arial" panose="020B0604020202020204" pitchFamily="34" charset="0"/>
              <a:buChar char="•"/>
            </a:pPr>
            <a:r>
              <a:rPr lang="en-GB" dirty="0" smtClean="0"/>
              <a:t>Vincent </a:t>
            </a:r>
            <a:r>
              <a:rPr lang="en-GB" dirty="0" err="1"/>
              <a:t>Driessen</a:t>
            </a:r>
            <a:r>
              <a:rPr lang="en-GB" dirty="0"/>
              <a:t> formalized a branching strategy called Git flow, which has many good features</a:t>
            </a:r>
            <a:r>
              <a:rPr lang="en-GB" dirty="0" smtClean="0"/>
              <a:t>.</a:t>
            </a:r>
          </a:p>
          <a:p>
            <a:pPr marL="342900" indent="-342900" algn="l">
              <a:buFont typeface="Arial" panose="020B0604020202020204" pitchFamily="34" charset="0"/>
              <a:buChar char="•"/>
            </a:pPr>
            <a:r>
              <a:rPr lang="en-GB" dirty="0" smtClean="0"/>
              <a:t> </a:t>
            </a:r>
            <a:r>
              <a:rPr lang="en-GB" dirty="0"/>
              <a:t>For some, Git flow is too complex, and in those cases, it can be scaled down. </a:t>
            </a:r>
            <a:endParaRPr lang="en-GB" dirty="0" smtClean="0"/>
          </a:p>
          <a:p>
            <a:pPr marL="342900" indent="-342900" algn="l">
              <a:buFont typeface="Arial" panose="020B0604020202020204" pitchFamily="34" charset="0"/>
              <a:buChar char="•"/>
            </a:pPr>
            <a:r>
              <a:rPr lang="en-GB" dirty="0" smtClean="0"/>
              <a:t>There </a:t>
            </a:r>
            <a:r>
              <a:rPr lang="en-GB" dirty="0"/>
              <a:t>are many such scaled-down models available. </a:t>
            </a:r>
          </a:p>
        </p:txBody>
      </p:sp>
    </p:spTree>
    <p:extLst>
      <p:ext uri="{BB962C8B-B14F-4D97-AF65-F5344CB8AC3E}">
        <p14:creationId xmlns:p14="http://schemas.microsoft.com/office/powerpoint/2010/main" val="10504160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Source Code Management Systems.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algn="l"/>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766" y="4089399"/>
            <a:ext cx="7490733" cy="2070101"/>
          </a:xfrm>
          <a:prstGeom prst="rect">
            <a:avLst/>
          </a:prstGeom>
        </p:spPr>
      </p:pic>
    </p:spTree>
    <p:extLst>
      <p:ext uri="{BB962C8B-B14F-4D97-AF65-F5344CB8AC3E}">
        <p14:creationId xmlns:p14="http://schemas.microsoft.com/office/powerpoint/2010/main" val="424119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a:bodyPr>
          <a:lstStyle/>
          <a:p>
            <a:pPr marL="342900" indent="-342900" algn="l">
              <a:buFont typeface="Arial" panose="020B0604020202020204" pitchFamily="34" charset="0"/>
              <a:buChar char="•"/>
            </a:pPr>
            <a:r>
              <a:rPr lang="en-GB" dirty="0" smtClean="0"/>
              <a:t>Many companies often pursue the opposite. </a:t>
            </a:r>
          </a:p>
          <a:p>
            <a:pPr marL="342900" indent="-342900" algn="l">
              <a:buFont typeface="Arial" panose="020B0604020202020204" pitchFamily="34" charset="0"/>
              <a:buChar char="•"/>
            </a:pPr>
            <a:r>
              <a:rPr lang="en-GB" dirty="0" smtClean="0"/>
              <a:t>Poor coordination and communications between different groups. </a:t>
            </a:r>
          </a:p>
          <a:p>
            <a:pPr marL="342900" indent="-342900" algn="l">
              <a:buFont typeface="Arial" panose="020B0604020202020204" pitchFamily="34" charset="0"/>
              <a:buChar char="•"/>
            </a:pPr>
            <a:r>
              <a:rPr lang="en-GB" dirty="0" smtClean="0"/>
              <a:t>Leads to serious inefficiencies and even outages. </a:t>
            </a: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148556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Source Code Management Systems. </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a:t>Git flow looks complex, so let's have a brief look at what the branches are for</a:t>
            </a:r>
            <a:r>
              <a:rPr lang="en-GB" dirty="0" smtClean="0"/>
              <a:t>:</a:t>
            </a:r>
          </a:p>
          <a:p>
            <a:pPr marL="342900" indent="-342900" algn="l">
              <a:buFont typeface="Arial" panose="020B0604020202020204" pitchFamily="34" charset="0"/>
              <a:buChar char="•"/>
            </a:pPr>
            <a:r>
              <a:rPr lang="en-GB" dirty="0" smtClean="0"/>
              <a:t>The </a:t>
            </a:r>
            <a:r>
              <a:rPr lang="en-GB" dirty="0"/>
              <a:t>master branch only contains finished work. All commits are tagged, since they represent releases. All releases happen from master. </a:t>
            </a:r>
            <a:endParaRPr lang="en-GB" dirty="0" smtClean="0"/>
          </a:p>
          <a:p>
            <a:pPr marL="342900" indent="-342900" algn="l">
              <a:buFont typeface="Arial" panose="020B0604020202020204" pitchFamily="34" charset="0"/>
              <a:buChar char="•"/>
            </a:pPr>
            <a:r>
              <a:rPr lang="en-GB" dirty="0" smtClean="0"/>
              <a:t>The </a:t>
            </a:r>
            <a:r>
              <a:rPr lang="en-GB" dirty="0"/>
              <a:t>develop branch is where work on the next release happens. When work is finished here, develop is merged to master. </a:t>
            </a:r>
            <a:endParaRPr lang="en-GB" dirty="0" smtClean="0"/>
          </a:p>
          <a:p>
            <a:pPr marL="342900" indent="-342900" algn="l">
              <a:buFont typeface="Arial" panose="020B0604020202020204" pitchFamily="34" charset="0"/>
              <a:buChar char="•"/>
            </a:pPr>
            <a:r>
              <a:rPr lang="en-GB" dirty="0" smtClean="0"/>
              <a:t>We </a:t>
            </a:r>
            <a:r>
              <a:rPr lang="en-GB" dirty="0"/>
              <a:t>use separate feature branches for all new features. Feature branches are merged to develop. </a:t>
            </a:r>
            <a:endParaRPr lang="en-GB" dirty="0" smtClean="0"/>
          </a:p>
          <a:p>
            <a:pPr marL="342900" indent="-342900" algn="l">
              <a:buFont typeface="Arial" panose="020B0604020202020204" pitchFamily="34" charset="0"/>
              <a:buChar char="•"/>
            </a:pPr>
            <a:r>
              <a:rPr lang="en-GB" smtClean="0"/>
              <a:t>When </a:t>
            </a:r>
            <a:r>
              <a:rPr lang="en-GB" dirty="0"/>
              <a:t>a devastating bug is revealed in production, a hotfix branch is made where a bug fix is created. The hotfix branch is then merged to master, and a new release for production is made. </a:t>
            </a:r>
          </a:p>
        </p:txBody>
      </p:sp>
    </p:spTree>
    <p:extLst>
      <p:ext uri="{BB962C8B-B14F-4D97-AF65-F5344CB8AC3E}">
        <p14:creationId xmlns:p14="http://schemas.microsoft.com/office/powerpoint/2010/main" val="6410476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Source Code Management Systems. </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a:t>There is a source of contention between Continuous Delivery practices and branching strategies. </a:t>
            </a:r>
            <a:endParaRPr lang="en-GB" dirty="0" smtClean="0"/>
          </a:p>
          <a:p>
            <a:pPr marL="342900" indent="-342900" algn="l">
              <a:buFont typeface="Arial" panose="020B0604020202020204" pitchFamily="34" charset="0"/>
              <a:buChar char="•"/>
            </a:pPr>
            <a:r>
              <a:rPr lang="en-GB" dirty="0" smtClean="0"/>
              <a:t>Some </a:t>
            </a:r>
            <a:r>
              <a:rPr lang="en-GB" dirty="0"/>
              <a:t>Continuous Delivery methods advocate a single  master branch and all releases being made from the master branch. </a:t>
            </a:r>
            <a:r>
              <a:rPr lang="en-GB" dirty="0" smtClean="0"/>
              <a:t>Git </a:t>
            </a:r>
            <a:r>
              <a:rPr lang="en-GB" dirty="0"/>
              <a:t>flow  is one such model. </a:t>
            </a:r>
            <a:endParaRPr lang="en-GB" dirty="0" smtClean="0"/>
          </a:p>
          <a:p>
            <a:pPr marL="342900" indent="-342900" algn="l">
              <a:buFont typeface="Arial" panose="020B0604020202020204" pitchFamily="34" charset="0"/>
              <a:buChar char="•"/>
            </a:pPr>
            <a:r>
              <a:rPr lang="en-GB" dirty="0" smtClean="0"/>
              <a:t>This </a:t>
            </a:r>
            <a:r>
              <a:rPr lang="en-GB" dirty="0"/>
              <a:t>simplifies some aspects of deployment, primarily because the branching graph becomes simpler. This in turn leads to simplified testing, because there is only one branch that leads to the production servers</a:t>
            </a:r>
            <a:r>
              <a:rPr lang="en-GB" dirty="0" smtClean="0"/>
              <a:t>.</a:t>
            </a:r>
          </a:p>
          <a:p>
            <a:pPr marL="342900" indent="-342900" algn="l">
              <a:buFont typeface="Arial" panose="020B0604020202020204" pitchFamily="34" charset="0"/>
              <a:buChar char="•"/>
            </a:pPr>
            <a:r>
              <a:rPr lang="en-GB" dirty="0" smtClean="0"/>
              <a:t>On </a:t>
            </a:r>
            <a:r>
              <a:rPr lang="en-GB" dirty="0"/>
              <a:t>the other hand, what if we need to perform a bug fix on released code, and the master has new features we don't want to release yet</a:t>
            </a:r>
            <a:r>
              <a:rPr lang="en-GB" dirty="0" smtClean="0"/>
              <a:t>?</a:t>
            </a:r>
          </a:p>
          <a:p>
            <a:pPr marL="342900" indent="-342900" algn="l">
              <a:buFont typeface="Arial" panose="020B0604020202020204" pitchFamily="34" charset="0"/>
              <a:buChar char="•"/>
            </a:pPr>
            <a:r>
              <a:rPr lang="en-GB" dirty="0" smtClean="0"/>
              <a:t> </a:t>
            </a:r>
            <a:r>
              <a:rPr lang="en-GB" dirty="0"/>
              <a:t>This happens when the installation cadence in production is slower than the release cadence of the development teams. It is an undesirable state of affairs, but not uncommon</a:t>
            </a:r>
            <a:endParaRPr lang="en-GB" dirty="0"/>
          </a:p>
        </p:txBody>
      </p:sp>
    </p:spTree>
    <p:extLst>
      <p:ext uri="{BB962C8B-B14F-4D97-AF65-F5344CB8AC3E}">
        <p14:creationId xmlns:p14="http://schemas.microsoft.com/office/powerpoint/2010/main" val="21841243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Source Code Management Systems. </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a:t>There are two basic methods of handling this issue</a:t>
            </a:r>
            <a:r>
              <a:rPr lang="en-GB" dirty="0" smtClean="0"/>
              <a:t>:</a:t>
            </a:r>
          </a:p>
          <a:p>
            <a:pPr marL="342900" indent="-342900" algn="l">
              <a:buFont typeface="Arial" panose="020B0604020202020204" pitchFamily="34" charset="0"/>
              <a:buChar char="•"/>
            </a:pPr>
            <a:r>
              <a:rPr lang="en-GB" dirty="0" smtClean="0"/>
              <a:t> Make </a:t>
            </a:r>
            <a:r>
              <a:rPr lang="en-GB" dirty="0"/>
              <a:t>a bug fix branch and deploy to production from it: This is simpler in the sense that we don't disrupt the development flow. </a:t>
            </a:r>
            <a:endParaRPr lang="en-GB" dirty="0" smtClean="0"/>
          </a:p>
          <a:p>
            <a:pPr marL="342900" indent="-342900" algn="l">
              <a:buFont typeface="Arial" panose="020B0604020202020204" pitchFamily="34" charset="0"/>
              <a:buChar char="•"/>
            </a:pPr>
            <a:r>
              <a:rPr lang="en-GB" dirty="0" smtClean="0"/>
              <a:t>On </a:t>
            </a:r>
            <a:r>
              <a:rPr lang="en-GB" dirty="0"/>
              <a:t>the other hand, this method might require duplication of testing resources. They might need to mirror the branching strategy</a:t>
            </a:r>
            <a:r>
              <a:rPr lang="en-GB" dirty="0" smtClean="0"/>
              <a:t>.</a:t>
            </a:r>
            <a:endParaRPr lang="en-GB" dirty="0"/>
          </a:p>
          <a:p>
            <a:pPr marL="342900" indent="-342900" algn="l">
              <a:buFont typeface="Arial" panose="020B0604020202020204" pitchFamily="34" charset="0"/>
              <a:buChar char="•"/>
            </a:pPr>
            <a:r>
              <a:rPr lang="en-GB" dirty="0" smtClean="0"/>
              <a:t>Feature </a:t>
            </a:r>
            <a:r>
              <a:rPr lang="en-GB" dirty="0"/>
              <a:t>toggling: Another method that places harder requirements on the developers is feature toggling. In this workflow, you turn off features that are not yet ready for production. This way you can release the latest development version, including the bug fix, together with new features, which will be disabled and inactive. </a:t>
            </a:r>
            <a:endParaRPr lang="en-GB" dirty="0" smtClean="0"/>
          </a:p>
          <a:p>
            <a:pPr marL="342900" indent="-342900" algn="l">
              <a:buFont typeface="Arial" panose="020B0604020202020204" pitchFamily="34" charset="0"/>
              <a:buChar char="•"/>
            </a:pPr>
            <a:r>
              <a:rPr lang="en-GB" dirty="0" smtClean="0"/>
              <a:t>There </a:t>
            </a:r>
            <a:r>
              <a:rPr lang="en-GB" dirty="0"/>
              <a:t>are no hard </a:t>
            </a:r>
            <a:r>
              <a:rPr lang="en-GB" dirty="0" smtClean="0"/>
              <a:t>rules.  The chosen method will vary from company to company. </a:t>
            </a:r>
            <a:endParaRPr lang="en-GB" dirty="0"/>
          </a:p>
        </p:txBody>
      </p:sp>
    </p:spTree>
    <p:extLst>
      <p:ext uri="{BB962C8B-B14F-4D97-AF65-F5344CB8AC3E}">
        <p14:creationId xmlns:p14="http://schemas.microsoft.com/office/powerpoint/2010/main" val="2915938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Source Code Management Systems. </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a:t>Version numbers become important when you have larger installations. </a:t>
            </a:r>
          </a:p>
          <a:p>
            <a:pPr marL="342900" indent="-342900" algn="l">
              <a:buFont typeface="Arial" panose="020B0604020202020204" pitchFamily="34" charset="0"/>
              <a:buChar char="•"/>
            </a:pPr>
            <a:r>
              <a:rPr lang="en-GB" dirty="0" smtClean="0"/>
              <a:t>Version </a:t>
            </a:r>
            <a:r>
              <a:rPr lang="en-GB" dirty="0"/>
              <a:t>numbers should grow monotonically, that is, become larger </a:t>
            </a:r>
            <a:endParaRPr lang="en-GB" dirty="0" smtClean="0"/>
          </a:p>
          <a:p>
            <a:pPr marL="342900" indent="-342900" algn="l">
              <a:buFont typeface="Arial" panose="020B0604020202020204" pitchFamily="34" charset="0"/>
              <a:buChar char="•"/>
            </a:pPr>
            <a:r>
              <a:rPr lang="en-GB" dirty="0" smtClean="0"/>
              <a:t> </a:t>
            </a:r>
            <a:r>
              <a:rPr lang="en-GB" dirty="0"/>
              <a:t>They should be comparable to each other, and it should be easy to see which version is newer </a:t>
            </a:r>
            <a:endParaRPr lang="en-GB" dirty="0" smtClean="0"/>
          </a:p>
          <a:p>
            <a:pPr marL="342900" indent="-342900" algn="l">
              <a:buFont typeface="Arial" panose="020B0604020202020204" pitchFamily="34" charset="0"/>
              <a:buChar char="•"/>
            </a:pPr>
            <a:r>
              <a:rPr lang="en-GB" dirty="0" smtClean="0"/>
              <a:t>Use </a:t>
            </a:r>
            <a:r>
              <a:rPr lang="en-GB" dirty="0"/>
              <a:t>the same scheme for all your </a:t>
            </a:r>
            <a:r>
              <a:rPr lang="en-GB" dirty="0" err="1" smtClean="0"/>
              <a:t>artifacts</a:t>
            </a:r>
            <a:endParaRPr lang="en-GB" dirty="0"/>
          </a:p>
          <a:p>
            <a:pPr marL="342900" indent="-342900" algn="l">
              <a:buFont typeface="Arial" panose="020B0604020202020204" pitchFamily="34" charset="0"/>
              <a:buChar char="•"/>
            </a:pPr>
            <a:r>
              <a:rPr lang="en-GB" dirty="0"/>
              <a:t>This usually translates to a version number with three or four parts</a:t>
            </a:r>
            <a:r>
              <a:rPr lang="en-GB" dirty="0" smtClean="0"/>
              <a:t>:</a:t>
            </a:r>
          </a:p>
          <a:p>
            <a:pPr lvl="1" algn="l"/>
            <a:r>
              <a:rPr lang="en-GB" dirty="0" smtClean="0"/>
              <a:t> </a:t>
            </a:r>
            <a:r>
              <a:rPr lang="en-GB" dirty="0"/>
              <a:t>° The first is major—changes here signal major changes in the code </a:t>
            </a:r>
            <a:endParaRPr lang="en-GB" dirty="0" smtClean="0"/>
          </a:p>
          <a:p>
            <a:pPr lvl="1" algn="l"/>
            <a:r>
              <a:rPr lang="en-GB" dirty="0" smtClean="0"/>
              <a:t>° </a:t>
            </a:r>
            <a:r>
              <a:rPr lang="en-GB" dirty="0"/>
              <a:t>The second is for minor changes, which are backward API compatible </a:t>
            </a:r>
            <a:endParaRPr lang="en-GB" dirty="0" smtClean="0"/>
          </a:p>
          <a:p>
            <a:pPr lvl="1" algn="l"/>
            <a:r>
              <a:rPr lang="en-GB" dirty="0" smtClean="0"/>
              <a:t>° </a:t>
            </a:r>
            <a:r>
              <a:rPr lang="en-GB" dirty="0"/>
              <a:t>The third is for bug fixes </a:t>
            </a:r>
            <a:endParaRPr lang="en-GB" dirty="0" smtClean="0"/>
          </a:p>
          <a:p>
            <a:pPr lvl="1" algn="l"/>
            <a:r>
              <a:rPr lang="en-GB" dirty="0" smtClean="0"/>
              <a:t>° </a:t>
            </a:r>
            <a:r>
              <a:rPr lang="en-GB" dirty="0"/>
              <a:t>The fourth can be a build number</a:t>
            </a:r>
            <a:endParaRPr lang="en-GB" dirty="0"/>
          </a:p>
        </p:txBody>
      </p:sp>
    </p:spTree>
    <p:extLst>
      <p:ext uri="{BB962C8B-B14F-4D97-AF65-F5344CB8AC3E}">
        <p14:creationId xmlns:p14="http://schemas.microsoft.com/office/powerpoint/2010/main" val="29686831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DevOps and Source Code Management Systems.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While artefact versioning seems straightforward, it is important enough to merit its own website:  </a:t>
            </a:r>
            <a:r>
              <a:rPr lang="en-GB" dirty="0" smtClean="0">
                <a:hlinkClick r:id="rId2"/>
              </a:rPr>
              <a:t>https://semver.org</a:t>
            </a:r>
            <a:endParaRPr lang="en-GB" dirty="0"/>
          </a:p>
          <a:p>
            <a:pPr marL="342900" indent="-342900" algn="l">
              <a:buFont typeface="Arial" panose="020B0604020202020204" pitchFamily="34" charset="0"/>
              <a:buChar char="•"/>
            </a:pPr>
            <a:r>
              <a:rPr lang="en-GB" dirty="0" smtClean="0"/>
              <a:t>It is important to escape the concept of </a:t>
            </a:r>
            <a:r>
              <a:rPr lang="en-GB" i="1" dirty="0" smtClean="0"/>
              <a:t>dependency hell</a:t>
            </a:r>
            <a:r>
              <a:rPr lang="en-GB" dirty="0" smtClean="0"/>
              <a:t> by properly versioning your </a:t>
            </a:r>
            <a:r>
              <a:rPr lang="en-GB" dirty="0" err="1" smtClean="0"/>
              <a:t>artifacts</a:t>
            </a:r>
            <a:r>
              <a:rPr lang="en-GB" dirty="0" smtClean="0"/>
              <a:t>. </a:t>
            </a:r>
          </a:p>
          <a:p>
            <a:pPr marL="342900" indent="-342900" algn="l">
              <a:buFont typeface="Arial" panose="020B0604020202020204" pitchFamily="34" charset="0"/>
              <a:buChar char="•"/>
            </a:pPr>
            <a:endParaRPr lang="en-GB" dirty="0" smtClean="0"/>
          </a:p>
        </p:txBody>
      </p:sp>
    </p:spTree>
    <p:extLst>
      <p:ext uri="{BB962C8B-B14F-4D97-AF65-F5344CB8AC3E}">
        <p14:creationId xmlns:p14="http://schemas.microsoft.com/office/powerpoint/2010/main" val="21042616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a:t>Most developers are familiar with the process of building code. When we work in the field of DevOps, however, we might face issues that developers who specialize  in programming a particular component type won't necessarily experience</a:t>
            </a:r>
            <a:r>
              <a:rPr lang="en-GB" dirty="0" smtClean="0"/>
              <a:t>.</a:t>
            </a:r>
          </a:p>
          <a:p>
            <a:pPr marL="342900" indent="-342900" algn="l">
              <a:buFont typeface="Arial" panose="020B0604020202020204" pitchFamily="34" charset="0"/>
              <a:buChar char="•"/>
            </a:pPr>
            <a:r>
              <a:rPr lang="en-GB" dirty="0" smtClean="0"/>
              <a:t> We </a:t>
            </a:r>
            <a:r>
              <a:rPr lang="en-GB" dirty="0"/>
              <a:t>define software building as the process of </a:t>
            </a:r>
            <a:r>
              <a:rPr lang="en-GB" dirty="0" err="1"/>
              <a:t>molding</a:t>
            </a:r>
            <a:r>
              <a:rPr lang="en-GB" dirty="0"/>
              <a:t> code from one form to another. During this process, several things might happen: </a:t>
            </a:r>
            <a:endParaRPr lang="en-GB" dirty="0" smtClean="0"/>
          </a:p>
          <a:p>
            <a:pPr marL="342900" indent="-342900" algn="l">
              <a:buFont typeface="Arial" panose="020B0604020202020204" pitchFamily="34" charset="0"/>
              <a:buChar char="•"/>
            </a:pPr>
            <a:r>
              <a:rPr lang="en-GB" dirty="0" smtClean="0"/>
              <a:t>The </a:t>
            </a:r>
            <a:r>
              <a:rPr lang="en-GB" dirty="0"/>
              <a:t>compilation of source code to native code or virtual machine bytecode, depending on our production platform. </a:t>
            </a:r>
            <a:endParaRPr lang="en-GB" dirty="0" smtClean="0"/>
          </a:p>
          <a:p>
            <a:pPr marL="342900" indent="-342900" algn="l">
              <a:buFont typeface="Arial" panose="020B0604020202020204" pitchFamily="34" charset="0"/>
              <a:buChar char="•"/>
            </a:pPr>
            <a:r>
              <a:rPr lang="en-GB" dirty="0" err="1" smtClean="0"/>
              <a:t>Linting</a:t>
            </a:r>
            <a:r>
              <a:rPr lang="en-GB" dirty="0" smtClean="0"/>
              <a:t> </a:t>
            </a:r>
            <a:r>
              <a:rPr lang="en-GB" dirty="0"/>
              <a:t>of the code: checking the code for errors and generating code quality measures by means of static code analysis</a:t>
            </a:r>
            <a:r>
              <a:rPr lang="en-GB" dirty="0" smtClean="0"/>
              <a:t>.</a:t>
            </a:r>
          </a:p>
          <a:p>
            <a:pPr marL="342900" indent="-342900" algn="l">
              <a:buFont typeface="Arial" panose="020B0604020202020204" pitchFamily="34" charset="0"/>
              <a:buChar char="•"/>
            </a:pPr>
            <a:r>
              <a:rPr lang="en-GB" dirty="0" smtClean="0"/>
              <a:t> Unit </a:t>
            </a:r>
            <a:r>
              <a:rPr lang="en-GB" dirty="0"/>
              <a:t>testing, by running the code in a controlled manner. </a:t>
            </a:r>
            <a:r>
              <a:rPr lang="en-GB" dirty="0" smtClean="0"/>
              <a:t> </a:t>
            </a:r>
          </a:p>
          <a:p>
            <a:pPr marL="342900" indent="-342900" algn="l">
              <a:buFont typeface="Arial" panose="020B0604020202020204" pitchFamily="34" charset="0"/>
              <a:buChar char="•"/>
            </a:pPr>
            <a:r>
              <a:rPr lang="en-GB" dirty="0" smtClean="0"/>
              <a:t>The </a:t>
            </a:r>
            <a:r>
              <a:rPr lang="en-GB" dirty="0"/>
              <a:t>generation of </a:t>
            </a:r>
            <a:r>
              <a:rPr lang="en-GB" dirty="0" err="1"/>
              <a:t>artifacts</a:t>
            </a:r>
            <a:r>
              <a:rPr lang="en-GB" dirty="0"/>
              <a:t> suitable for deployment</a:t>
            </a:r>
            <a:r>
              <a:rPr lang="en-GB" dirty="0" smtClean="0"/>
              <a:t>.</a:t>
            </a:r>
            <a:endParaRPr lang="en-GB" dirty="0" smtClean="0"/>
          </a:p>
        </p:txBody>
      </p:sp>
    </p:spTree>
    <p:extLst>
      <p:ext uri="{BB962C8B-B14F-4D97-AF65-F5344CB8AC3E}">
        <p14:creationId xmlns:p14="http://schemas.microsoft.com/office/powerpoint/2010/main" val="34341506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a:t>There are many build systems that have evolved over the history of software development. </a:t>
            </a:r>
            <a:endParaRPr lang="en-GB" dirty="0" smtClean="0"/>
          </a:p>
          <a:p>
            <a:pPr marL="342900" indent="-342900" algn="l">
              <a:buFont typeface="Arial" panose="020B0604020202020204" pitchFamily="34" charset="0"/>
              <a:buChar char="•"/>
            </a:pPr>
            <a:r>
              <a:rPr lang="en-GB" dirty="0"/>
              <a:t>Depending on the size of your organization and the type of product you are building, you might encounter any number of these tools. </a:t>
            </a:r>
            <a:endParaRPr lang="en-GB" dirty="0" smtClean="0"/>
          </a:p>
          <a:p>
            <a:pPr marL="342900" indent="-342900" algn="l">
              <a:buFont typeface="Arial" panose="020B0604020202020204" pitchFamily="34" charset="0"/>
              <a:buChar char="•"/>
            </a:pPr>
            <a:r>
              <a:rPr lang="en-GB" dirty="0"/>
              <a:t>I</a:t>
            </a:r>
            <a:r>
              <a:rPr lang="en-GB" dirty="0" smtClean="0"/>
              <a:t>t's </a:t>
            </a:r>
            <a:r>
              <a:rPr lang="en-GB" dirty="0"/>
              <a:t>not uncommon for organizations to invent their own build tools. As a reaction to the complexity of the many build tools, there is also often the idea of standardizing a particular tool</a:t>
            </a:r>
            <a:r>
              <a:rPr lang="en-GB" dirty="0" smtClean="0"/>
              <a:t>.</a:t>
            </a:r>
          </a:p>
          <a:p>
            <a:pPr marL="342900" indent="-342900" algn="l">
              <a:buFont typeface="Arial" panose="020B0604020202020204" pitchFamily="34" charset="0"/>
              <a:buChar char="•"/>
            </a:pPr>
            <a:r>
              <a:rPr lang="en-GB" dirty="0" smtClean="0"/>
              <a:t> </a:t>
            </a:r>
            <a:r>
              <a:rPr lang="en-GB" dirty="0"/>
              <a:t>If you are building complex heterogeneous systems, this is rarely efficient. For example, building JavaScript software is just easier with Grunt than it is with Maven or Make, building C code is not very efficient with Maven, and so on. Often, the tool exists for a reason. </a:t>
            </a:r>
            <a:endParaRPr lang="en-GB" dirty="0" smtClean="0"/>
          </a:p>
        </p:txBody>
      </p:sp>
    </p:spTree>
    <p:extLst>
      <p:ext uri="{BB962C8B-B14F-4D97-AF65-F5344CB8AC3E}">
        <p14:creationId xmlns:p14="http://schemas.microsoft.com/office/powerpoint/2010/main" val="37433614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a:t>Normally, organizations standardize on a single ecosystem, such as Java and  Maven or Ruby and Rake. </a:t>
            </a:r>
            <a:endParaRPr lang="en-GB" dirty="0" smtClean="0"/>
          </a:p>
          <a:p>
            <a:pPr marL="342900" indent="-342900" algn="l">
              <a:buFont typeface="Arial" panose="020B0604020202020204" pitchFamily="34" charset="0"/>
              <a:buChar char="•"/>
            </a:pPr>
            <a:r>
              <a:rPr lang="en-GB" dirty="0" smtClean="0"/>
              <a:t>Other </a:t>
            </a:r>
            <a:r>
              <a:rPr lang="en-GB" dirty="0"/>
              <a:t>build systems besides those that are used for  the primary code base are encountered mainly for native components and  third-party components. </a:t>
            </a:r>
            <a:endParaRPr lang="en-GB" dirty="0" smtClean="0"/>
          </a:p>
          <a:p>
            <a:pPr marL="342900" indent="-342900" algn="l">
              <a:buFont typeface="Arial" panose="020B0604020202020204" pitchFamily="34" charset="0"/>
              <a:buChar char="•"/>
            </a:pPr>
            <a:r>
              <a:rPr lang="en-GB" dirty="0"/>
              <a:t>W</a:t>
            </a:r>
            <a:r>
              <a:rPr lang="en-GB" dirty="0" smtClean="0"/>
              <a:t>e </a:t>
            </a:r>
            <a:r>
              <a:rPr lang="en-GB" dirty="0"/>
              <a:t>cannot assume that we will encounter only one build system within our organization's code base, nor can we assume only one programming language. </a:t>
            </a:r>
            <a:endParaRPr lang="en-GB" dirty="0" smtClean="0"/>
          </a:p>
          <a:p>
            <a:pPr marL="342900" indent="-342900" algn="l">
              <a:buFont typeface="Arial" panose="020B0604020202020204" pitchFamily="34" charset="0"/>
              <a:buChar char="•"/>
            </a:pPr>
            <a:r>
              <a:rPr lang="en-GB" dirty="0" smtClean="0"/>
              <a:t>A useful rule </a:t>
            </a:r>
            <a:r>
              <a:rPr lang="en-GB" dirty="0"/>
              <a:t>in </a:t>
            </a:r>
            <a:r>
              <a:rPr lang="en-GB" dirty="0" smtClean="0"/>
              <a:t>practice is that it </a:t>
            </a:r>
            <a:r>
              <a:rPr lang="en-GB" dirty="0"/>
              <a:t>should be possible for a developer to check out the code and build it with minimal surprises on his or her local developer machine</a:t>
            </a:r>
            <a:r>
              <a:rPr lang="en-GB" dirty="0" smtClean="0"/>
              <a:t>.</a:t>
            </a:r>
          </a:p>
          <a:p>
            <a:pPr marL="342900" indent="-342900" algn="l">
              <a:buFont typeface="Arial" panose="020B0604020202020204" pitchFamily="34" charset="0"/>
              <a:buChar char="•"/>
            </a:pPr>
            <a:r>
              <a:rPr lang="en-GB" dirty="0" smtClean="0"/>
              <a:t> </a:t>
            </a:r>
            <a:r>
              <a:rPr lang="en-GB" dirty="0"/>
              <a:t>This implies that we should standardize the revision control system and have a single interface to start builds locally.</a:t>
            </a:r>
            <a:endParaRPr lang="en-GB" dirty="0" smtClean="0"/>
          </a:p>
        </p:txBody>
      </p:sp>
    </p:spTree>
    <p:extLst>
      <p:ext uri="{BB962C8B-B14F-4D97-AF65-F5344CB8AC3E}">
        <p14:creationId xmlns:p14="http://schemas.microsoft.com/office/powerpoint/2010/main" val="1538236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a:t>If </a:t>
            </a:r>
            <a:r>
              <a:rPr lang="en-GB" dirty="0" smtClean="0"/>
              <a:t>we </a:t>
            </a:r>
            <a:r>
              <a:rPr lang="en-GB" dirty="0"/>
              <a:t>have more than one build system to support, this basically means </a:t>
            </a:r>
            <a:r>
              <a:rPr lang="en-GB" dirty="0" smtClean="0"/>
              <a:t>that we </a:t>
            </a:r>
            <a:r>
              <a:rPr lang="en-GB" dirty="0"/>
              <a:t>need to wrap one build system in another. </a:t>
            </a:r>
            <a:endParaRPr lang="en-GB" dirty="0" smtClean="0"/>
          </a:p>
          <a:p>
            <a:pPr marL="342900" indent="-342900" algn="l">
              <a:buFont typeface="Arial" panose="020B0604020202020204" pitchFamily="34" charset="0"/>
              <a:buChar char="•"/>
            </a:pPr>
            <a:r>
              <a:rPr lang="en-GB" dirty="0" smtClean="0"/>
              <a:t>The </a:t>
            </a:r>
            <a:r>
              <a:rPr lang="en-GB" dirty="0"/>
              <a:t>complexities of the build are thus hidden and more than one build system at the same time are allowed. </a:t>
            </a:r>
            <a:endParaRPr lang="en-GB" dirty="0" smtClean="0"/>
          </a:p>
          <a:p>
            <a:pPr marL="342900" indent="-342900" algn="l">
              <a:buFont typeface="Arial" panose="020B0604020202020204" pitchFamily="34" charset="0"/>
              <a:buChar char="•"/>
            </a:pPr>
            <a:r>
              <a:rPr lang="en-GB" dirty="0" smtClean="0"/>
              <a:t>Developers </a:t>
            </a:r>
            <a:r>
              <a:rPr lang="en-GB" dirty="0"/>
              <a:t>not familiar with a particular build can still expect to check it out and build it with reasonable ease. </a:t>
            </a:r>
            <a:endParaRPr lang="en-GB" dirty="0" smtClean="0"/>
          </a:p>
          <a:p>
            <a:pPr marL="342900" indent="-342900" algn="l">
              <a:buFont typeface="Arial" panose="020B0604020202020204" pitchFamily="34" charset="0"/>
              <a:buChar char="•"/>
            </a:pPr>
            <a:r>
              <a:rPr lang="en-GB" dirty="0" smtClean="0"/>
              <a:t>Maven</a:t>
            </a:r>
            <a:r>
              <a:rPr lang="en-GB" dirty="0"/>
              <a:t>, for example, is good for declarative Java builds. Maven is also capable of starting other builds from within Maven builds. </a:t>
            </a:r>
            <a:endParaRPr lang="en-GB" dirty="0" smtClean="0"/>
          </a:p>
        </p:txBody>
      </p:sp>
    </p:spTree>
    <p:extLst>
      <p:ext uri="{BB962C8B-B14F-4D97-AF65-F5344CB8AC3E}">
        <p14:creationId xmlns:p14="http://schemas.microsoft.com/office/powerpoint/2010/main" val="22509395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A </a:t>
            </a:r>
            <a:r>
              <a:rPr lang="en-GB" dirty="0"/>
              <a:t>build server is, in essence, a system that builds software based on various triggers. </a:t>
            </a:r>
          </a:p>
          <a:p>
            <a:pPr marL="342900" indent="-342900" algn="l">
              <a:buFont typeface="Arial" panose="020B0604020202020204" pitchFamily="34" charset="0"/>
              <a:buChar char="•"/>
            </a:pPr>
            <a:r>
              <a:rPr lang="en-GB" dirty="0" smtClean="0"/>
              <a:t>For this course we </a:t>
            </a:r>
            <a:r>
              <a:rPr lang="en-GB" dirty="0"/>
              <a:t>will have a look at Jenkins, which is a popular build server written in Java. </a:t>
            </a:r>
            <a:endParaRPr lang="en-GB" dirty="0" smtClean="0"/>
          </a:p>
          <a:p>
            <a:pPr marL="342900" indent="-342900" algn="l">
              <a:buFont typeface="Arial" panose="020B0604020202020204" pitchFamily="34" charset="0"/>
              <a:buChar char="•"/>
            </a:pPr>
            <a:r>
              <a:rPr lang="en-GB" dirty="0" smtClean="0"/>
              <a:t>Jenkins </a:t>
            </a:r>
            <a:r>
              <a:rPr lang="en-GB" dirty="0"/>
              <a:t>has special support for building Java code but is in no way limited to just building Java. </a:t>
            </a:r>
            <a:endParaRPr lang="en-GB" dirty="0" smtClean="0"/>
          </a:p>
        </p:txBody>
      </p:sp>
    </p:spTree>
    <p:extLst>
      <p:ext uri="{BB962C8B-B14F-4D97-AF65-F5344CB8AC3E}">
        <p14:creationId xmlns:p14="http://schemas.microsoft.com/office/powerpoint/2010/main" val="1920123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fontScale="92500"/>
          </a:bodyPr>
          <a:lstStyle/>
          <a:p>
            <a:pPr marL="342900" indent="-342900" algn="l">
              <a:buFont typeface="Arial" panose="020B0604020202020204" pitchFamily="34" charset="0"/>
              <a:buChar char="•"/>
            </a:pPr>
            <a:r>
              <a:rPr lang="en-GB" dirty="0" smtClean="0"/>
              <a:t>A common example is bug reporting. Often different groups use different tools and processes to report bugs, test and deploy fixes. </a:t>
            </a:r>
          </a:p>
          <a:p>
            <a:pPr marL="342900" indent="-342900" algn="l">
              <a:buFont typeface="Arial" panose="020B0604020202020204" pitchFamily="34" charset="0"/>
              <a:buChar char="•"/>
            </a:pPr>
            <a:r>
              <a:rPr lang="en-GB" dirty="0" smtClean="0"/>
              <a:t>This creates serious and unnecessary friction between Developers and QA.  (This is a common feature of many development organizations). </a:t>
            </a:r>
          </a:p>
          <a:p>
            <a:pPr algn="l"/>
            <a:endParaRPr lang="en-GB"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817069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a:t>Some build systems, such as the Maven tool, are nice in the way that the Maven POM file contains descriptions of which build dependencies are needed, and they are fetched automatically by Maven if they aren't already present on the build server. </a:t>
            </a:r>
            <a:endParaRPr lang="en-GB" dirty="0" smtClean="0"/>
          </a:p>
          <a:p>
            <a:pPr marL="342900" indent="-342900" algn="l">
              <a:buFont typeface="Arial" panose="020B0604020202020204" pitchFamily="34" charset="0"/>
              <a:buChar char="•"/>
            </a:pPr>
            <a:r>
              <a:rPr lang="en-GB" dirty="0" smtClean="0"/>
              <a:t>Grunt </a:t>
            </a:r>
            <a:r>
              <a:rPr lang="en-GB" dirty="0"/>
              <a:t>works in a similar way for JavaScript builds. There is a build description file that contains the dependencies required for the build. </a:t>
            </a:r>
            <a:endParaRPr lang="en-GB" dirty="0" smtClean="0"/>
          </a:p>
          <a:p>
            <a:pPr marL="342900" indent="-342900" algn="l">
              <a:buFont typeface="Arial" panose="020B0604020202020204" pitchFamily="34" charset="0"/>
              <a:buChar char="•"/>
            </a:pPr>
            <a:r>
              <a:rPr lang="en-GB" dirty="0" err="1" smtClean="0"/>
              <a:t>Golang</a:t>
            </a:r>
            <a:r>
              <a:rPr lang="en-GB" dirty="0" smtClean="0"/>
              <a:t> </a:t>
            </a:r>
            <a:r>
              <a:rPr lang="en-GB" dirty="0"/>
              <a:t>builds can even contain links to GitHub repositories required for completing the build. </a:t>
            </a:r>
            <a:endParaRPr lang="en-GB" dirty="0" smtClean="0"/>
          </a:p>
          <a:p>
            <a:pPr marL="342900" indent="-342900" algn="l">
              <a:buFont typeface="Arial" panose="020B0604020202020204" pitchFamily="34" charset="0"/>
              <a:buChar char="•"/>
            </a:pPr>
            <a:r>
              <a:rPr lang="en-GB" dirty="0" smtClean="0"/>
              <a:t>C </a:t>
            </a:r>
            <a:r>
              <a:rPr lang="en-GB" dirty="0"/>
              <a:t>and C++ builds present challenges in a different way. Many projects use GNU </a:t>
            </a:r>
            <a:r>
              <a:rPr lang="en-GB" dirty="0" err="1"/>
              <a:t>Autotools</a:t>
            </a:r>
            <a:r>
              <a:rPr lang="en-GB" dirty="0"/>
              <a:t>; among them is </a:t>
            </a:r>
            <a:r>
              <a:rPr lang="en-GB" dirty="0" err="1"/>
              <a:t>Autoconf</a:t>
            </a:r>
            <a:r>
              <a:rPr lang="en-GB" dirty="0"/>
              <a:t>, which adapts itself to the dependencies that are available on the host rather than describing which dependencies they need. </a:t>
            </a:r>
            <a:endParaRPr lang="en-GB" dirty="0" smtClean="0"/>
          </a:p>
          <a:p>
            <a:pPr marL="342900" indent="-342900" algn="l">
              <a:buFont typeface="Arial" panose="020B0604020202020204" pitchFamily="34" charset="0"/>
              <a:buChar char="•"/>
            </a:pPr>
            <a:r>
              <a:rPr lang="en-GB" dirty="0" smtClean="0"/>
              <a:t>So</a:t>
            </a:r>
            <a:r>
              <a:rPr lang="en-GB" dirty="0"/>
              <a:t>, to build </a:t>
            </a:r>
            <a:r>
              <a:rPr lang="en-GB" dirty="0" err="1"/>
              <a:t>Emacs</a:t>
            </a:r>
            <a:r>
              <a:rPr lang="en-GB" dirty="0"/>
              <a:t>, a text editor, </a:t>
            </a:r>
            <a:r>
              <a:rPr lang="en-GB" dirty="0" smtClean="0"/>
              <a:t>we </a:t>
            </a:r>
            <a:r>
              <a:rPr lang="en-GB" dirty="0"/>
              <a:t>first run a configuration script that determines which of the many potential dependencies are available on the build system.</a:t>
            </a:r>
          </a:p>
        </p:txBody>
      </p:sp>
    </p:spTree>
    <p:extLst>
      <p:ext uri="{BB962C8B-B14F-4D97-AF65-F5344CB8AC3E}">
        <p14:creationId xmlns:p14="http://schemas.microsoft.com/office/powerpoint/2010/main" val="18882536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a:t>While this is a useful feature if </a:t>
            </a:r>
            <a:r>
              <a:rPr lang="en-GB" dirty="0" smtClean="0"/>
              <a:t>we </a:t>
            </a:r>
            <a:r>
              <a:rPr lang="en-GB" dirty="0"/>
              <a:t>want your software to work in many different configurations depending on which system it should run on, it's not often the way we would like our builds to behave in an enterprise setting. </a:t>
            </a:r>
            <a:endParaRPr lang="en-GB" dirty="0" smtClean="0"/>
          </a:p>
          <a:p>
            <a:pPr marL="342900" indent="-342900" algn="l">
              <a:buFont typeface="Arial" panose="020B0604020202020204" pitchFamily="34" charset="0"/>
              <a:buChar char="•"/>
            </a:pPr>
            <a:r>
              <a:rPr lang="en-GB" dirty="0" smtClean="0"/>
              <a:t>In </a:t>
            </a:r>
            <a:r>
              <a:rPr lang="en-GB" dirty="0"/>
              <a:t>this case, we need to be perfectly sure which features will be available in the end. We certainly don't want bad surprises in the form of missing functionality on our production servers.</a:t>
            </a:r>
          </a:p>
        </p:txBody>
      </p:sp>
    </p:spTree>
    <p:extLst>
      <p:ext uri="{BB962C8B-B14F-4D97-AF65-F5344CB8AC3E}">
        <p14:creationId xmlns:p14="http://schemas.microsoft.com/office/powerpoint/2010/main" val="37953757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a:t>The RPM (short for Red Hat Package Manager) system, which is used on systems derived from Red Hat, offers a solution to this problem. At the core of the RPM system is a build descriptor file called a spec file, short for specification file. </a:t>
            </a:r>
            <a:endParaRPr lang="en-GB" dirty="0" smtClean="0"/>
          </a:p>
          <a:p>
            <a:pPr marL="342900" indent="-342900" algn="l">
              <a:buFont typeface="Arial" panose="020B0604020202020204" pitchFamily="34" charset="0"/>
              <a:buChar char="•"/>
            </a:pPr>
            <a:r>
              <a:rPr lang="en-GB" dirty="0" smtClean="0"/>
              <a:t>It </a:t>
            </a:r>
            <a:r>
              <a:rPr lang="en-GB" dirty="0"/>
              <a:t>lists, among other things, the build dependencies required for a successful build and the build commands and configuration options used</a:t>
            </a:r>
            <a:r>
              <a:rPr lang="en-GB" dirty="0" smtClean="0"/>
              <a:t>.</a:t>
            </a:r>
          </a:p>
          <a:p>
            <a:pPr marL="342900" indent="-342900" algn="l">
              <a:buFont typeface="Arial" panose="020B0604020202020204" pitchFamily="34" charset="0"/>
              <a:buChar char="•"/>
            </a:pPr>
            <a:r>
              <a:rPr lang="en-GB" dirty="0" smtClean="0"/>
              <a:t> </a:t>
            </a:r>
            <a:r>
              <a:rPr lang="en-GB" dirty="0"/>
              <a:t>Since a spec file is essentially a macro-based shell script, you can use it to build many types of software. </a:t>
            </a:r>
            <a:endParaRPr lang="en-GB" dirty="0" smtClean="0"/>
          </a:p>
          <a:p>
            <a:pPr marL="342900" indent="-342900" algn="l">
              <a:buFont typeface="Arial" panose="020B0604020202020204" pitchFamily="34" charset="0"/>
              <a:buChar char="•"/>
            </a:pPr>
            <a:r>
              <a:rPr lang="en-GB" dirty="0" smtClean="0"/>
              <a:t>The </a:t>
            </a:r>
            <a:r>
              <a:rPr lang="en-GB" dirty="0"/>
              <a:t>RPM system also has the idea that build sources should be pristine. The spec file can adapt the source code by patching the source before building it. </a:t>
            </a:r>
          </a:p>
        </p:txBody>
      </p:sp>
    </p:spTree>
    <p:extLst>
      <p:ext uri="{BB962C8B-B14F-4D97-AF65-F5344CB8AC3E}">
        <p14:creationId xmlns:p14="http://schemas.microsoft.com/office/powerpoint/2010/main" val="23591614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20000"/>
          </a:bodyPr>
          <a:lstStyle/>
          <a:p>
            <a:pPr marL="342900" indent="-342900" algn="l">
              <a:buFont typeface="Arial" panose="020B0604020202020204" pitchFamily="34" charset="0"/>
              <a:buChar char="•"/>
            </a:pPr>
            <a:r>
              <a:rPr lang="en-GB" dirty="0"/>
              <a:t>After finishing the build using the RPM system, you get an RPM file, which is a very convenient type of deployment </a:t>
            </a:r>
            <a:r>
              <a:rPr lang="en-GB" dirty="0" err="1"/>
              <a:t>artifact</a:t>
            </a:r>
            <a:r>
              <a:rPr lang="en-GB" dirty="0"/>
              <a:t> for operating systems based on Red Hat</a:t>
            </a:r>
            <a:r>
              <a:rPr lang="en-GB" dirty="0" smtClean="0"/>
              <a:t>.</a:t>
            </a:r>
          </a:p>
          <a:p>
            <a:pPr marL="342900" indent="-342900" algn="l">
              <a:buFont typeface="Arial" panose="020B0604020202020204" pitchFamily="34" charset="0"/>
              <a:buChar char="•"/>
            </a:pPr>
            <a:r>
              <a:rPr lang="en-GB" dirty="0" smtClean="0"/>
              <a:t>  </a:t>
            </a:r>
            <a:r>
              <a:rPr lang="en-GB" dirty="0"/>
              <a:t>For </a:t>
            </a:r>
            <a:r>
              <a:rPr lang="en-GB" dirty="0" err="1"/>
              <a:t>Debian</a:t>
            </a:r>
            <a:r>
              <a:rPr lang="en-GB" dirty="0"/>
              <a:t>-based distributions, you get a .deb file. </a:t>
            </a:r>
            <a:endParaRPr lang="en-GB" dirty="0" smtClean="0"/>
          </a:p>
          <a:p>
            <a:pPr marL="342900" indent="-342900" algn="l">
              <a:buFont typeface="Arial" panose="020B0604020202020204" pitchFamily="34" charset="0"/>
              <a:buChar char="•"/>
            </a:pPr>
            <a:r>
              <a:rPr lang="en-GB" dirty="0" smtClean="0"/>
              <a:t>The </a:t>
            </a:r>
            <a:r>
              <a:rPr lang="en-GB" dirty="0"/>
              <a:t>final output from a Maven build is usually an enterprise archive, or EAR file for short. </a:t>
            </a:r>
            <a:endParaRPr lang="en-GB" dirty="0" smtClean="0"/>
          </a:p>
          <a:p>
            <a:pPr marL="342900" indent="-342900" algn="l">
              <a:buFont typeface="Arial" panose="020B0604020202020204" pitchFamily="34" charset="0"/>
              <a:buChar char="•"/>
            </a:pPr>
            <a:r>
              <a:rPr lang="en-GB" dirty="0" smtClean="0"/>
              <a:t>EARs </a:t>
            </a:r>
            <a:r>
              <a:rPr lang="en-GB" dirty="0"/>
              <a:t>contains Java Enterprise applications. </a:t>
            </a:r>
            <a:endParaRPr lang="en-GB" dirty="0" smtClean="0"/>
          </a:p>
          <a:p>
            <a:pPr marL="342900" indent="-342900" algn="l">
              <a:buFont typeface="Arial" panose="020B0604020202020204" pitchFamily="34" charset="0"/>
              <a:buChar char="•"/>
            </a:pPr>
            <a:r>
              <a:rPr lang="en-GB" dirty="0" smtClean="0"/>
              <a:t>It </a:t>
            </a:r>
            <a:r>
              <a:rPr lang="en-GB" dirty="0"/>
              <a:t>is final deployment </a:t>
            </a:r>
            <a:r>
              <a:rPr lang="en-GB" dirty="0" err="1"/>
              <a:t>artifacts</a:t>
            </a:r>
            <a:r>
              <a:rPr lang="en-GB" dirty="0"/>
              <a:t> such as these that we will later deploy to our production servers.</a:t>
            </a:r>
          </a:p>
        </p:txBody>
      </p:sp>
    </p:spTree>
    <p:extLst>
      <p:ext uri="{BB962C8B-B14F-4D97-AF65-F5344CB8AC3E}">
        <p14:creationId xmlns:p14="http://schemas.microsoft.com/office/powerpoint/2010/main" val="8325786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a:t>However, even when building our </a:t>
            </a:r>
            <a:r>
              <a:rPr lang="en-GB" dirty="0" err="1"/>
              <a:t>artifacts</a:t>
            </a:r>
            <a:r>
              <a:rPr lang="en-GB" dirty="0"/>
              <a:t>, we need to understand how to deploy them. </a:t>
            </a:r>
            <a:endParaRPr lang="en-GB" dirty="0" smtClean="0"/>
          </a:p>
          <a:p>
            <a:pPr marL="342900" indent="-342900" algn="l">
              <a:buFont typeface="Arial" panose="020B0604020202020204" pitchFamily="34" charset="0"/>
              <a:buChar char="•"/>
            </a:pPr>
            <a:r>
              <a:rPr lang="en-GB" dirty="0"/>
              <a:t>W</a:t>
            </a:r>
            <a:r>
              <a:rPr lang="en-GB" dirty="0" smtClean="0"/>
              <a:t>e </a:t>
            </a:r>
            <a:r>
              <a:rPr lang="en-GB" dirty="0"/>
              <a:t>will use the following rule of thumb: OS-level packaging is preferable to specialized packaging. </a:t>
            </a:r>
            <a:r>
              <a:rPr lang="en-GB" dirty="0" smtClean="0"/>
              <a:t> </a:t>
            </a:r>
          </a:p>
          <a:p>
            <a:pPr marL="342900" indent="-342900" algn="l">
              <a:buFont typeface="Arial" panose="020B0604020202020204" pitchFamily="34" charset="0"/>
              <a:buChar char="•"/>
            </a:pPr>
            <a:r>
              <a:rPr lang="en-GB" dirty="0" smtClean="0"/>
              <a:t>As </a:t>
            </a:r>
            <a:r>
              <a:rPr lang="en-GB" dirty="0"/>
              <a:t>a concrete example, let's consider the deployment of a Java EAR</a:t>
            </a:r>
            <a:r>
              <a:rPr lang="en-GB" dirty="0" smtClean="0"/>
              <a:t>.</a:t>
            </a:r>
          </a:p>
        </p:txBody>
      </p:sp>
    </p:spTree>
    <p:extLst>
      <p:ext uri="{BB962C8B-B14F-4D97-AF65-F5344CB8AC3E}">
        <p14:creationId xmlns:p14="http://schemas.microsoft.com/office/powerpoint/2010/main" val="34163487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smtClean="0"/>
              <a:t>Normally</a:t>
            </a:r>
            <a:r>
              <a:rPr lang="en-GB" dirty="0"/>
              <a:t>,  we can do this in several ways. </a:t>
            </a:r>
          </a:p>
          <a:p>
            <a:pPr marL="342900" indent="-342900" algn="l">
              <a:buFont typeface="Arial" panose="020B0604020202020204" pitchFamily="34" charset="0"/>
              <a:buChar char="•"/>
            </a:pPr>
            <a:r>
              <a:rPr lang="en-GB" dirty="0" smtClean="0"/>
              <a:t> </a:t>
            </a:r>
            <a:r>
              <a:rPr lang="en-GB" dirty="0"/>
              <a:t>Deploy the EAR file as an RPM package through the mechanisms and channels available in the base operating system </a:t>
            </a:r>
            <a:endParaRPr lang="en-GB" dirty="0" smtClean="0"/>
          </a:p>
          <a:p>
            <a:pPr marL="342900" indent="-342900" algn="l">
              <a:buFont typeface="Arial" panose="020B0604020202020204" pitchFamily="34" charset="0"/>
              <a:buChar char="•"/>
            </a:pPr>
            <a:r>
              <a:rPr lang="en-GB" dirty="0" smtClean="0"/>
              <a:t>Deploy </a:t>
            </a:r>
            <a:r>
              <a:rPr lang="en-GB" dirty="0"/>
              <a:t>the EAR through the mechanisms available with the Java application server, such as </a:t>
            </a:r>
            <a:r>
              <a:rPr lang="en-GB" dirty="0" err="1"/>
              <a:t>JBoss</a:t>
            </a:r>
            <a:r>
              <a:rPr lang="en-GB" dirty="0"/>
              <a:t>, </a:t>
            </a:r>
            <a:r>
              <a:rPr lang="en-GB" dirty="0" err="1"/>
              <a:t>WildFly</a:t>
            </a:r>
            <a:r>
              <a:rPr lang="en-GB" dirty="0"/>
              <a:t>, and Glassfish</a:t>
            </a:r>
          </a:p>
        </p:txBody>
      </p:sp>
    </p:spTree>
    <p:extLst>
      <p:ext uri="{BB962C8B-B14F-4D97-AF65-F5344CB8AC3E}">
        <p14:creationId xmlns:p14="http://schemas.microsoft.com/office/powerpoint/2010/main" val="24841065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Devops</a:t>
            </a:r>
            <a:r>
              <a:rPr lang="en-GB" dirty="0" smtClean="0"/>
              <a:t> build systems</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a:t>It might superficially look like it would be better to use the mechanism specific to the Java application server to deploy the EAR file, since it is specific to the application server anyway. </a:t>
            </a:r>
            <a:endParaRPr lang="en-GB" dirty="0" smtClean="0"/>
          </a:p>
          <a:p>
            <a:pPr marL="342900" indent="-342900" algn="l">
              <a:buFont typeface="Arial" panose="020B0604020202020204" pitchFamily="34" charset="0"/>
              <a:buChar char="•"/>
            </a:pPr>
            <a:r>
              <a:rPr lang="en-GB" dirty="0" smtClean="0"/>
              <a:t>If </a:t>
            </a:r>
            <a:r>
              <a:rPr lang="en-GB" dirty="0"/>
              <a:t>Java development is all </a:t>
            </a:r>
            <a:r>
              <a:rPr lang="en-GB" dirty="0" smtClean="0"/>
              <a:t>we </a:t>
            </a:r>
            <a:r>
              <a:rPr lang="en-GB" dirty="0"/>
              <a:t>ever do, this might be a reasonable supposition. </a:t>
            </a:r>
            <a:endParaRPr lang="en-GB" dirty="0" smtClean="0"/>
          </a:p>
          <a:p>
            <a:pPr marL="342900" indent="-342900" algn="l">
              <a:buFont typeface="Arial" panose="020B0604020202020204" pitchFamily="34" charset="0"/>
              <a:buChar char="•"/>
            </a:pPr>
            <a:r>
              <a:rPr lang="en-GB" dirty="0" smtClean="0"/>
              <a:t>However</a:t>
            </a:r>
            <a:r>
              <a:rPr lang="en-GB" dirty="0"/>
              <a:t>, since </a:t>
            </a:r>
            <a:r>
              <a:rPr lang="en-GB" dirty="0" smtClean="0"/>
              <a:t>we </a:t>
            </a:r>
            <a:r>
              <a:rPr lang="en-GB" dirty="0"/>
              <a:t>need to manage your base operating system anyway, you already have methods of deployment available to you that are  possible to reuse</a:t>
            </a:r>
            <a:r>
              <a:rPr lang="en-GB" dirty="0" smtClean="0"/>
              <a:t>.</a:t>
            </a:r>
          </a:p>
          <a:p>
            <a:pPr marL="342900" indent="-342900" algn="l">
              <a:buFont typeface="Arial" panose="020B0604020202020204" pitchFamily="34" charset="0"/>
              <a:buChar char="•"/>
            </a:pPr>
            <a:r>
              <a:rPr lang="en-GB" dirty="0" smtClean="0"/>
              <a:t> </a:t>
            </a:r>
            <a:r>
              <a:rPr lang="en-GB" dirty="0"/>
              <a:t>Also, since it is quite likely that you are not just doing Java development but also need to deploy and manage HTML and JavaScript at the very least, it starts to make sense to use a more versatile method of deployment. </a:t>
            </a:r>
          </a:p>
        </p:txBody>
      </p:sp>
    </p:spTree>
    <p:extLst>
      <p:ext uri="{BB962C8B-B14F-4D97-AF65-F5344CB8AC3E}">
        <p14:creationId xmlns:p14="http://schemas.microsoft.com/office/powerpoint/2010/main" val="37590970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Continuous Integration</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a:t>The principal benefit of using a build server is achieving Continuous Integration</a:t>
            </a:r>
            <a:r>
              <a:rPr lang="en-GB" dirty="0" smtClean="0"/>
              <a:t>.</a:t>
            </a:r>
          </a:p>
          <a:p>
            <a:pPr marL="342900" indent="-342900" algn="l">
              <a:buFont typeface="Arial" panose="020B0604020202020204" pitchFamily="34" charset="0"/>
              <a:buChar char="•"/>
            </a:pPr>
            <a:r>
              <a:rPr lang="en-GB" dirty="0" smtClean="0"/>
              <a:t> </a:t>
            </a:r>
            <a:r>
              <a:rPr lang="en-GB" dirty="0"/>
              <a:t>Each time a change in the code base is detected, a build that tests the quality of the newly submitted code is started. </a:t>
            </a:r>
            <a:endParaRPr lang="en-GB" dirty="0" smtClean="0"/>
          </a:p>
          <a:p>
            <a:pPr marL="342900" indent="-342900" algn="l">
              <a:buFont typeface="Arial" panose="020B0604020202020204" pitchFamily="34" charset="0"/>
              <a:buChar char="•"/>
            </a:pPr>
            <a:r>
              <a:rPr lang="en-GB" dirty="0" smtClean="0"/>
              <a:t>Since </a:t>
            </a:r>
            <a:r>
              <a:rPr lang="en-GB" dirty="0"/>
              <a:t>there might be many developers working on the code base, each with slightly different versions, it's important to see whether all the different changes work together properly. </a:t>
            </a:r>
            <a:endParaRPr lang="en-GB" dirty="0" smtClean="0"/>
          </a:p>
          <a:p>
            <a:pPr marL="342900" indent="-342900" algn="l">
              <a:buFont typeface="Arial" panose="020B0604020202020204" pitchFamily="34" charset="0"/>
              <a:buChar char="•"/>
            </a:pPr>
            <a:r>
              <a:rPr lang="en-GB" dirty="0" smtClean="0"/>
              <a:t>This </a:t>
            </a:r>
            <a:r>
              <a:rPr lang="en-GB" dirty="0"/>
              <a:t>is called integration testing. </a:t>
            </a:r>
          </a:p>
        </p:txBody>
      </p:sp>
    </p:spTree>
    <p:extLst>
      <p:ext uri="{BB962C8B-B14F-4D97-AF65-F5344CB8AC3E}">
        <p14:creationId xmlns:p14="http://schemas.microsoft.com/office/powerpoint/2010/main" val="28297129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Continuous Integration</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smtClean="0"/>
              <a:t>Each If </a:t>
            </a:r>
            <a:r>
              <a:rPr lang="en-GB" dirty="0"/>
              <a:t>integration tests are too far apart, there is a growing risk of the different code branches diverging too much, and merging is no longer easy</a:t>
            </a:r>
            <a:r>
              <a:rPr lang="en-GB" dirty="0" smtClean="0"/>
              <a:t>.</a:t>
            </a:r>
          </a:p>
          <a:p>
            <a:pPr marL="342900" indent="-342900" algn="l">
              <a:buFont typeface="Arial" panose="020B0604020202020204" pitchFamily="34" charset="0"/>
              <a:buChar char="•"/>
            </a:pPr>
            <a:r>
              <a:rPr lang="en-GB" dirty="0" smtClean="0"/>
              <a:t> </a:t>
            </a:r>
            <a:r>
              <a:rPr lang="en-GB" dirty="0"/>
              <a:t>The result is often referred to as "merge hell". It's no longer clear how a developer's local changes should be merged to the master branch, because of divergence between the branches. </a:t>
            </a:r>
            <a:endParaRPr lang="en-GB" dirty="0" smtClean="0"/>
          </a:p>
          <a:p>
            <a:pPr marL="342900" indent="-342900" algn="l">
              <a:buFont typeface="Arial" panose="020B0604020202020204" pitchFamily="34" charset="0"/>
              <a:buChar char="•"/>
            </a:pPr>
            <a:r>
              <a:rPr lang="en-GB" dirty="0" smtClean="0"/>
              <a:t>This </a:t>
            </a:r>
            <a:r>
              <a:rPr lang="en-GB" dirty="0"/>
              <a:t>situation is very undesirable. The root cause of merge hell is often, perhaps surprisingly, psychological. </a:t>
            </a:r>
            <a:endParaRPr lang="en-GB" dirty="0" smtClean="0"/>
          </a:p>
          <a:p>
            <a:pPr marL="342900" indent="-342900" algn="l">
              <a:buFont typeface="Arial" panose="020B0604020202020204" pitchFamily="34" charset="0"/>
              <a:buChar char="•"/>
            </a:pPr>
            <a:r>
              <a:rPr lang="en-GB" dirty="0" smtClean="0"/>
              <a:t>There </a:t>
            </a:r>
            <a:r>
              <a:rPr lang="en-GB" dirty="0"/>
              <a:t>is a mental barrier to overcome in order to merge your changes to the mainline. Part of working with DevOps is making things easier and thus reducing the perceived costs associated with doing important work like submitting changes.</a:t>
            </a:r>
          </a:p>
        </p:txBody>
      </p:sp>
    </p:spTree>
    <p:extLst>
      <p:ext uri="{BB962C8B-B14F-4D97-AF65-F5344CB8AC3E}">
        <p14:creationId xmlns:p14="http://schemas.microsoft.com/office/powerpoint/2010/main" val="27207378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Continuous Integration</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a:t>Continuous Integration builds are usually performed in a more stringent manner than what developers do locally. </a:t>
            </a:r>
            <a:endParaRPr lang="en-GB" dirty="0" smtClean="0"/>
          </a:p>
          <a:p>
            <a:pPr marL="342900" indent="-342900" algn="l">
              <a:buFont typeface="Arial" panose="020B0604020202020204" pitchFamily="34" charset="0"/>
              <a:buChar char="•"/>
            </a:pPr>
            <a:r>
              <a:rPr lang="en-GB" dirty="0" smtClean="0"/>
              <a:t>These </a:t>
            </a:r>
            <a:r>
              <a:rPr lang="en-GB" dirty="0"/>
              <a:t>builds take a longer time to perform, but since performant hardware is not </a:t>
            </a:r>
            <a:r>
              <a:rPr lang="en-GB" dirty="0" smtClean="0"/>
              <a:t>as </a:t>
            </a:r>
            <a:r>
              <a:rPr lang="en-GB" dirty="0"/>
              <a:t>expensive these days, </a:t>
            </a:r>
            <a:r>
              <a:rPr lang="en-GB" dirty="0" smtClean="0"/>
              <a:t>build servers are </a:t>
            </a:r>
            <a:r>
              <a:rPr lang="en-GB" dirty="0" err="1" smtClean="0"/>
              <a:t>usally</a:t>
            </a:r>
            <a:r>
              <a:rPr lang="en-GB" dirty="0" smtClean="0"/>
              <a:t> powerful </a:t>
            </a:r>
            <a:r>
              <a:rPr lang="en-GB" dirty="0"/>
              <a:t>enough to cope with these builds. </a:t>
            </a:r>
            <a:endParaRPr lang="en-GB" dirty="0" smtClean="0"/>
          </a:p>
          <a:p>
            <a:pPr marL="342900" indent="-342900" algn="l">
              <a:buFont typeface="Arial" panose="020B0604020202020204" pitchFamily="34" charset="0"/>
              <a:buChar char="•"/>
            </a:pPr>
            <a:r>
              <a:rPr lang="en-GB" dirty="0" smtClean="0"/>
              <a:t>If </a:t>
            </a:r>
            <a:r>
              <a:rPr lang="en-GB" dirty="0"/>
              <a:t>the builds are fast enough to not be seen as tedious, developers will be </a:t>
            </a:r>
            <a:r>
              <a:rPr lang="en-GB" dirty="0" smtClean="0"/>
              <a:t>motivated to </a:t>
            </a:r>
            <a:r>
              <a:rPr lang="en-GB" dirty="0"/>
              <a:t>check in often, and integration problems will be found early.</a:t>
            </a:r>
          </a:p>
        </p:txBody>
      </p:sp>
    </p:spTree>
    <p:extLst>
      <p:ext uri="{BB962C8B-B14F-4D97-AF65-F5344CB8AC3E}">
        <p14:creationId xmlns:p14="http://schemas.microsoft.com/office/powerpoint/2010/main" val="723228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a:bodyPr>
          <a:lstStyle/>
          <a:p>
            <a:pPr marL="342900" indent="-342900" algn="l">
              <a:buFont typeface="Arial" panose="020B0604020202020204" pitchFamily="34" charset="0"/>
              <a:buChar char="•"/>
            </a:pPr>
            <a:r>
              <a:rPr lang="en-GB" dirty="0" smtClean="0"/>
              <a:t>A DevOps </a:t>
            </a:r>
            <a:r>
              <a:rPr lang="en-GB" dirty="0" err="1" smtClean="0"/>
              <a:t>mindset</a:t>
            </a:r>
            <a:r>
              <a:rPr lang="en-GB" dirty="0" smtClean="0"/>
              <a:t> is to recognize that there is a common workflow between the different groups and streamline things so that each group works to a common stream and set of tools. </a:t>
            </a:r>
          </a:p>
          <a:p>
            <a:pPr marL="342900" indent="-342900" algn="l">
              <a:buFont typeface="Arial" panose="020B0604020202020204" pitchFamily="34" charset="0"/>
              <a:buChar char="•"/>
            </a:pPr>
            <a:endParaRPr lang="en-GB" dirty="0" smtClean="0"/>
          </a:p>
          <a:p>
            <a:pPr algn="l"/>
            <a:endParaRPr lang="en-GB"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38745155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Continuous Delivery</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smtClean="0"/>
              <a:t>Often</a:t>
            </a:r>
            <a:r>
              <a:rPr lang="en-GB" dirty="0"/>
              <a:t>, the last thing a build server does is to deploy the final </a:t>
            </a:r>
            <a:r>
              <a:rPr lang="en-GB" dirty="0" err="1"/>
              <a:t>artifacts</a:t>
            </a:r>
            <a:r>
              <a:rPr lang="en-GB" dirty="0"/>
              <a:t> from the successful build to an </a:t>
            </a:r>
            <a:r>
              <a:rPr lang="en-GB" dirty="0" err="1"/>
              <a:t>artifact</a:t>
            </a:r>
            <a:r>
              <a:rPr lang="en-GB" dirty="0"/>
              <a:t> repository. </a:t>
            </a:r>
            <a:endParaRPr lang="en-GB" dirty="0" smtClean="0"/>
          </a:p>
          <a:p>
            <a:pPr marL="342900" indent="-342900" algn="l">
              <a:buFont typeface="Arial" panose="020B0604020202020204" pitchFamily="34" charset="0"/>
              <a:buChar char="•"/>
            </a:pPr>
            <a:r>
              <a:rPr lang="en-GB" dirty="0" smtClean="0"/>
              <a:t>From </a:t>
            </a:r>
            <a:r>
              <a:rPr lang="en-GB" dirty="0"/>
              <a:t>there, the deployment servers take over the responsibility of deploying them to the application servers. </a:t>
            </a:r>
            <a:endParaRPr lang="en-GB" dirty="0" smtClean="0"/>
          </a:p>
          <a:p>
            <a:pPr marL="342900" indent="-342900" algn="l">
              <a:buFont typeface="Arial" panose="020B0604020202020204" pitchFamily="34" charset="0"/>
              <a:buChar char="•"/>
            </a:pPr>
            <a:r>
              <a:rPr lang="en-GB" dirty="0" smtClean="0"/>
              <a:t>In </a:t>
            </a:r>
            <a:r>
              <a:rPr lang="en-GB" dirty="0"/>
              <a:t>the Java world, the Nexus repository manager is fairly common. It has support for other formats besides the Java formats, such as JavaScript </a:t>
            </a:r>
            <a:r>
              <a:rPr lang="en-GB" dirty="0" err="1"/>
              <a:t>artifacts</a:t>
            </a:r>
            <a:r>
              <a:rPr lang="en-GB" dirty="0"/>
              <a:t> and Yum channels for RPMs</a:t>
            </a:r>
            <a:r>
              <a:rPr lang="en-GB" dirty="0" smtClean="0"/>
              <a:t>.</a:t>
            </a:r>
          </a:p>
          <a:p>
            <a:pPr marL="342900" indent="-342900" algn="l">
              <a:buFont typeface="Arial" panose="020B0604020202020204" pitchFamily="34" charset="0"/>
              <a:buChar char="•"/>
            </a:pPr>
            <a:r>
              <a:rPr lang="en-GB" dirty="0" smtClean="0"/>
              <a:t> </a:t>
            </a:r>
            <a:r>
              <a:rPr lang="en-GB" dirty="0"/>
              <a:t>Nexus also supports the Docker Registry API now. Using Nexus for RPM distributions is just one option. You can build Yum channels with a shell script fairly easily. </a:t>
            </a:r>
          </a:p>
        </p:txBody>
      </p:sp>
    </p:spTree>
    <p:extLst>
      <p:ext uri="{BB962C8B-B14F-4D97-AF65-F5344CB8AC3E}">
        <p14:creationId xmlns:p14="http://schemas.microsoft.com/office/powerpoint/2010/main" val="41721286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 Server Infrastructure</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20000"/>
          </a:bodyPr>
          <a:lstStyle/>
          <a:p>
            <a:pPr marL="342900" indent="-342900" algn="l">
              <a:buFont typeface="Arial" panose="020B0604020202020204" pitchFamily="34" charset="0"/>
              <a:buChar char="•"/>
            </a:pPr>
            <a:r>
              <a:rPr lang="en-GB" dirty="0"/>
              <a:t>The build server is usually a </a:t>
            </a:r>
            <a:r>
              <a:rPr lang="en-GB" dirty="0" smtClean="0"/>
              <a:t>critical </a:t>
            </a:r>
            <a:r>
              <a:rPr lang="en-GB" dirty="0"/>
              <a:t>machine for the organization</a:t>
            </a:r>
            <a:r>
              <a:rPr lang="en-GB" dirty="0" smtClean="0"/>
              <a:t>.</a:t>
            </a:r>
          </a:p>
          <a:p>
            <a:pPr marL="342900" indent="-342900" algn="l">
              <a:buFont typeface="Arial" panose="020B0604020202020204" pitchFamily="34" charset="0"/>
              <a:buChar char="•"/>
            </a:pPr>
            <a:r>
              <a:rPr lang="en-GB" dirty="0" smtClean="0"/>
              <a:t> </a:t>
            </a:r>
            <a:r>
              <a:rPr lang="en-GB" dirty="0"/>
              <a:t>Building software is processor as well as memory and disk intensive. Builds shouldn't take too long, so </a:t>
            </a:r>
            <a:r>
              <a:rPr lang="en-GB" dirty="0" smtClean="0"/>
              <a:t>we </a:t>
            </a:r>
            <a:r>
              <a:rPr lang="en-GB" dirty="0"/>
              <a:t>will need a server with good specifications for the build server—with lots of disk space, processor cores, and RAM. </a:t>
            </a:r>
            <a:endParaRPr lang="en-GB" dirty="0" smtClean="0"/>
          </a:p>
          <a:p>
            <a:pPr marL="342900" indent="-342900" algn="l">
              <a:buFont typeface="Arial" panose="020B0604020202020204" pitchFamily="34" charset="0"/>
              <a:buChar char="•"/>
            </a:pPr>
            <a:r>
              <a:rPr lang="en-GB" dirty="0" smtClean="0"/>
              <a:t>The </a:t>
            </a:r>
            <a:r>
              <a:rPr lang="en-GB" dirty="0"/>
              <a:t>build server also has a kind of social aspect: it is here that the code of many different people and roles integrates properly for the first time. </a:t>
            </a:r>
            <a:endParaRPr lang="en-GB" dirty="0" smtClean="0"/>
          </a:p>
          <a:p>
            <a:pPr marL="342900" indent="-342900" algn="l">
              <a:buFont typeface="Arial" panose="020B0604020202020204" pitchFamily="34" charset="0"/>
              <a:buChar char="•"/>
            </a:pPr>
            <a:r>
              <a:rPr lang="en-GB" dirty="0" smtClean="0"/>
              <a:t>This </a:t>
            </a:r>
            <a:r>
              <a:rPr lang="en-GB" dirty="0"/>
              <a:t>aspect grows in importance if the servers are fast enough. </a:t>
            </a:r>
            <a:endParaRPr lang="en-GB" dirty="0" smtClean="0"/>
          </a:p>
          <a:p>
            <a:pPr marL="342900" indent="-342900" algn="l">
              <a:buFont typeface="Arial" panose="020B0604020202020204" pitchFamily="34" charset="0"/>
              <a:buChar char="•"/>
            </a:pPr>
            <a:r>
              <a:rPr lang="en-GB" dirty="0" smtClean="0"/>
              <a:t>Machines </a:t>
            </a:r>
            <a:r>
              <a:rPr lang="en-GB" dirty="0"/>
              <a:t>are cheaper than people, so don't let this particular machine be the area you save money on. </a:t>
            </a:r>
          </a:p>
        </p:txBody>
      </p:sp>
    </p:spTree>
    <p:extLst>
      <p:ext uri="{BB962C8B-B14F-4D97-AF65-F5344CB8AC3E}">
        <p14:creationId xmlns:p14="http://schemas.microsoft.com/office/powerpoint/2010/main" val="12970367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 Server Infrastructure</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smtClean="0"/>
              <a:t>To </a:t>
            </a:r>
            <a:r>
              <a:rPr lang="en-GB" dirty="0"/>
              <a:t>reduce build queues, you can add build slaves</a:t>
            </a:r>
            <a:r>
              <a:rPr lang="en-GB" dirty="0" smtClean="0"/>
              <a:t>.</a:t>
            </a:r>
          </a:p>
          <a:p>
            <a:pPr marL="342900" indent="-342900" algn="l">
              <a:buFont typeface="Arial" panose="020B0604020202020204" pitchFamily="34" charset="0"/>
              <a:buChar char="•"/>
            </a:pPr>
            <a:r>
              <a:rPr lang="en-GB" dirty="0" smtClean="0"/>
              <a:t> </a:t>
            </a:r>
            <a:r>
              <a:rPr lang="en-GB" dirty="0"/>
              <a:t>The master server will send  builds to the slaves based on a round-robin scheme or tie specific builds to specific build slaves. </a:t>
            </a:r>
            <a:endParaRPr lang="en-GB" dirty="0" smtClean="0"/>
          </a:p>
          <a:p>
            <a:pPr marL="342900" indent="-342900" algn="l">
              <a:buFont typeface="Arial" panose="020B0604020202020204" pitchFamily="34" charset="0"/>
              <a:buChar char="•"/>
            </a:pPr>
            <a:r>
              <a:rPr lang="en-GB" dirty="0" smtClean="0"/>
              <a:t>The </a:t>
            </a:r>
            <a:r>
              <a:rPr lang="en-GB" dirty="0"/>
              <a:t>reason for this is usually that some builds have certain requirements on the host operating system. </a:t>
            </a:r>
            <a:endParaRPr lang="en-GB" dirty="0" smtClean="0"/>
          </a:p>
          <a:p>
            <a:pPr marL="342900" indent="-342900" algn="l">
              <a:buFont typeface="Arial" panose="020B0604020202020204" pitchFamily="34" charset="0"/>
              <a:buChar char="•"/>
            </a:pPr>
            <a:r>
              <a:rPr lang="en-GB" dirty="0" smtClean="0"/>
              <a:t>Build </a:t>
            </a:r>
            <a:r>
              <a:rPr lang="en-GB" dirty="0"/>
              <a:t>slaves can be used to increase the efficiency of parallel builds. They can also be used to build software on different operating systems. </a:t>
            </a:r>
            <a:endParaRPr lang="en-GB" dirty="0" smtClean="0"/>
          </a:p>
          <a:p>
            <a:pPr marL="342900" indent="-342900" algn="l">
              <a:buFont typeface="Arial" panose="020B0604020202020204" pitchFamily="34" charset="0"/>
              <a:buChar char="•"/>
            </a:pPr>
            <a:r>
              <a:rPr lang="en-GB" dirty="0" smtClean="0"/>
              <a:t>For </a:t>
            </a:r>
            <a:r>
              <a:rPr lang="en-GB" dirty="0"/>
              <a:t>instance, you can have a Linux Jenkins master server and Windows slaves for components that use Windows build tools. To build software for the Apple Mac, it's useful to have a Mac build slave, especially since Apple has quirky rules regarding the deployment of their operating system on virtual servers. </a:t>
            </a:r>
          </a:p>
        </p:txBody>
      </p:sp>
    </p:spTree>
    <p:extLst>
      <p:ext uri="{BB962C8B-B14F-4D97-AF65-F5344CB8AC3E}">
        <p14:creationId xmlns:p14="http://schemas.microsoft.com/office/powerpoint/2010/main" val="35172149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 Software</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a:t>Depending on the complexity of your builds, you might need to install many different types of build tool on your build server</a:t>
            </a:r>
            <a:r>
              <a:rPr lang="en-GB" dirty="0" smtClean="0"/>
              <a:t>.</a:t>
            </a:r>
          </a:p>
          <a:p>
            <a:pPr marL="342900" indent="-342900" algn="l">
              <a:buFont typeface="Arial" panose="020B0604020202020204" pitchFamily="34" charset="0"/>
              <a:buChar char="•"/>
            </a:pPr>
            <a:r>
              <a:rPr lang="en-GB" dirty="0" smtClean="0"/>
              <a:t> </a:t>
            </a:r>
            <a:r>
              <a:rPr lang="en-GB" dirty="0"/>
              <a:t>Remember that </a:t>
            </a:r>
            <a:r>
              <a:rPr lang="en-GB" dirty="0" smtClean="0"/>
              <a:t>tools like Jenkins are </a:t>
            </a:r>
            <a:r>
              <a:rPr lang="en-GB" dirty="0"/>
              <a:t>mostly used to trigger builds, not perform the builds themselves. </a:t>
            </a:r>
            <a:endParaRPr lang="en-GB" dirty="0" smtClean="0"/>
          </a:p>
          <a:p>
            <a:pPr marL="342900" indent="-342900" algn="l">
              <a:buFont typeface="Arial" panose="020B0604020202020204" pitchFamily="34" charset="0"/>
              <a:buChar char="•"/>
            </a:pPr>
            <a:r>
              <a:rPr lang="en-GB" dirty="0" smtClean="0"/>
              <a:t>That </a:t>
            </a:r>
            <a:r>
              <a:rPr lang="en-GB" dirty="0"/>
              <a:t>job is delegated to the build system used, such as Maven or Make. </a:t>
            </a:r>
            <a:endParaRPr lang="en-GB" dirty="0" smtClean="0"/>
          </a:p>
          <a:p>
            <a:pPr marL="342900" indent="-342900" algn="l">
              <a:buFont typeface="Arial" panose="020B0604020202020204" pitchFamily="34" charset="0"/>
              <a:buChar char="•"/>
            </a:pPr>
            <a:r>
              <a:rPr lang="en-GB" dirty="0"/>
              <a:t>I</a:t>
            </a:r>
            <a:r>
              <a:rPr lang="en-GB" dirty="0" smtClean="0"/>
              <a:t>t's usually most </a:t>
            </a:r>
            <a:r>
              <a:rPr lang="en-GB" dirty="0"/>
              <a:t>convenient to have a Linux-based host operating system. </a:t>
            </a:r>
            <a:endParaRPr lang="en-GB" dirty="0" smtClean="0"/>
          </a:p>
          <a:p>
            <a:pPr marL="342900" indent="-342900" algn="l">
              <a:buFont typeface="Arial" panose="020B0604020202020204" pitchFamily="34" charset="0"/>
              <a:buChar char="•"/>
            </a:pPr>
            <a:r>
              <a:rPr lang="en-GB" dirty="0" smtClean="0"/>
              <a:t>Most </a:t>
            </a:r>
            <a:r>
              <a:rPr lang="en-GB" dirty="0"/>
              <a:t>of the build systems are available in the distribution repositories, so it's very convenient to install them from there. </a:t>
            </a:r>
            <a:endParaRPr lang="en-GB" dirty="0" smtClean="0"/>
          </a:p>
          <a:p>
            <a:pPr marL="342900" indent="-342900" algn="l">
              <a:buFont typeface="Arial" panose="020B0604020202020204" pitchFamily="34" charset="0"/>
              <a:buChar char="•"/>
            </a:pPr>
            <a:r>
              <a:rPr lang="en-GB" dirty="0"/>
              <a:t>T</a:t>
            </a:r>
            <a:r>
              <a:rPr lang="en-GB" dirty="0" smtClean="0"/>
              <a:t>o </a:t>
            </a:r>
            <a:r>
              <a:rPr lang="en-GB" dirty="0"/>
              <a:t>keep your build server up to date, you can use the same deployment servers that you use to keep your application servers up to date.</a:t>
            </a:r>
          </a:p>
        </p:txBody>
      </p:sp>
    </p:spTree>
    <p:extLst>
      <p:ext uri="{BB962C8B-B14F-4D97-AF65-F5344CB8AC3E}">
        <p14:creationId xmlns:p14="http://schemas.microsoft.com/office/powerpoint/2010/main" val="18887908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 Triggers</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smtClean="0"/>
              <a:t>You </a:t>
            </a:r>
            <a:r>
              <a:rPr lang="en-GB" dirty="0"/>
              <a:t>can either use a timer to trigger builds, or you can poll the code repository for changes and build if there were changes. </a:t>
            </a:r>
            <a:endParaRPr lang="en-GB" dirty="0" smtClean="0"/>
          </a:p>
          <a:p>
            <a:pPr marL="342900" indent="-342900" algn="l">
              <a:buFont typeface="Arial" panose="020B0604020202020204" pitchFamily="34" charset="0"/>
              <a:buChar char="•"/>
            </a:pPr>
            <a:r>
              <a:rPr lang="en-GB" dirty="0" smtClean="0"/>
              <a:t>It </a:t>
            </a:r>
            <a:r>
              <a:rPr lang="en-GB" dirty="0"/>
              <a:t>can be useful to use both methods at the same time: </a:t>
            </a:r>
            <a:endParaRPr lang="en-GB" dirty="0" smtClean="0"/>
          </a:p>
          <a:p>
            <a:pPr marL="342900" indent="-342900" algn="l">
              <a:buFont typeface="Arial" panose="020B0604020202020204" pitchFamily="34" charset="0"/>
              <a:buChar char="•"/>
            </a:pPr>
            <a:r>
              <a:rPr lang="en-GB" dirty="0" smtClean="0"/>
              <a:t>Git </a:t>
            </a:r>
            <a:r>
              <a:rPr lang="en-GB" dirty="0"/>
              <a:t>repository polling can be used most of the time so that every check in triggers a build. </a:t>
            </a:r>
          </a:p>
          <a:p>
            <a:pPr marL="342900" indent="-342900" algn="l">
              <a:buFont typeface="Arial" panose="020B0604020202020204" pitchFamily="34" charset="0"/>
              <a:buChar char="•"/>
            </a:pPr>
            <a:r>
              <a:rPr lang="en-GB" dirty="0" smtClean="0"/>
              <a:t>Nightly </a:t>
            </a:r>
            <a:r>
              <a:rPr lang="en-GB" dirty="0"/>
              <a:t>builds can be triggered, which are more stringent than continuous builds, and thus take a longer time. Since these builds happen at night when nobody is supposed to work, it doesn't matter if they are slow. </a:t>
            </a:r>
          </a:p>
          <a:p>
            <a:pPr marL="342900" indent="-342900" algn="l">
              <a:buFont typeface="Arial" panose="020B0604020202020204" pitchFamily="34" charset="0"/>
              <a:buChar char="•"/>
            </a:pPr>
            <a:r>
              <a:rPr lang="en-GB" dirty="0" smtClean="0"/>
              <a:t>An </a:t>
            </a:r>
            <a:r>
              <a:rPr lang="en-GB" dirty="0"/>
              <a:t>upstream build can trigger a downstream build. You can also let the successful build of one job trigger another job. </a:t>
            </a:r>
          </a:p>
        </p:txBody>
      </p:sp>
    </p:spTree>
    <p:extLst>
      <p:ext uri="{BB962C8B-B14F-4D97-AF65-F5344CB8AC3E}">
        <p14:creationId xmlns:p14="http://schemas.microsoft.com/office/powerpoint/2010/main" val="1050885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Job Chaining</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a:t>It's often useful to be able to chain jobs together. </a:t>
            </a:r>
            <a:endParaRPr lang="en-GB" dirty="0" smtClean="0"/>
          </a:p>
          <a:p>
            <a:pPr marL="342900" indent="-342900" algn="l">
              <a:buFont typeface="Arial" panose="020B0604020202020204" pitchFamily="34" charset="0"/>
              <a:buChar char="•"/>
            </a:pPr>
            <a:r>
              <a:rPr lang="en-GB" dirty="0" smtClean="0"/>
              <a:t>In </a:t>
            </a:r>
            <a:r>
              <a:rPr lang="en-GB" dirty="0"/>
              <a:t>its simplest form, this works by triggering a second job in the event that the first job finishes successfully. </a:t>
            </a:r>
            <a:endParaRPr lang="en-GB" dirty="0" smtClean="0"/>
          </a:p>
          <a:p>
            <a:pPr marL="342900" indent="-342900" algn="l">
              <a:buFont typeface="Arial" panose="020B0604020202020204" pitchFamily="34" charset="0"/>
              <a:buChar char="•"/>
            </a:pPr>
            <a:r>
              <a:rPr lang="en-GB" dirty="0" smtClean="0"/>
              <a:t>Several </a:t>
            </a:r>
            <a:r>
              <a:rPr lang="en-GB" dirty="0"/>
              <a:t>jobs can be cascaded this way in a chain. </a:t>
            </a:r>
            <a:endParaRPr lang="en-GB" dirty="0" smtClean="0"/>
          </a:p>
          <a:p>
            <a:pPr marL="342900" indent="-342900" algn="l">
              <a:buFont typeface="Arial" panose="020B0604020202020204" pitchFamily="34" charset="0"/>
              <a:buChar char="•"/>
            </a:pPr>
            <a:r>
              <a:rPr lang="en-GB" dirty="0" smtClean="0"/>
              <a:t>Such </a:t>
            </a:r>
            <a:r>
              <a:rPr lang="en-GB" dirty="0"/>
              <a:t>a build chain is quite often good enough for many purposes. </a:t>
            </a:r>
            <a:endParaRPr lang="en-GB" dirty="0" smtClean="0"/>
          </a:p>
          <a:p>
            <a:pPr marL="342900" indent="-342900" algn="l">
              <a:buFont typeface="Arial" panose="020B0604020202020204" pitchFamily="34" charset="0"/>
              <a:buChar char="•"/>
            </a:pPr>
            <a:r>
              <a:rPr lang="en-GB" dirty="0" smtClean="0"/>
              <a:t>Sometimes</a:t>
            </a:r>
            <a:r>
              <a:rPr lang="en-GB" dirty="0"/>
              <a:t>, a nicer visualization of the build steps as well as greater control over the details of the chain is desired. </a:t>
            </a:r>
            <a:r>
              <a:rPr lang="en-GB" dirty="0" smtClean="0"/>
              <a:t> </a:t>
            </a:r>
            <a:endParaRPr lang="en-GB" dirty="0"/>
          </a:p>
        </p:txBody>
      </p:sp>
    </p:spTree>
    <p:extLst>
      <p:ext uri="{BB962C8B-B14F-4D97-AF65-F5344CB8AC3E}">
        <p14:creationId xmlns:p14="http://schemas.microsoft.com/office/powerpoint/2010/main" val="11304142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Job Chaining</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smtClean="0"/>
              <a:t>In </a:t>
            </a:r>
            <a:r>
              <a:rPr lang="en-GB" dirty="0"/>
              <a:t>Jenkins terminology, the first build in a chain is called the upstream build, and the second one is called the downstream build. </a:t>
            </a:r>
            <a:endParaRPr lang="en-GB" dirty="0" smtClean="0"/>
          </a:p>
          <a:p>
            <a:pPr marL="342900" indent="-342900" algn="l">
              <a:buFont typeface="Arial" panose="020B0604020202020204" pitchFamily="34" charset="0"/>
              <a:buChar char="•"/>
            </a:pPr>
            <a:r>
              <a:rPr lang="en-GB" dirty="0" smtClean="0"/>
              <a:t>While </a:t>
            </a:r>
            <a:r>
              <a:rPr lang="en-GB" dirty="0"/>
              <a:t>this way of chaining builds is often sufficient, there will most likely be a need for greater control of the build chain eventually. </a:t>
            </a:r>
            <a:endParaRPr lang="en-GB" dirty="0" smtClean="0"/>
          </a:p>
          <a:p>
            <a:pPr marL="342900" indent="-342900" algn="l">
              <a:buFont typeface="Arial" panose="020B0604020202020204" pitchFamily="34" charset="0"/>
              <a:buChar char="•"/>
            </a:pPr>
            <a:r>
              <a:rPr lang="en-GB" dirty="0" smtClean="0"/>
              <a:t>Such </a:t>
            </a:r>
            <a:r>
              <a:rPr lang="en-GB" dirty="0"/>
              <a:t>a build chain is often called a pipeline or workflow. There are many plugins that create improved pipelines for Jenkins, and the fact  that there are several shows that there is indeed a great desire for improvements  in this area. </a:t>
            </a:r>
          </a:p>
        </p:txBody>
      </p:sp>
    </p:spTree>
    <p:extLst>
      <p:ext uri="{BB962C8B-B14F-4D97-AF65-F5344CB8AC3E}">
        <p14:creationId xmlns:p14="http://schemas.microsoft.com/office/powerpoint/2010/main" val="16855279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Collating metrics</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smtClean="0"/>
              <a:t>A </a:t>
            </a:r>
            <a:r>
              <a:rPr lang="en-GB" dirty="0"/>
              <a:t>useful thing that a build server can do is the collation of software quality metrics. </a:t>
            </a:r>
            <a:endParaRPr lang="en-GB" dirty="0" smtClean="0"/>
          </a:p>
          <a:p>
            <a:pPr marL="342900" indent="-342900" algn="l">
              <a:buFont typeface="Arial" panose="020B0604020202020204" pitchFamily="34" charset="0"/>
              <a:buChar char="•"/>
            </a:pPr>
            <a:r>
              <a:rPr lang="en-GB" dirty="0" smtClean="0"/>
              <a:t>Jenkins </a:t>
            </a:r>
            <a:r>
              <a:rPr lang="en-GB" dirty="0"/>
              <a:t>has some support for this out of the box. Java unit tests are executed and can be visualized directly on the job page. </a:t>
            </a:r>
            <a:endParaRPr lang="en-GB" dirty="0" smtClean="0"/>
          </a:p>
          <a:p>
            <a:pPr marL="342900" indent="-342900" algn="l">
              <a:buFont typeface="Arial" panose="020B0604020202020204" pitchFamily="34" charset="0"/>
              <a:buChar char="•"/>
            </a:pPr>
            <a:r>
              <a:rPr lang="en-GB" dirty="0" smtClean="0"/>
              <a:t>Another </a:t>
            </a:r>
            <a:r>
              <a:rPr lang="en-GB" dirty="0"/>
              <a:t>more advanced option is using the Sonar code quality </a:t>
            </a:r>
            <a:r>
              <a:rPr lang="en-GB" dirty="0" smtClean="0"/>
              <a:t>visualizer.</a:t>
            </a:r>
          </a:p>
          <a:p>
            <a:pPr marL="342900" indent="-342900" algn="l">
              <a:buFont typeface="Arial" panose="020B0604020202020204" pitchFamily="34" charset="0"/>
              <a:buChar char="•"/>
            </a:pPr>
            <a:r>
              <a:rPr lang="en-GB" dirty="0" smtClean="0"/>
              <a:t>Sonar </a:t>
            </a:r>
            <a:r>
              <a:rPr lang="en-GB" dirty="0"/>
              <a:t>tests are run during the build phase and propagated to the Sonar server, where they are stored and visualized. </a:t>
            </a:r>
            <a:endParaRPr lang="en-GB" dirty="0" smtClean="0"/>
          </a:p>
          <a:p>
            <a:pPr marL="342900" indent="-342900" algn="l">
              <a:buFont typeface="Arial" panose="020B0604020202020204" pitchFamily="34" charset="0"/>
              <a:buChar char="•"/>
            </a:pPr>
            <a:r>
              <a:rPr lang="en-GB" dirty="0" smtClean="0"/>
              <a:t>A </a:t>
            </a:r>
            <a:r>
              <a:rPr lang="en-GB" dirty="0"/>
              <a:t>Sonar server can be a great way for a development team to see the fruits of their efforts at improving the code base. </a:t>
            </a:r>
            <a:endParaRPr lang="en-GB" dirty="0" smtClean="0"/>
          </a:p>
          <a:p>
            <a:pPr marL="342900" indent="-342900" algn="l">
              <a:buFont typeface="Arial" panose="020B0604020202020204" pitchFamily="34" charset="0"/>
              <a:buChar char="•"/>
            </a:pPr>
            <a:r>
              <a:rPr lang="en-GB" dirty="0" smtClean="0"/>
              <a:t>The </a:t>
            </a:r>
            <a:r>
              <a:rPr lang="en-GB" dirty="0"/>
              <a:t>drawback of implementing a Sonar server is that it sometimes slows down the builds. The recommendation is to perform the Sonar builds in your nightly builds, once a day.</a:t>
            </a:r>
          </a:p>
        </p:txBody>
      </p:sp>
    </p:spTree>
    <p:extLst>
      <p:ext uri="{BB962C8B-B14F-4D97-AF65-F5344CB8AC3E}">
        <p14:creationId xmlns:p14="http://schemas.microsoft.com/office/powerpoint/2010/main" val="9644317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 metrics visualization</a:t>
            </a:r>
            <a:endParaRPr lang="en-GB" dirty="0"/>
          </a:p>
        </p:txBody>
      </p:sp>
      <p:sp>
        <p:nvSpPr>
          <p:cNvPr id="3" name="Subtitle 2"/>
          <p:cNvSpPr>
            <a:spLocks noGrp="1"/>
          </p:cNvSpPr>
          <p:nvPr>
            <p:ph type="subTitle" idx="1"/>
          </p:nvPr>
        </p:nvSpPr>
        <p:spPr>
          <a:xfrm>
            <a:off x="1524000" y="3602037"/>
            <a:ext cx="9144000" cy="2808094"/>
          </a:xfrm>
        </p:spPr>
        <p:txBody>
          <a:bodyPr>
            <a:normAutofit fontScale="62500" lnSpcReduction="20000"/>
          </a:bodyPr>
          <a:lstStyle/>
          <a:p>
            <a:pPr marL="342900" indent="-342900" algn="l">
              <a:buFont typeface="Arial" panose="020B0604020202020204" pitchFamily="34" charset="0"/>
              <a:buChar char="•"/>
            </a:pPr>
            <a:r>
              <a:rPr lang="en-GB" dirty="0"/>
              <a:t>The build server produces a lot of data that is amenable to visualization on a shared display. </a:t>
            </a:r>
            <a:endParaRPr lang="en-GB" dirty="0" smtClean="0"/>
          </a:p>
          <a:p>
            <a:pPr marL="342900" indent="-342900" algn="l">
              <a:buFont typeface="Arial" panose="020B0604020202020204" pitchFamily="34" charset="0"/>
              <a:buChar char="•"/>
            </a:pPr>
            <a:r>
              <a:rPr lang="en-GB" dirty="0" smtClean="0"/>
              <a:t>It </a:t>
            </a:r>
            <a:r>
              <a:rPr lang="en-GB" dirty="0"/>
              <a:t>is useful to be immediately aware that a build has failed, for instance. </a:t>
            </a:r>
            <a:endParaRPr lang="en-GB" dirty="0" smtClean="0"/>
          </a:p>
          <a:p>
            <a:pPr marL="342900" indent="-342900" algn="l">
              <a:buFont typeface="Arial" panose="020B0604020202020204" pitchFamily="34" charset="0"/>
              <a:buChar char="•"/>
            </a:pPr>
            <a:r>
              <a:rPr lang="en-GB" dirty="0" smtClean="0"/>
              <a:t>The </a:t>
            </a:r>
            <a:r>
              <a:rPr lang="en-GB" dirty="0"/>
              <a:t>easiest thing is to just hook up a monitor in a kiosk-like configuration with a web browser pointing to your build server web interface. </a:t>
            </a:r>
            <a:endParaRPr lang="en-GB" dirty="0" smtClean="0"/>
          </a:p>
          <a:p>
            <a:pPr marL="342900" indent="-342900" algn="l">
              <a:buFont typeface="Arial" panose="020B0604020202020204" pitchFamily="34" charset="0"/>
              <a:buChar char="•"/>
            </a:pPr>
            <a:r>
              <a:rPr lang="en-GB" dirty="0" smtClean="0"/>
              <a:t>Jenkins </a:t>
            </a:r>
            <a:r>
              <a:rPr lang="en-GB" dirty="0"/>
              <a:t>has many plugins that provide a simplified job overview suitable for kiosk displays. These are sometimes called information radiators. </a:t>
            </a:r>
            <a:endParaRPr lang="en-GB" dirty="0" smtClean="0"/>
          </a:p>
          <a:p>
            <a:pPr marL="342900" indent="-342900" algn="l">
              <a:buFont typeface="Arial" panose="020B0604020202020204" pitchFamily="34" charset="0"/>
              <a:buChar char="•"/>
            </a:pPr>
            <a:r>
              <a:rPr lang="en-GB" dirty="0" smtClean="0"/>
              <a:t>It </a:t>
            </a:r>
            <a:r>
              <a:rPr lang="en-GB" dirty="0"/>
              <a:t>is also common to hook up other types of hardware to the build status, such as lava lamps or </a:t>
            </a:r>
            <a:r>
              <a:rPr lang="en-GB" dirty="0" err="1"/>
              <a:t>colorful</a:t>
            </a:r>
            <a:r>
              <a:rPr lang="en-GB" dirty="0"/>
              <a:t> LED lamps. </a:t>
            </a:r>
            <a:endParaRPr lang="en-GB" dirty="0" smtClean="0"/>
          </a:p>
          <a:p>
            <a:pPr marL="342900" indent="-342900" algn="l">
              <a:buFont typeface="Arial" panose="020B0604020202020204" pitchFamily="34" charset="0"/>
              <a:buChar char="•"/>
            </a:pPr>
            <a:r>
              <a:rPr lang="en-GB" dirty="0" smtClean="0"/>
              <a:t>In </a:t>
            </a:r>
            <a:r>
              <a:rPr lang="en-GB" dirty="0"/>
              <a:t>my experience, this kind of display can make people enthusiastic about the build server. Succeeding with having a useful display in the long run is more tricky than it would first appear, though. The screen can be distracting. If you put the screen where it's not easily seen in order to circumvent the distraction, the purpose of the display is defeated.</a:t>
            </a:r>
          </a:p>
        </p:txBody>
      </p:sp>
    </p:spTree>
    <p:extLst>
      <p:ext uri="{BB962C8B-B14F-4D97-AF65-F5344CB8AC3E}">
        <p14:creationId xmlns:p14="http://schemas.microsoft.com/office/powerpoint/2010/main" val="22040804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 metrics visualization</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a:t>A lava lamp in combination with a screen placed discreetly could be a useful combination. </a:t>
            </a:r>
            <a:endParaRPr lang="en-GB" dirty="0" smtClean="0"/>
          </a:p>
          <a:p>
            <a:pPr marL="342900" indent="-342900" algn="l">
              <a:buFont typeface="Arial" panose="020B0604020202020204" pitchFamily="34" charset="0"/>
              <a:buChar char="•"/>
            </a:pPr>
            <a:r>
              <a:rPr lang="en-GB" dirty="0" smtClean="0"/>
              <a:t>The </a:t>
            </a:r>
            <a:r>
              <a:rPr lang="en-GB" dirty="0"/>
              <a:t>lava lamp is not normally lit, and thus not distracting. When a build error occurs, it lights up, and then you know that you should have a look at the build information radiator. </a:t>
            </a:r>
            <a:endParaRPr lang="en-GB" dirty="0" smtClean="0"/>
          </a:p>
          <a:p>
            <a:pPr marL="342900" indent="-342900" algn="l">
              <a:buFont typeface="Arial" panose="020B0604020202020204" pitchFamily="34" charset="0"/>
              <a:buChar char="•"/>
            </a:pPr>
            <a:r>
              <a:rPr lang="en-GB" dirty="0" smtClean="0"/>
              <a:t>The </a:t>
            </a:r>
            <a:r>
              <a:rPr lang="en-GB" dirty="0"/>
              <a:t>lava lamp even conveys a form of historical record of the build quality. As the lava lamp lights up, it grows warm, and after a while, the lava moves around inside the lamp. </a:t>
            </a:r>
            <a:endParaRPr lang="en-GB" dirty="0" smtClean="0"/>
          </a:p>
          <a:p>
            <a:pPr marL="342900" indent="-342900" algn="l">
              <a:buFont typeface="Arial" panose="020B0604020202020204" pitchFamily="34" charset="0"/>
              <a:buChar char="•"/>
            </a:pPr>
            <a:r>
              <a:rPr lang="en-GB" dirty="0" smtClean="0"/>
              <a:t>When </a:t>
            </a:r>
            <a:r>
              <a:rPr lang="en-GB" dirty="0"/>
              <a:t>the error is corrected, the lamp cools down, but the heat remains for a while, so the lava will move around for a time proportional to how long it took to fix the build error. </a:t>
            </a:r>
          </a:p>
        </p:txBody>
      </p:sp>
    </p:spTree>
    <p:extLst>
      <p:ext uri="{BB962C8B-B14F-4D97-AF65-F5344CB8AC3E}">
        <p14:creationId xmlns:p14="http://schemas.microsoft.com/office/powerpoint/2010/main" val="77577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fontScale="77500" lnSpcReduction="20000"/>
          </a:bodyPr>
          <a:lstStyle/>
          <a:p>
            <a:pPr marL="342900" indent="-342900" algn="l">
              <a:buFont typeface="Arial" panose="020B0604020202020204" pitchFamily="34" charset="0"/>
              <a:buChar char="•"/>
            </a:pPr>
            <a:r>
              <a:rPr lang="en-GB" dirty="0" smtClean="0"/>
              <a:t>Another core value is the concept of Continuous Integration (CI) and workflow automation. </a:t>
            </a:r>
          </a:p>
          <a:p>
            <a:pPr marL="342900" indent="-342900" algn="l">
              <a:buFont typeface="Arial" panose="020B0604020202020204" pitchFamily="34" charset="0"/>
              <a:buChar char="•"/>
            </a:pPr>
            <a:r>
              <a:rPr lang="en-GB" dirty="0" smtClean="0"/>
              <a:t>Automate tedious and repetitive tasks to reduce or eliminate errors. </a:t>
            </a:r>
          </a:p>
          <a:p>
            <a:pPr marL="342900" indent="-342900" algn="l">
              <a:buFont typeface="Arial" panose="020B0604020202020204" pitchFamily="34" charset="0"/>
              <a:buChar char="•"/>
            </a:pPr>
            <a:r>
              <a:rPr lang="en-GB" dirty="0" smtClean="0"/>
              <a:t>Remember, the final goal is to increase business value. </a:t>
            </a:r>
          </a:p>
          <a:p>
            <a:pPr marL="342900" indent="-342900" algn="l">
              <a:buFont typeface="Arial" panose="020B0604020202020204" pitchFamily="34" charset="0"/>
              <a:buChar char="•"/>
            </a:pPr>
            <a:r>
              <a:rPr lang="en-GB" dirty="0" smtClean="0"/>
              <a:t>Don’t automate just for the sake of automating.  (Tesla is finding this out the hard way.)</a:t>
            </a:r>
          </a:p>
          <a:p>
            <a:pPr marL="342900" indent="-342900" algn="l">
              <a:buFont typeface="Arial" panose="020B0604020202020204" pitchFamily="34" charset="0"/>
              <a:buChar char="•"/>
            </a:pPr>
            <a:endParaRPr lang="en-GB" dirty="0" smtClean="0"/>
          </a:p>
          <a:p>
            <a:pPr algn="l"/>
            <a:endParaRPr lang="en-GB"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41117099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Fixing build errors</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smtClean="0"/>
              <a:t>The </a:t>
            </a:r>
            <a:r>
              <a:rPr lang="en-GB" dirty="0"/>
              <a:t>build server can signal errors and code quality problems as much as it wants; if developer teams don't care about the problems, then the investment in the notifications and visualization is all for nought. </a:t>
            </a:r>
            <a:endParaRPr lang="en-GB" dirty="0" smtClean="0"/>
          </a:p>
          <a:p>
            <a:pPr marL="342900" indent="-342900" algn="l">
              <a:buFont typeface="Arial" panose="020B0604020202020204" pitchFamily="34" charset="0"/>
              <a:buChar char="•"/>
            </a:pPr>
            <a:r>
              <a:rPr lang="en-GB" dirty="0" smtClean="0"/>
              <a:t>This </a:t>
            </a:r>
            <a:r>
              <a:rPr lang="en-GB" dirty="0"/>
              <a:t>isn't something that can be solved by technical means alone. There has to be a process that everybody agrees </a:t>
            </a:r>
            <a:r>
              <a:rPr lang="en-GB" dirty="0" smtClean="0"/>
              <a:t>on.</a:t>
            </a:r>
          </a:p>
          <a:p>
            <a:pPr marL="342900" indent="-342900" algn="l">
              <a:buFont typeface="Arial" panose="020B0604020202020204" pitchFamily="34" charset="0"/>
              <a:buChar char="•"/>
            </a:pPr>
            <a:r>
              <a:rPr lang="en-GB" dirty="0" smtClean="0"/>
              <a:t> The </a:t>
            </a:r>
            <a:r>
              <a:rPr lang="en-GB" dirty="0"/>
              <a:t>easiest way for a consensus to be achieved is for the process to be of obvious benefit to everyone involved. </a:t>
            </a:r>
            <a:endParaRPr lang="en-GB" dirty="0" smtClean="0"/>
          </a:p>
          <a:p>
            <a:pPr marL="342900" indent="-342900" algn="l">
              <a:buFont typeface="Arial" panose="020B0604020202020204" pitchFamily="34" charset="0"/>
              <a:buChar char="•"/>
            </a:pPr>
            <a:r>
              <a:rPr lang="en-GB" dirty="0" smtClean="0"/>
              <a:t>Part </a:t>
            </a:r>
            <a:r>
              <a:rPr lang="en-GB" dirty="0"/>
              <a:t>of the problem is organizations where everything is on fire all the time. Is a build error more important than a production error? </a:t>
            </a:r>
            <a:endParaRPr lang="en-GB" dirty="0" smtClean="0"/>
          </a:p>
          <a:p>
            <a:pPr marL="342900" indent="-342900" algn="l">
              <a:buFont typeface="Arial" panose="020B0604020202020204" pitchFamily="34" charset="0"/>
              <a:buChar char="•"/>
            </a:pPr>
            <a:r>
              <a:rPr lang="en-GB" dirty="0" smtClean="0"/>
              <a:t>If </a:t>
            </a:r>
            <a:r>
              <a:rPr lang="en-GB" dirty="0"/>
              <a:t>code quality measures estimate that it will take years to improve a code base's quality, is it worthwhile to even get started with fixing the issues? </a:t>
            </a:r>
          </a:p>
        </p:txBody>
      </p:sp>
    </p:spTree>
    <p:extLst>
      <p:ext uri="{BB962C8B-B14F-4D97-AF65-F5344CB8AC3E}">
        <p14:creationId xmlns:p14="http://schemas.microsoft.com/office/powerpoint/2010/main" val="5260541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Fixing build errors</a:t>
            </a:r>
            <a:endParaRPr lang="en-GB" dirty="0"/>
          </a:p>
        </p:txBody>
      </p:sp>
      <p:sp>
        <p:nvSpPr>
          <p:cNvPr id="3" name="Subtitle 2"/>
          <p:cNvSpPr>
            <a:spLocks noGrp="1"/>
          </p:cNvSpPr>
          <p:nvPr>
            <p:ph type="subTitle" idx="1"/>
          </p:nvPr>
        </p:nvSpPr>
        <p:spPr>
          <a:xfrm>
            <a:off x="1524000" y="3602037"/>
            <a:ext cx="9144000" cy="2808094"/>
          </a:xfrm>
        </p:spPr>
        <p:txBody>
          <a:bodyPr>
            <a:normAutofit lnSpcReduction="10000"/>
          </a:bodyPr>
          <a:lstStyle/>
          <a:p>
            <a:pPr marL="342900" indent="-342900" algn="l">
              <a:buFont typeface="Arial" panose="020B0604020202020204" pitchFamily="34" charset="0"/>
              <a:buChar char="•"/>
            </a:pPr>
            <a:r>
              <a:rPr lang="en-GB" dirty="0"/>
              <a:t>How do we solve these kinds of problems? </a:t>
            </a:r>
            <a:endParaRPr lang="en-GB" dirty="0" smtClean="0"/>
          </a:p>
          <a:p>
            <a:pPr marL="342900" indent="-342900" algn="l">
              <a:buFont typeface="Arial" panose="020B0604020202020204" pitchFamily="34" charset="0"/>
              <a:buChar char="•"/>
            </a:pPr>
            <a:r>
              <a:rPr lang="en-GB" dirty="0" smtClean="0"/>
              <a:t>Don't </a:t>
            </a:r>
            <a:r>
              <a:rPr lang="en-GB" dirty="0"/>
              <a:t>overdo your code quality metrics. Reduce testing until reports show levels that are fixable. </a:t>
            </a:r>
            <a:r>
              <a:rPr lang="en-GB" dirty="0" smtClean="0"/>
              <a:t>You </a:t>
            </a:r>
            <a:r>
              <a:rPr lang="en-GB" dirty="0"/>
              <a:t>can add tests again after the initial set of problems is taken care of. </a:t>
            </a:r>
            <a:endParaRPr lang="en-GB" dirty="0" smtClean="0"/>
          </a:p>
          <a:p>
            <a:pPr marL="342900" indent="-342900" algn="l">
              <a:buFont typeface="Arial" panose="020B0604020202020204" pitchFamily="34" charset="0"/>
              <a:buChar char="•"/>
            </a:pPr>
            <a:r>
              <a:rPr lang="en-GB" dirty="0" smtClean="0"/>
              <a:t>Define </a:t>
            </a:r>
            <a:r>
              <a:rPr lang="en-GB" dirty="0"/>
              <a:t>a priority for problems. </a:t>
            </a:r>
            <a:endParaRPr lang="en-GB" dirty="0" smtClean="0"/>
          </a:p>
          <a:p>
            <a:pPr marL="800100" lvl="1" indent="-342900" algn="l">
              <a:buFont typeface="Arial" panose="020B0604020202020204" pitchFamily="34" charset="0"/>
              <a:buChar char="•"/>
            </a:pPr>
            <a:r>
              <a:rPr lang="en-GB" dirty="0" smtClean="0"/>
              <a:t>Fix </a:t>
            </a:r>
            <a:r>
              <a:rPr lang="en-GB" dirty="0"/>
              <a:t>production issues first. </a:t>
            </a:r>
          </a:p>
          <a:p>
            <a:pPr marL="800100" lvl="1" indent="-342900" algn="l">
              <a:buFont typeface="Arial" panose="020B0604020202020204" pitchFamily="34" charset="0"/>
              <a:buChar char="•"/>
            </a:pPr>
            <a:r>
              <a:rPr lang="en-GB" dirty="0" smtClean="0"/>
              <a:t>Then </a:t>
            </a:r>
            <a:r>
              <a:rPr lang="en-GB" dirty="0"/>
              <a:t>fix build errors. </a:t>
            </a:r>
            <a:endParaRPr lang="en-GB" dirty="0" smtClean="0"/>
          </a:p>
          <a:p>
            <a:pPr marL="800100" lvl="1" indent="-342900" algn="l">
              <a:buFont typeface="Arial" panose="020B0604020202020204" pitchFamily="34" charset="0"/>
              <a:buChar char="•"/>
            </a:pPr>
            <a:r>
              <a:rPr lang="en-GB" dirty="0" smtClean="0"/>
              <a:t>Do </a:t>
            </a:r>
            <a:r>
              <a:rPr lang="en-GB" dirty="0"/>
              <a:t>not submit new code on top of broken code until the issues  are resolved. </a:t>
            </a:r>
          </a:p>
        </p:txBody>
      </p:sp>
    </p:spTree>
    <p:extLst>
      <p:ext uri="{BB962C8B-B14F-4D97-AF65-F5344CB8AC3E}">
        <p14:creationId xmlns:p14="http://schemas.microsoft.com/office/powerpoint/2010/main" val="32084420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Robustness of build infrastructure</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a:t>While it is desirable that the build server becomes one of the focal points in your Continuous Delivery pipeline, also consider that the process of building and deployment should not come to a standstill in the event of a breakdown of the build server. </a:t>
            </a:r>
            <a:endParaRPr lang="en-GB" dirty="0" smtClean="0"/>
          </a:p>
          <a:p>
            <a:pPr marL="342900" indent="-342900" algn="l">
              <a:buFont typeface="Arial" panose="020B0604020202020204" pitchFamily="34" charset="0"/>
              <a:buChar char="•"/>
            </a:pPr>
            <a:r>
              <a:rPr lang="en-GB" dirty="0" smtClean="0"/>
              <a:t>For </a:t>
            </a:r>
            <a:r>
              <a:rPr lang="en-GB" dirty="0"/>
              <a:t>this reason, the builds themselves should be as robust as possible and repeatable on any host.</a:t>
            </a:r>
          </a:p>
          <a:p>
            <a:pPr marL="342900" indent="-342900" algn="l">
              <a:buFont typeface="Arial" panose="020B0604020202020204" pitchFamily="34" charset="0"/>
              <a:buChar char="•"/>
            </a:pPr>
            <a:r>
              <a:rPr lang="en-GB" dirty="0" smtClean="0"/>
              <a:t>This </a:t>
            </a:r>
            <a:r>
              <a:rPr lang="en-GB" dirty="0"/>
              <a:t>is fairly easy for some builds, such as Maven builds. Even so, a Maven build can exhibit any number of flaws that makes it non-portable. </a:t>
            </a:r>
            <a:endParaRPr lang="en-GB" dirty="0" smtClean="0"/>
          </a:p>
          <a:p>
            <a:pPr marL="342900" indent="-342900" algn="l">
              <a:buFont typeface="Arial" panose="020B0604020202020204" pitchFamily="34" charset="0"/>
              <a:buChar char="•"/>
            </a:pPr>
            <a:r>
              <a:rPr lang="en-GB" dirty="0" smtClean="0"/>
              <a:t>A </a:t>
            </a:r>
            <a:r>
              <a:rPr lang="en-GB" dirty="0"/>
              <a:t>C-based build can be pretty hard to make portable if one is not so fortunate as to have all build dependencies available in the operating system repositories. Still, robustness is usually worth the effort. </a:t>
            </a:r>
          </a:p>
        </p:txBody>
      </p:sp>
    </p:spTree>
    <p:extLst>
      <p:ext uri="{BB962C8B-B14F-4D97-AF65-F5344CB8AC3E}">
        <p14:creationId xmlns:p14="http://schemas.microsoft.com/office/powerpoint/2010/main" val="301897134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a:t>Testing is very important for software quality, and it's a very large subject in itself. </a:t>
            </a:r>
            <a:endParaRPr lang="en-GB" dirty="0" smtClean="0"/>
          </a:p>
          <a:p>
            <a:pPr marL="342900" indent="-342900" algn="l">
              <a:buFont typeface="Arial" panose="020B0604020202020204" pitchFamily="34" charset="0"/>
              <a:buChar char="•"/>
            </a:pPr>
            <a:r>
              <a:rPr lang="en-GB" dirty="0" smtClean="0"/>
              <a:t>How </a:t>
            </a:r>
            <a:r>
              <a:rPr lang="en-GB" dirty="0"/>
              <a:t>to make manual testing easier and less error prone </a:t>
            </a:r>
          </a:p>
          <a:p>
            <a:pPr marL="342900" indent="-342900" algn="l">
              <a:buFont typeface="Arial" panose="020B0604020202020204" pitchFamily="34" charset="0"/>
              <a:buChar char="•"/>
            </a:pPr>
            <a:r>
              <a:rPr lang="en-GB" dirty="0" smtClean="0"/>
              <a:t>Various </a:t>
            </a:r>
            <a:r>
              <a:rPr lang="en-GB" dirty="0"/>
              <a:t>types of testing, such as unit testing, and how to perform them  in practice </a:t>
            </a:r>
          </a:p>
          <a:p>
            <a:pPr marL="342900" indent="-342900" algn="l">
              <a:buFont typeface="Arial" panose="020B0604020202020204" pitchFamily="34" charset="0"/>
              <a:buChar char="•"/>
            </a:pPr>
            <a:r>
              <a:rPr lang="en-GB" dirty="0" smtClean="0"/>
              <a:t>Automated </a:t>
            </a:r>
            <a:r>
              <a:rPr lang="en-GB" dirty="0"/>
              <a:t>system integration </a:t>
            </a:r>
            <a:r>
              <a:rPr lang="en-GB" dirty="0" smtClean="0"/>
              <a:t>testing. </a:t>
            </a:r>
            <a:r>
              <a:rPr lang="en-GB" dirty="0"/>
              <a:t>We already had a look at how to accumulate test data with Sonar and </a:t>
            </a:r>
            <a:r>
              <a:rPr lang="en-GB" dirty="0" smtClean="0"/>
              <a:t>Jenkins and </a:t>
            </a:r>
            <a:r>
              <a:rPr lang="en-GB" dirty="0"/>
              <a:t>we will continue to delve deeper into this subject. </a:t>
            </a:r>
          </a:p>
        </p:txBody>
      </p:sp>
    </p:spTree>
    <p:extLst>
      <p:ext uri="{BB962C8B-B14F-4D97-AF65-F5344CB8AC3E}">
        <p14:creationId xmlns:p14="http://schemas.microsoft.com/office/powerpoint/2010/main" val="17709311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20000"/>
          </a:bodyPr>
          <a:lstStyle/>
          <a:p>
            <a:pPr marL="342900" indent="-342900" algn="l">
              <a:buFont typeface="Arial" panose="020B0604020202020204" pitchFamily="34" charset="0"/>
              <a:buChar char="•"/>
            </a:pPr>
            <a:r>
              <a:rPr lang="en-GB" dirty="0" smtClean="0"/>
              <a:t> </a:t>
            </a:r>
            <a:r>
              <a:rPr lang="en-GB" dirty="0"/>
              <a:t>Even if test automation has larger potential benefits for DevOps than manual  testing, manual testing will always be an important part of software development. If nothing else, we will need to perform our tests manually at least once in order to automate them.</a:t>
            </a:r>
          </a:p>
          <a:p>
            <a:pPr marL="342900" indent="-342900" algn="l">
              <a:buFont typeface="Arial" panose="020B0604020202020204" pitchFamily="34" charset="0"/>
              <a:buChar char="•"/>
            </a:pPr>
            <a:r>
              <a:rPr lang="en-GB" dirty="0" smtClean="0"/>
              <a:t>Acceptance </a:t>
            </a:r>
            <a:r>
              <a:rPr lang="en-GB" dirty="0"/>
              <a:t>testing in particular is hard to replace, even though there have been attempts to do so. </a:t>
            </a:r>
            <a:endParaRPr lang="en-GB" dirty="0" smtClean="0"/>
          </a:p>
          <a:p>
            <a:pPr marL="342900" indent="-342900" algn="l">
              <a:buFont typeface="Arial" panose="020B0604020202020204" pitchFamily="34" charset="0"/>
              <a:buChar char="•"/>
            </a:pPr>
            <a:r>
              <a:rPr lang="en-GB" dirty="0" smtClean="0"/>
              <a:t>Software </a:t>
            </a:r>
            <a:r>
              <a:rPr lang="en-GB" dirty="0"/>
              <a:t>requirement specifications can be terse and hard to understand even for the people developing the features that implement those requirements. In these cases, quality assurance people with their eyes on the  ball are invaluable and irreplaceable. </a:t>
            </a:r>
            <a:endParaRPr lang="en-GB" dirty="0" smtClean="0"/>
          </a:p>
        </p:txBody>
      </p:sp>
    </p:spTree>
    <p:extLst>
      <p:ext uri="{BB962C8B-B14F-4D97-AF65-F5344CB8AC3E}">
        <p14:creationId xmlns:p14="http://schemas.microsoft.com/office/powerpoint/2010/main" val="35251314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smtClean="0"/>
              <a:t>The </a:t>
            </a:r>
            <a:r>
              <a:rPr lang="en-GB" dirty="0"/>
              <a:t>things that make manual testing easier are the same things that make automated integration testing easier as well, so there is a synergy to achieve between the different testing strategies. </a:t>
            </a:r>
            <a:endParaRPr lang="en-GB" dirty="0" smtClean="0"/>
          </a:p>
          <a:p>
            <a:pPr marL="342900" indent="-342900" algn="l">
              <a:buFont typeface="Arial" panose="020B0604020202020204" pitchFamily="34" charset="0"/>
              <a:buChar char="•"/>
            </a:pPr>
            <a:r>
              <a:rPr lang="en-GB" dirty="0" smtClean="0"/>
              <a:t>In </a:t>
            </a:r>
            <a:r>
              <a:rPr lang="en-GB" dirty="0"/>
              <a:t>order to have happy quality assurance personnel, you need to: </a:t>
            </a:r>
          </a:p>
          <a:p>
            <a:pPr marL="342900" indent="-342900" algn="l">
              <a:buFont typeface="Arial" panose="020B0604020202020204" pitchFamily="34" charset="0"/>
              <a:buChar char="•"/>
            </a:pPr>
            <a:r>
              <a:rPr lang="en-GB" dirty="0" smtClean="0"/>
              <a:t>Manage </a:t>
            </a:r>
            <a:r>
              <a:rPr lang="en-GB" dirty="0"/>
              <a:t>test data, primarily the contents of backend databases, so that tests give the same results when you run them repeatedly </a:t>
            </a:r>
          </a:p>
          <a:p>
            <a:pPr marL="342900" indent="-342900" algn="l">
              <a:buFont typeface="Arial" panose="020B0604020202020204" pitchFamily="34" charset="0"/>
              <a:buChar char="•"/>
            </a:pPr>
            <a:r>
              <a:rPr lang="en-GB" dirty="0" smtClean="0"/>
              <a:t>Be </a:t>
            </a:r>
            <a:r>
              <a:rPr lang="en-GB" dirty="0"/>
              <a:t>able to make rapid deployments of new code in order to verify bug fixes Obvious as this may seem, it can be hard in practice</a:t>
            </a:r>
            <a:r>
              <a:rPr lang="en-GB" dirty="0" smtClean="0"/>
              <a:t>.</a:t>
            </a:r>
          </a:p>
          <a:p>
            <a:pPr algn="l"/>
            <a:endParaRPr lang="en-GB" dirty="0"/>
          </a:p>
        </p:txBody>
      </p:sp>
    </p:spTree>
    <p:extLst>
      <p:ext uri="{BB962C8B-B14F-4D97-AF65-F5344CB8AC3E}">
        <p14:creationId xmlns:p14="http://schemas.microsoft.com/office/powerpoint/2010/main" val="13438151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92500"/>
          </a:bodyPr>
          <a:lstStyle/>
          <a:p>
            <a:pPr marL="342900" indent="-342900" algn="l">
              <a:buFont typeface="Arial" panose="020B0604020202020204" pitchFamily="34" charset="0"/>
              <a:buChar char="•"/>
            </a:pPr>
            <a:r>
              <a:rPr lang="en-GB" dirty="0" smtClean="0"/>
              <a:t> </a:t>
            </a:r>
            <a:r>
              <a:rPr lang="en-GB" dirty="0"/>
              <a:t>Maybe you have large production databases that can't just be copied to test environments. </a:t>
            </a:r>
            <a:endParaRPr lang="en-GB" dirty="0" smtClean="0"/>
          </a:p>
          <a:p>
            <a:pPr marL="342900" indent="-342900" algn="l">
              <a:buFont typeface="Arial" panose="020B0604020202020204" pitchFamily="34" charset="0"/>
              <a:buChar char="•"/>
            </a:pPr>
            <a:r>
              <a:rPr lang="en-GB" dirty="0" smtClean="0"/>
              <a:t>Maybe </a:t>
            </a:r>
            <a:r>
              <a:rPr lang="en-GB" dirty="0"/>
              <a:t>they contain end-user data that needs to be protected under law. </a:t>
            </a:r>
            <a:endParaRPr lang="en-GB" dirty="0" smtClean="0"/>
          </a:p>
          <a:p>
            <a:pPr marL="342900" indent="-342900" algn="l">
              <a:buFont typeface="Arial" panose="020B0604020202020204" pitchFamily="34" charset="0"/>
              <a:buChar char="•"/>
            </a:pPr>
            <a:r>
              <a:rPr lang="en-GB" dirty="0" smtClean="0"/>
              <a:t>In </a:t>
            </a:r>
            <a:r>
              <a:rPr lang="en-GB" dirty="0"/>
              <a:t>these cases, you  need to de-identify the data and wash it of any personal details before deploying  it to test environments. </a:t>
            </a:r>
            <a:endParaRPr lang="en-GB" dirty="0" smtClean="0"/>
          </a:p>
          <a:p>
            <a:pPr marL="342900" indent="-342900" algn="l">
              <a:buFont typeface="Arial" panose="020B0604020202020204" pitchFamily="34" charset="0"/>
              <a:buChar char="•"/>
            </a:pPr>
            <a:r>
              <a:rPr lang="en-GB" dirty="0" smtClean="0"/>
              <a:t>Each </a:t>
            </a:r>
            <a:r>
              <a:rPr lang="en-GB" dirty="0"/>
              <a:t>organization is different, so it is not possible to give generally useful advice in this area other than the KISS rule: "Keep it simple, stupid." </a:t>
            </a:r>
          </a:p>
        </p:txBody>
      </p:sp>
    </p:spTree>
    <p:extLst>
      <p:ext uri="{BB962C8B-B14F-4D97-AF65-F5344CB8AC3E}">
        <p14:creationId xmlns:p14="http://schemas.microsoft.com/office/powerpoint/2010/main" val="28825688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20000"/>
          </a:bodyPr>
          <a:lstStyle/>
          <a:p>
            <a:pPr marL="342900" indent="-342900" algn="l">
              <a:buFont typeface="Arial" panose="020B0604020202020204" pitchFamily="34" charset="0"/>
              <a:buChar char="•"/>
            </a:pPr>
            <a:r>
              <a:rPr lang="en-GB" dirty="0"/>
              <a:t> Pros and cons </a:t>
            </a:r>
            <a:r>
              <a:rPr lang="en-GB" dirty="0" smtClean="0"/>
              <a:t>of </a:t>
            </a:r>
            <a:r>
              <a:rPr lang="en-GB" dirty="0"/>
              <a:t>test automation </a:t>
            </a:r>
            <a:endParaRPr lang="en-GB" dirty="0" smtClean="0"/>
          </a:p>
          <a:p>
            <a:pPr marL="342900" indent="-342900" algn="l">
              <a:buFont typeface="Arial" panose="020B0604020202020204" pitchFamily="34" charset="0"/>
              <a:buChar char="•"/>
            </a:pPr>
            <a:r>
              <a:rPr lang="en-GB" dirty="0" smtClean="0"/>
              <a:t>When </a:t>
            </a:r>
            <a:r>
              <a:rPr lang="en-GB" dirty="0"/>
              <a:t>you talk with people, most are enthusiastic about the prospect of test automation. </a:t>
            </a:r>
            <a:endParaRPr lang="en-GB" dirty="0" smtClean="0"/>
          </a:p>
          <a:p>
            <a:pPr marL="342900" indent="-342900" algn="l">
              <a:buFont typeface="Arial" panose="020B0604020202020204" pitchFamily="34" charset="0"/>
              <a:buChar char="•"/>
            </a:pPr>
            <a:r>
              <a:rPr lang="en-GB" dirty="0" smtClean="0"/>
              <a:t>Higher </a:t>
            </a:r>
            <a:r>
              <a:rPr lang="en-GB" dirty="0"/>
              <a:t>software quality </a:t>
            </a:r>
          </a:p>
          <a:p>
            <a:pPr marL="342900" indent="-342900" algn="l">
              <a:buFont typeface="Arial" panose="020B0604020202020204" pitchFamily="34" charset="0"/>
              <a:buChar char="•"/>
            </a:pPr>
            <a:r>
              <a:rPr lang="en-GB" dirty="0" smtClean="0"/>
              <a:t>Higher </a:t>
            </a:r>
            <a:r>
              <a:rPr lang="en-GB" dirty="0"/>
              <a:t>confidence that the software releases we make will work as intended </a:t>
            </a:r>
          </a:p>
          <a:p>
            <a:pPr marL="342900" indent="-342900" algn="l">
              <a:buFont typeface="Arial" panose="020B0604020202020204" pitchFamily="34" charset="0"/>
              <a:buChar char="•"/>
            </a:pPr>
            <a:r>
              <a:rPr lang="en-GB" dirty="0" smtClean="0"/>
              <a:t>Less </a:t>
            </a:r>
            <a:r>
              <a:rPr lang="en-GB" dirty="0"/>
              <a:t>of the monotonous tedium of laborious manual testing. </a:t>
            </a:r>
          </a:p>
          <a:p>
            <a:pPr marL="342900" indent="-342900" algn="l">
              <a:buFont typeface="Arial" panose="020B0604020202020204" pitchFamily="34" charset="0"/>
              <a:buChar char="•"/>
            </a:pPr>
            <a:r>
              <a:rPr lang="en-GB" dirty="0" smtClean="0"/>
              <a:t>In </a:t>
            </a:r>
            <a:r>
              <a:rPr lang="en-GB" dirty="0"/>
              <a:t>practice, though, if you spend time with different organizations with complex multi-tiered products, you will notice people talking about test automation, but you will also notice a suspicious absence of test automation in practice. </a:t>
            </a:r>
          </a:p>
        </p:txBody>
      </p:sp>
    </p:spTree>
    <p:extLst>
      <p:ext uri="{BB962C8B-B14F-4D97-AF65-F5344CB8AC3E}">
        <p14:creationId xmlns:p14="http://schemas.microsoft.com/office/powerpoint/2010/main" val="31525483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a:t> If you just compile programs and deploy them once they pass compilation, you will likely be in for a bad experience. </a:t>
            </a:r>
            <a:endParaRPr lang="en-GB" dirty="0" smtClean="0"/>
          </a:p>
          <a:p>
            <a:pPr marL="342900" indent="-342900" algn="l">
              <a:buFont typeface="Arial" panose="020B0604020202020204" pitchFamily="34" charset="0"/>
              <a:buChar char="•"/>
            </a:pPr>
            <a:r>
              <a:rPr lang="en-GB" dirty="0" smtClean="0"/>
              <a:t>Software </a:t>
            </a:r>
            <a:r>
              <a:rPr lang="en-GB" dirty="0"/>
              <a:t>testing is completely necessary for a program to work reliably in the real world. </a:t>
            </a:r>
            <a:endParaRPr lang="en-GB" dirty="0" smtClean="0"/>
          </a:p>
          <a:p>
            <a:pPr marL="342900" indent="-342900" algn="l">
              <a:buFont typeface="Arial" panose="020B0604020202020204" pitchFamily="34" charset="0"/>
              <a:buChar char="•"/>
            </a:pPr>
            <a:r>
              <a:rPr lang="en-GB" dirty="0" smtClean="0"/>
              <a:t>Manual </a:t>
            </a:r>
            <a:r>
              <a:rPr lang="en-GB" dirty="0"/>
              <a:t>testing is too slow to achieve Continuous Delivery. So, we need test automation to succeed with Continuous Delivery. </a:t>
            </a:r>
            <a:endParaRPr lang="en-GB" dirty="0" smtClean="0"/>
          </a:p>
        </p:txBody>
      </p:sp>
    </p:spTree>
    <p:extLst>
      <p:ext uri="{BB962C8B-B14F-4D97-AF65-F5344CB8AC3E}">
        <p14:creationId xmlns:p14="http://schemas.microsoft.com/office/powerpoint/2010/main" val="39905594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a:t>Cheap tests have lower value. </a:t>
            </a:r>
            <a:endParaRPr lang="en-GB" dirty="0" smtClean="0"/>
          </a:p>
          <a:p>
            <a:pPr marL="342900" indent="-342900" algn="l">
              <a:buFont typeface="Arial" panose="020B0604020202020204" pitchFamily="34" charset="0"/>
              <a:buChar char="•"/>
            </a:pPr>
            <a:r>
              <a:rPr lang="en-GB" dirty="0" smtClean="0"/>
              <a:t>One </a:t>
            </a:r>
            <a:r>
              <a:rPr lang="en-GB" dirty="0"/>
              <a:t>problem is that the type of test automation that is fairly cheap to produce, unit testing, typically has lower perceived value than other types of testing. </a:t>
            </a:r>
            <a:endParaRPr lang="en-GB" dirty="0" smtClean="0"/>
          </a:p>
          <a:p>
            <a:pPr marL="342900" indent="-342900" algn="l">
              <a:buFont typeface="Arial" panose="020B0604020202020204" pitchFamily="34" charset="0"/>
              <a:buChar char="•"/>
            </a:pPr>
            <a:r>
              <a:rPr lang="en-GB" dirty="0" smtClean="0"/>
              <a:t>Unit </a:t>
            </a:r>
            <a:r>
              <a:rPr lang="en-GB" dirty="0"/>
              <a:t>testing is still a good type of testing, but manual testing might be perceived as exposing more bugs in practice. </a:t>
            </a:r>
            <a:endParaRPr lang="en-GB" dirty="0" smtClean="0"/>
          </a:p>
          <a:p>
            <a:pPr marL="342900" indent="-342900" algn="l">
              <a:buFont typeface="Arial" panose="020B0604020202020204" pitchFamily="34" charset="0"/>
              <a:buChar char="•"/>
            </a:pPr>
            <a:r>
              <a:rPr lang="en-GB" dirty="0" smtClean="0"/>
              <a:t>It </a:t>
            </a:r>
            <a:r>
              <a:rPr lang="en-GB" dirty="0"/>
              <a:t>might then feel unnecessary to write unit tests. </a:t>
            </a:r>
            <a:endParaRPr lang="en-GB" dirty="0" smtClean="0"/>
          </a:p>
          <a:p>
            <a:pPr marL="342900" indent="-342900" algn="l">
              <a:buFont typeface="Arial" panose="020B0604020202020204" pitchFamily="34" charset="0"/>
              <a:buChar char="•"/>
            </a:pPr>
            <a:r>
              <a:rPr lang="en-GB" dirty="0" smtClean="0"/>
              <a:t>It </a:t>
            </a:r>
            <a:r>
              <a:rPr lang="en-GB" dirty="0"/>
              <a:t>is difficult to create test cradles that are relevant to automated  integration testing</a:t>
            </a:r>
            <a:r>
              <a:rPr lang="en-GB" dirty="0" smtClean="0"/>
              <a:t>.</a:t>
            </a:r>
          </a:p>
          <a:p>
            <a:pPr marL="342900" indent="-342900" algn="l">
              <a:buFont typeface="Arial" panose="020B0604020202020204" pitchFamily="34" charset="0"/>
              <a:buChar char="•"/>
            </a:pPr>
            <a:r>
              <a:rPr lang="en-GB" dirty="0" smtClean="0"/>
              <a:t> </a:t>
            </a:r>
            <a:r>
              <a:rPr lang="en-GB" dirty="0"/>
              <a:t>While it is not very difficult to write test cradles or test fixtures for unit tests, it tends to get harder as the test cradle becomes more production-like. This can be because of a lack of hardware resources, licensing, manpower, and  so on. </a:t>
            </a:r>
            <a:endParaRPr lang="en-GB" dirty="0" smtClean="0"/>
          </a:p>
        </p:txBody>
      </p:sp>
    </p:spTree>
    <p:extLst>
      <p:ext uri="{BB962C8B-B14F-4D97-AF65-F5344CB8AC3E}">
        <p14:creationId xmlns:p14="http://schemas.microsoft.com/office/powerpoint/2010/main" val="32703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DevOps	</a:t>
            </a:r>
            <a:endParaRPr lang="en-GB" dirty="0"/>
          </a:p>
        </p:txBody>
      </p:sp>
      <p:sp>
        <p:nvSpPr>
          <p:cNvPr id="3" name="Subtitle 2"/>
          <p:cNvSpPr>
            <a:spLocks noGrp="1"/>
          </p:cNvSpPr>
          <p:nvPr>
            <p:ph type="subTitle" idx="1"/>
          </p:nvPr>
        </p:nvSpPr>
        <p:spPr/>
        <p:txBody>
          <a:bodyPr>
            <a:normAutofit/>
          </a:bodyPr>
          <a:lstStyle/>
          <a:p>
            <a:pPr marL="342900" indent="-342900" algn="l">
              <a:buFont typeface="Arial" panose="020B0604020202020204" pitchFamily="34" charset="0"/>
              <a:buChar char="•"/>
            </a:pPr>
            <a:r>
              <a:rPr lang="en-GB" dirty="0" smtClean="0"/>
              <a:t>Increased communication and collaboration efficiency clearly has significant business value. </a:t>
            </a:r>
          </a:p>
          <a:p>
            <a:pPr marL="342900" indent="-342900" algn="l">
              <a:buFont typeface="Arial" panose="020B0604020202020204" pitchFamily="34" charset="0"/>
              <a:buChar char="•"/>
            </a:pPr>
            <a:r>
              <a:rPr lang="en-GB" dirty="0" smtClean="0"/>
              <a:t>The ability to iteratively deliver test builds of a product can bring significant value to the product stakeholders. </a:t>
            </a:r>
          </a:p>
          <a:p>
            <a:pPr algn="l"/>
            <a:endParaRPr lang="en-GB"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428950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55000" lnSpcReduction="20000"/>
          </a:bodyPr>
          <a:lstStyle/>
          <a:p>
            <a:pPr marL="342900" indent="-342900" algn="l">
              <a:buFont typeface="Arial" panose="020B0604020202020204" pitchFamily="34" charset="0"/>
              <a:buChar char="•"/>
            </a:pPr>
            <a:r>
              <a:rPr lang="en-GB" dirty="0" smtClean="0"/>
              <a:t>The </a:t>
            </a:r>
            <a:r>
              <a:rPr lang="en-GB" dirty="0"/>
              <a:t>functionality of programs vary over time and tests must be adjusted accordingly, which takes time and effort. </a:t>
            </a:r>
            <a:endParaRPr lang="en-GB" dirty="0" smtClean="0"/>
          </a:p>
          <a:p>
            <a:pPr marL="342900" indent="-342900" algn="l">
              <a:buFont typeface="Arial" panose="020B0604020202020204" pitchFamily="34" charset="0"/>
              <a:buChar char="•"/>
            </a:pPr>
            <a:r>
              <a:rPr lang="en-GB" dirty="0" smtClean="0"/>
              <a:t>This </a:t>
            </a:r>
            <a:r>
              <a:rPr lang="en-GB" dirty="0"/>
              <a:t>makes it seem as though test automation just makes it harder to write software without providing a perceived benefit. </a:t>
            </a:r>
            <a:endParaRPr lang="en-GB" dirty="0" smtClean="0"/>
          </a:p>
          <a:p>
            <a:pPr marL="342900" indent="-342900" algn="l">
              <a:buFont typeface="Arial" panose="020B0604020202020204" pitchFamily="34" charset="0"/>
              <a:buChar char="•"/>
            </a:pPr>
            <a:r>
              <a:rPr lang="en-GB" dirty="0" smtClean="0"/>
              <a:t>This </a:t>
            </a:r>
            <a:r>
              <a:rPr lang="en-GB" dirty="0"/>
              <a:t>is especially true in organizations where developers don't have a close relationship with the people working with operations, that is, a non DevOps oriented organization. </a:t>
            </a:r>
            <a:endParaRPr lang="en-GB" dirty="0" smtClean="0"/>
          </a:p>
          <a:p>
            <a:pPr marL="342900" indent="-342900" algn="l">
              <a:buFont typeface="Arial" panose="020B0604020202020204" pitchFamily="34" charset="0"/>
              <a:buChar char="•"/>
            </a:pPr>
            <a:r>
              <a:rPr lang="en-GB" dirty="0" smtClean="0"/>
              <a:t>If </a:t>
            </a:r>
            <a:r>
              <a:rPr lang="en-GB" dirty="0"/>
              <a:t>someone else will have to deal with your crappy code that doesn't really work as intended, there is no real cost involved for the developers. </a:t>
            </a:r>
            <a:endParaRPr lang="en-GB" dirty="0" smtClean="0"/>
          </a:p>
          <a:p>
            <a:pPr marL="342900" indent="-342900" algn="l">
              <a:buFont typeface="Arial" panose="020B0604020202020204" pitchFamily="34" charset="0"/>
              <a:buChar char="•"/>
            </a:pPr>
            <a:r>
              <a:rPr lang="en-GB" dirty="0" smtClean="0"/>
              <a:t>This </a:t>
            </a:r>
            <a:r>
              <a:rPr lang="en-GB" dirty="0"/>
              <a:t>isn't a healthy relationship. This is the central problem DevOps aims to solve. </a:t>
            </a:r>
            <a:endParaRPr lang="en-GB" dirty="0" smtClean="0"/>
          </a:p>
          <a:p>
            <a:pPr marL="342900" indent="-342900" algn="l">
              <a:buFont typeface="Arial" panose="020B0604020202020204" pitchFamily="34" charset="0"/>
              <a:buChar char="•"/>
            </a:pPr>
            <a:r>
              <a:rPr lang="en-GB" dirty="0" smtClean="0"/>
              <a:t>The </a:t>
            </a:r>
            <a:r>
              <a:rPr lang="en-GB" dirty="0"/>
              <a:t>DevOps approach bears this repeating rule: help people with different roles work closer together. In organizations like Netflix, an Agile team is entirely responsible for the success, maintenance, and outages of their service. </a:t>
            </a:r>
          </a:p>
          <a:p>
            <a:pPr marL="342900" indent="-342900" algn="l">
              <a:buFont typeface="Arial" panose="020B0604020202020204" pitchFamily="34" charset="0"/>
              <a:buChar char="•"/>
            </a:pPr>
            <a:r>
              <a:rPr lang="en-GB" dirty="0" smtClean="0"/>
              <a:t>It </a:t>
            </a:r>
            <a:r>
              <a:rPr lang="en-GB" dirty="0"/>
              <a:t>is difficult to write robust tests that work reliably in many different  build scenarios. </a:t>
            </a:r>
            <a:endParaRPr lang="en-GB" dirty="0" smtClean="0"/>
          </a:p>
          <a:p>
            <a:pPr marL="342900" indent="-342900" algn="l">
              <a:buFont typeface="Arial" panose="020B0604020202020204" pitchFamily="34" charset="0"/>
              <a:buChar char="•"/>
            </a:pPr>
            <a:r>
              <a:rPr lang="en-GB" dirty="0" smtClean="0"/>
              <a:t>A </a:t>
            </a:r>
            <a:r>
              <a:rPr lang="en-GB" dirty="0"/>
              <a:t>consequence of this is that developers tend to disable tests in their local builds so that they can work undisturbed with the feature they have been assigned. Since people don't work with the tests, changes that affect the test outcomes creep in, and eventually, the tests fail.</a:t>
            </a:r>
            <a:endParaRPr lang="en-GB" dirty="0" smtClean="0"/>
          </a:p>
        </p:txBody>
      </p:sp>
    </p:spTree>
    <p:extLst>
      <p:ext uri="{BB962C8B-B14F-4D97-AF65-F5344CB8AC3E}">
        <p14:creationId xmlns:p14="http://schemas.microsoft.com/office/powerpoint/2010/main" val="2637515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77500" lnSpcReduction="20000"/>
          </a:bodyPr>
          <a:lstStyle/>
          <a:p>
            <a:pPr marL="342900" indent="-342900" algn="l">
              <a:buFont typeface="Arial" panose="020B0604020202020204" pitchFamily="34" charset="0"/>
              <a:buChar char="•"/>
            </a:pPr>
            <a:r>
              <a:rPr lang="en-GB" dirty="0"/>
              <a:t>The build server will pick up the build error, but nobody remembers how the test works now, and it might take several days to fix the test error. </a:t>
            </a:r>
            <a:endParaRPr lang="en-GB" dirty="0" smtClean="0"/>
          </a:p>
          <a:p>
            <a:pPr marL="342900" indent="-342900" algn="l">
              <a:buFont typeface="Arial" panose="020B0604020202020204" pitchFamily="34" charset="0"/>
              <a:buChar char="•"/>
            </a:pPr>
            <a:r>
              <a:rPr lang="en-GB" dirty="0" smtClean="0"/>
              <a:t>While </a:t>
            </a:r>
            <a:r>
              <a:rPr lang="en-GB" dirty="0"/>
              <a:t>the test is broken, the build displays will show red, and eventually, people will stop caring about build issues. </a:t>
            </a:r>
            <a:endParaRPr lang="en-GB" dirty="0" smtClean="0"/>
          </a:p>
          <a:p>
            <a:pPr marL="342900" indent="-342900" algn="l">
              <a:buFont typeface="Arial" panose="020B0604020202020204" pitchFamily="34" charset="0"/>
              <a:buChar char="•"/>
            </a:pPr>
            <a:r>
              <a:rPr lang="en-GB" dirty="0" smtClean="0"/>
              <a:t>Someone </a:t>
            </a:r>
            <a:r>
              <a:rPr lang="en-GB" dirty="0"/>
              <a:t>else will fix the problem eventually</a:t>
            </a:r>
            <a:r>
              <a:rPr lang="en-GB" dirty="0" smtClean="0"/>
              <a:t>.</a:t>
            </a:r>
          </a:p>
          <a:p>
            <a:pPr marL="342900" indent="-342900" algn="l">
              <a:buFont typeface="Arial" panose="020B0604020202020204" pitchFamily="34" charset="0"/>
              <a:buChar char="•"/>
            </a:pPr>
            <a:r>
              <a:rPr lang="en-GB" dirty="0" smtClean="0"/>
              <a:t>It </a:t>
            </a:r>
            <a:r>
              <a:rPr lang="en-GB" dirty="0"/>
              <a:t>is just hard to write good automated tests, period. </a:t>
            </a:r>
            <a:endParaRPr lang="en-GB" dirty="0" smtClean="0"/>
          </a:p>
          <a:p>
            <a:pPr marL="342900" indent="-342900" algn="l">
              <a:buFont typeface="Arial" panose="020B0604020202020204" pitchFamily="34" charset="0"/>
              <a:buChar char="•"/>
            </a:pPr>
            <a:r>
              <a:rPr lang="en-GB" dirty="0" smtClean="0"/>
              <a:t>It </a:t>
            </a:r>
            <a:r>
              <a:rPr lang="en-GB" dirty="0"/>
              <a:t>can indeed be hard to create good automated integration tests. It can  also be rewarding, because you get to learn all the aspects of the system  you are testing. </a:t>
            </a:r>
            <a:endParaRPr lang="en-GB" dirty="0" smtClean="0"/>
          </a:p>
          <a:p>
            <a:pPr marL="342900" indent="-342900" algn="l">
              <a:buFont typeface="Arial" panose="020B0604020202020204" pitchFamily="34" charset="0"/>
              <a:buChar char="•"/>
            </a:pPr>
            <a:r>
              <a:rPr lang="en-GB" dirty="0" smtClean="0"/>
              <a:t>These </a:t>
            </a:r>
            <a:r>
              <a:rPr lang="en-GB" dirty="0"/>
              <a:t>are all difficult problems, especially since they mostly stem from people's perceptions and relationships. </a:t>
            </a:r>
            <a:endParaRPr lang="en-GB" dirty="0" smtClean="0"/>
          </a:p>
        </p:txBody>
      </p:sp>
    </p:spTree>
    <p:extLst>
      <p:ext uri="{BB962C8B-B14F-4D97-AF65-F5344CB8AC3E}">
        <p14:creationId xmlns:p14="http://schemas.microsoft.com/office/powerpoint/2010/main" val="34774065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Testing</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a:t>There is no panacea, but </a:t>
            </a:r>
            <a:r>
              <a:rPr lang="en-GB" dirty="0" smtClean="0"/>
              <a:t>a reasonable strategy can be adopted. </a:t>
            </a:r>
          </a:p>
          <a:p>
            <a:pPr marL="342900" indent="-342900" algn="l">
              <a:buFont typeface="Arial" panose="020B0604020202020204" pitchFamily="34" charset="0"/>
              <a:buChar char="•"/>
            </a:pPr>
            <a:r>
              <a:rPr lang="en-GB" dirty="0" smtClean="0"/>
              <a:t> </a:t>
            </a:r>
            <a:r>
              <a:rPr lang="en-GB" dirty="0"/>
              <a:t>Leverage people's enthusiasm regarding test automation </a:t>
            </a:r>
          </a:p>
          <a:p>
            <a:pPr marL="342900" indent="-342900" algn="l">
              <a:buFont typeface="Arial" panose="020B0604020202020204" pitchFamily="34" charset="0"/>
              <a:buChar char="•"/>
            </a:pPr>
            <a:r>
              <a:rPr lang="en-GB" dirty="0" smtClean="0"/>
              <a:t>Don't </a:t>
            </a:r>
            <a:r>
              <a:rPr lang="en-GB" dirty="0"/>
              <a:t>set unrealistic goals </a:t>
            </a:r>
          </a:p>
          <a:p>
            <a:pPr marL="342900" indent="-342900" algn="l">
              <a:buFont typeface="Arial" panose="020B0604020202020204" pitchFamily="34" charset="0"/>
              <a:buChar char="•"/>
            </a:pPr>
            <a:r>
              <a:rPr lang="en-GB" dirty="0" smtClean="0"/>
              <a:t>Work </a:t>
            </a:r>
            <a:r>
              <a:rPr lang="en-GB" dirty="0"/>
              <a:t>incrementally </a:t>
            </a:r>
          </a:p>
        </p:txBody>
      </p:sp>
    </p:spTree>
    <p:extLst>
      <p:ext uri="{BB962C8B-B14F-4D97-AF65-F5344CB8AC3E}">
        <p14:creationId xmlns:p14="http://schemas.microsoft.com/office/powerpoint/2010/main" val="32725216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smtClean="0"/>
              <a:t>Unit </a:t>
            </a:r>
            <a:r>
              <a:rPr lang="en-GB" dirty="0"/>
              <a:t>testing is the sort of testing that is normally close at heart for developers.  </a:t>
            </a:r>
            <a:endParaRPr lang="en-GB" dirty="0" smtClean="0"/>
          </a:p>
          <a:p>
            <a:pPr marL="342900" indent="-342900" algn="l">
              <a:buFont typeface="Arial" panose="020B0604020202020204" pitchFamily="34" charset="0"/>
              <a:buChar char="•"/>
            </a:pPr>
            <a:r>
              <a:rPr lang="en-GB" dirty="0" smtClean="0"/>
              <a:t>The </a:t>
            </a:r>
            <a:r>
              <a:rPr lang="en-GB" dirty="0"/>
              <a:t>primary reason is that, by definition, unit testing tests well-defined parts  of the system in isolation from other parts. Thus, they are comparatively easy to write and use. </a:t>
            </a:r>
            <a:endParaRPr lang="en-GB" dirty="0" smtClean="0"/>
          </a:p>
          <a:p>
            <a:pPr marL="342900" indent="-342900" algn="l">
              <a:buFont typeface="Arial" panose="020B0604020202020204" pitchFamily="34" charset="0"/>
              <a:buChar char="•"/>
            </a:pPr>
            <a:r>
              <a:rPr lang="en-GB" dirty="0" smtClean="0"/>
              <a:t>Many </a:t>
            </a:r>
            <a:r>
              <a:rPr lang="en-GB" dirty="0"/>
              <a:t>build systems have built-in support for unit tests, which can be leveraged without undue difficulty. </a:t>
            </a:r>
            <a:endParaRPr lang="en-GB" dirty="0" smtClean="0"/>
          </a:p>
          <a:p>
            <a:pPr marL="342900" indent="-342900" algn="l">
              <a:buFont typeface="Arial" panose="020B0604020202020204" pitchFamily="34" charset="0"/>
              <a:buChar char="•"/>
            </a:pPr>
            <a:r>
              <a:rPr lang="en-GB" dirty="0" smtClean="0"/>
              <a:t>With </a:t>
            </a:r>
            <a:r>
              <a:rPr lang="en-GB" dirty="0"/>
              <a:t>Maven, for example, there is a convention that describes how to write tests such that the build system can find them, execute them, and finally prepare a report of the outcome. </a:t>
            </a:r>
            <a:endParaRPr lang="en-GB" dirty="0" smtClean="0"/>
          </a:p>
        </p:txBody>
      </p:sp>
    </p:spTree>
    <p:extLst>
      <p:ext uri="{BB962C8B-B14F-4D97-AF65-F5344CB8AC3E}">
        <p14:creationId xmlns:p14="http://schemas.microsoft.com/office/powerpoint/2010/main" val="17137235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Testing</a:t>
            </a:r>
            <a:endParaRPr lang="en-GB" dirty="0"/>
          </a:p>
        </p:txBody>
      </p:sp>
      <p:sp>
        <p:nvSpPr>
          <p:cNvPr id="3" name="Subtitle 2"/>
          <p:cNvSpPr>
            <a:spLocks noGrp="1"/>
          </p:cNvSpPr>
          <p:nvPr>
            <p:ph type="subTitle" idx="1"/>
          </p:nvPr>
        </p:nvSpPr>
        <p:spPr>
          <a:xfrm>
            <a:off x="1524000" y="3602037"/>
            <a:ext cx="9144000" cy="2808094"/>
          </a:xfrm>
        </p:spPr>
        <p:txBody>
          <a:bodyPr>
            <a:normAutofit fontScale="85000" lnSpcReduction="10000"/>
          </a:bodyPr>
          <a:lstStyle/>
          <a:p>
            <a:pPr marL="342900" indent="-342900" algn="l">
              <a:buFont typeface="Arial" panose="020B0604020202020204" pitchFamily="34" charset="0"/>
              <a:buChar char="•"/>
            </a:pPr>
            <a:r>
              <a:rPr lang="en-GB" dirty="0"/>
              <a:t>Writing tests basically boils down to writing test methods, which are tagged with source code annotations to mark the methods as being tests. </a:t>
            </a:r>
            <a:endParaRPr lang="en-GB" dirty="0" smtClean="0"/>
          </a:p>
          <a:p>
            <a:pPr marL="342900" indent="-342900" algn="l">
              <a:buFont typeface="Arial" panose="020B0604020202020204" pitchFamily="34" charset="0"/>
              <a:buChar char="•"/>
            </a:pPr>
            <a:r>
              <a:rPr lang="en-GB" dirty="0" smtClean="0"/>
              <a:t>Since </a:t>
            </a:r>
            <a:r>
              <a:rPr lang="en-GB" dirty="0"/>
              <a:t>they are ordinary methods, they can do anything, but by convention, the tests should be written so that they don't require considerable effort to run. </a:t>
            </a:r>
            <a:endParaRPr lang="en-GB" dirty="0" smtClean="0"/>
          </a:p>
          <a:p>
            <a:pPr marL="342900" indent="-342900" algn="l">
              <a:buFont typeface="Arial" panose="020B0604020202020204" pitchFamily="34" charset="0"/>
              <a:buChar char="•"/>
            </a:pPr>
            <a:r>
              <a:rPr lang="en-GB" dirty="0" smtClean="0"/>
              <a:t>If </a:t>
            </a:r>
            <a:r>
              <a:rPr lang="en-GB" dirty="0"/>
              <a:t>the test code starts to require complicated setup and runtime dependencies, we are no longer dealing with unit tests. </a:t>
            </a:r>
            <a:endParaRPr lang="en-GB" dirty="0" smtClean="0"/>
          </a:p>
          <a:p>
            <a:pPr marL="342900" indent="-342900" algn="l">
              <a:buFont typeface="Arial" panose="020B0604020202020204" pitchFamily="34" charset="0"/>
              <a:buChar char="•"/>
            </a:pPr>
            <a:r>
              <a:rPr lang="en-GB" dirty="0" smtClean="0"/>
              <a:t>Here</a:t>
            </a:r>
            <a:r>
              <a:rPr lang="en-GB" dirty="0"/>
              <a:t>, the difference between unit testing and functional testing can be a source of confusion. Often, the same underlying technologies and libraries are reused between unit and functional testing</a:t>
            </a:r>
            <a:endParaRPr lang="en-GB" dirty="0"/>
          </a:p>
        </p:txBody>
      </p:sp>
    </p:spTree>
    <p:extLst>
      <p:ext uri="{BB962C8B-B14F-4D97-AF65-F5344CB8AC3E}">
        <p14:creationId xmlns:p14="http://schemas.microsoft.com/office/powerpoint/2010/main" val="289978283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Mocking</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20000"/>
          </a:bodyPr>
          <a:lstStyle/>
          <a:p>
            <a:pPr marL="342900" indent="-342900" algn="l">
              <a:buFont typeface="Arial" panose="020B0604020202020204" pitchFamily="34" charset="0"/>
              <a:buChar char="•"/>
            </a:pPr>
            <a:r>
              <a:rPr lang="en-GB" dirty="0" smtClean="0"/>
              <a:t>Mocking </a:t>
            </a:r>
            <a:r>
              <a:rPr lang="en-GB" dirty="0"/>
              <a:t>refers to the practice of writing simulated resources to enable unit testing. </a:t>
            </a:r>
            <a:endParaRPr lang="en-GB" dirty="0" smtClean="0"/>
          </a:p>
          <a:p>
            <a:pPr marL="342900" indent="-342900" algn="l">
              <a:buFont typeface="Arial" panose="020B0604020202020204" pitchFamily="34" charset="0"/>
              <a:buChar char="•"/>
            </a:pPr>
            <a:r>
              <a:rPr lang="en-GB" dirty="0" smtClean="0"/>
              <a:t>Sometimes</a:t>
            </a:r>
            <a:r>
              <a:rPr lang="en-GB" dirty="0"/>
              <a:t>, the words "fake" or "stub" are used. </a:t>
            </a:r>
            <a:endParaRPr lang="en-GB" dirty="0" smtClean="0"/>
          </a:p>
          <a:p>
            <a:pPr marL="342900" indent="-342900" algn="l">
              <a:buFont typeface="Arial" panose="020B0604020202020204" pitchFamily="34" charset="0"/>
              <a:buChar char="•"/>
            </a:pPr>
            <a:r>
              <a:rPr lang="en-GB" dirty="0" smtClean="0"/>
              <a:t>For </a:t>
            </a:r>
            <a:r>
              <a:rPr lang="en-GB" dirty="0"/>
              <a:t>example, a middleware system that responds with JSON structures from a database would "mock" the database backend for its unit tests</a:t>
            </a:r>
            <a:r>
              <a:rPr lang="en-GB" dirty="0" smtClean="0"/>
              <a:t>.</a:t>
            </a:r>
          </a:p>
          <a:p>
            <a:pPr marL="342900" indent="-342900" algn="l">
              <a:buFont typeface="Arial" panose="020B0604020202020204" pitchFamily="34" charset="0"/>
              <a:buChar char="•"/>
            </a:pPr>
            <a:r>
              <a:rPr lang="en-GB" dirty="0" smtClean="0"/>
              <a:t>Otherwise</a:t>
            </a:r>
            <a:r>
              <a:rPr lang="en-GB" dirty="0"/>
              <a:t>, the unit tests would require the database backend to be online, probably also requiring exclusive access. </a:t>
            </a:r>
            <a:r>
              <a:rPr lang="en-GB" dirty="0" smtClean="0"/>
              <a:t>This </a:t>
            </a:r>
            <a:r>
              <a:rPr lang="en-GB" dirty="0"/>
              <a:t>wouldn't  be convenient</a:t>
            </a:r>
            <a:r>
              <a:rPr lang="en-GB" dirty="0" smtClean="0"/>
              <a:t>.</a:t>
            </a:r>
          </a:p>
          <a:p>
            <a:pPr marL="342900" indent="-342900" algn="l">
              <a:buFont typeface="Arial" panose="020B0604020202020204" pitchFamily="34" charset="0"/>
              <a:buChar char="•"/>
            </a:pPr>
            <a:r>
              <a:rPr lang="en-GB" dirty="0" err="1" smtClean="0"/>
              <a:t>Mockito</a:t>
            </a:r>
            <a:r>
              <a:rPr lang="en-GB" dirty="0" smtClean="0"/>
              <a:t> </a:t>
            </a:r>
            <a:r>
              <a:rPr lang="en-GB" dirty="0"/>
              <a:t>is a mocking framework for Java that has also been ported to Python. </a:t>
            </a:r>
            <a:endParaRPr lang="en-GB" dirty="0"/>
          </a:p>
        </p:txBody>
      </p:sp>
    </p:spTree>
    <p:extLst>
      <p:ext uri="{BB962C8B-B14F-4D97-AF65-F5344CB8AC3E}">
        <p14:creationId xmlns:p14="http://schemas.microsoft.com/office/powerpoint/2010/main" val="36733493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Test Coverage</a:t>
            </a:r>
            <a:endParaRPr lang="en-GB" dirty="0"/>
          </a:p>
        </p:txBody>
      </p:sp>
      <p:sp>
        <p:nvSpPr>
          <p:cNvPr id="3" name="Subtitle 2"/>
          <p:cNvSpPr>
            <a:spLocks noGrp="1"/>
          </p:cNvSpPr>
          <p:nvPr>
            <p:ph type="subTitle" idx="1"/>
          </p:nvPr>
        </p:nvSpPr>
        <p:spPr>
          <a:xfrm>
            <a:off x="1524000" y="3602037"/>
            <a:ext cx="9144000" cy="2808094"/>
          </a:xfrm>
        </p:spPr>
        <p:txBody>
          <a:bodyPr>
            <a:normAutofit fontScale="92500" lnSpcReduction="10000"/>
          </a:bodyPr>
          <a:lstStyle/>
          <a:p>
            <a:pPr marL="342900" indent="-342900" algn="l">
              <a:buFont typeface="Arial" panose="020B0604020202020204" pitchFamily="34" charset="0"/>
              <a:buChar char="•"/>
            </a:pPr>
            <a:r>
              <a:rPr lang="en-GB" dirty="0" smtClean="0"/>
              <a:t>When </a:t>
            </a:r>
            <a:r>
              <a:rPr lang="en-GB" dirty="0"/>
              <a:t>you hear people talk about unit testing, they often talk about test coverage. </a:t>
            </a:r>
            <a:endParaRPr lang="en-GB" dirty="0" smtClean="0"/>
          </a:p>
          <a:p>
            <a:pPr marL="342900" indent="-342900" algn="l">
              <a:buFont typeface="Arial" panose="020B0604020202020204" pitchFamily="34" charset="0"/>
              <a:buChar char="•"/>
            </a:pPr>
            <a:r>
              <a:rPr lang="en-GB" dirty="0" smtClean="0"/>
              <a:t>Test </a:t>
            </a:r>
            <a:r>
              <a:rPr lang="en-GB" dirty="0"/>
              <a:t>coverage is the percentage of the application code base that is actually executed by the test cases. </a:t>
            </a:r>
            <a:endParaRPr lang="en-GB" dirty="0" smtClean="0"/>
          </a:p>
          <a:p>
            <a:pPr marL="342900" indent="-342900" algn="l">
              <a:buFont typeface="Arial" panose="020B0604020202020204" pitchFamily="34" charset="0"/>
              <a:buChar char="•"/>
            </a:pPr>
            <a:r>
              <a:rPr lang="en-GB" dirty="0" smtClean="0"/>
              <a:t>In </a:t>
            </a:r>
            <a:r>
              <a:rPr lang="en-GB" dirty="0"/>
              <a:t>order to measure unit test code coverage, you need to execute the tests and keep track of the code that has or hasn't been executed. </a:t>
            </a:r>
            <a:endParaRPr lang="en-GB" dirty="0" smtClean="0"/>
          </a:p>
          <a:p>
            <a:pPr marL="342900" indent="-342900" algn="l">
              <a:buFont typeface="Arial" panose="020B0604020202020204" pitchFamily="34" charset="0"/>
              <a:buChar char="•"/>
            </a:pPr>
            <a:r>
              <a:rPr lang="en-GB" dirty="0" err="1" smtClean="0"/>
              <a:t>Cobertura</a:t>
            </a:r>
            <a:r>
              <a:rPr lang="en-GB" dirty="0" smtClean="0"/>
              <a:t> </a:t>
            </a:r>
            <a:r>
              <a:rPr lang="en-GB" dirty="0"/>
              <a:t>is a test coverage measurement utility for Java that does this. Other such utilities include </a:t>
            </a:r>
            <a:r>
              <a:rPr lang="en-GB" dirty="0" err="1"/>
              <a:t>jcoverage</a:t>
            </a:r>
            <a:r>
              <a:rPr lang="en-GB" dirty="0"/>
              <a:t> and Clover. </a:t>
            </a:r>
            <a:endParaRPr lang="en-GB" dirty="0" smtClean="0"/>
          </a:p>
        </p:txBody>
      </p:sp>
    </p:spTree>
    <p:extLst>
      <p:ext uri="{BB962C8B-B14F-4D97-AF65-F5344CB8AC3E}">
        <p14:creationId xmlns:p14="http://schemas.microsoft.com/office/powerpoint/2010/main" val="35866569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a:t>
            </a:r>
            <a:r>
              <a:rPr lang="en-GB" dirty="0" smtClean="0"/>
              <a:t>integration </a:t>
            </a:r>
            <a:r>
              <a:rPr lang="en-GB" dirty="0"/>
              <a:t>testing </a:t>
            </a:r>
            <a:endParaRPr lang="en-GB" dirty="0"/>
          </a:p>
        </p:txBody>
      </p:sp>
      <p:sp>
        <p:nvSpPr>
          <p:cNvPr id="3" name="Subtitle 2"/>
          <p:cNvSpPr>
            <a:spLocks noGrp="1"/>
          </p:cNvSpPr>
          <p:nvPr>
            <p:ph type="subTitle" idx="1"/>
          </p:nvPr>
        </p:nvSpPr>
        <p:spPr>
          <a:xfrm>
            <a:off x="1524000" y="3602037"/>
            <a:ext cx="9144000" cy="2808094"/>
          </a:xfrm>
        </p:spPr>
        <p:txBody>
          <a:bodyPr>
            <a:normAutofit fontScale="70000" lnSpcReduction="20000"/>
          </a:bodyPr>
          <a:lstStyle/>
          <a:p>
            <a:pPr marL="342900" indent="-342900" algn="l">
              <a:buFont typeface="Arial" panose="020B0604020202020204" pitchFamily="34" charset="0"/>
              <a:buChar char="•"/>
            </a:pPr>
            <a:r>
              <a:rPr lang="en-GB" dirty="0" smtClean="0"/>
              <a:t>Automated </a:t>
            </a:r>
            <a:r>
              <a:rPr lang="en-GB" dirty="0"/>
              <a:t>integration testing is similar in many ways to unit testing with respect to the basic techniques that are used. </a:t>
            </a:r>
            <a:endParaRPr lang="en-GB" dirty="0" smtClean="0"/>
          </a:p>
          <a:p>
            <a:pPr marL="342900" indent="-342900" algn="l">
              <a:buFont typeface="Arial" panose="020B0604020202020204" pitchFamily="34" charset="0"/>
              <a:buChar char="•"/>
            </a:pPr>
            <a:r>
              <a:rPr lang="en-GB" dirty="0" smtClean="0"/>
              <a:t>You </a:t>
            </a:r>
            <a:r>
              <a:rPr lang="en-GB" dirty="0"/>
              <a:t>can use the same test runners and build system support. The primary difference with unit testing is that less mocking  is involved. </a:t>
            </a:r>
            <a:endParaRPr lang="en-GB" dirty="0" smtClean="0"/>
          </a:p>
          <a:p>
            <a:pPr marL="342900" indent="-342900" algn="l">
              <a:buFont typeface="Arial" panose="020B0604020202020204" pitchFamily="34" charset="0"/>
              <a:buChar char="•"/>
            </a:pPr>
            <a:r>
              <a:rPr lang="en-GB" dirty="0" smtClean="0"/>
              <a:t>Where </a:t>
            </a:r>
            <a:r>
              <a:rPr lang="en-GB" dirty="0"/>
              <a:t>a unit test would simply mock the data returned from a backend database,  an integration test would use a real database for its tests. </a:t>
            </a:r>
            <a:endParaRPr lang="en-GB" dirty="0" smtClean="0"/>
          </a:p>
          <a:p>
            <a:pPr marL="342900" indent="-342900" algn="l">
              <a:buFont typeface="Arial" panose="020B0604020202020204" pitchFamily="34" charset="0"/>
              <a:buChar char="•"/>
            </a:pPr>
            <a:r>
              <a:rPr lang="en-GB" dirty="0" smtClean="0"/>
              <a:t>A </a:t>
            </a:r>
            <a:r>
              <a:rPr lang="en-GB" dirty="0"/>
              <a:t>database is a decent example of the kind of testing resources you need and what types of problems  they could present. </a:t>
            </a:r>
            <a:endParaRPr lang="en-GB" dirty="0" smtClean="0"/>
          </a:p>
          <a:p>
            <a:pPr marL="342900" indent="-342900" algn="l">
              <a:buFont typeface="Arial" panose="020B0604020202020204" pitchFamily="34" charset="0"/>
              <a:buChar char="•"/>
            </a:pPr>
            <a:r>
              <a:rPr lang="en-GB" dirty="0" smtClean="0"/>
              <a:t>Automated </a:t>
            </a:r>
            <a:r>
              <a:rPr lang="en-GB" dirty="0"/>
              <a:t>integration testing can be quite tricky, and you need to be careful with your choices. If you are testing, say, a read-only middleware adapter, such as a SOAP adapter for a database, it might be possible to use a production database copy for your testing. You need the database contents to be predictable and repeatable; otherwise, it will be hard to write and run your tests.</a:t>
            </a:r>
            <a:endParaRPr lang="en-GB" dirty="0" smtClean="0"/>
          </a:p>
        </p:txBody>
      </p:sp>
    </p:spTree>
    <p:extLst>
      <p:ext uri="{BB962C8B-B14F-4D97-AF65-F5344CB8AC3E}">
        <p14:creationId xmlns:p14="http://schemas.microsoft.com/office/powerpoint/2010/main" val="17018789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a:t>
            </a:r>
            <a:r>
              <a:rPr lang="en-GB" dirty="0" smtClean="0"/>
              <a:t>integration </a:t>
            </a:r>
            <a:r>
              <a:rPr lang="en-GB" dirty="0"/>
              <a:t>testing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a:t>The added value here is that we are using a production data copy</a:t>
            </a:r>
            <a:r>
              <a:rPr lang="en-GB" dirty="0" smtClean="0"/>
              <a:t>.</a:t>
            </a:r>
          </a:p>
          <a:p>
            <a:pPr marL="342900" indent="-342900" algn="l">
              <a:buFont typeface="Arial" panose="020B0604020202020204" pitchFamily="34" charset="0"/>
              <a:buChar char="•"/>
            </a:pPr>
            <a:r>
              <a:rPr lang="en-GB" dirty="0" smtClean="0"/>
              <a:t> </a:t>
            </a:r>
            <a:r>
              <a:rPr lang="en-GB" dirty="0"/>
              <a:t>It might contain data that is hard to predict if you were to create test data from scratch. </a:t>
            </a:r>
            <a:endParaRPr lang="en-GB" dirty="0" smtClean="0"/>
          </a:p>
          <a:p>
            <a:pPr marL="342900" indent="-342900" algn="l">
              <a:buFont typeface="Arial" panose="020B0604020202020204" pitchFamily="34" charset="0"/>
              <a:buChar char="•"/>
            </a:pPr>
            <a:r>
              <a:rPr lang="en-GB" dirty="0" smtClean="0"/>
              <a:t>The </a:t>
            </a:r>
            <a:r>
              <a:rPr lang="en-GB" dirty="0"/>
              <a:t>requirements are the same as for manual testing. </a:t>
            </a:r>
            <a:r>
              <a:rPr lang="en-GB" dirty="0" smtClean="0"/>
              <a:t>You will need more </a:t>
            </a:r>
            <a:r>
              <a:rPr lang="en-GB" dirty="0"/>
              <a:t>automation than with manual testing. </a:t>
            </a:r>
            <a:endParaRPr lang="en-GB" dirty="0" smtClean="0"/>
          </a:p>
          <a:p>
            <a:pPr marL="342900" indent="-342900" algn="l">
              <a:buFont typeface="Arial" panose="020B0604020202020204" pitchFamily="34" charset="0"/>
              <a:buChar char="•"/>
            </a:pPr>
            <a:r>
              <a:rPr lang="en-GB" dirty="0" smtClean="0"/>
              <a:t>For </a:t>
            </a:r>
            <a:r>
              <a:rPr lang="en-GB" dirty="0"/>
              <a:t>databases, this doesn't have to be very complicated. Automated database backup and restore are well-known operations.</a:t>
            </a:r>
            <a:endParaRPr lang="en-GB" dirty="0" smtClean="0"/>
          </a:p>
        </p:txBody>
      </p:sp>
    </p:spTree>
    <p:extLst>
      <p:ext uri="{BB962C8B-B14F-4D97-AF65-F5344CB8AC3E}">
        <p14:creationId xmlns:p14="http://schemas.microsoft.com/office/powerpoint/2010/main" val="11809128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a:t>
            </a:r>
            <a:r>
              <a:rPr lang="en-GB" dirty="0" smtClean="0"/>
              <a:t>integration </a:t>
            </a:r>
            <a:r>
              <a:rPr lang="en-GB" dirty="0"/>
              <a:t>testing </a:t>
            </a:r>
            <a:endParaRPr lang="en-GB" dirty="0"/>
          </a:p>
        </p:txBody>
      </p:sp>
      <p:sp>
        <p:nvSpPr>
          <p:cNvPr id="3" name="Subtitle 2"/>
          <p:cNvSpPr>
            <a:spLocks noGrp="1"/>
          </p:cNvSpPr>
          <p:nvPr>
            <p:ph type="subTitle" idx="1"/>
          </p:nvPr>
        </p:nvSpPr>
        <p:spPr>
          <a:xfrm>
            <a:off x="1524000" y="3602037"/>
            <a:ext cx="9144000" cy="2808094"/>
          </a:xfrm>
        </p:spPr>
        <p:txBody>
          <a:bodyPr>
            <a:normAutofit/>
          </a:bodyPr>
          <a:lstStyle/>
          <a:p>
            <a:pPr marL="342900" indent="-342900" algn="l">
              <a:buFont typeface="Arial" panose="020B0604020202020204" pitchFamily="34" charset="0"/>
              <a:buChar char="•"/>
            </a:pPr>
            <a:r>
              <a:rPr lang="en-GB" dirty="0"/>
              <a:t>The added value here is that we are using a production data copy</a:t>
            </a:r>
            <a:r>
              <a:rPr lang="en-GB" dirty="0" smtClean="0"/>
              <a:t>.</a:t>
            </a:r>
          </a:p>
          <a:p>
            <a:pPr marL="342900" indent="-342900" algn="l">
              <a:buFont typeface="Arial" panose="020B0604020202020204" pitchFamily="34" charset="0"/>
              <a:buChar char="•"/>
            </a:pPr>
            <a:r>
              <a:rPr lang="en-GB" dirty="0" smtClean="0"/>
              <a:t> </a:t>
            </a:r>
            <a:r>
              <a:rPr lang="en-GB" dirty="0"/>
              <a:t>It might contain data that is hard to predict if you were to create test data from scratch. </a:t>
            </a:r>
            <a:endParaRPr lang="en-GB" dirty="0" smtClean="0"/>
          </a:p>
          <a:p>
            <a:pPr marL="342900" indent="-342900" algn="l">
              <a:buFont typeface="Arial" panose="020B0604020202020204" pitchFamily="34" charset="0"/>
              <a:buChar char="•"/>
            </a:pPr>
            <a:r>
              <a:rPr lang="en-GB" dirty="0" smtClean="0"/>
              <a:t>The </a:t>
            </a:r>
            <a:r>
              <a:rPr lang="en-GB" dirty="0"/>
              <a:t>requirements are the same as for manual testing. </a:t>
            </a:r>
            <a:r>
              <a:rPr lang="en-GB" dirty="0" smtClean="0"/>
              <a:t>You will need more </a:t>
            </a:r>
            <a:r>
              <a:rPr lang="en-GB" dirty="0"/>
              <a:t>automation than with manual testing. </a:t>
            </a:r>
            <a:endParaRPr lang="en-GB" dirty="0" smtClean="0"/>
          </a:p>
          <a:p>
            <a:pPr marL="342900" indent="-342900" algn="l">
              <a:buFont typeface="Arial" panose="020B0604020202020204" pitchFamily="34" charset="0"/>
              <a:buChar char="•"/>
            </a:pPr>
            <a:r>
              <a:rPr lang="en-GB" dirty="0" smtClean="0"/>
              <a:t>For </a:t>
            </a:r>
            <a:r>
              <a:rPr lang="en-GB" dirty="0"/>
              <a:t>databases, this doesn't have to be very complicated. Automated database backup and restore are well-known operations.</a:t>
            </a:r>
            <a:endParaRPr lang="en-GB" dirty="0" smtClean="0"/>
          </a:p>
        </p:txBody>
      </p:sp>
    </p:spTree>
    <p:extLst>
      <p:ext uri="{BB962C8B-B14F-4D97-AF65-F5344CB8AC3E}">
        <p14:creationId xmlns:p14="http://schemas.microsoft.com/office/powerpoint/2010/main" val="4038962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11779</Words>
  <Application>Microsoft Office PowerPoint</Application>
  <PresentationFormat>Widescreen</PresentationFormat>
  <Paragraphs>639</Paragraphs>
  <Slides>122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122</vt:i4>
      </vt:variant>
    </vt:vector>
  </HeadingPairs>
  <TitlesOfParts>
    <vt:vector size="126" baseType="lpstr">
      <vt:lpstr>Arial</vt:lpstr>
      <vt:lpstr>Calibri</vt:lpstr>
      <vt:lpstr>Calibri Light</vt:lpstr>
      <vt:lpstr>Office Theme</vt:lpstr>
      <vt:lpstr>What is DevOps </vt:lpstr>
      <vt:lpstr>What is DevOps </vt:lpstr>
      <vt:lpstr>What is DevOps </vt:lpstr>
      <vt:lpstr>What is DevOps </vt:lpstr>
      <vt:lpstr>What is DevOps </vt:lpstr>
      <vt:lpstr>What is DevOps </vt:lpstr>
      <vt:lpstr>What is DevOps </vt:lpstr>
      <vt:lpstr>What is DevOps </vt:lpstr>
      <vt:lpstr>What is DevOps </vt:lpstr>
      <vt:lpstr>What is DevOps </vt:lpstr>
      <vt:lpstr>What is DevOps </vt:lpstr>
      <vt:lpstr>What is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A high level viewpoint of DevOps </vt:lpstr>
      <vt:lpstr>DevOps and Software Architecture</vt:lpstr>
      <vt:lpstr>DevOps and Software Architecture</vt:lpstr>
      <vt:lpstr>DevOps and Software Architecture</vt:lpstr>
      <vt:lpstr>DevOps and Software Architecture</vt:lpstr>
      <vt:lpstr>DevOps and Software Architecture</vt:lpstr>
      <vt:lpstr>DevOps and Software Architecture</vt:lpstr>
      <vt:lpstr>DevOps and Software Architecture</vt:lpstr>
      <vt:lpstr>DevOps and Software Architecture</vt:lpstr>
      <vt:lpstr>DevOps and Software Architecture</vt:lpstr>
      <vt:lpstr>DevOps and Software Architecture</vt:lpstr>
      <vt:lpstr>DevOps and Software Architecture</vt:lpstr>
      <vt:lpstr>DevOps and Software Architecture</vt:lpstr>
      <vt:lpstr>DevOps and Software Architecture</vt:lpstr>
      <vt:lpstr>DevOps and Source Code Management Systems. </vt:lpstr>
      <vt:lpstr>DevOps and Source Code Management Systems. </vt:lpstr>
      <vt:lpstr>DevOps and Source Code Management Systems. </vt:lpstr>
      <vt:lpstr>DevOps and Source Code Management Systems. </vt:lpstr>
      <vt:lpstr>DevOps and Source Code Management Systems. </vt:lpstr>
      <vt:lpstr>DevOps and Source Code Management Systems. </vt:lpstr>
      <vt:lpstr>DevOps and Source Code Management Systems. </vt:lpstr>
      <vt:lpstr>DevOps and Source Code Management Systems. </vt:lpstr>
      <vt:lpstr>DevOps and Source Code Management Systems. </vt:lpstr>
      <vt:lpstr>Devops build systems</vt:lpstr>
      <vt:lpstr>Devops build systems</vt:lpstr>
      <vt:lpstr>Devops build systems</vt:lpstr>
      <vt:lpstr>Devops build systems</vt:lpstr>
      <vt:lpstr>Devops build systems</vt:lpstr>
      <vt:lpstr>Devops build systems</vt:lpstr>
      <vt:lpstr>Devops build systems</vt:lpstr>
      <vt:lpstr>Devops build systems</vt:lpstr>
      <vt:lpstr>Devops build systems</vt:lpstr>
      <vt:lpstr>Devops build systems</vt:lpstr>
      <vt:lpstr>Devops build systems</vt:lpstr>
      <vt:lpstr>Devops build systems</vt:lpstr>
      <vt:lpstr>Continuous Integration</vt:lpstr>
      <vt:lpstr>Continuous Integration</vt:lpstr>
      <vt:lpstr>Continuous Integration</vt:lpstr>
      <vt:lpstr>Continuous Delivery</vt:lpstr>
      <vt:lpstr>Build Server Infrastructure</vt:lpstr>
      <vt:lpstr>Build Server Infrastructure</vt:lpstr>
      <vt:lpstr>Build Software</vt:lpstr>
      <vt:lpstr>Build Triggers</vt:lpstr>
      <vt:lpstr>Job Chaining</vt:lpstr>
      <vt:lpstr>Job Chaining</vt:lpstr>
      <vt:lpstr>Collating metrics</vt:lpstr>
      <vt:lpstr>Build metrics visualization</vt:lpstr>
      <vt:lpstr>Build metrics visualization</vt:lpstr>
      <vt:lpstr>Fixing build errors</vt:lpstr>
      <vt:lpstr>Fixing build errors</vt:lpstr>
      <vt:lpstr>Robustness of build infrastructure</vt:lpstr>
      <vt:lpstr>Code Testing</vt:lpstr>
      <vt:lpstr>Code Testing</vt:lpstr>
      <vt:lpstr>Code Testing</vt:lpstr>
      <vt:lpstr>Code Testing</vt:lpstr>
      <vt:lpstr>Code Testing</vt:lpstr>
      <vt:lpstr>Code Testing</vt:lpstr>
      <vt:lpstr>Code Testing</vt:lpstr>
      <vt:lpstr>Code Testing</vt:lpstr>
      <vt:lpstr>Code Testing</vt:lpstr>
      <vt:lpstr>Code Testing</vt:lpstr>
      <vt:lpstr>Unit Testing</vt:lpstr>
      <vt:lpstr>Unit Testing</vt:lpstr>
      <vt:lpstr>Mocking</vt:lpstr>
      <vt:lpstr>Test Coverage</vt:lpstr>
      <vt:lpstr>Automated integration testing </vt:lpstr>
      <vt:lpstr>Automated integration testing </vt:lpstr>
      <vt:lpstr>Automated integration testing </vt:lpstr>
      <vt:lpstr>Docker in automated testing</vt:lpstr>
      <vt:lpstr>Docker in automated testing</vt:lpstr>
      <vt:lpstr>Docker in automated testing</vt:lpstr>
      <vt:lpstr>Performance Testing</vt:lpstr>
      <vt:lpstr>Performance Testing</vt:lpstr>
      <vt:lpstr>Automated acceptance testing</vt:lpstr>
      <vt:lpstr>Automated acceptance testing</vt:lpstr>
      <vt:lpstr>Automated GUI testing</vt:lpstr>
      <vt:lpstr>Test-driven development</vt:lpstr>
      <vt:lpstr>Test-driven development</vt:lpstr>
      <vt:lpstr>Code Deployment</vt:lpstr>
      <vt:lpstr>Code Deployment</vt:lpstr>
      <vt:lpstr>Configuring the base OS</vt:lpstr>
      <vt:lpstr>Configuring the base OS</vt:lpstr>
      <vt:lpstr>Configuring the base OS</vt:lpstr>
      <vt:lpstr>Describing clusters</vt:lpstr>
      <vt:lpstr>Delivering packages to a system</vt:lpstr>
      <vt:lpstr>Delivering packages to a system</vt:lpstr>
      <vt:lpstr>Delivering packages to a system</vt:lpstr>
      <vt:lpstr>Delivering packages to a system</vt:lpstr>
      <vt:lpstr>Delivering packages to a system</vt:lpstr>
      <vt:lpstr>Delivering packages to a system</vt:lpstr>
      <vt:lpstr>Delivering packages to a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108</cp:revision>
  <dcterms:created xsi:type="dcterms:W3CDTF">2018-04-30T17:55:52Z</dcterms:created>
  <dcterms:modified xsi:type="dcterms:W3CDTF">2018-05-01T16:47:39Z</dcterms:modified>
</cp:coreProperties>
</file>