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28" name="PlaceHolder 2"/>
          <p:cNvSpPr>
            <a:spLocks noGrp="1"/>
          </p:cNvSpPr>
          <p:nvPr>
            <p:ph type="body"/>
          </p:nvPr>
        </p:nvSpPr>
        <p:spPr>
          <a:xfrm>
            <a:off x="360000" y="108000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9" name="PlaceHolder 3"/>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31"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2"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3"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4" name="PlaceHolder 5"/>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36" name="PlaceHolder 2"/>
          <p:cNvSpPr>
            <a:spLocks noGrp="1"/>
          </p:cNvSpPr>
          <p:nvPr>
            <p:ph type="body"/>
          </p:nvPr>
        </p:nvSpPr>
        <p:spPr>
          <a:xfrm>
            <a:off x="36000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7" name="PlaceHolder 3"/>
          <p:cNvSpPr>
            <a:spLocks noGrp="1"/>
          </p:cNvSpPr>
          <p:nvPr>
            <p:ph type="body"/>
          </p:nvPr>
        </p:nvSpPr>
        <p:spPr>
          <a:xfrm>
            <a:off x="35247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8" name="PlaceHolder 4"/>
          <p:cNvSpPr>
            <a:spLocks noGrp="1"/>
          </p:cNvSpPr>
          <p:nvPr>
            <p:ph type="body"/>
          </p:nvPr>
        </p:nvSpPr>
        <p:spPr>
          <a:xfrm>
            <a:off x="66891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9" name="PlaceHolder 5"/>
          <p:cNvSpPr>
            <a:spLocks noGrp="1"/>
          </p:cNvSpPr>
          <p:nvPr>
            <p:ph type="body"/>
          </p:nvPr>
        </p:nvSpPr>
        <p:spPr>
          <a:xfrm>
            <a:off x="36000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40" name="PlaceHolder 6"/>
          <p:cNvSpPr>
            <a:spLocks noGrp="1"/>
          </p:cNvSpPr>
          <p:nvPr>
            <p:ph type="body"/>
          </p:nvPr>
        </p:nvSpPr>
        <p:spPr>
          <a:xfrm>
            <a:off x="35247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41" name="PlaceHolder 7"/>
          <p:cNvSpPr>
            <a:spLocks noGrp="1"/>
          </p:cNvSpPr>
          <p:nvPr>
            <p:ph type="body"/>
          </p:nvPr>
        </p:nvSpPr>
        <p:spPr>
          <a:xfrm>
            <a:off x="66891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2" name="PlaceHolder 2"/>
          <p:cNvSpPr>
            <a:spLocks noGrp="1"/>
          </p:cNvSpPr>
          <p:nvPr>
            <p:ph type="body"/>
          </p:nvPr>
        </p:nvSpPr>
        <p:spPr>
          <a:xfrm>
            <a:off x="360000" y="1080000"/>
            <a:ext cx="936000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4"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55"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9"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0"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61"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63"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64"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5" name="PlaceHolder 4"/>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67"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8"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9" name="PlaceHolder 4"/>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1" name="PlaceHolder 2"/>
          <p:cNvSpPr>
            <a:spLocks noGrp="1"/>
          </p:cNvSpPr>
          <p:nvPr>
            <p:ph type="body"/>
          </p:nvPr>
        </p:nvSpPr>
        <p:spPr>
          <a:xfrm>
            <a:off x="360000" y="108000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2" name="PlaceHolder 3"/>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4"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5"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6"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7" name="PlaceHolder 5"/>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9" name="PlaceHolder 2"/>
          <p:cNvSpPr>
            <a:spLocks noGrp="1"/>
          </p:cNvSpPr>
          <p:nvPr>
            <p:ph type="body"/>
          </p:nvPr>
        </p:nvSpPr>
        <p:spPr>
          <a:xfrm>
            <a:off x="36000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0" name="PlaceHolder 3"/>
          <p:cNvSpPr>
            <a:spLocks noGrp="1"/>
          </p:cNvSpPr>
          <p:nvPr>
            <p:ph type="body"/>
          </p:nvPr>
        </p:nvSpPr>
        <p:spPr>
          <a:xfrm>
            <a:off x="35247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1" name="PlaceHolder 4"/>
          <p:cNvSpPr>
            <a:spLocks noGrp="1"/>
          </p:cNvSpPr>
          <p:nvPr>
            <p:ph type="body"/>
          </p:nvPr>
        </p:nvSpPr>
        <p:spPr>
          <a:xfrm>
            <a:off x="66891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2" name="PlaceHolder 5"/>
          <p:cNvSpPr>
            <a:spLocks noGrp="1"/>
          </p:cNvSpPr>
          <p:nvPr>
            <p:ph type="body"/>
          </p:nvPr>
        </p:nvSpPr>
        <p:spPr>
          <a:xfrm>
            <a:off x="36000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3" name="PlaceHolder 6"/>
          <p:cNvSpPr>
            <a:spLocks noGrp="1"/>
          </p:cNvSpPr>
          <p:nvPr>
            <p:ph type="body"/>
          </p:nvPr>
        </p:nvSpPr>
        <p:spPr>
          <a:xfrm>
            <a:off x="35247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4" name="PlaceHolder 7"/>
          <p:cNvSpPr>
            <a:spLocks noGrp="1"/>
          </p:cNvSpPr>
          <p:nvPr>
            <p:ph type="body"/>
          </p:nvPr>
        </p:nvSpPr>
        <p:spPr>
          <a:xfrm>
            <a:off x="66891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9" name="PlaceHolder 2"/>
          <p:cNvSpPr>
            <a:spLocks noGrp="1"/>
          </p:cNvSpPr>
          <p:nvPr>
            <p:ph type="body"/>
          </p:nvPr>
        </p:nvSpPr>
        <p:spPr>
          <a:xfrm>
            <a:off x="360000" y="1080000"/>
            <a:ext cx="936000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11"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12"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16"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17"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18"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20"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21"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2" name="PlaceHolder 4"/>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24"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5"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6" name="PlaceHolder 4"/>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1" name="PlaceHolder 2"/>
          <p:cNvSpPr>
            <a:spLocks noGrp="1"/>
          </p:cNvSpPr>
          <p:nvPr>
            <p:ph type="title"/>
          </p:nvPr>
        </p:nvSpPr>
        <p:spPr>
          <a:xfrm>
            <a:off x="0" y="1620000"/>
            <a:ext cx="9000000" cy="1080000"/>
          </a:xfrm>
          <a:prstGeom prst="rect">
            <a:avLst/>
          </a:prstGeom>
        </p:spPr>
        <p:txBody>
          <a:bodyPr lIns="0" rIns="0" tIns="0" bIns="0" anchor="ctr">
            <a:noAutofit/>
          </a:bodyPr>
          <a:p>
            <a:pPr algn="ct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3"/>
          <p:cNvSpPr>
            <a:spLocks noGrp="1"/>
          </p:cNvSpPr>
          <p:nvPr>
            <p:ph type="body"/>
          </p:nvPr>
        </p:nvSpPr>
        <p:spPr>
          <a:xfrm>
            <a:off x="360000" y="2880000"/>
            <a:ext cx="9360000" cy="1620000"/>
          </a:xfrm>
          <a:prstGeom prst="rect">
            <a:avLst/>
          </a:prstGeom>
        </p:spPr>
        <p:txBody>
          <a:bodyPr lIns="0" rIns="0" tIns="0" bIns="0">
            <a:normAutofit fontScale="69000"/>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TextShape 4"/>
          <p:cNvSpPr txBox="1"/>
          <p:nvPr/>
        </p:nvSpPr>
        <p:spPr>
          <a:xfrm>
            <a:off x="360000" y="5220000"/>
            <a:ext cx="2340000" cy="360000"/>
          </a:xfrm>
          <a:prstGeom prst="rect">
            <a:avLst/>
          </a:prstGeom>
          <a:noFill/>
          <a:ln w="0">
            <a:noFill/>
          </a:ln>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TextShape 5"/>
          <p:cNvSpPr txBox="1"/>
          <p:nvPr/>
        </p:nvSpPr>
        <p:spPr>
          <a:xfrm>
            <a:off x="3420000" y="5220000"/>
            <a:ext cx="3240000" cy="360000"/>
          </a:xfrm>
          <a:prstGeom prst="rect">
            <a:avLst/>
          </a:prstGeom>
          <a:noFill/>
          <a:ln w="0">
            <a:noFill/>
          </a:ln>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TextShape 6"/>
          <p:cNvSpPr txBox="1"/>
          <p:nvPr/>
        </p:nvSpPr>
        <p:spPr>
          <a:xfrm>
            <a:off x="7380000" y="5220000"/>
            <a:ext cx="2340000" cy="360000"/>
          </a:xfrm>
          <a:prstGeom prst="rect">
            <a:avLst/>
          </a:prstGeom>
          <a:noFill/>
          <a:ln w="0">
            <a:noFill/>
          </a:ln>
        </p:spPr>
        <p:txBody>
          <a:bodyPr lIns="0" rIns="0" tIns="0" bIns="0">
            <a:noAutofit/>
          </a:bodyPr>
          <a:p>
            <a:pPr algn="r"/>
            <a:fld id="{821459A2-1106-4CAC-B9B7-B90297F830B1}"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43" name="CustomShape 2"/>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44" name="PlaceHolder 3"/>
          <p:cNvSpPr>
            <a:spLocks noGrp="1"/>
          </p:cNvSpPr>
          <p:nvPr>
            <p:ph type="title"/>
          </p:nvPr>
        </p:nvSpPr>
        <p:spPr>
          <a:xfrm>
            <a:off x="360000" y="180000"/>
            <a:ext cx="9360000" cy="478080"/>
          </a:xfrm>
          <a:prstGeom prst="rect">
            <a:avLst/>
          </a:prstGeom>
        </p:spPr>
        <p:txBody>
          <a:bodyPr lIns="0" rIns="0" tIns="0" bIns="0" anchor="ctr">
            <a:noAutofit/>
          </a:bodyPr>
          <a:p>
            <a:pPr algn="ct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4"/>
          <p:cNvSpPr>
            <a:spLocks noGrp="1"/>
          </p:cNvSpPr>
          <p:nvPr>
            <p:ph type="body"/>
          </p:nvPr>
        </p:nvSpPr>
        <p:spPr>
          <a:xfrm>
            <a:off x="360000" y="1080000"/>
            <a:ext cx="9360000" cy="3600000"/>
          </a:xfrm>
          <a:prstGeom prst="rect">
            <a:avLst/>
          </a:prstGeom>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5"/>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7" name="PlaceHolder 6"/>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8" name="PlaceHolder 7"/>
          <p:cNvSpPr>
            <a:spLocks noGrp="1"/>
          </p:cNvSpPr>
          <p:nvPr>
            <p:ph type="sldNum"/>
          </p:nvPr>
        </p:nvSpPr>
        <p:spPr>
          <a:xfrm>
            <a:off x="7380000" y="5220000"/>
            <a:ext cx="2340000" cy="360000"/>
          </a:xfrm>
          <a:prstGeom prst="rect">
            <a:avLst/>
          </a:prstGeom>
        </p:spPr>
        <p:txBody>
          <a:bodyPr lIns="0" rIns="0" tIns="0" bIns="0">
            <a:noAutofit/>
          </a:bodyPr>
          <a:p>
            <a:pPr algn="r"/>
            <a:fld id="{7C78140D-1338-4098-A29F-CB65D5EB96B8}"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1620000"/>
            <a:ext cx="9000000" cy="1080000"/>
          </a:xfrm>
          <a:prstGeom prst="rect">
            <a:avLst/>
          </a:prstGeom>
          <a:noFill/>
          <a:ln w="0">
            <a:noFill/>
          </a:ln>
        </p:spPr>
        <p:txBody>
          <a:bodyPr lIns="0" rIns="0" tIns="0" bIns="0" anchor="ctr">
            <a:noAutofit/>
          </a:bodyPr>
          <a:p>
            <a:pPr algn="ctr"/>
            <a:r>
              <a:rPr b="0" lang="en-US" sz="3300" spc="-1" strike="noStrike">
                <a:solidFill>
                  <a:srgbClr val="dd4100"/>
                </a:solidFill>
                <a:latin typeface="Arial"/>
              </a:rPr>
              <a:t>Introduction to Smart Contracts with Ethereum and Solidity</a:t>
            </a:r>
            <a:endParaRPr b="0" lang="en-US" sz="33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Solidity Data Storage</a:t>
            </a:r>
            <a:endParaRPr b="0" lang="en-US" sz="3300" spc="-1" strike="noStrike">
              <a:solidFill>
                <a:srgbClr val="ff0000"/>
              </a:solidFill>
              <a:latin typeface="Arial"/>
            </a:endParaRPr>
          </a:p>
        </p:txBody>
      </p:sp>
      <p:sp>
        <p:nvSpPr>
          <p:cNvPr id="104" name="TextShape 2"/>
          <p:cNvSpPr txBox="1"/>
          <p:nvPr/>
        </p:nvSpPr>
        <p:spPr>
          <a:xfrm>
            <a:off x="4572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Ethereum provides two keywords </a:t>
            </a:r>
            <a:r>
              <a:rPr b="0" i="1" lang="en-US" sz="2400" spc="-1" strike="noStrike">
                <a:solidFill>
                  <a:srgbClr val="009bdd"/>
                </a:solidFill>
                <a:latin typeface="Arial"/>
              </a:rPr>
              <a:t>memory</a:t>
            </a:r>
            <a:r>
              <a:rPr b="0" lang="en-US" sz="2400" spc="-1" strike="noStrike">
                <a:solidFill>
                  <a:srgbClr val="009bdd"/>
                </a:solidFill>
                <a:latin typeface="Arial"/>
              </a:rPr>
              <a:t> and </a:t>
            </a:r>
            <a:r>
              <a:rPr b="0" i="1" lang="en-US" sz="2400" spc="-1" strike="noStrike">
                <a:solidFill>
                  <a:srgbClr val="009bdd"/>
                </a:solidFill>
                <a:latin typeface="Arial"/>
              </a:rPr>
              <a:t>storage </a:t>
            </a:r>
            <a:r>
              <a:rPr b="0" lang="en-US" sz="2400" spc="-1" strike="noStrike">
                <a:solidFill>
                  <a:srgbClr val="009bdd"/>
                </a:solidFill>
                <a:latin typeface="Arial"/>
              </a:rPr>
              <a:t> to indicate whether a variable must be stored persistently or transiently.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Note that there is no keyword for storing variables on the stack.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Functions</a:t>
            </a:r>
            <a:endParaRPr b="0" lang="en-US" sz="3300" spc="-1" strike="noStrike">
              <a:solidFill>
                <a:srgbClr val="ffffff"/>
              </a:solidFill>
              <a:latin typeface="Arial"/>
            </a:endParaRPr>
          </a:p>
        </p:txBody>
      </p:sp>
      <p:sp>
        <p:nvSpPr>
          <p:cNvPr id="106"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functions are very similar to normal functions in languages like Java or C++.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syntax of Solidity functions is as follows: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function (&lt;parameter types&gt;) {internal|external} [pure|constant|view|payable] [returns (&lt;return types&gt;)]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Internal functions are invoked inside the contract and cannot be run in an external context.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External functions are invoked outside of the contract. They cannot be called from inside the contract.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Functions</a:t>
            </a:r>
            <a:endParaRPr b="0" lang="en-US" sz="3300" spc="-1" strike="noStrike">
              <a:solidFill>
                <a:srgbClr val="ffffff"/>
              </a:solidFill>
              <a:latin typeface="Arial"/>
            </a:endParaRPr>
          </a:p>
        </p:txBody>
      </p:sp>
      <p:sp>
        <p:nvSpPr>
          <p:cNvPr id="108"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Private functions are only visible inside the contract they are called in.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Public functions are visible everywhere.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Function modifiers can be added before the function is executed. They are conceptually similar to SQL check constraints.  If the modifier requirement is not met, the function will not be executed.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You can apply more than one modifier to a function.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Functions</a:t>
            </a:r>
            <a:endParaRPr b="0" lang="en-US" sz="3300" spc="-1" strike="noStrike">
              <a:solidFill>
                <a:srgbClr val="ffffff"/>
              </a:solidFill>
              <a:latin typeface="Arial"/>
            </a:endParaRPr>
          </a:p>
        </p:txBody>
      </p:sp>
      <p:sp>
        <p:nvSpPr>
          <p:cNvPr id="110"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will create getter functions for every public state variable in the contract.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Setting a function to </a:t>
            </a:r>
            <a:r>
              <a:rPr b="0" i="1" lang="en-US" sz="2400" spc="-1" strike="noStrike">
                <a:solidFill>
                  <a:srgbClr val="009bdd"/>
                </a:solidFill>
                <a:latin typeface="Arial"/>
              </a:rPr>
              <a:t>pure</a:t>
            </a:r>
            <a:r>
              <a:rPr b="0" lang="en-US" sz="2400" spc="-1" strike="noStrike">
                <a:solidFill>
                  <a:srgbClr val="009bdd"/>
                </a:solidFill>
                <a:latin typeface="Arial"/>
              </a:rPr>
              <a:t> will do the following:</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Prevents the function from reading or modifying the state of any variables.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Prevents the function from calling any other function not also marked as pure.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Accessing the ether balance of the address calling the function.</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Pure functions can call the revert() or require() functions. </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Functions</a:t>
            </a:r>
            <a:endParaRPr b="0" lang="en-US" sz="3300" spc="-1" strike="noStrike">
              <a:solidFill>
                <a:srgbClr val="ffffff"/>
              </a:solidFill>
              <a:latin typeface="Arial"/>
            </a:endParaRPr>
          </a:p>
        </p:txBody>
      </p:sp>
      <p:sp>
        <p:nvSpPr>
          <p:cNvPr id="112"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view modifier ensure that the function will not modify any Ethereum state.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Note that the difference between </a:t>
            </a:r>
            <a:r>
              <a:rPr b="0" i="1" lang="en-US" sz="2400" spc="-1" strike="noStrike">
                <a:solidFill>
                  <a:srgbClr val="009bdd"/>
                </a:solidFill>
                <a:latin typeface="Arial"/>
              </a:rPr>
              <a:t>view</a:t>
            </a:r>
            <a:r>
              <a:rPr b="0" lang="en-US" sz="2400" spc="-1" strike="noStrike">
                <a:solidFill>
                  <a:srgbClr val="009bdd"/>
                </a:solidFill>
                <a:latin typeface="Arial"/>
              </a:rPr>
              <a:t> and </a:t>
            </a:r>
            <a:r>
              <a:rPr b="0" i="1" lang="en-US" sz="2400" spc="-1" strike="noStrike">
                <a:solidFill>
                  <a:srgbClr val="009bdd"/>
                </a:solidFill>
                <a:latin typeface="Arial"/>
              </a:rPr>
              <a:t>pure</a:t>
            </a:r>
            <a:r>
              <a:rPr b="0" lang="en-US" sz="2400" spc="-1" strike="noStrike">
                <a:solidFill>
                  <a:srgbClr val="009bdd"/>
                </a:solidFill>
                <a:latin typeface="Arial"/>
              </a:rPr>
              <a:t> is that pure functions should not either view or modify the state.  View functions can read, but not modify the state of the blockchain. </a:t>
            </a:r>
            <a:br/>
            <a:r>
              <a:rPr b="0" lang="en-US" sz="2400" spc="-1" strike="noStrike">
                <a:solidFill>
                  <a:srgbClr val="009bdd"/>
                </a:solidFill>
                <a:latin typeface="Arial"/>
              </a:rPr>
              <a:t>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Functions</a:t>
            </a:r>
            <a:endParaRPr b="0" lang="en-US" sz="3300" spc="-1" strike="noStrike">
              <a:solidFill>
                <a:srgbClr val="ffffff"/>
              </a:solidFill>
              <a:latin typeface="Arial"/>
            </a:endParaRPr>
          </a:p>
        </p:txBody>
      </p:sp>
      <p:sp>
        <p:nvSpPr>
          <p:cNvPr id="114"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payable modifier must be added if the function will either send or receive ether.  If this modifier is not added, an exception will be thrown if ether is either sent or received.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also allows the concept of a </a:t>
            </a:r>
            <a:r>
              <a:rPr b="0" i="1" lang="en-US" sz="2400" spc="-1" strike="noStrike">
                <a:solidFill>
                  <a:srgbClr val="009bdd"/>
                </a:solidFill>
                <a:latin typeface="Arial"/>
              </a:rPr>
              <a:t>fallback</a:t>
            </a:r>
            <a:r>
              <a:rPr b="0" lang="en-US" sz="2400" spc="-1" strike="noStrike">
                <a:solidFill>
                  <a:srgbClr val="009bdd"/>
                </a:solidFill>
                <a:latin typeface="Arial"/>
              </a:rPr>
              <a:t> function to be defined.  This function will be called if someone attempts to call a non-existent function in the contract.  It acts as a failsafe in case of an error by the caller.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Additionally, Solidity allows the overloading of functions as necessary.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Builtin Mathematical Functions</a:t>
            </a:r>
            <a:endParaRPr b="0" lang="en-US" sz="3300" spc="-1" strike="noStrike">
              <a:solidFill>
                <a:srgbClr val="ffffff"/>
              </a:solidFill>
              <a:latin typeface="Arial"/>
            </a:endParaRPr>
          </a:p>
        </p:txBody>
      </p:sp>
      <p:sp>
        <p:nvSpPr>
          <p:cNvPr id="116"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provides a number of built in functions.  A partial list follows: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addmod(uint x, uint y, uint k)  returns uint.  Computes (x + y) % k where the addition is performed with arbitrary precision and does not wrap around 2^256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mulmod(uintx, uint y, uint k) returns uint.  Computes (x+y) % k where the multiplication is performed with arbitrary precision and does not wrap around 2^256</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Builtin Cryptographic Functions</a:t>
            </a:r>
            <a:endParaRPr b="0" lang="en-US" sz="3300" spc="-1" strike="noStrike">
              <a:solidFill>
                <a:srgbClr val="ffffff"/>
              </a:solidFill>
              <a:latin typeface="Arial"/>
            </a:endParaRPr>
          </a:p>
        </p:txBody>
      </p:sp>
      <p:sp>
        <p:nvSpPr>
          <p:cNvPr id="118"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provides a number of built in cryptographic functions.  A partial list follows: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keccak256 – Computes the keccak-256 hash of a given input.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sha256 – Computes the SHA 256 hash.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ripemd160 – Computes the RIPE160MD hash.</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eccrecover – Find the ethereum address associated with a given ethereum public key </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Contracts</a:t>
            </a:r>
            <a:endParaRPr b="0" lang="en-US" sz="3300" spc="-1" strike="noStrike">
              <a:solidFill>
                <a:srgbClr val="ffffff"/>
              </a:solidFill>
              <a:latin typeface="Arial"/>
            </a:endParaRPr>
          </a:p>
        </p:txBody>
      </p:sp>
      <p:sp>
        <p:nvSpPr>
          <p:cNvPr id="120"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concept of a Solidity contract is similar to the idea of a class in languages like C++ or Java.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contracts have constructors.  Note that constructors cannot be overloaded, unlike regular functions.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Contracts may constain state variables and/or member functions.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allows for the concept of </a:t>
            </a:r>
            <a:r>
              <a:rPr b="0" i="1" lang="en-US" sz="2400" spc="-1" strike="noStrike">
                <a:solidFill>
                  <a:srgbClr val="009bdd"/>
                </a:solidFill>
                <a:latin typeface="Arial"/>
              </a:rPr>
              <a:t>abstract contracts</a:t>
            </a:r>
            <a:r>
              <a:rPr b="0" lang="en-US" sz="2400" spc="-1" strike="noStrike">
                <a:solidFill>
                  <a:srgbClr val="009bdd"/>
                </a:solidFill>
                <a:latin typeface="Arial"/>
              </a:rPr>
              <a:t>.  i.e. functions that must be implemented in derived contracts.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Contracts</a:t>
            </a:r>
            <a:endParaRPr b="0" lang="en-US" sz="3300" spc="-1" strike="noStrike">
              <a:solidFill>
                <a:srgbClr val="ffffff"/>
              </a:solidFill>
              <a:latin typeface="Arial"/>
            </a:endParaRPr>
          </a:p>
        </p:txBody>
      </p:sp>
      <p:sp>
        <p:nvSpPr>
          <p:cNvPr id="122"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Contracts are either:</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External.  These contracts are meant to be called by other contracts.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Internal.  All variables and functions can only be used by the contract itself or any derived contracts.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Public. All public functions and variables can be used internally or externally by other contracts.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Private.  Private functions and variables can only be used by the contract itself.  Even derived contracts may not access these members.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 </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History of Smart Contracts</a:t>
            </a:r>
            <a:endParaRPr b="0" lang="en-US" sz="3300" spc="-1" strike="noStrike">
              <a:solidFill>
                <a:srgbClr val="ffffff"/>
              </a:solidFill>
              <a:latin typeface="Arial"/>
            </a:endParaRPr>
          </a:p>
        </p:txBody>
      </p:sp>
      <p:sp>
        <p:nvSpPr>
          <p:cNvPr id="87"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Smart Contracts were first defined in 1996 by Nick Szabo.</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Vitalik Buterin, the founder of Ethereum, originally attempted to implement smart contracts on top of Bitcoin.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He decided instead to re-engineer a completely new blockchain in order to implement his ideas on engineering smart contracts.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Smart contracts are a double-edged sword.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They are very powerful, but come with serious security concerns if not implemented properly.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Contracts</a:t>
            </a:r>
            <a:endParaRPr b="0" lang="en-US" sz="3300" spc="-1" strike="noStrike">
              <a:solidFill>
                <a:srgbClr val="ffffff"/>
              </a:solidFill>
              <a:latin typeface="Arial"/>
            </a:endParaRPr>
          </a:p>
        </p:txBody>
      </p:sp>
      <p:sp>
        <p:nvSpPr>
          <p:cNvPr id="124"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Constructor is a special function declared using constructor keyword. It is an optional function and is used to initialize state variables of a contract. Following are the key characteristics of a constructor.</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 contract can have only one constructor.</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 constructor code is executed once when a contract is created and it is used to initialize contract state.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After a constructor code executed, the final code is deployed to blockchain. This code include public functions and code reachable through public functions. Constructor code or any internal method used only by constructor are not included in final code..</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Interfaces</a:t>
            </a:r>
            <a:endParaRPr b="0" lang="en-US" sz="3300" spc="-1" strike="noStrike">
              <a:solidFill>
                <a:srgbClr val="ffffff"/>
              </a:solidFill>
              <a:latin typeface="Arial"/>
            </a:endParaRPr>
          </a:p>
        </p:txBody>
      </p:sp>
      <p:sp>
        <p:nvSpPr>
          <p:cNvPr id="126"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also includes the concept of </a:t>
            </a:r>
            <a:r>
              <a:rPr b="0" i="1" lang="en-US" sz="2400" spc="-1" strike="noStrike">
                <a:solidFill>
                  <a:srgbClr val="009bdd"/>
                </a:solidFill>
                <a:latin typeface="Arial"/>
              </a:rPr>
              <a:t>interfaces</a:t>
            </a:r>
            <a:r>
              <a:rPr b="0" lang="en-US" sz="2400" spc="-1" strike="noStrike">
                <a:solidFill>
                  <a:srgbClr val="009bdd"/>
                </a:solidFill>
                <a:latin typeface="Arial"/>
              </a:rPr>
              <a:t> which is effectively the same as the Java interface.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Characteristics of an interface are:</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Interfaces cannot have any functions with an implementation.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All functions in an interface are external.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Interfaces cannot have a constructor.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Interfaces cannot have state variables.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Interfaces may contain </a:t>
            </a:r>
            <a:r>
              <a:rPr b="0" i="1" lang="en-US" sz="2100" spc="-1" strike="noStrike">
                <a:solidFill>
                  <a:srgbClr val="009bdd"/>
                </a:solidFill>
                <a:latin typeface="Arial"/>
              </a:rPr>
              <a:t>structs</a:t>
            </a:r>
            <a:r>
              <a:rPr b="0" lang="en-US" sz="2100" spc="-1" strike="noStrike">
                <a:solidFill>
                  <a:srgbClr val="009bdd"/>
                </a:solidFill>
                <a:latin typeface="Arial"/>
              </a:rPr>
              <a:t> or </a:t>
            </a:r>
            <a:r>
              <a:rPr b="0" i="1" lang="en-US" sz="2100" spc="-1" strike="noStrike">
                <a:solidFill>
                  <a:srgbClr val="009bdd"/>
                </a:solidFill>
                <a:latin typeface="Arial"/>
              </a:rPr>
              <a:t>enums</a:t>
            </a:r>
            <a:r>
              <a:rPr b="0" lang="en-US" sz="2100" spc="-1" strike="noStrike">
                <a:solidFill>
                  <a:srgbClr val="009bdd"/>
                </a:solidFill>
                <a:latin typeface="Arial"/>
              </a:rPr>
              <a:t>. </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Events</a:t>
            </a:r>
            <a:endParaRPr b="0" lang="en-US" sz="3300" spc="-1" strike="noStrike">
              <a:solidFill>
                <a:srgbClr val="ffffff"/>
              </a:solidFill>
              <a:latin typeface="Arial"/>
            </a:endParaRPr>
          </a:p>
        </p:txBody>
      </p:sp>
      <p:sp>
        <p:nvSpPr>
          <p:cNvPr id="128"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contracts can define </a:t>
            </a:r>
            <a:r>
              <a:rPr b="0" i="1" lang="en-US" sz="2400" spc="-1" strike="noStrike">
                <a:solidFill>
                  <a:srgbClr val="009bdd"/>
                </a:solidFill>
                <a:latin typeface="Arial"/>
              </a:rPr>
              <a:t>events</a:t>
            </a:r>
            <a:r>
              <a:rPr b="0" lang="en-US" sz="2400" spc="-1" strike="noStrike">
                <a:solidFill>
                  <a:srgbClr val="009bdd"/>
                </a:solidFill>
                <a:latin typeface="Arial"/>
              </a:rPr>
              <a:t> that indicate a milestone of some sort in a contract.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These events are used by external applications such as Javascript web apps.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Events are not accessible inside the contract itself.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Events are defined using the </a:t>
            </a:r>
            <a:r>
              <a:rPr b="0" i="1" lang="en-US" sz="2400" spc="-1" strike="noStrike">
                <a:solidFill>
                  <a:srgbClr val="009bdd"/>
                </a:solidFill>
                <a:latin typeface="Arial"/>
              </a:rPr>
              <a:t>event</a:t>
            </a:r>
            <a:r>
              <a:rPr b="0" lang="en-US" sz="2400" spc="-1" strike="noStrike">
                <a:solidFill>
                  <a:srgbClr val="009bdd"/>
                </a:solidFill>
                <a:latin typeface="Arial"/>
              </a:rPr>
              <a:t> keyword and supplying optional paremeters.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Events are thrown using the </a:t>
            </a:r>
            <a:r>
              <a:rPr b="0" i="1" lang="en-US" sz="2400" spc="-1" strike="noStrike">
                <a:solidFill>
                  <a:srgbClr val="009bdd"/>
                </a:solidFill>
                <a:latin typeface="Arial"/>
              </a:rPr>
              <a:t>emit</a:t>
            </a:r>
            <a:r>
              <a:rPr b="0" lang="en-US" sz="2400" spc="-1" strike="noStrike">
                <a:solidFill>
                  <a:srgbClr val="009bdd"/>
                </a:solidFill>
                <a:latin typeface="Arial"/>
              </a:rPr>
              <a:t> keyword with optional parameters.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Error Handling</a:t>
            </a:r>
            <a:endParaRPr b="0" lang="en-US" sz="3300" spc="-1" strike="noStrike">
              <a:solidFill>
                <a:srgbClr val="ffffff"/>
              </a:solidFill>
              <a:latin typeface="Arial"/>
            </a:endParaRPr>
          </a:p>
        </p:txBody>
      </p:sp>
      <p:sp>
        <p:nvSpPr>
          <p:cNvPr id="130"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offers a number of functions for use in error handling.  These functions include:</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Assert().  In case of assertion failure, the EVM will revert back to its original state before the function was called.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Require().  Used in modifiers to check whether a function can be executed.</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Revert(). This method aborts the contract execution and reverts all state to its original values before the contract was run.  Note that an optional string message can be passed in as a parameter to the revert function.</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Solidity provides a standard </a:t>
            </a:r>
            <a:r>
              <a:rPr b="0" i="1" lang="en-US" sz="2100" spc="-1" strike="noStrike">
                <a:solidFill>
                  <a:srgbClr val="009bdd"/>
                </a:solidFill>
                <a:latin typeface="Arial"/>
              </a:rPr>
              <a:t>try/catch</a:t>
            </a:r>
            <a:r>
              <a:rPr b="0" lang="en-US" sz="2100" spc="-1" strike="noStrike">
                <a:solidFill>
                  <a:srgbClr val="009bdd"/>
                </a:solidFill>
                <a:latin typeface="Arial"/>
              </a:rPr>
              <a:t> pattern for catching exceptions. </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Ethereum tokens</a:t>
            </a:r>
            <a:endParaRPr b="0" lang="en-US" sz="3300" spc="-1" strike="noStrike">
              <a:solidFill>
                <a:srgbClr val="ff0000"/>
              </a:solidFill>
              <a:latin typeface="Arial"/>
            </a:endParaRPr>
          </a:p>
        </p:txBody>
      </p:sp>
      <p:sp>
        <p:nvSpPr>
          <p:cNvPr id="132"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Ethereum allows the creation of </a:t>
            </a:r>
            <a:r>
              <a:rPr b="0" i="1" lang="en-US" sz="2400" spc="-1" strike="noStrike">
                <a:solidFill>
                  <a:srgbClr val="009bdd"/>
                </a:solidFill>
                <a:latin typeface="Arial"/>
              </a:rPr>
              <a:t>tokens</a:t>
            </a:r>
            <a:r>
              <a:rPr b="0" lang="en-US" sz="2400" spc="-1" strike="noStrike">
                <a:solidFill>
                  <a:srgbClr val="009bdd"/>
                </a:solidFill>
                <a:latin typeface="Arial"/>
              </a:rPr>
              <a:t>.  Tokens are digital assets that are built on top of the Ethereum blockchain.  Each token is designed to be a unique, non-copyable item.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Ethereum tokens can represent anything from a physical object such as gold or a cryptocurrency that can be used to transfer value.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Ethereum tokens</a:t>
            </a:r>
            <a:endParaRPr b="0" lang="en-US" sz="3300" spc="-1" strike="noStrike">
              <a:solidFill>
                <a:srgbClr val="ff0000"/>
              </a:solidFill>
              <a:latin typeface="Arial"/>
            </a:endParaRPr>
          </a:p>
        </p:txBody>
      </p:sp>
      <p:sp>
        <p:nvSpPr>
          <p:cNvPr id="134"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Ethereum tokens are often issued to the general public through a crowdsale known as an </a:t>
            </a:r>
            <a:r>
              <a:rPr b="0" i="1" lang="en-US" sz="2400" spc="-1" strike="noStrike">
                <a:solidFill>
                  <a:srgbClr val="009bdd"/>
                </a:solidFill>
                <a:latin typeface="Arial"/>
              </a:rPr>
              <a:t>Initial Coin Offering</a:t>
            </a:r>
            <a:r>
              <a:rPr b="0" lang="en-US" sz="2400" spc="-1" strike="noStrike">
                <a:solidFill>
                  <a:srgbClr val="009bdd"/>
                </a:solidFill>
                <a:latin typeface="Arial"/>
              </a:rPr>
              <a:t> (ICO).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token creators will issue these tokens in exchange for other assets such as Ether, the Ethereum native cryptocurrency, or Bitcoin or other digital asset.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Ethereum tokens are stored and tracked on the Ethereum blockchain.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Ethereum tokens are a specific type of smart contract.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bf0041"/>
                </a:solidFill>
                <a:latin typeface="Arial"/>
              </a:rPr>
              <a:t>Ethereum tokens</a:t>
            </a:r>
            <a:endParaRPr b="0" lang="en-US" sz="3300" spc="-1" strike="noStrike">
              <a:solidFill>
                <a:srgbClr val="bf0041"/>
              </a:solidFill>
              <a:latin typeface="Arial"/>
            </a:endParaRPr>
          </a:p>
        </p:txBody>
      </p:sp>
      <p:sp>
        <p:nvSpPr>
          <p:cNvPr id="136"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Although anyone may create any type of token they wish, Ethereum provides a standard, called </a:t>
            </a:r>
            <a:r>
              <a:rPr b="0" i="1" lang="en-US" sz="2400" spc="-1" strike="noStrike">
                <a:solidFill>
                  <a:srgbClr val="009bdd"/>
                </a:solidFill>
                <a:latin typeface="Arial"/>
              </a:rPr>
              <a:t>ERC20</a:t>
            </a:r>
            <a:r>
              <a:rPr b="0" lang="en-US" sz="2400" spc="-1" strike="noStrike">
                <a:solidFill>
                  <a:srgbClr val="009bdd"/>
                </a:solidFill>
                <a:latin typeface="Arial"/>
              </a:rPr>
              <a:t>, which token creators use as a standard.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In Solidity, this standard is created as an interface that contracts that create ERC 20 compliant tokens must implement.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All ERC 20 tokens must allow the following:</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Ability to get the total token supply</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Ability to get the account balance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Ability to transfer the token.</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Ability to approve spending the token.</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Smart Contract Best Practices</a:t>
            </a:r>
            <a:endParaRPr b="0" lang="en-US" sz="3300" spc="-1" strike="noStrike">
              <a:solidFill>
                <a:srgbClr val="ff0000"/>
              </a:solidFill>
              <a:latin typeface="Arial"/>
            </a:endParaRPr>
          </a:p>
        </p:txBody>
      </p:sp>
      <p:sp>
        <p:nvSpPr>
          <p:cNvPr id="138"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Security considerations should be a top priority for smart contract developers.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consequences of security flaws in smart contracts can be devastating.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Smart Contract Best Practices</a:t>
            </a:r>
            <a:endParaRPr b="0" lang="en-US" sz="3300" spc="-1" strike="noStrike">
              <a:solidFill>
                <a:srgbClr val="ff0000"/>
              </a:solidFill>
              <a:latin typeface="Arial"/>
            </a:endParaRPr>
          </a:p>
        </p:txBody>
      </p:sp>
      <p:sp>
        <p:nvSpPr>
          <p:cNvPr id="140"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Some things to think about when writing a smart contract are:</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External calls to other contracts can be problematic.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Mark all untrusted contracts with variable names. Ex. UntrustedBank.withdrawal(uint amt);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Avoid making state changes after external calls.  This is also knownas the checks-effects-interaction pattern.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Favor pull over push requests for external calls.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Avoid doing multiple ether transfers in a single call.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All on chain data is public, even if you declare a variable private. </a:t>
            </a: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Smart Contract Best Practices</a:t>
            </a:r>
            <a:endParaRPr b="0" lang="en-US" sz="3300" spc="-1" strike="noStrike">
              <a:solidFill>
                <a:srgbClr val="ff0000"/>
              </a:solidFill>
              <a:latin typeface="Arial"/>
            </a:endParaRPr>
          </a:p>
        </p:txBody>
      </p:sp>
      <p:sp>
        <p:nvSpPr>
          <p:cNvPr id="142"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Use the assert(), require() and revert() methods properly.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assert() should only be used to test for internal errors and to test invariants.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require function should be used to ensure valid conditions, such as inputs, or contract state variables are met, or to validate return values from calls to external contracts.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Use modifiers only for checks.  Putting external calls in a modifier can lead to a re-entry attack.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What are smart contracts?</a:t>
            </a:r>
            <a:endParaRPr b="0" lang="en-US" sz="3300" spc="-1" strike="noStrike">
              <a:solidFill>
                <a:srgbClr val="ffffff"/>
              </a:solidFill>
              <a:latin typeface="Arial"/>
            </a:endParaRPr>
          </a:p>
        </p:txBody>
      </p:sp>
      <p:sp>
        <p:nvSpPr>
          <p:cNvPr id="89"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Smart contracts are self-executing contracts with the terms of agreement written directly into the software.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code and agreements therein are implemented across a distributed and decentralized blockchain network environment.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contract code directs the execution.  The outputs are trackable and irreversible.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Smart contracts permit trusted transactions and agreements to be carried out among disparate, anonymous parties without the need for a central authority, legal system, or external enforcement mechanism.</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Smart Contract Best Practices</a:t>
            </a:r>
            <a:endParaRPr b="0" lang="en-US" sz="3300" spc="-1" strike="noStrike">
              <a:solidFill>
                <a:srgbClr val="ff0000"/>
              </a:solidFill>
              <a:latin typeface="Arial"/>
            </a:endParaRPr>
          </a:p>
        </p:txBody>
      </p:sp>
      <p:sp>
        <p:nvSpPr>
          <p:cNvPr id="144"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Beware rounding with integer division.  Use floating point types instead.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Keep your fallback functions simple.  The fallback function only has access to 2300 gas which limits the complexity of the function.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Explicitly mark your scope visibility functions and variables.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Explicitly mark payable functions with the payable keyword.</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Lock pragmas to specific compiler versions.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Use events to monitor contract activity.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bf0041"/>
                </a:solidFill>
                <a:latin typeface="Arial"/>
              </a:rPr>
              <a:t>Smart Contract Best Practices</a:t>
            </a:r>
            <a:endParaRPr b="0" lang="en-US" sz="3300" spc="-1" strike="noStrike">
              <a:solidFill>
                <a:srgbClr val="bf0041"/>
              </a:solidFill>
              <a:latin typeface="Arial"/>
            </a:endParaRPr>
          </a:p>
        </p:txBody>
      </p:sp>
      <p:sp>
        <p:nvSpPr>
          <p:cNvPr id="146"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Be aware that the Ethereum builtins, such as revert() can be overriden in external contracts.  Always check the code of the external contract that you intend to call.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Always use msg.sender for authorizing an address.  Never use the tx.origin builtin.  tx.origin can mislead you as to the message senders address.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Don’t use timestamps in an attempt to mimic a rand function (which is not available in Ethereum).  Miners can manipulate the timestamp. Reference the 15 second rule in the Ethereum Yellow Paper for more details.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What are smart contracts?</a:t>
            </a:r>
            <a:endParaRPr b="0" lang="en-US" sz="3300" spc="-1" strike="noStrike">
              <a:solidFill>
                <a:srgbClr val="ffffff"/>
              </a:solidFill>
              <a:latin typeface="Arial"/>
            </a:endParaRPr>
          </a:p>
        </p:txBody>
      </p:sp>
      <p:sp>
        <p:nvSpPr>
          <p:cNvPr id="91"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Note that smart contracts can do more than simply transfer currencies between counterparties.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Anything that can be stored digitally, such as land titles, personal identification or proof of validity, can be transferred  via smart contracts.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Smart contracts allow counterparties to define policies and rules for transference of value.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most popular language for implementing smart contracts in Ethereum is the Solidity Programming Language.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Introduction to Solidity</a:t>
            </a:r>
            <a:endParaRPr b="0" lang="en-US" sz="3300" spc="-1" strike="noStrike">
              <a:solidFill>
                <a:srgbClr val="ffffff"/>
              </a:solidFill>
              <a:latin typeface="Arial"/>
            </a:endParaRPr>
          </a:p>
        </p:txBody>
      </p:sp>
      <p:sp>
        <p:nvSpPr>
          <p:cNvPr id="93"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is a programming language that has its roots in three earlier languages, Javascript, Java and C++.</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Unlike Javascript, Solidity is a statically typed language.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 contract in the sense of Solidity is a collection of code (its functions) and data (its state) that resides at a specific address on the Ethereum blockchain.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The following slide shows an example of a smart contract written with Solidity.</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Introduction to Solidity</a:t>
            </a:r>
            <a:endParaRPr b="0" lang="en-US" sz="3300" spc="-1" strike="noStrike">
              <a:solidFill>
                <a:srgbClr val="ffffff"/>
              </a:solidFill>
              <a:latin typeface="Arial"/>
            </a:endParaRPr>
          </a:p>
        </p:txBody>
      </p:sp>
      <p:graphicFrame>
        <p:nvGraphicFramePr>
          <p:cNvPr id="95" name="Table 2"/>
          <p:cNvGraphicFramePr/>
          <p:nvPr/>
        </p:nvGraphicFramePr>
        <p:xfrm>
          <a:off x="592920" y="927360"/>
          <a:ext cx="9359640" cy="345960"/>
        </p:xfrm>
        <a:graphic>
          <a:graphicData uri="http://schemas.openxmlformats.org/drawingml/2006/table">
            <a:tbl>
              <a:tblPr/>
              <a:tblGrid>
                <a:gridCol w="9360000"/>
              </a:tblGrid>
              <a:tr h="346320">
                <a:tc>
                  <a:txBody>
                    <a:bodyPr lIns="90000" rIns="90000" tIns="46800" bIns="46800">
                      <a:noAutofit/>
                    </a:bodyPr>
                    <a:p>
                      <a:r>
                        <a:rPr b="0" lang="en-US" sz="1000" spc="-1" strike="noStrike">
                          <a:latin typeface="Courier New"/>
                        </a:rPr>
                        <a:t>// SPDX-License-Identifier: GPL-3.0</a:t>
                      </a:r>
                      <a:endParaRPr b="0" lang="en-US" sz="1000" spc="-1" strike="noStrike">
                        <a:latin typeface="Courier New"/>
                      </a:endParaRPr>
                    </a:p>
                    <a:p>
                      <a:r>
                        <a:rPr b="0" lang="en-US" sz="1000" spc="-1" strike="noStrike">
                          <a:latin typeface="Courier New"/>
                        </a:rPr>
                        <a:t>pragma solidity &gt;=0.4.16 &lt;0.8.0;</a:t>
                      </a:r>
                      <a:endParaRPr b="0" lang="en-US" sz="1000" spc="-1" strike="noStrike">
                        <a:latin typeface="Courier New"/>
                      </a:endParaRPr>
                    </a:p>
                    <a:p>
                      <a:endParaRPr b="0" lang="en-US" sz="1000" spc="-1" strike="noStrike">
                        <a:latin typeface="Courier New"/>
                      </a:endParaRPr>
                    </a:p>
                    <a:p>
                      <a:r>
                        <a:rPr b="0" lang="en-US" sz="1000" spc="-1" strike="noStrike">
                          <a:latin typeface="Courier New"/>
                        </a:rPr>
                        <a:t>contract SimpleStorage {</a:t>
                      </a:r>
                      <a:endParaRPr b="0" lang="en-US" sz="1000" spc="-1" strike="noStrike">
                        <a:latin typeface="Courier New"/>
                      </a:endParaRPr>
                    </a:p>
                    <a:p>
                      <a:r>
                        <a:rPr b="0" lang="en-US" sz="1000" spc="-1" strike="noStrike">
                          <a:latin typeface="Courier New"/>
                        </a:rPr>
                        <a:t>    </a:t>
                      </a:r>
                      <a:r>
                        <a:rPr b="0" lang="en-US" sz="1000" spc="-1" strike="noStrike">
                          <a:latin typeface="Courier New"/>
                        </a:rPr>
                        <a:t>uint storedData;</a:t>
                      </a:r>
                      <a:endParaRPr b="0" lang="en-US" sz="1000" spc="-1" strike="noStrike">
                        <a:latin typeface="Courier New"/>
                      </a:endParaRPr>
                    </a:p>
                    <a:p>
                      <a:endParaRPr b="0" lang="en-US" sz="1000" spc="-1" strike="noStrike">
                        <a:latin typeface="Courier New"/>
                      </a:endParaRPr>
                    </a:p>
                    <a:p>
                      <a:r>
                        <a:rPr b="0" lang="en-US" sz="1000" spc="-1" strike="noStrike">
                          <a:latin typeface="Courier New"/>
                        </a:rPr>
                        <a:t>    </a:t>
                      </a:r>
                      <a:r>
                        <a:rPr b="0" lang="en-US" sz="1000" spc="-1" strike="noStrike">
                          <a:latin typeface="Courier New"/>
                        </a:rPr>
                        <a:t>function set(uint x) public {</a:t>
                      </a:r>
                      <a:endParaRPr b="0" lang="en-US" sz="1000" spc="-1" strike="noStrike">
                        <a:latin typeface="Courier New"/>
                      </a:endParaRPr>
                    </a:p>
                    <a:p>
                      <a:r>
                        <a:rPr b="0" lang="en-US" sz="1000" spc="-1" strike="noStrike">
                          <a:latin typeface="Courier New"/>
                        </a:rPr>
                        <a:t>        </a:t>
                      </a:r>
                      <a:r>
                        <a:rPr b="0" lang="en-US" sz="1000" spc="-1" strike="noStrike">
                          <a:latin typeface="Courier New"/>
                        </a:rPr>
                        <a:t>storedData = x;</a:t>
                      </a:r>
                      <a:endParaRPr b="0" lang="en-US" sz="1000" spc="-1" strike="noStrike">
                        <a:latin typeface="Courier New"/>
                      </a:endParaRPr>
                    </a:p>
                    <a:p>
                      <a:r>
                        <a:rPr b="0" lang="en-US" sz="1000" spc="-1" strike="noStrike">
                          <a:latin typeface="Courier New"/>
                        </a:rPr>
                        <a:t>    </a:t>
                      </a:r>
                      <a:r>
                        <a:rPr b="0" lang="en-US" sz="1000" spc="-1" strike="noStrike">
                          <a:latin typeface="Courier New"/>
                        </a:rPr>
                        <a:t>}</a:t>
                      </a:r>
                      <a:endParaRPr b="0" lang="en-US" sz="1000" spc="-1" strike="noStrike">
                        <a:latin typeface="Courier New"/>
                      </a:endParaRPr>
                    </a:p>
                    <a:p>
                      <a:endParaRPr b="0" lang="en-US" sz="1000" spc="-1" strike="noStrike">
                        <a:latin typeface="Courier New"/>
                      </a:endParaRPr>
                    </a:p>
                    <a:p>
                      <a:r>
                        <a:rPr b="0" lang="en-US" sz="1000" spc="-1" strike="noStrike">
                          <a:latin typeface="Courier New"/>
                        </a:rPr>
                        <a:t>    </a:t>
                      </a:r>
                      <a:r>
                        <a:rPr b="0" lang="en-US" sz="1000" spc="-1" strike="noStrike">
                          <a:latin typeface="Courier New"/>
                        </a:rPr>
                        <a:t>function get() public view returns (uint) {</a:t>
                      </a:r>
                      <a:endParaRPr b="0" lang="en-US" sz="1000" spc="-1" strike="noStrike">
                        <a:latin typeface="Courier New"/>
                      </a:endParaRPr>
                    </a:p>
                    <a:p>
                      <a:r>
                        <a:rPr b="0" lang="en-US" sz="1000" spc="-1" strike="noStrike">
                          <a:latin typeface="Courier New"/>
                        </a:rPr>
                        <a:t>        </a:t>
                      </a:r>
                      <a:r>
                        <a:rPr b="0" lang="en-US" sz="1000" spc="-1" strike="noStrike">
                          <a:latin typeface="Courier New"/>
                        </a:rPr>
                        <a:t>return storedData;</a:t>
                      </a:r>
                      <a:endParaRPr b="0" lang="en-US" sz="1000" spc="-1" strike="noStrike">
                        <a:latin typeface="Courier New"/>
                      </a:endParaRPr>
                    </a:p>
                    <a:p>
                      <a:r>
                        <a:rPr b="0" lang="en-US" sz="1000" spc="-1" strike="noStrike">
                          <a:latin typeface="Courier New"/>
                        </a:rPr>
                        <a:t>    </a:t>
                      </a:r>
                      <a:r>
                        <a:rPr b="0" lang="en-US" sz="1000" spc="-1" strike="noStrike">
                          <a:latin typeface="Courier New"/>
                        </a:rPr>
                        <a:t>}</a:t>
                      </a:r>
                      <a:endParaRPr b="0" lang="en-US" sz="1000" spc="-1" strike="noStrike">
                        <a:latin typeface="Courier New"/>
                      </a:endParaRPr>
                    </a:p>
                    <a:p>
                      <a:r>
                        <a:rPr b="0" lang="en-US" sz="1000" spc="-1" strike="noStrike">
                          <a:latin typeface="Courier New"/>
                        </a:rPr>
                        <a:t>}</a:t>
                      </a:r>
                      <a:endParaRPr b="0" lang="en-US" sz="10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96" name="TextShape 3"/>
          <p:cNvSpPr txBox="1"/>
          <p:nvPr/>
        </p:nvSpPr>
        <p:spPr>
          <a:xfrm>
            <a:off x="645840" y="3403080"/>
            <a:ext cx="9183960" cy="1626120"/>
          </a:xfrm>
          <a:prstGeom prst="rect">
            <a:avLst/>
          </a:prstGeom>
          <a:noFill/>
          <a:ln w="18000">
            <a:noFill/>
          </a:ln>
        </p:spPr>
        <p:txBody>
          <a:bodyPr lIns="90000" rIns="90000" tIns="45000" bIns="45000">
            <a:noAutofit/>
          </a:bodyPr>
          <a:p>
            <a:pPr marL="216000" indent="-216000">
              <a:buClr>
                <a:srgbClr val="000000"/>
              </a:buClr>
              <a:buSzPct val="45000"/>
              <a:buFont typeface="Wingdings" charset="2"/>
              <a:buChar char=""/>
            </a:pPr>
            <a:r>
              <a:rPr b="0" lang="en-US" sz="1800" spc="-1" strike="noStrike">
                <a:latin typeface="Arial"/>
              </a:rPr>
              <a:t>Line 1 identifies the Software License. </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Line 2 is a pragma that tells the Solidity compiler which versions of Ethereum that this</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will support.</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All contracts are defined with the keyword ‘contract.’</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Contract states are defined with declared variables, in this case unsigned integer (uint).</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Functions are defined with the keyword ‘function.’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DataTypes</a:t>
            </a:r>
            <a:endParaRPr b="0" lang="en-US" sz="3300" spc="-1" strike="noStrike">
              <a:solidFill>
                <a:srgbClr val="ffffff"/>
              </a:solidFill>
              <a:latin typeface="Arial"/>
            </a:endParaRPr>
          </a:p>
        </p:txBody>
      </p:sp>
      <p:sp>
        <p:nvSpPr>
          <p:cNvPr id="98"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As mentioned earlier, Solidity is a statically typed language.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Most of these data types are familiar to application developers, however, there are a few that are unique to Solidity.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Some of these unique data types are: </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address.  This is a 20 byte values that hold an Ethereum address.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address payable. Similar to address, but also contains </a:t>
            </a:r>
            <a:r>
              <a:rPr b="0" i="1" lang="en-US" sz="2100" spc="-1" strike="noStrike">
                <a:solidFill>
                  <a:srgbClr val="009bdd"/>
                </a:solidFill>
                <a:latin typeface="Arial"/>
              </a:rPr>
              <a:t>transfer</a:t>
            </a:r>
            <a:r>
              <a:rPr b="0" lang="en-US" sz="2100" spc="-1" strike="noStrike">
                <a:solidFill>
                  <a:srgbClr val="009bdd"/>
                </a:solidFill>
                <a:latin typeface="Arial"/>
              </a:rPr>
              <a:t> and </a:t>
            </a:r>
            <a:r>
              <a:rPr b="0" i="1" lang="en-US" sz="2100" spc="-1" strike="noStrike">
                <a:solidFill>
                  <a:srgbClr val="009bdd"/>
                </a:solidFill>
                <a:latin typeface="Arial"/>
              </a:rPr>
              <a:t>send</a:t>
            </a:r>
            <a:r>
              <a:rPr b="0" lang="en-US" sz="2100" spc="-1" strike="noStrike">
                <a:solidFill>
                  <a:srgbClr val="009bdd"/>
                </a:solidFill>
                <a:latin typeface="Arial"/>
              </a:rPr>
              <a:t> members. </a:t>
            </a:r>
            <a:r>
              <a:rPr b="0" lang="en-US" sz="2100" spc="-1" strike="noStrike">
                <a:solidFill>
                  <a:srgbClr val="009bdd"/>
                </a:solidFill>
                <a:latin typeface="Arial"/>
              </a:rPr>
              <a:t>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Solidity Data Types</a:t>
            </a:r>
            <a:endParaRPr b="0" lang="en-US" sz="3300" spc="-1" strike="noStrike">
              <a:solidFill>
                <a:srgbClr val="ffffff"/>
              </a:solidFill>
              <a:latin typeface="Arial"/>
            </a:endParaRPr>
          </a:p>
        </p:txBody>
      </p:sp>
      <p:sp>
        <p:nvSpPr>
          <p:cNvPr id="100"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It is possible to implicitly convert the address payable type to address, however, the reverse is disallowed directly.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Note that address and address payable are complex types.  The Solidity documentation will show all of the member functions and variables of these types.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Solidity provides a number of special global variables.  See the documentation for more information.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0000"/>
                </a:solidFill>
                <a:latin typeface="Arial"/>
              </a:rPr>
              <a:t>Solidity Data Storage</a:t>
            </a:r>
            <a:endParaRPr b="0" lang="en-US" sz="3300" spc="-1" strike="noStrike">
              <a:solidFill>
                <a:srgbClr val="ff0000"/>
              </a:solidFill>
              <a:latin typeface="Arial"/>
            </a:endParaRPr>
          </a:p>
        </p:txBody>
      </p:sp>
      <p:sp>
        <p:nvSpPr>
          <p:cNvPr id="102"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Ethereum has three possible locations in which to store variables. </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Memory.  Values stored here will disappear after the execution of the contract is terminated.  Function local variables are stored in memory by default.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Storage.  Values stored here are persistently kept on the blockchain. Global variables are by default stored as Storage.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Stack.  Function called parameters are stored here by default. </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2347</TotalTime>
  <Application>LibreOffice/7.0.3.1$Windows_X86_64 LibreOffice_project/d7547858d014d4cf69878db179d326fc3483e082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2021-05-31T18:37:35Z</dcterms:created>
  <dc:creator/>
  <dc:description/>
  <dc:language>en-US</dc:language>
  <cp:lastModifiedBy/>
  <dcterms:modified xsi:type="dcterms:W3CDTF">2021-06-03T23:06:25Z</dcterms:modified>
  <cp:revision>9</cp:revision>
  <dc:subject/>
  <dc:title>Blue Curve</dc:title>
</cp:coreProperties>
</file>