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01.xml" ContentType="application/vnd.openxmlformats-officedocument.presentationml.notesSlide+xml"/>
  <Override PartName="/ppt/notesSlides/notesSlide99.xml" ContentType="application/vnd.openxmlformats-officedocument.presentationml.notesSlide+xml"/>
  <Override PartName="/ppt/notesSlides/notesSlide98.xml" ContentType="application/vnd.openxmlformats-officedocument.presentationml.notesSlide+xml"/>
  <Override PartName="/ppt/notesSlides/notesSlide97.xml" ContentType="application/vnd.openxmlformats-officedocument.presentationml.notesSlide+xml"/>
  <Override PartName="/ppt/notesSlides/notesSlide96.xml" ContentType="application/vnd.openxmlformats-officedocument.presentationml.notesSlide+xml"/>
  <Override PartName="/ppt/notesSlides/notesSlide89.xml" ContentType="application/vnd.openxmlformats-officedocument.presentationml.notesSlide+xml"/>
  <Override PartName="/ppt/notesSlides/notesSlide88.xml" ContentType="application/vnd.openxmlformats-officedocument.presentationml.notesSlide+xml"/>
  <Override PartName="/ppt/notesSlides/notesSlide87.xml" ContentType="application/vnd.openxmlformats-officedocument.presentationml.notesSlide+xml"/>
  <Override PartName="/ppt/notesSlides/notesSlide86.xml" ContentType="application/vnd.openxmlformats-officedocument.presentationml.notesSlide+xml"/>
  <Override PartName="/ppt/notesSlides/notesSlide79.xml" ContentType="application/vnd.openxmlformats-officedocument.presentationml.notesSlide+xml"/>
  <Override PartName="/ppt/notesSlides/notesSlide107.xml" ContentType="application/vnd.openxmlformats-officedocument.presentationml.notesSlide+xml"/>
  <Override PartName="/ppt/notesSlides/notesSlide6.xml" ContentType="application/vnd.openxmlformats-officedocument.presentationml.notesSlide+xml"/>
  <Override PartName="/ppt/notesSlides/notesSlide106.xml" ContentType="application/vnd.openxmlformats-officedocument.presentationml.notesSlide+xml"/>
  <Override PartName="/ppt/notesSlides/notesSlide5.xml" ContentType="application/vnd.openxmlformats-officedocument.presentationml.notesSlide+xml"/>
  <Override PartName="/ppt/notesSlides/notesSlide95.xml" ContentType="application/vnd.openxmlformats-officedocument.presentationml.notesSlide+xml"/>
  <Override PartName="/ppt/notesSlides/notesSlide49.xml" ContentType="application/vnd.openxmlformats-officedocument.presentationml.notesSlide+xml"/>
  <Override PartName="/ppt/notesSlides/notesSlide105.xml" ContentType="application/vnd.openxmlformats-officedocument.presentationml.notesSlide+xml"/>
  <Override PartName="/ppt/notesSlides/notesSlide4.xml" ContentType="application/vnd.openxmlformats-officedocument.presentationml.notesSlide+xml"/>
  <Override PartName="/ppt/notesSlides/notesSlide23.xml" ContentType="application/vnd.openxmlformats-officedocument.presentationml.notesSlide+xml"/>
  <Override PartName="/ppt/notesSlides/notesSlide94.xml" ContentType="application/vnd.openxmlformats-officedocument.presentationml.notesSlide+xml"/>
  <Override PartName="/ppt/notesSlides/notesSlide48.xml" ContentType="application/vnd.openxmlformats-officedocument.presentationml.notesSlide+xml"/>
  <Override PartName="/ppt/notesSlides/notesSlide104.xml" ContentType="application/vnd.openxmlformats-officedocument.presentationml.notesSlide+xml"/>
  <Override PartName="/ppt/notesSlides/notesSlide3.xml" ContentType="application/vnd.openxmlformats-officedocument.presentationml.notesSlide+xml"/>
  <Override PartName="/ppt/notesSlides/notesSlide22.xml" ContentType="application/vnd.openxmlformats-officedocument.presentationml.notesSlide+xml"/>
  <Override PartName="/ppt/notesSlides/notesSlide93.xml" ContentType="application/vnd.openxmlformats-officedocument.presentationml.notesSlide+xml"/>
  <Override PartName="/ppt/notesSlides/notesSlide47.xml" ContentType="application/vnd.openxmlformats-officedocument.presentationml.notesSlide+xml"/>
  <Override PartName="/ppt/notesSlides/notesSlide102.xml" ContentType="application/vnd.openxmlformats-officedocument.presentationml.notesSlide+xml"/>
  <Override PartName="/ppt/notesSlides/notesSlide1.xml" ContentType="application/vnd.openxmlformats-officedocument.presentationml.notesSlide+xml"/>
  <Override PartName="/ppt/notesSlides/notesSlide20.xml" ContentType="application/vnd.openxmlformats-officedocument.presentationml.notesSlide+xml"/>
  <Override PartName="/ppt/notesSlides/notesSlide91.xml" ContentType="application/vnd.openxmlformats-officedocument.presentationml.notesSlide+xml"/>
  <Override PartName="/ppt/notesSlides/notesSlide45.xml" ContentType="application/vnd.openxmlformats-officedocument.presentationml.notesSlide+xml"/>
  <Override PartName="/ppt/notesSlides/notesSlide103.xml" ContentType="application/vnd.openxmlformats-officedocument.presentationml.notesSlide+xml"/>
  <Override PartName="/ppt/notesSlides/notesSlide2.xml" ContentType="application/vnd.openxmlformats-officedocument.presentationml.notesSlide+xml"/>
  <Override PartName="/ppt/notesSlides/notesSlide21.xml" ContentType="application/vnd.openxmlformats-officedocument.presentationml.notesSlide+xml"/>
  <Override PartName="/ppt/notesSlides/notesSlide92.xml" ContentType="application/vnd.openxmlformats-officedocument.presentationml.notesSlide+xml"/>
  <Override PartName="/ppt/notesSlides/notesSlide4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82.xml" ContentType="application/vnd.openxmlformats-officedocument.presentationml.notesSlide+xml"/>
  <Override PartName="/ppt/notesSlides/notesSlide36.xml" ContentType="application/vnd.openxmlformats-officedocument.presentationml.notesSlide+xml"/>
  <Override PartName="/ppt/notesSlides/notesSlide11.xml" ContentType="application/vnd.openxmlformats-officedocument.presentationml.notesSlide+xml"/>
  <Override PartName="/ppt/notesSlides/notesSlide25.xml" ContentType="application/vnd.openxmlformats-officedocument.presentationml.notesSlide+xml"/>
  <Override PartName="/ppt/notesSlides/notesSlide71.xml" ContentType="application/vnd.openxmlformats-officedocument.presentationml.notesSlide+xml"/>
  <Override PartName="/ppt/notesSlides/notesSlide81.xml" ContentType="application/vnd.openxmlformats-officedocument.presentationml.notesSlide+xml"/>
  <Override PartName="/ppt/notesSlides/notesSlide35.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70.xml" ContentType="application/vnd.openxmlformats-officedocument.presentationml.notesSlide+xml"/>
  <Override PartName="/ppt/notesSlides/notesSlide80.xml" ContentType="application/vnd.openxmlformats-officedocument.presentationml.notesSlide+xml"/>
  <Override PartName="/ppt/notesSlides/notesSlide34.xml" ContentType="application/vnd.openxmlformats-officedocument.presentationml.notesSlide+xml"/>
  <Override PartName="/ppt/notesSlides/notesSlide59.xml" ContentType="application/vnd.openxmlformats-officedocument.presentationml.notesSlide+xml"/>
  <Override PartName="/ppt/notesSlides/notesSlide33.xml" ContentType="application/vnd.openxmlformats-officedocument.presentationml.notesSlide+xml"/>
  <Override PartName="/ppt/notesSlides/notesSlide58.xml" ContentType="application/vnd.openxmlformats-officedocument.presentationml.notesSlide+xml"/>
  <Override PartName="/ppt/notesSlides/notesSlide32.xml" ContentType="application/vnd.openxmlformats-officedocument.presentationml.notesSlide+xml"/>
  <Override PartName="/ppt/notesSlides/notesSlide57.xml" ContentType="application/vnd.openxmlformats-officedocument.presentationml.notesSlide+xml"/>
  <Override PartName="/ppt/notesSlides/notesSlide31.xml" ContentType="application/vnd.openxmlformats-officedocument.presentationml.notesSlide+xml"/>
  <Override PartName="/ppt/notesSlides/notesSlide56.xml" ContentType="application/vnd.openxmlformats-officedocument.presentationml.notesSlide+xml"/>
  <Override PartName="/ppt/notesSlides/notesSlide30.xml" ContentType="application/vnd.openxmlformats-officedocument.presentationml.notesSlide+xml"/>
  <Override PartName="/ppt/notesSlides/notesSlide55.xml" ContentType="application/vnd.openxmlformats-officedocument.presentationml.notesSlide+xml"/>
  <Override PartName="/ppt/notesSlides/notesSlide64.xml" ContentType="application/vnd.openxmlformats-officedocument.presentationml.notesSlide+xml"/>
  <Override PartName="/ppt/notesSlides/notesSlide18.xml" ContentType="application/vnd.openxmlformats-officedocument.presentationml.notesSlide+xml"/>
  <Override PartName="/ppt/notesSlides/notesSlide78.xml" ContentType="application/vnd.openxmlformats-officedocument.presentationml.notesSlide+xml"/>
  <Override PartName="/ppt/notesSlides/notesSlide63.xml" ContentType="application/vnd.openxmlformats-officedocument.presentationml.notesSlide+xml"/>
  <Override PartName="/ppt/notesSlides/notesSlide17.xml" ContentType="application/vnd.openxmlformats-officedocument.presentationml.notesSlide+xml"/>
  <Override PartName="/ppt/notesSlides/notesSlide77.xml" ContentType="application/vnd.openxmlformats-officedocument.presentationml.notesSlide+xml"/>
  <Override PartName="/ppt/notesSlides/notesSlide62.xml" ContentType="application/vnd.openxmlformats-officedocument.presentationml.notesSlide+xml"/>
  <Override PartName="/ppt/notesSlides/notesSlide16.xml" ContentType="application/vnd.openxmlformats-officedocument.presentationml.notesSlide+xml"/>
  <Override PartName="/ppt/notesSlides/notesSlide76.xml" ContentType="application/vnd.openxmlformats-officedocument.presentationml.notesSlide+xml"/>
  <Override PartName="/ppt/notesSlides/notesSlide61.xml" ContentType="application/vnd.openxmlformats-officedocument.presentationml.notesSlide+xml"/>
  <Override PartName="/ppt/notesSlides/notesSlide15.xml" ContentType="application/vnd.openxmlformats-officedocument.presentationml.notesSlide+xml"/>
  <Override PartName="/ppt/notesSlides/notesSlide29.xml" ContentType="application/vnd.openxmlformats-officedocument.presentationml.notesSlide+xml"/>
  <Override PartName="/ppt/notesSlides/notesSlide75.xml" ContentType="application/vnd.openxmlformats-officedocument.presentationml.notesSlide+xml"/>
  <Override PartName="/ppt/notesSlides/notesSlide13.xml" ContentType="application/vnd.openxmlformats-officedocument.presentationml.notesSlide+xml"/>
  <Override PartName="/ppt/notesSlides/notesSlide84.xml" ContentType="application/vnd.openxmlformats-officedocument.presentationml.notesSlide+xml"/>
  <Override PartName="/ppt/notesSlides/notesSlide38.xml" ContentType="application/vnd.openxmlformats-officedocument.presentationml.notesSlide+xml"/>
  <Override PartName="/ppt/notesSlides/notesSlide27.xml" ContentType="application/vnd.openxmlformats-officedocument.presentationml.notesSlide+xml"/>
  <Override PartName="/ppt/notesSlides/notesSlide73.xml" ContentType="application/vnd.openxmlformats-officedocument.presentationml.notesSlide+xml"/>
  <Override PartName="/ppt/notesSlides/notesSlide60.xml" ContentType="application/vnd.openxmlformats-officedocument.presentationml.notesSlide+xml"/>
  <Override PartName="/ppt/notesSlides/notesSlide14.xml" ContentType="application/vnd.openxmlformats-officedocument.presentationml.notesSlide+xml"/>
  <Override PartName="/ppt/notesSlides/notesSlide85.xml" ContentType="application/vnd.openxmlformats-officedocument.presentationml.notesSlide+xml"/>
  <Override PartName="/ppt/notesSlides/notesSlide39.xml" ContentType="application/vnd.openxmlformats-officedocument.presentationml.notesSlide+xml"/>
  <Override PartName="/ppt/notesSlides/notesSlide28.xml" ContentType="application/vnd.openxmlformats-officedocument.presentationml.notesSlide+xml"/>
  <Override PartName="/ppt/notesSlides/notesSlide74.xml" ContentType="application/vnd.openxmlformats-officedocument.presentationml.notesSlide+xml"/>
  <Override PartName="/ppt/notesSlides/notesSlide12.xml" ContentType="application/vnd.openxmlformats-officedocument.presentationml.notesSlide+xml"/>
  <Override PartName="/ppt/notesSlides/notesSlide83.xml" ContentType="application/vnd.openxmlformats-officedocument.presentationml.notesSlide+xml"/>
  <Override PartName="/ppt/notesSlides/notesSlide37.xml" ContentType="application/vnd.openxmlformats-officedocument.presentationml.notesSlide+xml"/>
  <Override PartName="/ppt/notesSlides/notesSlide26.xml" ContentType="application/vnd.openxmlformats-officedocument.presentationml.notesSlide+xml"/>
  <Override PartName="/ppt/notesSlides/notesSlide72.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90.xml" ContentType="application/vnd.openxmlformats-officedocument.presentationml.notesSlide+xml"/>
  <Override PartName="/ppt/notesSlides/notesSlide44.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_rels/notesSlide105.xml.rels" ContentType="application/vnd.openxmlformats-package.relationships+xml"/>
  <Override PartName="/ppt/notesSlides/_rels/notesSlide104.xml.rels" ContentType="application/vnd.openxmlformats-package.relationships+xml"/>
  <Override PartName="/ppt/notesSlides/_rels/notesSlide99.xml.rels" ContentType="application/vnd.openxmlformats-package.relationships+xml"/>
  <Override PartName="/ppt/notesSlides/_rels/notesSlide95.xml.rels" ContentType="application/vnd.openxmlformats-package.relationships+xml"/>
  <Override PartName="/ppt/notesSlides/_rels/notesSlide89.xml.rels" ContentType="application/vnd.openxmlformats-package.relationships+xml"/>
  <Override PartName="/ppt/notesSlides/_rels/notesSlide83.xml.rels" ContentType="application/vnd.openxmlformats-package.relationships+xml"/>
  <Override PartName="/ppt/notesSlides/_rels/notesSlide82.xml.rels" ContentType="application/vnd.openxmlformats-package.relationships+xml"/>
  <Override PartName="/ppt/notesSlides/_rels/notesSlide79.xml.rels" ContentType="application/vnd.openxmlformats-package.relationships+xml"/>
  <Override PartName="/ppt/notesSlides/_rels/notesSlide54.xml.rels" ContentType="application/vnd.openxmlformats-package.relationships+xml"/>
  <Override PartName="/ppt/notesSlides/_rels/notesSlide53.xml.rels" ContentType="application/vnd.openxmlformats-package.relationships+xml"/>
  <Override PartName="/ppt/notesSlides/_rels/notesSlide107.xml.rels" ContentType="application/vnd.openxmlformats-package.relationships+xml"/>
  <Override PartName="/ppt/notesSlides/_rels/notesSlide28.xml.rels" ContentType="application/vnd.openxmlformats-package.relationships+xml"/>
  <Override PartName="/ppt/notesSlides/_rels/notesSlide6.xml.rels" ContentType="application/vnd.openxmlformats-package.relationships+xml"/>
  <Override PartName="/ppt/notesSlides/_rels/notesSlide33.xml.rels" ContentType="application/vnd.openxmlformats-package.relationships+xml"/>
  <Override PartName="/ppt/notesSlides/_rels/notesSlide81.xml.rels" ContentType="application/vnd.openxmlformats-package.relationships+xml"/>
  <Override PartName="/ppt/notesSlides/_rels/notesSlide32.xml.rels" ContentType="application/vnd.openxmlformats-package.relationships+xml"/>
  <Override PartName="/ppt/notesSlides/_rels/notesSlide106.xml.rels" ContentType="application/vnd.openxmlformats-package.relationships+xml"/>
  <Override PartName="/ppt/notesSlides/_rels/notesSlide27.xml.rels" ContentType="application/vnd.openxmlformats-package.relationships+xml"/>
  <Override PartName="/ppt/notesSlides/_rels/notesSlide5.xml.rels" ContentType="application/vnd.openxmlformats-package.relationships+xml"/>
  <Override PartName="/ppt/notesSlides/_rels/notesSlide80.xml.rels" ContentType="application/vnd.openxmlformats-package.relationships+xml"/>
  <Override PartName="/ppt/notesSlides/_rels/notesSlide31.xml.rels" ContentType="application/vnd.openxmlformats-package.relationships+xml"/>
  <Override PartName="/ppt/notesSlides/_rels/notesSlide4.xml.rels" ContentType="application/vnd.openxmlformats-package.relationships+xml"/>
  <Override PartName="/ppt/notesSlides/_rels/notesSlide102.xml.rels" ContentType="application/vnd.openxmlformats-package.relationships+xml"/>
  <Override PartName="/ppt/notesSlides/_rels/notesSlide72.xml.rels" ContentType="application/vnd.openxmlformats-package.relationships+xml"/>
  <Override PartName="/ppt/notesSlides/_rels/notesSlide23.xml.rels" ContentType="application/vnd.openxmlformats-package.relationships+xml"/>
  <Override PartName="/ppt/notesSlides/_rels/notesSlide34.xml.rels" ContentType="application/vnd.openxmlformats-package.relationships+xml"/>
  <Override PartName="/ppt/notesSlides/_rels/notesSlide1.xml.rels" ContentType="application/vnd.openxmlformats-package.relationships+xml"/>
  <Override PartName="/ppt/notesSlides/_rels/notesSlide63.xml.rels" ContentType="application/vnd.openxmlformats-package.relationships+xml"/>
  <Override PartName="/ppt/notesSlides/_rels/notesSlide14.xml.rels" ContentType="application/vnd.openxmlformats-package.relationships+xml"/>
  <Override PartName="/ppt/notesSlides/_rels/notesSlide91.xml.rels" ContentType="application/vnd.openxmlformats-package.relationships+xml"/>
  <Override PartName="/ppt/notesSlides/_rels/notesSlide42.xml.rels" ContentType="application/vnd.openxmlformats-package.relationships+xml"/>
  <Override PartName="/ppt/notesSlides/_rels/notesSlide30.xml.rels" ContentType="application/vnd.openxmlformats-package.relationships+xml"/>
  <Override PartName="/ppt/notesSlides/_rels/notesSlide98.xml.rels" ContentType="application/vnd.openxmlformats-package.relationships+xml"/>
  <Override PartName="/ppt/notesSlides/_rels/notesSlide49.xml.rels" ContentType="application/vnd.openxmlformats-package.relationships+xml"/>
  <Override PartName="/ppt/notesSlides/_rels/notesSlide3.xml.rels" ContentType="application/vnd.openxmlformats-package.relationships+xml"/>
  <Override PartName="/ppt/notesSlides/_rels/notesSlide101.xml.rels" ContentType="application/vnd.openxmlformats-package.relationships+xml"/>
  <Override PartName="/ppt/notesSlides/_rels/notesSlide71.xml.rels" ContentType="application/vnd.openxmlformats-package.relationships+xml"/>
  <Override PartName="/ppt/notesSlides/_rels/notesSlide22.xml.rels" ContentType="application/vnd.openxmlformats-package.relationships+xml"/>
  <Override PartName="/ppt/notesSlides/_rels/notesSlide51.xml.rels" ContentType="application/vnd.openxmlformats-package.relationships+xml"/>
  <Override PartName="/ppt/notesSlides/_rels/notesSlide52.xml.rels" ContentType="application/vnd.openxmlformats-package.relationships+xml"/>
  <Override PartName="/ppt/notesSlides/_rels/notesSlide100.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88.xml.rels" ContentType="application/vnd.openxmlformats-package.relationships+xml"/>
  <Override PartName="/ppt/notesSlides/_rels/notesSlide39.xml.rels" ContentType="application/vnd.openxmlformats-package.relationships+xml"/>
  <Override PartName="/ppt/notesSlides/_rels/notesSlide18.xml.rels" ContentType="application/vnd.openxmlformats-package.relationships+xml"/>
  <Override PartName="/ppt/notesSlides/_rels/notesSlide67.xml.rels" ContentType="application/vnd.openxmlformats-package.relationships+xml"/>
  <Override PartName="/ppt/notesSlides/_rels/notesSlide15.xml.rels" ContentType="application/vnd.openxmlformats-package.relationships+xml"/>
  <Override PartName="/ppt/notesSlides/_rels/notesSlide50.xml.rels" ContentType="application/vnd.openxmlformats-package.relationships+xml"/>
  <Override PartName="/ppt/notesSlides/_rels/notesSlide84.xml.rels" ContentType="application/vnd.openxmlformats-package.relationships+xml"/>
  <Override PartName="/ppt/notesSlides/_rels/notesSlide2.xml.rels" ContentType="application/vnd.openxmlformats-package.relationships+xml"/>
  <Override PartName="/ppt/notesSlides/_rels/notesSlide35.xml.rels" ContentType="application/vnd.openxmlformats-package.relationships+xml"/>
  <Override PartName="/ppt/notesSlides/_rels/notesSlide78.xml.rels" ContentType="application/vnd.openxmlformats-package.relationships+xml"/>
  <Override PartName="/ppt/notesSlides/_rels/notesSlide29.xml.rels" ContentType="application/vnd.openxmlformats-package.relationships+xml"/>
  <Override PartName="/ppt/notesSlides/_rels/notesSlide64.xml.rels" ContentType="application/vnd.openxmlformats-package.relationships+xml"/>
  <Override PartName="/ppt/notesSlides/_rels/notesSlide7.xml.rels" ContentType="application/vnd.openxmlformats-package.relationships+xml"/>
  <Override PartName="/ppt/notesSlides/_rels/notesSlide103.xml.rels" ContentType="application/vnd.openxmlformats-package.relationships+xml"/>
  <Override PartName="/ppt/notesSlides/_rels/notesSlide24.xml.rels" ContentType="application/vnd.openxmlformats-package.relationships+xml"/>
  <Override PartName="/ppt/notesSlides/_rels/notesSlide73.xml.rels" ContentType="application/vnd.openxmlformats-package.relationships+xml"/>
  <Override PartName="/ppt/notesSlides/_rels/notesSlide85.xml.rels" ContentType="application/vnd.openxmlformats-package.relationships+xml"/>
  <Override PartName="/ppt/notesSlides/_rels/notesSlide36.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25.xml.rels" ContentType="application/vnd.openxmlformats-package.relationships+xml"/>
  <Override PartName="/ppt/notesSlides/_rels/notesSlide74.xml.rels" ContentType="application/vnd.openxmlformats-package.relationships+xml"/>
  <Override PartName="/ppt/notesSlides/_rels/notesSlide10.xml.rels" ContentType="application/vnd.openxmlformats-package.relationships+xml"/>
  <Override PartName="/ppt/notesSlides/_rels/notesSlide40.xml.rels" ContentType="application/vnd.openxmlformats-package.relationships+xml"/>
  <Override PartName="/ppt/notesSlides/_rels/notesSlide59.xml.rels" ContentType="application/vnd.openxmlformats-package.relationships+xml"/>
  <Override PartName="/ppt/notesSlides/_rels/notesSlide62.xml.rels" ContentType="application/vnd.openxmlformats-package.relationships+xml"/>
  <Override PartName="/ppt/notesSlides/_rels/notesSlide13.xml.rels" ContentType="application/vnd.openxmlformats-package.relationships+xml"/>
  <Override PartName="/ppt/notesSlides/_rels/notesSlide90.xml.rels" ContentType="application/vnd.openxmlformats-package.relationships+xml"/>
  <Override PartName="/ppt/notesSlides/_rels/notesSlide41.xml.rels" ContentType="application/vnd.openxmlformats-package.relationships+xml"/>
  <Override PartName="/ppt/notesSlides/_rels/notesSlide86.xml.rels" ContentType="application/vnd.openxmlformats-package.relationships+xml"/>
  <Override PartName="/ppt/notesSlides/_rels/notesSlide37.xml.rels" ContentType="application/vnd.openxmlformats-package.relationships+xml"/>
  <Override PartName="/ppt/notesSlides/_rels/notesSlide16.xml.rels" ContentType="application/vnd.openxmlformats-package.relationships+xml"/>
  <Override PartName="/ppt/notesSlides/_rels/notesSlide65.xml.rels" ContentType="application/vnd.openxmlformats-package.relationships+xml"/>
  <Override PartName="/ppt/notesSlides/_rels/notesSlide87.xml.rels" ContentType="application/vnd.openxmlformats-package.relationships+xml"/>
  <Override PartName="/ppt/notesSlides/_rels/notesSlide38.xml.rels" ContentType="application/vnd.openxmlformats-package.relationships+xml"/>
  <Override PartName="/ppt/notesSlides/_rels/notesSlide17.xml.rels" ContentType="application/vnd.openxmlformats-package.relationships+xml"/>
  <Override PartName="/ppt/notesSlides/_rels/notesSlide66.xml.rels" ContentType="application/vnd.openxmlformats-package.relationships+xml"/>
  <Override PartName="/ppt/notesSlides/_rels/notesSlide92.xml.rels" ContentType="application/vnd.openxmlformats-package.relationships+xml"/>
  <Override PartName="/ppt/notesSlides/_rels/notesSlide43.xml.rels" ContentType="application/vnd.openxmlformats-package.relationships+xml"/>
  <Override PartName="/ppt/notesSlides/_rels/notesSlide93.xml.rels" ContentType="application/vnd.openxmlformats-package.relationships+xml"/>
  <Override PartName="/ppt/notesSlides/_rels/notesSlide44.xml.rels" ContentType="application/vnd.openxmlformats-package.relationships+xml"/>
  <Override PartName="/ppt/notesSlides/_rels/notesSlide94.xml.rels" ContentType="application/vnd.openxmlformats-package.relationships+xml"/>
  <Override PartName="/ppt/notesSlides/_rels/notesSlide45.xml.rels" ContentType="application/vnd.openxmlformats-package.relationships+xml"/>
  <Override PartName="/ppt/notesSlides/_rels/notesSlide46.xml.rels" ContentType="application/vnd.openxmlformats-package.relationships+xml"/>
  <Override PartName="/ppt/notesSlides/_rels/notesSlide96.xml.rels" ContentType="application/vnd.openxmlformats-package.relationships+xml"/>
  <Override PartName="/ppt/notesSlides/_rels/notesSlide47.xml.rels" ContentType="application/vnd.openxmlformats-package.relationships+xml"/>
  <Override PartName="/ppt/notesSlides/_rels/notesSlide97.xml.rels" ContentType="application/vnd.openxmlformats-package.relationships+xml"/>
  <Override PartName="/ppt/notesSlides/_rels/notesSlide48.xml.rels" ContentType="application/vnd.openxmlformats-package.relationships+xml"/>
  <Override PartName="/ppt/notesSlides/_rels/notesSlide55.xml.rels" ContentType="application/vnd.openxmlformats-package.relationships+xml"/>
  <Override PartName="/ppt/notesSlides/_rels/notesSlide56.xml.rels" ContentType="application/vnd.openxmlformats-package.relationships+xml"/>
  <Override PartName="/ppt/notesSlides/_rels/notesSlide57.xml.rels" ContentType="application/vnd.openxmlformats-package.relationships+xml"/>
  <Override PartName="/ppt/notesSlides/_rels/notesSlide58.xml.rels" ContentType="application/vnd.openxmlformats-package.relationships+xml"/>
  <Override PartName="/ppt/notesSlides/_rels/notesSlide11.xml.rels" ContentType="application/vnd.openxmlformats-package.relationships+xml"/>
  <Override PartName="/ppt/notesSlides/_rels/notesSlide60.xml.rels" ContentType="application/vnd.openxmlformats-package.relationships+xml"/>
  <Override PartName="/ppt/notesSlides/_rels/notesSlide12.xml.rels" ContentType="application/vnd.openxmlformats-package.relationships+xml"/>
  <Override PartName="/ppt/notesSlides/_rels/notesSlide61.xml.rels" ContentType="application/vnd.openxmlformats-package.relationships+xml"/>
  <Override PartName="/ppt/notesSlides/_rels/notesSlide19.xml.rels" ContentType="application/vnd.openxmlformats-package.relationships+xml"/>
  <Override PartName="/ppt/notesSlides/_rels/notesSlide68.xml.rels" ContentType="application/vnd.openxmlformats-package.relationships+xml"/>
  <Override PartName="/ppt/notesSlides/_rels/notesSlide69.xml.rels" ContentType="application/vnd.openxmlformats-package.relationships+xml"/>
  <Override PartName="/ppt/notesSlides/_rels/notesSlide70.xml.rels" ContentType="application/vnd.openxmlformats-package.relationships+xml"/>
  <Override PartName="/ppt/notesSlides/_rels/notesSlide26.xml.rels" ContentType="application/vnd.openxmlformats-package.relationships+xml"/>
  <Override PartName="/ppt/notesSlides/_rels/notesSlide75.xml.rels" ContentType="application/vnd.openxmlformats-package.relationships+xml"/>
  <Override PartName="/ppt/notesSlides/_rels/notesSlide76.xml.rels" ContentType="application/vnd.openxmlformats-package.relationships+xml"/>
  <Override PartName="/ppt/notesSlides/_rels/notesSlide77.xml.rels" ContentType="application/vnd.openxmlformats-package.relationship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19.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100.xml" ContentType="application/vnd.openxmlformats-officedocument.presentationml.notesSlide+xml"/>
  <Override PartName="/ppt/notesSlides/notesSlide69.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107.xml.rels" ContentType="application/vnd.openxmlformats-package.relationships+xml"/>
  <Override PartName="/ppt/slides/_rels/slide106.xml.rels" ContentType="application/vnd.openxmlformats-package.relationships+xml"/>
  <Override PartName="/ppt/slides/_rels/slide99.xml.rels" ContentType="application/vnd.openxmlformats-package.relationships+xml"/>
  <Override PartName="/ppt/slides/_rels/slide95.xml.rels" ContentType="application/vnd.openxmlformats-package.relationships+xml"/>
  <Override PartName="/ppt/slides/_rels/slide89.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02.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03.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104.xml.rels" ContentType="application/vnd.openxmlformats-package.relationships+xml"/>
  <Override PartName="/ppt/slides/_rels/slide56.xml.rels" ContentType="application/vnd.openxmlformats-package.relationships+xml"/>
  <Override PartName="/ppt/slides/_rels/slide105.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body"/>
          </p:nvPr>
        </p:nvSpPr>
        <p:spPr>
          <a:xfrm>
            <a:off x="756000" y="5078520"/>
            <a:ext cx="6047640" cy="4811040"/>
          </a:xfrm>
          <a:prstGeom prst="rect">
            <a:avLst/>
          </a:prstGeom>
        </p:spPr>
        <p:txBody>
          <a:bodyPr lIns="0" rIns="0" tIns="0" bIns="0"/>
          <a:p>
            <a:r>
              <a:rPr b="0" lang="en-IE" sz="2000" spc="-1" strike="noStrike">
                <a:latin typeface="Arial"/>
              </a:rPr>
              <a:t>Click to edit the notes format</a:t>
            </a:r>
            <a:endParaRPr b="0" lang="en-IE" sz="2000" spc="-1" strike="noStrike">
              <a:latin typeface="Arial"/>
            </a:endParaRPr>
          </a:p>
        </p:txBody>
      </p:sp>
      <p:sp>
        <p:nvSpPr>
          <p:cNvPr id="39" name="PlaceHolder 2"/>
          <p:cNvSpPr>
            <a:spLocks noGrp="1"/>
          </p:cNvSpPr>
          <p:nvPr>
            <p:ph type="hdr"/>
          </p:nvPr>
        </p:nvSpPr>
        <p:spPr>
          <a:xfrm>
            <a:off x="0" y="0"/>
            <a:ext cx="3280680" cy="534240"/>
          </a:xfrm>
          <a:prstGeom prst="rect">
            <a:avLst/>
          </a:prstGeom>
        </p:spPr>
        <p:txBody>
          <a:bodyPr lIns="0" rIns="0" tIns="0" bIns="0"/>
          <a:p>
            <a:r>
              <a:rPr b="0" lang="en-IE" sz="1400" spc="-1" strike="noStrike">
                <a:latin typeface="Times New Roman"/>
              </a:rPr>
              <a:t> </a:t>
            </a:r>
            <a:endParaRPr b="0" lang="en-IE" sz="1400" spc="-1" strike="noStrike">
              <a:latin typeface="Times New Roman"/>
            </a:endParaRPr>
          </a:p>
        </p:txBody>
      </p:sp>
      <p:sp>
        <p:nvSpPr>
          <p:cNvPr id="40" name="PlaceHolder 3"/>
          <p:cNvSpPr>
            <a:spLocks noGrp="1"/>
          </p:cNvSpPr>
          <p:nvPr>
            <p:ph type="dt"/>
          </p:nvPr>
        </p:nvSpPr>
        <p:spPr>
          <a:xfrm>
            <a:off x="4278960" y="0"/>
            <a:ext cx="3280680" cy="534240"/>
          </a:xfrm>
          <a:prstGeom prst="rect">
            <a:avLst/>
          </a:prstGeom>
        </p:spPr>
        <p:txBody>
          <a:bodyPr lIns="0" rIns="0" tIns="0" bIns="0"/>
          <a:p>
            <a:pPr algn="r"/>
            <a:r>
              <a:rPr b="0" lang="en-IE" sz="1400" spc="-1" strike="noStrike">
                <a:latin typeface="Times New Roman"/>
              </a:rPr>
              <a:t> </a:t>
            </a:r>
            <a:endParaRPr b="0" lang="en-IE" sz="1400" spc="-1" strike="noStrike">
              <a:latin typeface="Times New Roman"/>
            </a:endParaRPr>
          </a:p>
        </p:txBody>
      </p:sp>
      <p:sp>
        <p:nvSpPr>
          <p:cNvPr id="41" name="PlaceHolder 4"/>
          <p:cNvSpPr>
            <a:spLocks noGrp="1"/>
          </p:cNvSpPr>
          <p:nvPr>
            <p:ph type="ftr"/>
          </p:nvPr>
        </p:nvSpPr>
        <p:spPr>
          <a:xfrm>
            <a:off x="0" y="10157400"/>
            <a:ext cx="3280680" cy="534240"/>
          </a:xfrm>
          <a:prstGeom prst="rect">
            <a:avLst/>
          </a:prstGeom>
        </p:spPr>
        <p:txBody>
          <a:bodyPr lIns="0" rIns="0" tIns="0" bIns="0" anchor="b"/>
          <a:p>
            <a:r>
              <a:rPr b="0" lang="en-IE" sz="1400" spc="-1" strike="noStrike">
                <a:latin typeface="Times New Roman"/>
              </a:rPr>
              <a:t> </a:t>
            </a:r>
            <a:endParaRPr b="0" lang="en-IE" sz="1400" spc="-1" strike="noStrike">
              <a:latin typeface="Times New Roman"/>
            </a:endParaRPr>
          </a:p>
        </p:txBody>
      </p:sp>
      <p:sp>
        <p:nvSpPr>
          <p:cNvPr id="42" name="PlaceHolder 5"/>
          <p:cNvSpPr>
            <a:spLocks noGrp="1"/>
          </p:cNvSpPr>
          <p:nvPr>
            <p:ph type="sldNum"/>
          </p:nvPr>
        </p:nvSpPr>
        <p:spPr>
          <a:xfrm>
            <a:off x="4278960" y="10157400"/>
            <a:ext cx="3280680" cy="534240"/>
          </a:xfrm>
          <a:prstGeom prst="rect">
            <a:avLst/>
          </a:prstGeom>
        </p:spPr>
        <p:txBody>
          <a:bodyPr lIns="0" rIns="0" tIns="0" bIns="0" anchor="b"/>
          <a:p>
            <a:pPr algn="r"/>
            <a:fld id="{5EE40530-85D6-4995-88F9-FE2867A410C8}" type="slidenum">
              <a:rPr b="0" lang="en-IE" sz="1400" spc="-1" strike="noStrike">
                <a:latin typeface="Times New Roman"/>
              </a:rPr>
              <a:t>1</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00.xml.rels><?xml version="1.0" encoding="UTF-8"?>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
</Relationships>
</file>

<file path=ppt/notesSlides/_rels/notesSlide101.xml.rels><?xml version="1.0" encoding="UTF-8"?>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
</Relationships>
</file>

<file path=ppt/notesSlides/_rels/notesSlide102.xml.rels><?xml version="1.0" encoding="UTF-8"?>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
</Relationships>
</file>

<file path=ppt/notesSlides/_rels/notesSlide103.xml.rels><?xml version="1.0" encoding="UTF-8"?>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
</Relationships>
</file>

<file path=ppt/notesSlides/_rels/notesSlide104.xml.rels><?xml version="1.0" encoding="UTF-8"?>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
</Relationships>
</file>

<file path=ppt/notesSlides/_rels/notesSlide105.xml.rels><?xml version="1.0" encoding="UTF-8"?>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
</Relationships>
</file>

<file path=ppt/notesSlides/_rels/notesSlide106.xml.rels><?xml version="1.0" encoding="UTF-8"?>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
</Relationships>
</file>

<file path=ppt/notesSlides/_rels/notesSlide107.xml.rels><?xml version="1.0" encoding="UTF-8"?>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8.xml.rels><?xml version="1.0" encoding="UTF-8"?>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_rels/notesSlide92.xml.rels><?xml version="1.0" encoding="UTF-8"?>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_rels/notesSlide94.xml.rels><?xml version="1.0" encoding="UTF-8"?>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
</Relationships>
</file>

<file path=ppt/notesSlides/_rels/notesSlide95.xml.rels><?xml version="1.0" encoding="UTF-8"?>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
</Relationships>
</file>

<file path=ppt/notesSlides/_rels/notesSlide96.xml.rels><?xml version="1.0" encoding="UTF-8"?>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
</Relationships>
</file>

<file path=ppt/notesSlides/_rels/notesSlide97.xml.rels><?xml version="1.0" encoding="UTF-8"?>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
</Relationships>
</file>

<file path=ppt/notesSlides/_rels/notesSlide98.xml.rels><?xml version="1.0" encoding="UTF-8"?>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
</Relationships>
</file>

<file path=ppt/notesSlides/_rels/notesSlide99.xml.rels><?xml version="1.0" encoding="UTF-8"?>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27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BF5A185-1B32-4317-984D-7DCA07C82CC8}"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29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F089BFF-9BB9-4E4B-91C0-A0B039D7CFD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7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C0014C12-9F4C-4CBD-96EB-91189C9D7FB6}"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7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AFF536B5-0FA1-4928-8CB6-C1E7D243457E}"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7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25E6B0C8-0691-4BF0-9B77-2C3CA5DA6AE6}"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7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1274123-26FB-48F7-B3DE-2DF9627C5FBA}"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7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FF1E2295-DE05-486D-8735-71317B2D983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8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475FD8CE-7123-417E-BC6D-7D2D048603C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8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A37D440-2DB3-4CE6-980B-46C5817E7B5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8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A37C3753-AB90-42F3-B44E-627459B30748}"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29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3580F842-23B2-40F1-8029-8956D23966E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29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CDE74BD8-2501-4834-830B-BD9903960F00}"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29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A379661-B6F6-41B2-9DBE-B63936A75A82}"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29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3AFC2F1-1C63-4776-A584-7F461467D57A}"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0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4DC0E32-66AE-4125-9CB5-3F40A615470B}"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0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42C73FE-D936-4FE5-9A50-9948CC4E5B0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0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560AA92-EEF8-4777-AB54-F8E36284191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0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444C2140-12FA-48AB-902F-3446E2C0D90B}"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0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3D030E3B-7F03-4D32-A2DF-2CDA37B4F50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27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FA9178A-97F5-4A43-9B14-A47DFDA19FCA}"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1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A779E100-6933-4152-A1FB-0AE8C08ECB6A}"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1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E0D8E89-638E-450B-846B-01A9E5208AE9}"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1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44BC8890-7631-4514-96B7-55AD48182F88}"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1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F22FF509-6CBB-495E-B7EF-AF90D07B684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1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30268325-B50D-42B7-8906-BDFEB5A815F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2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2D800BCF-FDCB-4971-A258-67B634879FD5}"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2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2633F87C-DD5B-4849-BBE9-3BC7AF831659}"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2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356D3F55-950A-4EC2-8AD9-501C7353A56E}"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2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BD2A539F-4224-4FF9-B1E2-EB7905398707}"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2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4676FEDA-7BC5-4648-8ADC-654966CED9F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27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ED5E260C-0EAC-4887-8DF5-5BB431DCC6C8}"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3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EB8C154-C74A-4470-BDE4-D035E3FA138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3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8113884-B845-467B-8E5D-D2B186B86F3B}"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3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FCACCC0-9D8A-4F2A-83AC-5EC7DAEB08DF}"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3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EAF896E8-BB3E-46C2-8B55-2C74E0D5E6D8}"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3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0C90E49-BC44-4FA4-BD41-30160C46B8A6}"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4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B6FE4CC9-9D0D-4D33-9DE1-B08AC3DF9F0E}"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4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5E5F012E-C23C-458C-ABC1-E6AD2D8A269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4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58FF8A83-2A54-461D-9404-F4B70A770C4A}"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4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EA1AD344-CE6D-4D96-A237-B7D4EBB4347F}"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4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5CEE7388-8AE1-4833-8019-D5F8795F8CE0}"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27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5F15EC29-25F5-48E5-BF4A-3FFE4B8DE2D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5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6AE3E18-88B8-41C9-B6DE-B31C066034C7}"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5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983F4040-E1B3-4453-9D43-38E9CDD2A47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5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3C67209A-9C9A-453C-9F71-EEF6AFD79A30}"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5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90475A8-5525-49A6-A0D4-9417B15B6FB7}"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5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FF3C2F6F-DEC4-4D10-9453-9A33C5A0320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6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BC21E95E-25E5-4F8A-8B38-01B86D61AAB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6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D190713D-636B-49B8-9D27-089D4B20AAF6}"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6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506FF657-6E6E-43FC-A413-EF3439AD7EA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6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EB5E633-8B49-4F01-AF2D-E362408570D0}"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6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CFB6777-271D-4C3B-BF2D-392F2A505400}"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28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A33B3521-8575-4350-822C-10CC8F073E8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7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1AE0A933-4DFE-4DEC-BEC4-91DEE9BD7625}"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7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AA6F8799-A1D0-4249-8B7D-FCF68196A84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7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FE93B7D7-B801-42AB-8310-AEAA7210BEA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7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E0EFB112-8481-48C9-A112-4EA0D7E69F61}"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7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3A8DB0C9-0020-45F7-BC32-CB72E9B3C38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8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5B234DE7-226E-433D-B038-77CCBC354A8F}"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8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E287830-079E-4FBA-9D97-A77F6E92DA11}"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8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43B2DE2F-B643-40DB-957B-BF5693E2CEC5}"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8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99D3E65C-6646-43FE-832E-3FFEE3B56E3A}"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8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353AC187-0EDA-495C-85B8-5BF187786A72}"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28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D7EC0C45-F6F9-442F-ADD5-54F276C6C8C7}"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9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DD47029E-B977-4EE7-BF34-BB80F6AA2F6E}"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9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43FEE75D-D237-47D4-96B5-238B2196CC4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9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17C6B752-9C83-4937-B7FE-7CAB8757612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9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5337BE71-044B-4A5B-9334-2F428DE631E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39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47A1AE42-9034-41FE-A2B0-6B7A83B525C9}"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0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FF893B0B-1D8D-4426-84CC-CAE8162EE9A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0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FA558BFA-7B22-4A4F-9102-3D50EA574C7A}"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0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8ADD08F-1B67-48E1-8E39-73DF6EC3662A}"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0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1757EFE6-0BB0-49A4-9613-7978A23DA807}"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0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C72CB066-CEA5-4483-B720-A31C5FF2E6EF}"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28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A0D342E-ED43-4951-B11C-C2CBE7E10530}"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1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33A9D31-29A6-47EE-BDAD-68508A90EF1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1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9734716A-1496-416D-88DF-B5E9D0C3C377}"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1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3A2C469B-B327-496C-837F-6B03803636F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1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2F9E7D79-5E67-4465-A026-130D5A96A5B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1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E112C0D1-8429-49A2-883A-E6BA969F969A}"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2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C83FE3CF-3DBB-4E21-A75A-23D9C6F7F95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2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4DC728A1-768F-43D2-81F3-9146B20DBF55}"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2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B32E1959-76A1-48DA-9C98-38E9AEADE208}"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2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A1A4CE3B-E3D0-4BCC-9B81-761F0670496F}"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2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C43B10A3-34E0-476D-958C-79B9C7DBE02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28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5B180EE-9964-4477-A804-8FA26C2BA6C7}"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3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362F840-8C16-4B08-AA32-D9E8EB3B572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3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CA3AE818-6B88-4C29-B087-F85AEC653A0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3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9087E150-F59F-4F6F-9C7D-3A08A6D04071}"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3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AB4BDF2-D334-4198-8F8B-CDEE6F0F4406}"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3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39291C1-0FF7-407F-B617-FC3D3617C728}"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4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42A7ECD8-A537-479B-BBCA-4724AFA0847E}"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4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295C403-95B2-4002-960B-609FD8F8588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4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3041FE9-0C51-4650-8A80-3572E25B537F}"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4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FEA5E97E-7F58-45FF-B6AB-F7FAE68F4819}"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4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4486CEEA-3BCF-496D-B032-7B50A90EA25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28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9892813-6072-4866-A7AB-AA263AE72886}"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5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01F02F3-2270-490E-AE5E-0A3264F440A5}"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5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34C14764-08E4-4A40-9100-C6B08F346085}"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5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3DE668B-81D4-41B8-9F3F-DFE4625565FA}"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5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316BD0DC-DDA5-414B-B929-2FC54D1E4B9A}"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5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A0D9E3A-EB1B-49FC-8667-A0C2BCD023C8}"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60"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629CCB5-F321-4CE4-94E4-633714427FDB}"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62"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CCEE667-E33A-4306-8867-BC42A0562CA2}"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64"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62A6E23B-8637-42D1-A893-29B1E1D98D46}"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66"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ABD716AA-205D-400C-BF6A-34B8ECD45D2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body"/>
          </p:nvPr>
        </p:nvSpPr>
        <p:spPr>
          <a:xfrm>
            <a:off x="685800" y="4343400"/>
            <a:ext cx="5485680" cy="4114080"/>
          </a:xfrm>
          <a:prstGeom prst="rect">
            <a:avLst/>
          </a:prstGeom>
        </p:spPr>
        <p:txBody>
          <a:bodyPr lIns="0" rIns="0" tIns="0" bIns="0"/>
          <a:p>
            <a:endParaRPr b="0" lang="en-IE" sz="2000" spc="-1" strike="noStrike">
              <a:latin typeface="Arial"/>
            </a:endParaRPr>
          </a:p>
        </p:txBody>
      </p:sp>
      <p:sp>
        <p:nvSpPr>
          <p:cNvPr id="468"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194E2819-C041-42F6-98D4-B9E0C3B1068F}"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520"/>
          </a:xfrm>
          <a:prstGeom prst="rect">
            <a:avLst/>
          </a:prstGeom>
        </p:spPr>
        <p:txBody>
          <a:bodyPr lIns="0" rIns="0" tIns="0" bIns="0" anchor="ctr"/>
          <a:p>
            <a:endParaRPr b="0" lang="en-US" sz="1800" spc="-1" strike="noStrike">
              <a:solidFill>
                <a:srgbClr val="000000"/>
              </a:solid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520"/>
          </a:xfrm>
          <a:prstGeom prst="rect">
            <a:avLst/>
          </a:prstGeom>
        </p:spPr>
        <p:txBody>
          <a:bodyPr lIns="0" rIns="0" tIns="0" bIns="0" anchor="ctr"/>
          <a:p>
            <a:endParaRPr b="0" lang="en-US" sz="1800" spc="-1" strike="noStrike">
              <a:solidFill>
                <a:srgbClr val="000000"/>
              </a:solid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520"/>
          </a:xfrm>
          <a:prstGeom prst="rect">
            <a:avLst/>
          </a:prstGeom>
        </p:spPr>
        <p:txBody>
          <a:bodyPr lIns="0" rIns="0" tIns="0" bIns="0" anchor="ctr"/>
          <a:p>
            <a:endParaRPr b="0" lang="en-US" sz="1800" spc="-1" strike="noStrike">
              <a:solidFill>
                <a:srgbClr val="000000"/>
              </a:solidFill>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lIns="0" rIns="0" tIns="0" bIns="0" anchor="ctr"/>
          <a:p>
            <a:endParaRPr b="0" lang="en-US" sz="1800" spc="-1" strike="noStrike">
              <a:solidFill>
                <a:srgbClr val="000000"/>
              </a:solid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520"/>
          </a:xfrm>
          <a:prstGeom prst="rect">
            <a:avLst/>
          </a:prstGeom>
        </p:spPr>
        <p:txBody>
          <a:bodyPr lIns="0" rIns="0" tIns="0" bIns="0" anchor="ctr"/>
          <a:p>
            <a:endParaRPr b="0" lang="en-US" sz="1800" spc="-1" strike="noStrike">
              <a:solidFill>
                <a:srgbClr val="000000"/>
              </a:solid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520"/>
          </a:xfrm>
          <a:prstGeom prst="rect">
            <a:avLst/>
          </a:prstGeom>
        </p:spPr>
        <p:txBody>
          <a:bodyPr lIns="0" rIns="0" tIns="0" bIns="0" anchor="ctr"/>
          <a:p>
            <a:endParaRPr b="0" lang="en-US" sz="1800" spc="-1" strike="noStrike">
              <a:solidFill>
                <a:srgbClr val="000000"/>
              </a:solid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52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681300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520"/>
          </a:xfrm>
          <a:prstGeom prst="rect">
            <a:avLst/>
          </a:prstGeom>
        </p:spPr>
        <p:txBody>
          <a:bodyPr lIns="0" rIns="0" tIns="0" bIns="0" anchor="ctr"/>
          <a:p>
            <a:endParaRPr b="0" lang="en-US" sz="1800" spc="-1" strike="noStrike">
              <a:solidFill>
                <a:srgbClr val="000000"/>
              </a:solid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520"/>
          </a:xfrm>
          <a:prstGeom prst="rect">
            <a:avLst/>
          </a:prstGeom>
        </p:spPr>
        <p:txBody>
          <a:bodyPr lIns="0" rIns="0" tIns="0" bIns="0" anchor="ctr"/>
          <a:p>
            <a:endParaRPr b="0" lang="en-US" sz="1800" spc="-1" strike="noStrike">
              <a:solidFill>
                <a:srgbClr val="000000"/>
              </a:solid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520"/>
          </a:xfrm>
          <a:prstGeom prst="rect">
            <a:avLst/>
          </a:prstGeom>
        </p:spPr>
        <p:txBody>
          <a:bodyPr lIns="0" rIns="0" tIns="0" bIns="0" anchor="ctr"/>
          <a:p>
            <a:endParaRPr b="0" lang="en-US" sz="1800" spc="-1" strike="noStrike">
              <a:solidFill>
                <a:srgbClr val="000000"/>
              </a:solid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1680" cy="146952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Relationship Id="rId3"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Relationship Id="rId3"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Relationship Id="rId3"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Relationship Id="rId3"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Relationship Id="rId3"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Relationship Id="rId3"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xml"/><Relationship Id="rId3"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xml"/><Relationship Id="rId3"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xml"/><Relationship Id="rId3"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390960" y="75744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The need for Big Data</a:t>
            </a:r>
            <a:r>
              <a:rPr b="0" lang="en-IE" sz="4400" spc="-1" strike="noStrike">
                <a:solidFill>
                  <a:srgbClr val="000000"/>
                </a:solidFill>
                <a:latin typeface="Calibri"/>
                <a:ea typeface="DejaVu Sans"/>
              </a:rPr>
              <a:t>	</a:t>
            </a:r>
            <a:endParaRPr b="0" lang="en-IE" sz="4400" spc="-1" strike="noStrike">
              <a:latin typeface="Arial"/>
            </a:endParaRPr>
          </a:p>
        </p:txBody>
      </p:sp>
      <p:sp>
        <p:nvSpPr>
          <p:cNvPr id="44" name="CustomShape 2"/>
          <p:cNvSpPr/>
          <p:nvPr/>
        </p:nvSpPr>
        <p:spPr>
          <a:xfrm>
            <a:off x="1076760" y="2226960"/>
            <a:ext cx="6400080" cy="175176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Let’s look at some examples.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Facebook currently stores 300 petabytes of data</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Facebook processes approximately 600 terabytes of data per day</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Facebook handles one billion users per day</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Facebook processes 2.7 billion ‘Likes’ per day.</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300 million photographs uploaded every day.</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History of Big Data systems.</a:t>
            </a:r>
            <a:endParaRPr b="0" lang="en-IE" sz="4400" spc="-1" strike="noStrike">
              <a:latin typeface="Arial"/>
            </a:endParaRPr>
          </a:p>
        </p:txBody>
      </p:sp>
      <p:sp>
        <p:nvSpPr>
          <p:cNvPr id="62"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Hadoop 2.0 released by the Apache Foundation in 2013.</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Hadoop 2.0 is a fundamental change in the architecture.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The resource manager YARN was split from the MapReduce system and created as its own subsystem.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56" name="CustomShape 2"/>
          <p:cNvSpPr/>
          <p:nvPr/>
        </p:nvSpPr>
        <p:spPr>
          <a:xfrm>
            <a:off x="457200" y="3886200"/>
            <a:ext cx="8381520" cy="21333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Hive is not a relational database</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Hive uses a database to store metadata but all data that Hive processes is stored in the HDFS.</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Hive is not designed for OLTP</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Hive runs on Hadoop (a batch processing system)</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Hive latency is generally high</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Hive is not suited for real-time queries and row-level updates.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99" dur="indefinite" restart="never" nodeType="tmRoot">
          <p:childTnLst>
            <p:seq>
              <p:cTn id="200" nodeType="mainSeq"/>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58" name="CustomShape 2"/>
          <p:cNvSpPr/>
          <p:nvPr/>
        </p:nvSpPr>
        <p:spPr>
          <a:xfrm>
            <a:off x="457200" y="3886200"/>
            <a:ext cx="8381520" cy="21333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Hive takes multi structured data and gives back a view and a structure which can make sense to a business analyst. </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Hive supports uses such as</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Ad-hoc queries</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Summarization</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Data analysis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201" dur="indefinite" restart="never" nodeType="tmRoot">
          <p:childTnLst>
            <p:seq>
              <p:cTn id="202" nodeType="mainSeq"/>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60" name="CustomShape 2"/>
          <p:cNvSpPr/>
          <p:nvPr/>
        </p:nvSpPr>
        <p:spPr>
          <a:xfrm>
            <a:off x="457200" y="3886200"/>
            <a:ext cx="8381520" cy="21333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The Hive architecture includes :</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The Hive command line interface</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The Metastore, which stores schema information and provides structure to stored data</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The Hive QL, which supports query processing, compiling and optimizing</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203" dur="indefinite" restart="never" nodeType="tmRoot">
          <p:childTnLst>
            <p:seq>
              <p:cTn id="204" nodeType="mainSeq"/>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62" name="CustomShape 2"/>
          <p:cNvSpPr/>
          <p:nvPr/>
        </p:nvSpPr>
        <p:spPr>
          <a:xfrm>
            <a:off x="457200" y="3886200"/>
            <a:ext cx="8381520" cy="21333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Hive is a good choice when you want to query the data</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When you need an answer to a specific question</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If you are already familiar with SQL</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Pig is a good choice when you want to perform Extract , Transform and Load (ETL)</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When you want to prepare data for easier analysis</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When you have a long series of steps to do. </a:t>
            </a:r>
            <a:endParaRPr b="0" lang="en-IE" sz="1800" spc="-1" strike="noStrike">
              <a:latin typeface="Arial"/>
            </a:endParaRPr>
          </a:p>
          <a:p>
            <a:pPr>
              <a:lnSpc>
                <a:spcPct val="100000"/>
              </a:lnSpc>
            </a:pPr>
            <a:endParaRPr b="0" lang="en-IE" sz="1800" spc="-1" strike="noStrike">
              <a:latin typeface="Arial"/>
            </a:endParaRPr>
          </a:p>
        </p:txBody>
      </p:sp>
    </p:spTree>
  </p:cSld>
  <p:timing>
    <p:tnLst>
      <p:par>
        <p:cTn id="205" dur="indefinite" restart="never" nodeType="tmRoot">
          <p:childTnLst>
            <p:seq>
              <p:cTn id="206" nodeType="mainSeq"/>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64" name="CustomShape 2"/>
          <p:cNvSpPr/>
          <p:nvPr/>
        </p:nvSpPr>
        <p:spPr>
          <a:xfrm>
            <a:off x="457200" y="3886200"/>
            <a:ext cx="8381520" cy="21333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The HiveQL is similar to other SQLs</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It uses standard relational database concepts such as tables, rows, columns and schema)</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Supports multi-table insert via your code.  It accesses ‘Big Data’ via tables</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Converts SQL queries into MapReduce jobs</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Also supports plugging custom MapReduce scripts into queries</a:t>
            </a:r>
            <a:endParaRPr b="0" lang="en-IE" sz="1800" spc="-1" strike="noStrike">
              <a:latin typeface="Arial"/>
            </a:endParaRPr>
          </a:p>
        </p:txBody>
      </p:sp>
    </p:spTree>
  </p:cSld>
  <p:timing>
    <p:tnLst>
      <p:par>
        <p:cTn id="207" dur="indefinite" restart="never" nodeType="tmRoot">
          <p:childTnLst>
            <p:seq>
              <p:cTn id="208" nodeType="mainSeq"/>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66" name="CustomShape 2"/>
          <p:cNvSpPr/>
          <p:nvPr/>
        </p:nvSpPr>
        <p:spPr>
          <a:xfrm>
            <a:off x="457200" y="3886200"/>
            <a:ext cx="8381520" cy="21333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A Hive table consists of:</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Data: typically a file or group of files stored on the HDFS.</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Schema: in the form of metadata stored  in a relational database</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Schema and data are separate</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A schema can be defined for existing data</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Data can be added or removed independently. </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Hive can be pointed at existing data. </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You must have a schema defined if you want to point Hive to existing data. In the HDFS. </a:t>
            </a:r>
            <a:endParaRPr b="0" lang="en-IE" sz="1800" spc="-1" strike="noStrike">
              <a:latin typeface="Arial"/>
            </a:endParaRPr>
          </a:p>
        </p:txBody>
      </p:sp>
    </p:spTree>
  </p:cSld>
  <p:timing>
    <p:tnLst>
      <p:par>
        <p:cTn id="209" dur="indefinite" restart="never" nodeType="tmRoot">
          <p:childTnLst>
            <p:seq>
              <p:cTn id="210" nodeType="mainSeq"/>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68" name="CustomShape 2"/>
          <p:cNvSpPr/>
          <p:nvPr/>
        </p:nvSpPr>
        <p:spPr>
          <a:xfrm>
            <a:off x="457200" y="3886200"/>
            <a:ext cx="8381520" cy="213336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Hive&gt; CREATE TABLE mytable (name string, age int)</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ROW FORMAT DELIMITED</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FIELDS TERMINATED BY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STORED AS TEXTFILE;</a:t>
            </a:r>
            <a:endParaRPr b="0" lang="en-IE" sz="1800" spc="-1" strike="noStrike">
              <a:latin typeface="Arial"/>
            </a:endParaRPr>
          </a:p>
        </p:txBody>
      </p:sp>
    </p:spTree>
  </p:cSld>
  <p:timing>
    <p:tnLst>
      <p:par>
        <p:cTn id="211" dur="indefinite" restart="never" nodeType="tmRoot">
          <p:childTnLst>
            <p:seq>
              <p:cTn id="212" nodeType="mainSeq"/>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795960" y="618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70" name="CustomShape 2"/>
          <p:cNvSpPr/>
          <p:nvPr/>
        </p:nvSpPr>
        <p:spPr>
          <a:xfrm>
            <a:off x="457200" y="3352680"/>
            <a:ext cx="8381520" cy="266652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Hive&gt; LOAD DATA LOCAL INPATH</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/tmp/customers.csv’ OVERWRITE INTO TABLE customers;</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1800" spc="-1" strike="noStrike">
                <a:solidFill>
                  <a:srgbClr val="8b8b8b"/>
                </a:solidFill>
                <a:latin typeface="Calibri"/>
                <a:ea typeface="DejaVu Sans"/>
              </a:rPr>
              <a:t>Hive&gt; LOAD DATA INPATH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user/train/customers.csv’ OVERWRITE INTO TABLE customers</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1800" spc="-1" strike="noStrike">
                <a:solidFill>
                  <a:srgbClr val="8b8b8b"/>
                </a:solidFill>
                <a:latin typeface="Calibri"/>
                <a:ea typeface="DejaVu Sans"/>
              </a:rPr>
              <a:t>INSERT INTO birthdays SELECT firstName, lastName, birthday FROM</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customers where birthday IS NOT NULL;</a:t>
            </a:r>
            <a:endParaRPr b="0" lang="en-IE" sz="1800" spc="-1" strike="noStrike">
              <a:latin typeface="Arial"/>
            </a:endParaRPr>
          </a:p>
        </p:txBody>
      </p:sp>
    </p:spTree>
  </p:cSld>
  <p:timing>
    <p:tnLst>
      <p:par>
        <p:cTn id="213" dur="indefinite" restart="never" nodeType="tmRoot">
          <p:childTnLst>
            <p:seq>
              <p:cTn id="214"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685800" y="2130480"/>
            <a:ext cx="7771680" cy="1469160"/>
          </a:xfrm>
          <a:prstGeom prst="rect">
            <a:avLst/>
          </a:prstGeom>
          <a:noFill/>
          <a:ln>
            <a:noFill/>
          </a:ln>
        </p:spPr>
        <p:style>
          <a:lnRef idx="0"/>
          <a:fillRef idx="0"/>
          <a:effectRef idx="0"/>
          <a:fontRef idx="minor"/>
        </p:style>
      </p:sp>
      <p:sp>
        <p:nvSpPr>
          <p:cNvPr id="64"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65" name="Picture 1" descr=""/>
          <p:cNvPicPr/>
          <p:nvPr/>
        </p:nvPicPr>
        <p:blipFill>
          <a:blip r:embed="rId1"/>
          <a:stretch/>
        </p:blipFill>
        <p:spPr>
          <a:xfrm>
            <a:off x="671400" y="790560"/>
            <a:ext cx="7800480" cy="52765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67"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68" name="Picture 2" descr=""/>
          <p:cNvPicPr/>
          <p:nvPr/>
        </p:nvPicPr>
        <p:blipFill>
          <a:blip r:embed="rId1"/>
          <a:stretch/>
        </p:blipFill>
        <p:spPr>
          <a:xfrm>
            <a:off x="1695600" y="1128600"/>
            <a:ext cx="5752800" cy="46000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70"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71" name="Picture 3" descr=""/>
          <p:cNvPicPr/>
          <p:nvPr/>
        </p:nvPicPr>
        <p:blipFill>
          <a:blip r:embed="rId1"/>
          <a:stretch/>
        </p:blipFill>
        <p:spPr>
          <a:xfrm>
            <a:off x="1719360" y="1128600"/>
            <a:ext cx="5705280" cy="46000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73"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74" name="Picture 1" descr=""/>
          <p:cNvPicPr/>
          <p:nvPr/>
        </p:nvPicPr>
        <p:blipFill>
          <a:blip r:embed="rId1"/>
          <a:stretch/>
        </p:blipFill>
        <p:spPr>
          <a:xfrm>
            <a:off x="1623960" y="1128600"/>
            <a:ext cx="5895720" cy="460008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76"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77" name="Picture 2" descr=""/>
          <p:cNvPicPr/>
          <p:nvPr/>
        </p:nvPicPr>
        <p:blipFill>
          <a:blip r:embed="rId1"/>
          <a:stretch/>
        </p:blipFill>
        <p:spPr>
          <a:xfrm>
            <a:off x="1504800" y="1128600"/>
            <a:ext cx="6133680" cy="460008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79"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80" name="Picture 1" descr=""/>
          <p:cNvPicPr/>
          <p:nvPr/>
        </p:nvPicPr>
        <p:blipFill>
          <a:blip r:embed="rId1"/>
          <a:stretch/>
        </p:blipFill>
        <p:spPr>
          <a:xfrm>
            <a:off x="1852560" y="1128600"/>
            <a:ext cx="5438520" cy="46000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82" name="Picture 2" descr=""/>
          <p:cNvPicPr/>
          <p:nvPr/>
        </p:nvPicPr>
        <p:blipFill>
          <a:blip r:embed="rId1"/>
          <a:stretch/>
        </p:blipFill>
        <p:spPr>
          <a:xfrm>
            <a:off x="1819440" y="1128600"/>
            <a:ext cx="5505120" cy="460008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84"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Each HDFS data node is a simple off-the-shelf system.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HDFS is highly fault tolerant .  Hardware failures are assumed.</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HDFS is designed for batch processing, HDFS is used for high throughput requirements rather than low latency requirements.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Queries to HDFS are not usually done in real time.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HDFS supports very large data set sizes.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86"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Default block size for Hadoop is 64 Mb.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Default blocksize for the Cloudera distribution is 128 Mb</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Files are split among multiple machines and disk storage in a cluster.</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One of the machines in a cluster is the master (name) node,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rest of them are data nodes.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The need for Big Data</a:t>
            </a:r>
            <a:r>
              <a:rPr b="0" lang="en-IE" sz="4400" spc="-1" strike="noStrike">
                <a:solidFill>
                  <a:srgbClr val="000000"/>
                </a:solidFill>
                <a:latin typeface="Calibri"/>
                <a:ea typeface="DejaVu Sans"/>
              </a:rPr>
              <a:t>	</a:t>
            </a:r>
            <a:endParaRPr b="0" lang="en-IE" sz="4400" spc="-1" strike="noStrike">
              <a:latin typeface="Arial"/>
            </a:endParaRPr>
          </a:p>
        </p:txBody>
      </p:sp>
      <p:sp>
        <p:nvSpPr>
          <p:cNvPr id="46"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The United States National Security Agency (NSA)</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NSA currently stores approximately five exabytes of data</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NSA processes approximately 30 petabytes of data per day</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NSA touches approximately 1.6 percent of all internet traffic per day (More than Google).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Data such as web searches, phone calls, credit card transactions, health information is stored and analyzed.</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88"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The name node stores the meta data for all files stored in the HDFS.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There is one name node per cluster and possibly a secondary name node.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name node stores all of the metadata for files.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Consider a file lik e a book.  The name node stores the index</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data nodes store the actual pages.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0"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The name node stores the meta data for all files stored in the HDFS.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There is one name node per cluster and possibly a secondary name node.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name node stores all of the metadata for files.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Consider a file lik e a book.  The name node stores the index</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data nodes store the actual pages.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2"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400" spc="-1" strike="noStrike">
                <a:solidFill>
                  <a:srgbClr val="8b8b8b"/>
                </a:solidFill>
                <a:latin typeface="Calibri"/>
                <a:ea typeface="DejaVu Sans"/>
              </a:rPr>
              <a:t>The name node has two primary responsibilities.</a:t>
            </a:r>
            <a:endParaRPr b="0" lang="en-IE" sz="1400" spc="-1" strike="noStrike">
              <a:latin typeface="Arial"/>
            </a:endParaRPr>
          </a:p>
          <a:p>
            <a:pPr indent="-216000">
              <a:lnSpc>
                <a:spcPct val="100000"/>
              </a:lnSpc>
              <a:buClr>
                <a:srgbClr val="8b8b8b"/>
              </a:buClr>
              <a:buFont typeface="Arial"/>
              <a:buChar char="•"/>
            </a:pPr>
            <a:r>
              <a:rPr b="0" lang="en-IE" sz="1400" spc="-1" strike="noStrike">
                <a:solidFill>
                  <a:srgbClr val="8b8b8b"/>
                </a:solidFill>
                <a:latin typeface="Calibri"/>
                <a:ea typeface="DejaVu Sans"/>
              </a:rPr>
              <a:t>First, it manages the HD file system.  All requests from a client for data go to the name node first.</a:t>
            </a:r>
            <a:endParaRPr b="0" lang="en-IE" sz="1400" spc="-1" strike="noStrike">
              <a:latin typeface="Arial"/>
            </a:endParaRPr>
          </a:p>
          <a:p>
            <a:pPr indent="-216000">
              <a:lnSpc>
                <a:spcPct val="100000"/>
              </a:lnSpc>
              <a:buClr>
                <a:srgbClr val="8b8b8b"/>
              </a:buClr>
              <a:buFont typeface="Arial"/>
              <a:buChar char="•"/>
            </a:pPr>
            <a:r>
              <a:rPr b="0" lang="en-IE" sz="1400" spc="-1" strike="noStrike">
                <a:solidFill>
                  <a:srgbClr val="8b8b8b"/>
                </a:solidFill>
                <a:latin typeface="Calibri"/>
                <a:ea typeface="DejaVu Sans"/>
              </a:rPr>
              <a:t>The name node stores the file system directory structure and all other metadata about each file. </a:t>
            </a:r>
            <a:endParaRPr b="0" lang="en-IE" sz="1400" spc="-1" strike="noStrike">
              <a:latin typeface="Arial"/>
            </a:endParaRPr>
          </a:p>
          <a:p>
            <a:pPr indent="-216000">
              <a:lnSpc>
                <a:spcPct val="100000"/>
              </a:lnSpc>
              <a:buClr>
                <a:srgbClr val="8b8b8b"/>
              </a:buClr>
              <a:buFont typeface="Arial"/>
              <a:buChar char="•"/>
            </a:pPr>
            <a:r>
              <a:rPr b="0" lang="en-IE" sz="1400" spc="-1" strike="noStrike">
                <a:solidFill>
                  <a:srgbClr val="8b8b8b"/>
                </a:solidFill>
                <a:latin typeface="Calibri"/>
                <a:ea typeface="DejaVu Sans"/>
              </a:rPr>
              <a:t>The data node actually stores the data in blocks on its disk storage devices. </a:t>
            </a:r>
            <a:endParaRPr b="0" lang="en-IE" sz="1400" spc="-1" strike="noStrike">
              <a:latin typeface="Arial"/>
            </a:endParaRPr>
          </a:p>
          <a:p>
            <a:pPr>
              <a:lnSpc>
                <a:spcPct val="100000"/>
              </a:lnSpc>
            </a:pPr>
            <a:endParaRPr b="0" lang="en-IE" sz="1400" spc="-1" strike="noStrike">
              <a:latin typeface="Arial"/>
            </a:endParaRPr>
          </a:p>
          <a:p>
            <a:pPr>
              <a:lnSpc>
                <a:spcPct val="100000"/>
              </a:lnSpc>
            </a:pPr>
            <a:endParaRPr b="0" lang="en-IE" sz="1400" spc="-1" strike="noStrike">
              <a:latin typeface="Arial"/>
            </a:endParaRPr>
          </a:p>
          <a:p>
            <a:pPr>
              <a:lnSpc>
                <a:spcPct val="100000"/>
              </a:lnSpc>
            </a:pPr>
            <a:endParaRPr b="0" lang="en-IE" sz="1400" spc="-1" strike="noStrike">
              <a:latin typeface="Arial"/>
            </a:endParaRPr>
          </a:p>
          <a:p>
            <a:pPr>
              <a:lnSpc>
                <a:spcPct val="100000"/>
              </a:lnSpc>
            </a:pPr>
            <a:endParaRPr b="0" lang="en-IE" sz="1400" spc="-1" strike="noStrike">
              <a:latin typeface="Arial"/>
            </a:endParaRPr>
          </a:p>
          <a:p>
            <a:pPr indent="-216000">
              <a:lnSpc>
                <a:spcPct val="100000"/>
              </a:lnSpc>
              <a:buClr>
                <a:srgbClr val="8b8b8b"/>
              </a:buClr>
              <a:buFont typeface="Arial"/>
              <a:buChar char="•"/>
            </a:pPr>
            <a:r>
              <a:rPr b="0" lang="en-IE" sz="1400" spc="-1" strike="noStrike">
                <a:solidFill>
                  <a:srgbClr val="8b8b8b"/>
                </a:solidFill>
                <a:latin typeface="Calibri"/>
                <a:ea typeface="DejaVu Sans"/>
              </a:rPr>
              <a:t>b</a:t>
            </a:r>
            <a:endParaRPr b="0" lang="en-IE" sz="1400" spc="-1" strike="noStrike">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4"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A typical data file is a large text file (size in terabytes or petabytes).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This file is broken up into chunks called blocks.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Each block is stored on a different node in the hadoop cluster.</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Each block is the same size.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Differently sized files are treated the same way.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Storage is simplified.  We only deal with blocks.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A single unit for fault tolerance and replication.</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6"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The default block size in Hadoop is 64 MB (128 MB for Cloudera installations).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Block size is a trade off between parallelism and overhead.</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Large block sizes means less processes working.  Each process only works on one block</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Smaller block sizes means more network and processing overhead.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Optimal blocksize depends on type of data and other considerations</a:t>
            </a:r>
            <a:r>
              <a:rPr b="0" lang="en-IE" sz="7200" spc="-1" strike="noStrike">
                <a:solidFill>
                  <a:srgbClr val="8b8b8b"/>
                </a:solidFill>
                <a:latin typeface="Calibri"/>
                <a:ea typeface="DejaVu Sans"/>
              </a:rPr>
              <a:t>.</a:t>
            </a:r>
            <a:endParaRPr b="0" lang="en-IE" sz="7200" spc="-1" strike="noStrike">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688320" y="12193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8" name="CustomShape 2"/>
          <p:cNvSpPr/>
          <p:nvPr/>
        </p:nvSpPr>
        <p:spPr>
          <a:xfrm>
            <a:off x="1361880" y="335268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The default block size in Hadoop is 64 MB (128 MB for Cloudera installations).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Block size is a trade off between parallelism and overhead.</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Large block sizes means less processes working.  Each process only works on one block</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Smaller block sizes means more network and processing overhead.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Optimal blocksize depends on type of data and other considerations.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Hadoop does its best to run all its tasks on the system that stores the block.  This is data locality optimization</a:t>
            </a:r>
            <a:r>
              <a:rPr b="0" lang="en-IE" sz="7200" spc="-1" strike="noStrike">
                <a:solidFill>
                  <a:srgbClr val="8b8b8b"/>
                </a:solidFill>
                <a:latin typeface="Calibri"/>
                <a:ea typeface="DejaVu Sans"/>
              </a:rPr>
              <a:t>.</a:t>
            </a:r>
            <a:endParaRPr b="0" lang="en-IE" sz="7200" spc="-1" strike="noStrike">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685800" y="15238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0" name="CustomShape 2"/>
          <p:cNvSpPr/>
          <p:nvPr/>
        </p:nvSpPr>
        <p:spPr>
          <a:xfrm>
            <a:off x="1401120" y="2743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The default block size in Hadoop is 64 MB (128 MB for Cloudera installations).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Block size is a trade off between parallelism and overhead.</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Large block sizes means less processes working.  Each process only works on one block</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Smaller block sizes means more network and processing overhead.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Optimal blocksize depends on type of data and other considerations.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Hadoop does its best to run all its tasks on the system that stores the block.  This is data locality optimization</a:t>
            </a:r>
            <a:endParaRPr b="0" lang="en-IE" sz="1800" spc="-1" strike="noStrike">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685800" y="66096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2" name="CustomShape 2"/>
          <p:cNvSpPr/>
          <p:nvPr/>
        </p:nvSpPr>
        <p:spPr>
          <a:xfrm>
            <a:off x="1219320" y="214128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Hadoop nodes are generally implemented as commodity hardware.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Commodity hardware can fail.</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We have to consider possibility of failure in the name node and data nodes.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Some data in a block may get corrupted.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 data node could crash completely, causing us to lose access to all the data stored.</a:t>
            </a:r>
            <a:endParaRPr b="0" lang="en-IE" sz="1800" spc="-1" strike="noStrike">
              <a:latin typeface="Arial"/>
            </a:endParaRPr>
          </a:p>
          <a:p>
            <a:pPr>
              <a:lnSpc>
                <a:spcPct val="100000"/>
              </a:lnSpc>
            </a:pPr>
            <a:endParaRPr b="0" lang="en-IE" sz="1800" spc="-1" strike="noStrike">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685800" y="66096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4" name="CustomShape 2"/>
          <p:cNvSpPr/>
          <p:nvPr/>
        </p:nvSpPr>
        <p:spPr>
          <a:xfrm>
            <a:off x="1371600" y="22860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Hadoop replicates every file and block stored in the HDFS.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We define a replication factor to decide how data is replicated.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Replication locations are also stored in the name node.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Replication strategy needs to optimize two variables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First, the redundancy factor.  A higher redundancy factor means more security.</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Second, the write bandwidth.  A higher redundancy factor also means a higher write time.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6" name="CustomShape 2"/>
          <p:cNvSpPr/>
          <p:nvPr/>
        </p:nvSpPr>
        <p:spPr>
          <a:xfrm>
            <a:off x="1352520" y="246024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2000" spc="-1" strike="noStrike">
                <a:solidFill>
                  <a:srgbClr val="8b8b8b"/>
                </a:solidFill>
                <a:latin typeface="Calibri"/>
                <a:ea typeface="DejaVu Sans"/>
              </a:rPr>
              <a:t>Nodes on different racks are further away than nodes on the same rack. </a:t>
            </a:r>
            <a:endParaRPr b="0" lang="en-IE" sz="2000" spc="-1" strike="noStrike">
              <a:latin typeface="Arial"/>
            </a:endParaRPr>
          </a:p>
          <a:p>
            <a:pPr indent="-216000">
              <a:lnSpc>
                <a:spcPct val="100000"/>
              </a:lnSpc>
              <a:buClr>
                <a:srgbClr val="8b8b8b"/>
              </a:buClr>
              <a:buFont typeface="Arial"/>
              <a:buChar char="•"/>
            </a:pPr>
            <a:r>
              <a:rPr b="0" lang="en-IE" sz="2000" spc="-1" strike="noStrike">
                <a:solidFill>
                  <a:srgbClr val="8b8b8b"/>
                </a:solidFill>
                <a:latin typeface="Calibri"/>
                <a:ea typeface="DejaVu Sans"/>
              </a:rPr>
              <a:t>A cluster of machines is made up of systems stored on different racks in a system room. </a:t>
            </a:r>
            <a:endParaRPr b="0" lang="en-IE" sz="2000" spc="-1" strike="noStrike">
              <a:latin typeface="Arial"/>
            </a:endParaRPr>
          </a:p>
          <a:p>
            <a:pPr indent="-216000">
              <a:lnSpc>
                <a:spcPct val="100000"/>
              </a:lnSpc>
              <a:buClr>
                <a:srgbClr val="8b8b8b"/>
              </a:buClr>
              <a:buFont typeface="Arial"/>
              <a:buChar char="•"/>
            </a:pPr>
            <a:r>
              <a:rPr b="0" lang="en-IE" sz="2000" spc="-1" strike="noStrike">
                <a:solidFill>
                  <a:srgbClr val="8b8b8b"/>
                </a:solidFill>
                <a:latin typeface="Calibri"/>
                <a:ea typeface="DejaVu Sans"/>
              </a:rPr>
              <a:t>Read/write bandwidth for inter rack nodes are lower than for intra rack nodes. </a:t>
            </a:r>
            <a:endParaRPr b="0" lang="en-IE" sz="2000" spc="-1" strike="noStrike">
              <a:latin typeface="Arial"/>
            </a:endParaRPr>
          </a:p>
          <a:p>
            <a:pPr indent="-216000">
              <a:lnSpc>
                <a:spcPct val="100000"/>
              </a:lnSpc>
              <a:buClr>
                <a:srgbClr val="8b8b8b"/>
              </a:buClr>
              <a:buFont typeface="Arial"/>
              <a:buChar char="•"/>
            </a:pPr>
            <a:r>
              <a:rPr b="0" lang="en-IE" sz="2000" spc="-1" strike="noStrike">
                <a:solidFill>
                  <a:srgbClr val="8b8b8b"/>
                </a:solidFill>
                <a:latin typeface="Calibri"/>
                <a:ea typeface="DejaVu Sans"/>
              </a:rPr>
              <a:t> </a:t>
            </a:r>
            <a:r>
              <a:rPr b="0" lang="en-IE" sz="2000" spc="-1" strike="noStrike">
                <a:solidFill>
                  <a:srgbClr val="8b8b8b"/>
                </a:solidFill>
                <a:latin typeface="Calibri"/>
                <a:ea typeface="DejaVu Sans"/>
              </a:rPr>
              <a:t>Replication strategy is defined in hdfs-site.xml configuration file.  </a:t>
            </a:r>
            <a:endParaRPr b="0" lang="en-IE" sz="2000" spc="-1" strike="noStrike">
              <a:latin typeface="Arial"/>
            </a:endParaRPr>
          </a:p>
          <a:p>
            <a:pPr>
              <a:lnSpc>
                <a:spcPct val="100000"/>
              </a:lnSpc>
            </a:pPr>
            <a:endParaRPr b="0" lang="en-IE" sz="2000" spc="-1" strike="noStrike">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The need for Big Data</a:t>
            </a:r>
            <a:r>
              <a:rPr b="0" lang="en-IE" sz="4400" spc="-1" strike="noStrike">
                <a:solidFill>
                  <a:srgbClr val="000000"/>
                </a:solidFill>
                <a:latin typeface="Calibri"/>
                <a:ea typeface="DejaVu Sans"/>
              </a:rPr>
              <a:t>	</a:t>
            </a:r>
            <a:endParaRPr b="0" lang="en-IE" sz="4400" spc="-1" strike="noStrike">
              <a:latin typeface="Arial"/>
            </a:endParaRPr>
          </a:p>
        </p:txBody>
      </p:sp>
      <p:sp>
        <p:nvSpPr>
          <p:cNvPr id="48"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Google.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Google processes 100 petabytes of information per day</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Google indexes 60 trillion web pages per day</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Google has greater than one billion unique searches per month</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Google processes 2.3 million searches per second.</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8" name="CustomShape 2"/>
          <p:cNvSpPr/>
          <p:nvPr/>
        </p:nvSpPr>
        <p:spPr>
          <a:xfrm>
            <a:off x="1352520" y="246024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endParaRPr b="0" lang="en-IE" sz="1800" spc="-1" strike="noStrike">
              <a:latin typeface="Arial"/>
            </a:endParaRPr>
          </a:p>
          <a:p>
            <a:pPr indent="-216000">
              <a:lnSpc>
                <a:spcPct val="100000"/>
              </a:lnSpc>
              <a:buClr>
                <a:srgbClr val="8b8b8b"/>
              </a:buClr>
              <a:buFont typeface="Arial"/>
              <a:buChar char="•"/>
            </a:pPr>
            <a:r>
              <a:rPr b="0" lang="en-IE" sz="2000" spc="-1" strike="noStrike">
                <a:solidFill>
                  <a:srgbClr val="8b8b8b"/>
                </a:solidFill>
                <a:latin typeface="Calibri"/>
                <a:ea typeface="DejaVu Sans"/>
              </a:rPr>
              <a:t> </a:t>
            </a:r>
            <a:r>
              <a:rPr b="0" lang="en-IE" sz="2000" spc="-1" strike="noStrike">
                <a:solidFill>
                  <a:srgbClr val="8b8b8b"/>
                </a:solidFill>
                <a:latin typeface="Calibri"/>
                <a:ea typeface="DejaVu Sans"/>
              </a:rPr>
              <a:t>Hadoop then chooses another rack in a different location and writes the second replica to it. </a:t>
            </a:r>
            <a:endParaRPr b="0" lang="en-IE" sz="2000" spc="-1" strike="noStrike">
              <a:latin typeface="Arial"/>
            </a:endParaRPr>
          </a:p>
          <a:p>
            <a:pPr indent="-216000">
              <a:lnSpc>
                <a:spcPct val="100000"/>
              </a:lnSpc>
              <a:buClr>
                <a:srgbClr val="8b8b8b"/>
              </a:buClr>
              <a:buFont typeface="Arial"/>
              <a:buChar char="•"/>
            </a:pPr>
            <a:r>
              <a:rPr b="0" lang="en-IE" sz="2000" spc="-1" strike="noStrike">
                <a:solidFill>
                  <a:srgbClr val="8b8b8b"/>
                </a:solidFill>
                <a:latin typeface="Calibri"/>
                <a:ea typeface="DejaVu Sans"/>
              </a:rPr>
              <a:t> </a:t>
            </a:r>
            <a:r>
              <a:rPr b="0" lang="en-IE" sz="2000" spc="-1" strike="noStrike">
                <a:solidFill>
                  <a:srgbClr val="8b8b8b"/>
                </a:solidFill>
                <a:latin typeface="Calibri"/>
                <a:ea typeface="DejaVu Sans"/>
              </a:rPr>
              <a:t>The third replica is on the new rack (but on a different node) as well, </a:t>
            </a:r>
            <a:endParaRPr b="0" lang="en-IE" sz="2000" spc="-1" strike="noStrike">
              <a:latin typeface="Arial"/>
            </a:endParaRPr>
          </a:p>
          <a:p>
            <a:pPr indent="-216000">
              <a:lnSpc>
                <a:spcPct val="100000"/>
              </a:lnSpc>
              <a:buClr>
                <a:srgbClr val="8b8b8b"/>
              </a:buClr>
              <a:buFont typeface="Arial"/>
              <a:buChar char="•"/>
            </a:pPr>
            <a:r>
              <a:rPr b="0" lang="en-IE" sz="2000" spc="-1" strike="noStrike">
                <a:solidFill>
                  <a:srgbClr val="8b8b8b"/>
                </a:solidFill>
                <a:latin typeface="Calibri"/>
                <a:ea typeface="DejaVu Sans"/>
              </a:rPr>
              <a:t> </a:t>
            </a:r>
            <a:r>
              <a:rPr b="0" lang="en-IE" sz="2000" spc="-1" strike="noStrike">
                <a:solidFill>
                  <a:srgbClr val="8b8b8b"/>
                </a:solidFill>
                <a:latin typeface="Calibri"/>
                <a:ea typeface="DejaVu Sans"/>
              </a:rPr>
              <a:t>Replication strategy is defined in hdfs-site.xml configuration file.  </a:t>
            </a:r>
            <a:endParaRPr b="0" lang="en-IE" sz="2000" spc="-1" strike="noStrike">
              <a:latin typeface="Arial"/>
            </a:endParaRPr>
          </a:p>
          <a:p>
            <a:pPr>
              <a:lnSpc>
                <a:spcPct val="100000"/>
              </a:lnSpc>
            </a:pPr>
            <a:endParaRPr b="0" lang="en-IE" sz="2000" spc="-1" strike="noStrike">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57200" y="66096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0" name="CustomShape 2"/>
          <p:cNvSpPr/>
          <p:nvPr/>
        </p:nvSpPr>
        <p:spPr>
          <a:xfrm>
            <a:off x="1371600" y="215316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A cluster of machines is made up of systems stored on different racks in a system room.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Nodes on different racks are further away than nodes on the same rack.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Read/write bandwidth for inter rack nodes are lower than for intra rack nodes.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default replication strategy is to replicate data on one node as close to the  same rack as possible.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66096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2" name="CustomShape 2"/>
          <p:cNvSpPr/>
          <p:nvPr/>
        </p:nvSpPr>
        <p:spPr>
          <a:xfrm>
            <a:off x="1371600" y="215316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Hadoop then chooses another rack in a different location and writes the second replica to it.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third replica is on the new rack (but on a different node) as well,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Replication strategy is defined in hdfs-site.xml configuration file.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666720" y="66096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4" name="CustomShape 2"/>
          <p:cNvSpPr/>
          <p:nvPr/>
        </p:nvSpPr>
        <p:spPr>
          <a:xfrm>
            <a:off x="1352520" y="209592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Fault tolerance planning must also take into consideration failure of the name node.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Name node failure means that all of the data in the cluster is permanently lost.</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With name node failure, all file/block mapping is gone.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Two specific strategies for overcoming name node failure.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First is the metadata files.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Second is the secondary name node.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6"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Two metadata files associated with the name node.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First is the </a:t>
            </a:r>
            <a:r>
              <a:rPr b="0" i="1" lang="en-IE" sz="1800" spc="-1" strike="noStrike">
                <a:solidFill>
                  <a:srgbClr val="8b8b8b"/>
                </a:solidFill>
                <a:latin typeface="Calibri"/>
                <a:ea typeface="DejaVu Sans"/>
              </a:rPr>
              <a:t>fsimage</a:t>
            </a:r>
            <a:r>
              <a:rPr b="0" lang="en-IE" sz="1800" spc="-1" strike="noStrike">
                <a:solidFill>
                  <a:srgbClr val="8b8b8b"/>
                </a:solidFill>
                <a:latin typeface="Calibri"/>
                <a:ea typeface="DejaVu Sans"/>
              </a:rPr>
              <a:t> File system image.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Second is the edit log. </a:t>
            </a:r>
            <a:endParaRPr b="0" lang="en-IE" sz="1800" spc="-1" strike="noStrike">
              <a:latin typeface="Arial"/>
            </a:endParaRPr>
          </a:p>
          <a:p>
            <a:pPr>
              <a:lnSpc>
                <a:spcPct val="100000"/>
              </a:lnSpc>
            </a:pPr>
            <a:endParaRPr b="0" lang="en-IE" sz="1800" spc="-1" strike="noStrike">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85800" y="6958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8" name="CustomShape 2"/>
          <p:cNvSpPr/>
          <p:nvPr/>
        </p:nvSpPr>
        <p:spPr>
          <a:xfrm>
            <a:off x="1219320" y="22608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The fsimage file holds a snapshot of the hadoop cluster's file system on startup.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It contains the image of the file system before any writes have been performed.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FSImage is loaded into memory on startup. </a:t>
            </a:r>
            <a:endParaRPr b="0" lang="en-IE" sz="1800" spc="-1" strike="noStrike">
              <a:latin typeface="Arial"/>
            </a:endParaRPr>
          </a:p>
          <a:p>
            <a:pPr>
              <a:lnSpc>
                <a:spcPct val="100000"/>
              </a:lnSpc>
            </a:pPr>
            <a:endParaRPr b="0" lang="en-IE" sz="1800" spc="-1" strike="noStrike">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85800" y="66096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20" name="CustomShape 2"/>
          <p:cNvSpPr/>
          <p:nvPr/>
        </p:nvSpPr>
        <p:spPr>
          <a:xfrm>
            <a:off x="1371600" y="22860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The edit log contains a log of all modifications to files in the cluster's file system since startup.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Putting together the fsimage and the edit log can reconstruct the data in the hdfs cluster.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Both files are by default saved to a local file system directory on the name node.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Alternatively (or simultaneously) this data can be saved to a remote location over the network.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Merging these two files can be computationally intensive.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704880" y="6768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22" name="CustomShape 2"/>
          <p:cNvSpPr/>
          <p:nvPr/>
        </p:nvSpPr>
        <p:spPr>
          <a:xfrm>
            <a:off x="1390680" y="236232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The secondary name  node contains a replica of the fsimage and edit log from the master.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secondary namenode merges the files together according to a specifically defined checkpoint.</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newly merged fsimage is then copied back to the primary name node.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edits log on both nodes is than reset.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24" name="CustomShape 2"/>
          <p:cNvSpPr/>
          <p:nvPr/>
        </p:nvSpPr>
        <p:spPr>
          <a:xfrm>
            <a:off x="1523880" y="2743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Two ways to define checkpointing.</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First is to checkpoint after a specific amount of time.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Second is to checkpoint after a specific number of transactions are completed.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newly merged fsimage is then copied back to the primary name node.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edits log on both nodes is than reset.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26" name="CustomShape 2"/>
          <p:cNvSpPr/>
          <p:nvPr/>
        </p:nvSpPr>
        <p:spPr>
          <a:xfrm>
            <a:off x="1523880" y="2743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To write a file in HDFS, a client needs to interact with the namenode master.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HDFS clietn sends a </a:t>
            </a:r>
            <a:r>
              <a:rPr b="0" i="1" lang="en-IE" sz="1800" spc="-1" strike="noStrike">
                <a:solidFill>
                  <a:srgbClr val="8b8b8b"/>
                </a:solidFill>
                <a:latin typeface="Calibri"/>
                <a:ea typeface="DejaVu Sans"/>
              </a:rPr>
              <a:t>create()</a:t>
            </a:r>
            <a:r>
              <a:rPr b="0" lang="en-IE" sz="1800" spc="-1" strike="noStrike">
                <a:solidFill>
                  <a:srgbClr val="8b8b8b"/>
                </a:solidFill>
                <a:latin typeface="Calibri"/>
                <a:ea typeface="DejaVu Sans"/>
              </a:rPr>
              <a:t> request on the DistributedFileSystem API.</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API makes a Remote Procedure Call (RPC) to the namenode to create a new file in the namespace.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 performs various checks to make sure that the file doesn’t already exist and that the client has valid create permissions.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 makes a record of the file if all checks pass.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Otherwise, the namenode throws an IOException.</a:t>
            </a:r>
            <a:endParaRPr b="0" lang="en-IE" sz="1800" spc="-1" strike="noStrike">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The need for Big Data</a:t>
            </a:r>
            <a:r>
              <a:rPr b="0" lang="en-IE" sz="4400" spc="-1" strike="noStrike">
                <a:solidFill>
                  <a:srgbClr val="000000"/>
                </a:solidFill>
                <a:latin typeface="Calibri"/>
                <a:ea typeface="DejaVu Sans"/>
              </a:rPr>
              <a:t>	</a:t>
            </a:r>
            <a:endParaRPr b="0" lang="en-IE" sz="4400" spc="-1" strike="noStrike">
              <a:latin typeface="Arial"/>
            </a:endParaRPr>
          </a:p>
        </p:txBody>
      </p:sp>
      <p:sp>
        <p:nvSpPr>
          <p:cNvPr id="50"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nSpc>
                <a:spcPct val="100000"/>
              </a:lnSpc>
            </a:pPr>
            <a:r>
              <a:rPr b="0" lang="en-IE" sz="3200" spc="-1" strike="noStrike">
                <a:solidFill>
                  <a:srgbClr val="8b8b8b"/>
                </a:solidFill>
                <a:latin typeface="Calibri"/>
                <a:ea typeface="DejaVu Sans"/>
              </a:rPr>
              <a:t>No single hardware platform can handle data sets this large. </a:t>
            </a: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28" name="CustomShape 2"/>
          <p:cNvSpPr/>
          <p:nvPr/>
        </p:nvSpPr>
        <p:spPr>
          <a:xfrm>
            <a:off x="1523880" y="2743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API returns</a:t>
            </a:r>
            <a:r>
              <a:rPr b="0" i="1"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an </a:t>
            </a:r>
            <a:r>
              <a:rPr b="0" i="1" lang="en-IE" sz="1800" spc="-1" strike="noStrike">
                <a:solidFill>
                  <a:srgbClr val="8b8b8b"/>
                </a:solidFill>
                <a:latin typeface="Calibri"/>
                <a:ea typeface="DejaVu Sans"/>
              </a:rPr>
              <a:t>DFSDataOutputStream</a:t>
            </a:r>
            <a:r>
              <a:rPr b="0" lang="en-IE" sz="1800" spc="-1" strike="noStrike">
                <a:solidFill>
                  <a:srgbClr val="8b8b8b"/>
                </a:solidFill>
                <a:latin typeface="Calibri"/>
                <a:ea typeface="DejaVu Sans"/>
              </a:rPr>
              <a:t> object for the client to start writing data to.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DFSOutputStream </a:t>
            </a:r>
            <a:r>
              <a:rPr b="0" lang="en-IE" sz="1800" spc="-1" strike="noStrike">
                <a:solidFill>
                  <a:srgbClr val="8b8b8b"/>
                </a:solidFill>
                <a:latin typeface="Calibri"/>
                <a:ea typeface="DejaVu Sans"/>
              </a:rPr>
              <a:t> splits the client data into packets and writes it to an internal queue called the data queue.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data queue is consumed by the </a:t>
            </a:r>
            <a:r>
              <a:rPr b="0" i="1" lang="en-IE" sz="1800" spc="-1" strike="noStrike">
                <a:solidFill>
                  <a:srgbClr val="8b8b8b"/>
                </a:solidFill>
                <a:latin typeface="Calibri"/>
                <a:ea typeface="DejaVu Sans"/>
              </a:rPr>
              <a:t>DataStreamer</a:t>
            </a:r>
            <a:r>
              <a:rPr b="0" lang="en-IE" sz="1800" spc="-1" strike="noStrike">
                <a:solidFill>
                  <a:srgbClr val="8b8b8b"/>
                </a:solidFill>
                <a:latin typeface="Calibri"/>
                <a:ea typeface="DejaVu Sans"/>
              </a:rPr>
              <a:t> object which is responsible for asking the namenode to allocate new blocks.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list of datanodes form a pipeline.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t>
            </a:r>
            <a:r>
              <a:rPr b="0" i="1" lang="en-IE" sz="1800" spc="-1" strike="noStrike">
                <a:solidFill>
                  <a:srgbClr val="8b8b8b"/>
                </a:solidFill>
                <a:latin typeface="Calibri"/>
                <a:ea typeface="DejaVu Sans"/>
              </a:rPr>
              <a:t>DataStreamer</a:t>
            </a:r>
            <a:r>
              <a:rPr b="0" lang="en-IE" sz="1800" spc="-1" strike="noStrike">
                <a:solidFill>
                  <a:srgbClr val="8b8b8b"/>
                </a:solidFill>
                <a:latin typeface="Calibri"/>
                <a:ea typeface="DejaVu Sans"/>
              </a:rPr>
              <a:t> streams the packets to the first datanode in the pipeline. </a:t>
            </a: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0" name="CustomShape 2"/>
          <p:cNvSpPr/>
          <p:nvPr/>
        </p:nvSpPr>
        <p:spPr>
          <a:xfrm>
            <a:off x="1523880" y="2743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first datanode stores the packet and then forwards it to the next datanode in the pipeline.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Similarly, the second datanode stores the packet and forwards it to the third datanode in the pipeline.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And so on until all datanodes in the pipeline have received and stored the packet.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Once the client has finished writing data, the </a:t>
            </a:r>
            <a:r>
              <a:rPr b="0" i="1" lang="en-IE" sz="1800" spc="-1" strike="noStrike">
                <a:solidFill>
                  <a:srgbClr val="8b8b8b"/>
                </a:solidFill>
                <a:latin typeface="Calibri"/>
                <a:ea typeface="DejaVu Sans"/>
              </a:rPr>
              <a:t>close()</a:t>
            </a:r>
            <a:r>
              <a:rPr b="0" lang="en-IE" sz="1800" spc="-1" strike="noStrike">
                <a:solidFill>
                  <a:srgbClr val="8b8b8b"/>
                </a:solidFill>
                <a:latin typeface="Calibri"/>
                <a:ea typeface="DejaVu Sans"/>
              </a:rPr>
              <a:t>method is called on the stream object.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close flushes all remaining packets to the pipeline and waits for an acknowledgement.</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After acknowledgement, the client signals to the namenode that the file is complete. </a:t>
            </a:r>
            <a:endParaRPr b="0" lang="en-IE" sz="1800" spc="-1" strike="noStrike">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2" name="CustomShape 2"/>
          <p:cNvSpPr/>
          <p:nvPr/>
        </p:nvSpPr>
        <p:spPr>
          <a:xfrm>
            <a:off x="1523880" y="2743200"/>
            <a:ext cx="6400080" cy="1751760"/>
          </a:xfrm>
          <a:prstGeom prst="rect">
            <a:avLst/>
          </a:prstGeom>
          <a:noFill/>
          <a:ln>
            <a:noFill/>
          </a:ln>
        </p:spPr>
        <p:style>
          <a:lnRef idx="0"/>
          <a:fillRef idx="0"/>
          <a:effectRef idx="0"/>
          <a:fontRef idx="minor"/>
        </p:style>
      </p:sp>
      <p:pic>
        <p:nvPicPr>
          <p:cNvPr id="133" name="" descr=""/>
          <p:cNvPicPr/>
          <p:nvPr/>
        </p:nvPicPr>
        <p:blipFill>
          <a:blip r:embed="rId1"/>
          <a:stretch/>
        </p:blipFill>
        <p:spPr>
          <a:xfrm>
            <a:off x="28080" y="1904760"/>
            <a:ext cx="9143640" cy="5152680"/>
          </a:xfrm>
          <a:prstGeom prst="rect">
            <a:avLst/>
          </a:prstGeom>
          <a:ln>
            <a:noFill/>
          </a:ln>
        </p:spPr>
      </p:pic>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5" name="CustomShape 2"/>
          <p:cNvSpPr/>
          <p:nvPr/>
        </p:nvSpPr>
        <p:spPr>
          <a:xfrm>
            <a:off x="1523880" y="2743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To read a file from HDFS, a client needs to interact with the master namenode.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 verifies the clients access privileges.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If checks pass, then the master returns the address of the slaves where the file is stored.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client then interacts directly with the respective datanodes to read the data. </a:t>
            </a:r>
            <a:endParaRPr b="0" lang="en-IE" sz="1800" spc="-1" strike="noStrike">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7" name="CustomShape 2"/>
          <p:cNvSpPr/>
          <p:nvPr/>
        </p:nvSpPr>
        <p:spPr>
          <a:xfrm>
            <a:off x="1523880" y="2743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client starts by opening the file using the </a:t>
            </a:r>
            <a:r>
              <a:rPr b="0" i="1" lang="en-IE" sz="1800" spc="-1" strike="noStrike">
                <a:solidFill>
                  <a:srgbClr val="8b8b8b"/>
                </a:solidFill>
                <a:latin typeface="Calibri"/>
                <a:ea typeface="DejaVu Sans"/>
              </a:rPr>
              <a:t>open() </a:t>
            </a:r>
            <a:r>
              <a:rPr b="0" lang="en-IE" sz="1800" spc="-1" strike="noStrike">
                <a:solidFill>
                  <a:srgbClr val="8b8b8b"/>
                </a:solidFill>
                <a:latin typeface="Calibri"/>
                <a:ea typeface="DejaVu Sans"/>
              </a:rPr>
              <a:t> methodon the </a:t>
            </a:r>
            <a:r>
              <a:rPr b="0" i="1" lang="en-IE" sz="1800" spc="-1" strike="noStrike">
                <a:solidFill>
                  <a:srgbClr val="8b8b8b"/>
                </a:solidFill>
                <a:latin typeface="Calibri"/>
                <a:ea typeface="DejaVu Sans"/>
              </a:rPr>
              <a:t>FileSystem </a:t>
            </a:r>
            <a:r>
              <a:rPr b="0" lang="en-IE" sz="1800" spc="-1" strike="noStrike">
                <a:solidFill>
                  <a:srgbClr val="8b8b8b"/>
                </a:solidFill>
                <a:latin typeface="Calibri"/>
                <a:ea typeface="DejaVu Sans"/>
              </a:rPr>
              <a:t>object, which is  an instance of the </a:t>
            </a:r>
            <a:r>
              <a:rPr b="0" i="1" lang="en-IE" sz="1800" spc="-1" strike="noStrike">
                <a:solidFill>
                  <a:srgbClr val="8b8b8b"/>
                </a:solidFill>
                <a:latin typeface="Calibri"/>
                <a:ea typeface="DejaVu Sans"/>
              </a:rPr>
              <a:t>DistributedFileSystem</a:t>
            </a:r>
            <a:r>
              <a:rPr b="0" lang="en-IE" sz="1800" spc="-1" strike="noStrike">
                <a:solidFill>
                  <a:srgbClr val="8b8b8b"/>
                </a:solidFill>
                <a:latin typeface="Calibri"/>
                <a:ea typeface="DejaVu Sans"/>
              </a:rPr>
              <a:t> class.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t>
            </a:r>
            <a:r>
              <a:rPr b="0" i="1" lang="en-IE" sz="1800" spc="-1" strike="noStrike">
                <a:solidFill>
                  <a:srgbClr val="8b8b8b"/>
                </a:solidFill>
                <a:latin typeface="Calibri"/>
                <a:ea typeface="DejaVu Sans"/>
              </a:rPr>
              <a:t>DistributedFileSystem </a:t>
            </a:r>
            <a:r>
              <a:rPr b="0" lang="en-IE" sz="1800" spc="-1" strike="noStrike">
                <a:solidFill>
                  <a:srgbClr val="8b8b8b"/>
                </a:solidFill>
                <a:latin typeface="Calibri"/>
                <a:ea typeface="DejaVu Sans"/>
              </a:rPr>
              <a:t>makes an RPC call to determine the location of the blocks for the first few blocks in the file.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For each block, the namenode returns the addresses of the relevant datanodes.  The addresses are sorted by proxmity to the client. </a:t>
            </a: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9" name="CustomShape 2"/>
          <p:cNvSpPr/>
          <p:nvPr/>
        </p:nvSpPr>
        <p:spPr>
          <a:xfrm>
            <a:off x="1523880" y="2743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t>
            </a:r>
            <a:r>
              <a:rPr b="0" i="1" lang="en-IE" sz="1800" spc="-1" strike="noStrike">
                <a:solidFill>
                  <a:srgbClr val="8b8b8b"/>
                </a:solidFill>
                <a:latin typeface="Calibri"/>
                <a:ea typeface="DejaVu Sans"/>
              </a:rPr>
              <a:t>DistributedFileSystem</a:t>
            </a:r>
            <a:r>
              <a:rPr b="0" lang="en-IE" sz="1800" spc="-1" strike="noStrike">
                <a:solidFill>
                  <a:srgbClr val="8b8b8b"/>
                </a:solidFill>
                <a:latin typeface="Calibri"/>
                <a:ea typeface="DejaVu Sans"/>
              </a:rPr>
              <a:t> returns an </a:t>
            </a:r>
            <a:r>
              <a:rPr b="0" i="1" lang="en-IE" sz="1800" spc="-1" strike="noStrike">
                <a:solidFill>
                  <a:srgbClr val="8b8b8b"/>
                </a:solidFill>
                <a:latin typeface="Calibri"/>
                <a:ea typeface="DejaVu Sans"/>
              </a:rPr>
              <a:t>FSDataInputStream</a:t>
            </a:r>
            <a:r>
              <a:rPr b="0" lang="en-IE" sz="1800" spc="-1" strike="noStrike">
                <a:solidFill>
                  <a:srgbClr val="8b8b8b"/>
                </a:solidFill>
                <a:latin typeface="Calibri"/>
                <a:ea typeface="DejaVu Sans"/>
              </a:rPr>
              <a:t> object to the client.</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FSDataInputStream</a:t>
            </a:r>
            <a:r>
              <a:rPr b="0" lang="en-IE" sz="1800" spc="-1" strike="noStrike">
                <a:solidFill>
                  <a:srgbClr val="8b8b8b"/>
                </a:solidFill>
                <a:latin typeface="Calibri"/>
                <a:ea typeface="DejaVu Sans"/>
              </a:rPr>
              <a:t> wraps the </a:t>
            </a:r>
            <a:r>
              <a:rPr b="0" i="1" lang="en-IE" sz="1800" spc="-1" strike="noStrike">
                <a:solidFill>
                  <a:srgbClr val="8b8b8b"/>
                </a:solidFill>
                <a:latin typeface="Calibri"/>
                <a:ea typeface="DejaVu Sans"/>
              </a:rPr>
              <a:t>DFSInputStream </a:t>
            </a:r>
            <a:r>
              <a:rPr b="0" lang="en-IE" sz="1800" spc="-1" strike="noStrike">
                <a:solidFill>
                  <a:srgbClr val="8b8b8b"/>
                </a:solidFill>
                <a:latin typeface="Calibri"/>
                <a:ea typeface="DejaVu Sans"/>
              </a:rPr>
              <a:t>object.</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DFSInputStream </a:t>
            </a:r>
            <a:r>
              <a:rPr b="0" lang="en-IE" sz="1800" spc="-1" strike="noStrike">
                <a:solidFill>
                  <a:srgbClr val="8b8b8b"/>
                </a:solidFill>
                <a:latin typeface="Calibri"/>
                <a:ea typeface="DejaVu Sans"/>
              </a:rPr>
              <a:t>manages the namenode and datanode I/O.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client calls the </a:t>
            </a:r>
            <a:r>
              <a:rPr b="0" i="1" lang="en-IE" sz="1800" spc="-1" strike="noStrike">
                <a:solidFill>
                  <a:srgbClr val="8b8b8b"/>
                </a:solidFill>
                <a:latin typeface="Calibri"/>
                <a:ea typeface="DejaVu Sans"/>
              </a:rPr>
              <a:t>read()</a:t>
            </a:r>
            <a:r>
              <a:rPr b="0" lang="en-IE" sz="1800" spc="-1" strike="noStrike">
                <a:solidFill>
                  <a:srgbClr val="8b8b8b"/>
                </a:solidFill>
                <a:latin typeface="Calibri"/>
                <a:ea typeface="DejaVu Sans"/>
              </a:rPr>
              <a:t> method on the stream.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DFSInputStream</a:t>
            </a:r>
            <a:r>
              <a:rPr b="0" lang="en-IE" sz="1800" spc="-1" strike="noStrike">
                <a:solidFill>
                  <a:srgbClr val="8b8b8b"/>
                </a:solidFill>
                <a:latin typeface="Calibri"/>
                <a:ea typeface="DejaVu Sans"/>
              </a:rPr>
              <a:t> connects the client to the closest dastanode for the first block in the file.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Data is streamed from the datanode back to the client.  As a result, the client call call </a:t>
            </a:r>
            <a:r>
              <a:rPr b="0" i="1" lang="en-IE" sz="1800" spc="-1" strike="noStrike">
                <a:solidFill>
                  <a:srgbClr val="8b8b8b"/>
                </a:solidFill>
                <a:latin typeface="Calibri"/>
                <a:ea typeface="DejaVu Sans"/>
              </a:rPr>
              <a:t>read() </a:t>
            </a:r>
            <a:r>
              <a:rPr b="0" lang="en-IE" sz="1800" spc="-1" strike="noStrike">
                <a:solidFill>
                  <a:srgbClr val="8b8b8b"/>
                </a:solidFill>
                <a:latin typeface="Calibri"/>
                <a:ea typeface="DejaVu Sans"/>
              </a:rPr>
              <a:t> repeatedly on the stream. </a:t>
            </a:r>
            <a:endParaRPr b="0" lang="en-IE" sz="1800" spc="-1" strike="noStrike">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41" name="CustomShape 2"/>
          <p:cNvSpPr/>
          <p:nvPr/>
        </p:nvSpPr>
        <p:spPr>
          <a:xfrm>
            <a:off x="1523880" y="2743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If the </a:t>
            </a:r>
            <a:r>
              <a:rPr b="0" i="1" lang="en-IE" sz="1800" spc="-1" strike="noStrike">
                <a:solidFill>
                  <a:srgbClr val="8b8b8b"/>
                </a:solidFill>
                <a:latin typeface="Calibri"/>
                <a:ea typeface="DejaVu Sans"/>
              </a:rPr>
              <a:t>DFSInputStream</a:t>
            </a:r>
            <a:r>
              <a:rPr b="0" lang="en-IE" sz="1800" spc="-1" strike="noStrike">
                <a:solidFill>
                  <a:srgbClr val="8b8b8b"/>
                </a:solidFill>
                <a:latin typeface="Calibri"/>
                <a:ea typeface="DejaVu Sans"/>
              </a:rPr>
              <a:t> encounters an error when communicating with the datanode, it will then try the next closest datanode.  It also remembers failed datanodes so that it won’t attempt to retry them for later blocks.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DFSInputStream </a:t>
            </a:r>
            <a:r>
              <a:rPr b="0" lang="en-IE" sz="1800" spc="-1" strike="noStrike">
                <a:solidFill>
                  <a:srgbClr val="8b8b8b"/>
                </a:solidFill>
                <a:latin typeface="Calibri"/>
                <a:ea typeface="DejaVu Sans"/>
              </a:rPr>
              <a:t>verifies checksums for the data transferred to it.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Corrupt blocks are reported to the namenode before it attempts to read the block from a different namenode. </a:t>
            </a:r>
            <a:endParaRPr b="0" lang="en-IE" sz="1800" spc="-1" strike="noStrike">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43" name="CustomShape 2"/>
          <p:cNvSpPr/>
          <p:nvPr/>
        </p:nvSpPr>
        <p:spPr>
          <a:xfrm>
            <a:off x="1523880" y="2743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When the client has finished reading the data, it calls a </a:t>
            </a:r>
            <a:r>
              <a:rPr b="0" i="1" lang="en-IE" sz="1800" spc="-1" strike="noStrike">
                <a:solidFill>
                  <a:srgbClr val="8b8b8b"/>
                </a:solidFill>
                <a:latin typeface="Calibri"/>
                <a:ea typeface="DejaVu Sans"/>
              </a:rPr>
              <a:t>close() </a:t>
            </a:r>
            <a:r>
              <a:rPr b="0" lang="en-IE" sz="1800" spc="-1" strike="noStrike">
                <a:solidFill>
                  <a:srgbClr val="8b8b8b"/>
                </a:solidFill>
                <a:latin typeface="Calibri"/>
                <a:ea typeface="DejaVu Sans"/>
              </a:rPr>
              <a:t>method on the stream object. </a:t>
            </a: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45" name="CustomShape 2"/>
          <p:cNvSpPr/>
          <p:nvPr/>
        </p:nvSpPr>
        <p:spPr>
          <a:xfrm>
            <a:off x="1523880" y="2743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Current HDFS architecture only allows for a single namespace for the entire cluster.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Namespace is managed by a single namenode.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These limitations are addressed by HDFS Federation</a:t>
            </a: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47" name="CustomShape 2"/>
          <p:cNvSpPr/>
          <p:nvPr/>
        </p:nvSpPr>
        <p:spPr>
          <a:xfrm>
            <a:off x="1523880" y="2743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Namespaces can only  be scaled vertically on a single namenode.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This limits the number of blocks, files and directories to the memory resources of the namenode.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Throughput of the cluster are also limited to the namenodes.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676080" y="66096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Big Data Requirements</a:t>
            </a:r>
            <a:r>
              <a:rPr b="0" lang="en-IE" sz="4400" spc="-1" strike="noStrike">
                <a:solidFill>
                  <a:srgbClr val="000000"/>
                </a:solidFill>
                <a:latin typeface="Calibri"/>
                <a:ea typeface="DejaVu Sans"/>
              </a:rPr>
              <a:t>	</a:t>
            </a:r>
            <a:endParaRPr b="0" lang="en-IE" sz="4400" spc="-1" strike="noStrike">
              <a:latin typeface="Arial"/>
            </a:endParaRPr>
          </a:p>
        </p:txBody>
      </p:sp>
      <p:sp>
        <p:nvSpPr>
          <p:cNvPr id="52" name="CustomShape 2"/>
          <p:cNvSpPr/>
          <p:nvPr/>
        </p:nvSpPr>
        <p:spPr>
          <a:xfrm>
            <a:off x="1219320" y="1905120"/>
            <a:ext cx="6400080" cy="1751760"/>
          </a:xfrm>
          <a:prstGeom prst="rect">
            <a:avLst/>
          </a:prstGeom>
          <a:noFill/>
          <a:ln>
            <a:noFill/>
          </a:ln>
        </p:spPr>
        <p:style>
          <a:lnRef idx="0"/>
          <a:fillRef idx="0"/>
          <a:effectRef idx="0"/>
          <a:fontRef idx="minor"/>
        </p:style>
        <p:txBody>
          <a:bodyPr lIns="90000" rIns="90000" tIns="45000" bIns="45000"/>
          <a:p>
            <a:pPr>
              <a:lnSpc>
                <a:spcPct val="100000"/>
              </a:lnSpc>
            </a:pPr>
            <a:r>
              <a:rPr b="0" lang="en-IE" sz="3200" spc="-1" strike="noStrike">
                <a:solidFill>
                  <a:srgbClr val="8b8b8b"/>
                </a:solidFill>
                <a:latin typeface="Calibri"/>
                <a:ea typeface="DejaVu Sans"/>
              </a:rPr>
              <a:t>To process this volume of data you need three things. </a:t>
            </a:r>
            <a:endParaRPr b="0" lang="en-IE" sz="3200" spc="-1" strike="noStrike">
              <a:latin typeface="Arial"/>
            </a:endParaRPr>
          </a:p>
          <a:p>
            <a:pPr indent="-216000">
              <a:lnSpc>
                <a:spcPct val="100000"/>
              </a:lnSpc>
              <a:buClr>
                <a:srgbClr val="8b8b8b"/>
              </a:buClr>
              <a:buFont typeface="Arial"/>
              <a:buChar char="•"/>
            </a:pPr>
            <a:r>
              <a:rPr b="0" lang="en-IE" sz="3200" spc="-1" strike="noStrike">
                <a:solidFill>
                  <a:srgbClr val="8b8b8b"/>
                </a:solidFill>
                <a:latin typeface="Calibri"/>
                <a:ea typeface="DejaVu Sans"/>
              </a:rPr>
              <a:t>The ability to store massive quantities of data</a:t>
            </a:r>
            <a:endParaRPr b="0" lang="en-IE" sz="3200" spc="-1" strike="noStrike">
              <a:latin typeface="Arial"/>
            </a:endParaRPr>
          </a:p>
          <a:p>
            <a:pPr indent="-216000">
              <a:lnSpc>
                <a:spcPct val="100000"/>
              </a:lnSpc>
              <a:buClr>
                <a:srgbClr val="8b8b8b"/>
              </a:buClr>
              <a:buFont typeface="Arial"/>
              <a:buChar char="•"/>
            </a:pPr>
            <a:r>
              <a:rPr b="0" lang="en-IE" sz="3200" spc="-1" strike="noStrike">
                <a:solidFill>
                  <a:srgbClr val="8b8b8b"/>
                </a:solidFill>
                <a:latin typeface="Calibri"/>
                <a:ea typeface="DejaVu Sans"/>
              </a:rPr>
              <a:t>The ability to extract and process elements of this data in a timely fashion.</a:t>
            </a:r>
            <a:endParaRPr b="0" lang="en-IE" sz="3200" spc="-1" strike="noStrike">
              <a:latin typeface="Arial"/>
            </a:endParaRPr>
          </a:p>
          <a:p>
            <a:pPr indent="-216000">
              <a:lnSpc>
                <a:spcPct val="100000"/>
              </a:lnSpc>
              <a:buClr>
                <a:srgbClr val="8b8b8b"/>
              </a:buClr>
              <a:buFont typeface="Arial"/>
              <a:buChar char="•"/>
            </a:pPr>
            <a:r>
              <a:rPr b="0" lang="en-IE" sz="3200" spc="-1" strike="noStrike">
                <a:solidFill>
                  <a:srgbClr val="8b8b8b"/>
                </a:solidFill>
                <a:latin typeface="Calibri"/>
                <a:ea typeface="DejaVu Sans"/>
              </a:rPr>
              <a:t>The ability for the system to scale as the volumes of data increase.</a:t>
            </a: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49" name="CustomShape 2"/>
          <p:cNvSpPr/>
          <p:nvPr/>
        </p:nvSpPr>
        <p:spPr>
          <a:xfrm>
            <a:off x="1523880" y="2743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HDFS Federation uses multiple independent namenodes/namespaces.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namenodes are federated, in that they are independent of each other.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datanodes are common storage for all the namenodes.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Each datanode registers with each namenode in the cluster.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Datanodes send periodic heartbeats and block reports and handles commands from the namenodes.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51" name="CustomShape 2"/>
          <p:cNvSpPr/>
          <p:nvPr/>
        </p:nvSpPr>
        <p:spPr>
          <a:xfrm>
            <a:off x="1523880" y="2743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 Block Pool is a set of blocks that belong to a single namespace. Datanodes store blocks for all the block pools in the cluster.</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It is managed independently of other block pools.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This allows a namespace to generate Block IDs for new blocks without the need for coordination with the other namespaces.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failure of a namenode does not prevent the datanode from serving other namenodes in the cluster.</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53" name="CustomShape 2"/>
          <p:cNvSpPr/>
          <p:nvPr/>
        </p:nvSpPr>
        <p:spPr>
          <a:xfrm>
            <a:off x="1523880" y="2743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 Namespace and its block pool together are called Namespace Volume. </a:t>
            </a: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It is a self-contained unit of management. When a namenode/namespace is deleted, the corresponding block pool at the datanodes is deleted.</a:t>
            </a: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Each namespace volume is upgraded as a unit, during cluster upgrade.</a:t>
            </a:r>
            <a:endParaRPr b="0" lang="en-IE" sz="1800" spc="-1" strike="noStrike">
              <a:latin typeface="Arial"/>
            </a:endParaRPr>
          </a:p>
          <a:p>
            <a:pPr>
              <a:lnSpc>
                <a:spcPct val="100000"/>
              </a:lnSpc>
            </a:pP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55" name="CustomShape 2"/>
          <p:cNvSpPr/>
          <p:nvPr/>
        </p:nvSpPr>
        <p:spPr>
          <a:xfrm>
            <a:off x="1523880" y="2743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p:txBody>
      </p:sp>
      <p:pic>
        <p:nvPicPr>
          <p:cNvPr id="156" name="" descr=""/>
          <p:cNvPicPr/>
          <p:nvPr/>
        </p:nvPicPr>
        <p:blipFill>
          <a:blip r:embed="rId1"/>
          <a:stretch/>
        </p:blipFill>
        <p:spPr>
          <a:xfrm>
            <a:off x="2733120" y="3032640"/>
            <a:ext cx="3733560" cy="2247480"/>
          </a:xfrm>
          <a:prstGeom prst="rect">
            <a:avLst/>
          </a:prstGeom>
          <a:ln>
            <a:noFill/>
          </a:ln>
        </p:spPr>
      </p:pic>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58" name="CustomShape 2"/>
          <p:cNvSpPr/>
          <p:nvPr/>
        </p:nvSpPr>
        <p:spPr>
          <a:xfrm>
            <a:off x="1523880" y="2743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1" lang="en-IE" sz="1800" spc="-1" strike="noStrike">
                <a:solidFill>
                  <a:srgbClr val="8b8b8b"/>
                </a:solidFill>
                <a:latin typeface="Calibri"/>
                <a:ea typeface="DejaVu Sans"/>
              </a:rPr>
              <a:t>Key Benefits</a:t>
            </a: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Scalability and isolation</a:t>
            </a: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Support for multiple namenodes horizontally scales the file system namespace. </a:t>
            </a: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It separates namespace volumes for users and categories of applications and improves isolation.</a:t>
            </a: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a:p>
            <a:pPr>
              <a:lnSpc>
                <a:spcPct val="100000"/>
              </a:lnSpc>
            </a:pP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60" name="CustomShape 2"/>
          <p:cNvSpPr/>
          <p:nvPr/>
        </p:nvSpPr>
        <p:spPr>
          <a:xfrm>
            <a:off x="1523880" y="2743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1" lang="en-IE" sz="1800" spc="-1" strike="noStrike">
                <a:solidFill>
                  <a:srgbClr val="8b8b8b"/>
                </a:solidFill>
                <a:latin typeface="Calibri"/>
                <a:ea typeface="DejaVu Sans"/>
              </a:rPr>
              <a:t>Key Benefits</a:t>
            </a: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Generic storage service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Block pool abstraction opens up the architecture for future innovation.</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New file systems can be built on top of block storage.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New applications can be directly built on the block storage layer without the need to use a file system interface.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New block pool categories are also possible, different from the default block pool. </a:t>
            </a: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a:p>
            <a:pPr>
              <a:lnSpc>
                <a:spcPct val="100000"/>
              </a:lnSpc>
            </a:pP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Identity Management. </a:t>
            </a:r>
            <a:endParaRPr b="0" lang="en-IE" sz="4400" spc="-1" strike="noStrike">
              <a:latin typeface="Arial"/>
            </a:endParaRPr>
          </a:p>
        </p:txBody>
      </p:sp>
      <p:sp>
        <p:nvSpPr>
          <p:cNvPr id="162" name="CustomShape 2"/>
          <p:cNvSpPr/>
          <p:nvPr/>
        </p:nvSpPr>
        <p:spPr>
          <a:xfrm>
            <a:off x="1523880" y="2743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p:txBody>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685800" y="9907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Installation</a:t>
            </a:r>
            <a:endParaRPr b="0" lang="en-IE" sz="4400" spc="-1" strike="noStrike">
              <a:latin typeface="Arial"/>
            </a:endParaRPr>
          </a:p>
        </p:txBody>
      </p:sp>
      <p:pic>
        <p:nvPicPr>
          <p:cNvPr id="164" name="Picture 1" descr=""/>
          <p:cNvPicPr/>
          <p:nvPr/>
        </p:nvPicPr>
        <p:blipFill>
          <a:blip r:embed="rId1"/>
          <a:stretch/>
        </p:blipFill>
        <p:spPr>
          <a:xfrm>
            <a:off x="838080" y="2743200"/>
            <a:ext cx="8029080" cy="2390400"/>
          </a:xfrm>
          <a:prstGeom prst="rect">
            <a:avLst/>
          </a:prstGeom>
          <a:ln>
            <a:noFill/>
          </a:ln>
        </p:spPr>
      </p:pic>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685800" y="990720"/>
            <a:ext cx="7771680" cy="1469160"/>
          </a:xfrm>
          <a:prstGeom prst="rect">
            <a:avLst/>
          </a:prstGeom>
          <a:noFill/>
          <a:ln>
            <a:noFill/>
          </a:ln>
        </p:spPr>
        <p:style>
          <a:lnRef idx="0"/>
          <a:fillRef idx="0"/>
          <a:effectRef idx="0"/>
          <a:fontRef idx="minor"/>
        </p:style>
      </p:sp>
      <p:pic>
        <p:nvPicPr>
          <p:cNvPr id="166" name="Picture 3" descr=""/>
          <p:cNvPicPr/>
          <p:nvPr/>
        </p:nvPicPr>
        <p:blipFill>
          <a:blip r:embed="rId1"/>
          <a:stretch/>
        </p:blipFill>
        <p:spPr>
          <a:xfrm>
            <a:off x="1257480" y="762120"/>
            <a:ext cx="6629040" cy="5285880"/>
          </a:xfrm>
          <a:prstGeom prst="rect">
            <a:avLst/>
          </a:prstGeom>
          <a:ln>
            <a:noFill/>
          </a:ln>
        </p:spPr>
      </p:pic>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685800" y="990720"/>
            <a:ext cx="7771680" cy="1469160"/>
          </a:xfrm>
          <a:prstGeom prst="rect">
            <a:avLst/>
          </a:prstGeom>
          <a:noFill/>
          <a:ln>
            <a:noFill/>
          </a:ln>
        </p:spPr>
        <p:style>
          <a:lnRef idx="0"/>
          <a:fillRef idx="0"/>
          <a:effectRef idx="0"/>
          <a:fontRef idx="minor"/>
        </p:style>
      </p:sp>
      <p:pic>
        <p:nvPicPr>
          <p:cNvPr id="168" name="Picture 1" descr=""/>
          <p:cNvPicPr/>
          <p:nvPr/>
        </p:nvPicPr>
        <p:blipFill>
          <a:blip r:embed="rId1"/>
          <a:stretch/>
        </p:blipFill>
        <p:spPr>
          <a:xfrm>
            <a:off x="1066680" y="785880"/>
            <a:ext cx="7009920" cy="5285880"/>
          </a:xfrm>
          <a:prstGeom prst="rect">
            <a:avLst/>
          </a:prstGeom>
          <a:ln>
            <a:noFill/>
          </a:ln>
        </p:spPr>
      </p:pic>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685800" y="3049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Examples of scalability requirements</a:t>
            </a:r>
            <a:r>
              <a:rPr b="0" lang="en-IE" sz="4400" spc="-1" strike="noStrike">
                <a:solidFill>
                  <a:srgbClr val="000000"/>
                </a:solidFill>
                <a:latin typeface="Calibri"/>
                <a:ea typeface="DejaVu Sans"/>
              </a:rPr>
              <a:t>	</a:t>
            </a:r>
            <a:endParaRPr b="0" lang="en-IE" sz="4400" spc="-1" strike="noStrike">
              <a:latin typeface="Arial"/>
            </a:endParaRPr>
          </a:p>
        </p:txBody>
      </p:sp>
      <p:sp>
        <p:nvSpPr>
          <p:cNvPr id="54" name="CustomShape 2"/>
          <p:cNvSpPr/>
          <p:nvPr/>
        </p:nvSpPr>
        <p:spPr>
          <a:xfrm>
            <a:off x="1406160" y="1676520"/>
            <a:ext cx="6400080" cy="1751760"/>
          </a:xfrm>
          <a:prstGeom prst="rect">
            <a:avLst/>
          </a:prstGeom>
          <a:noFill/>
          <a:ln>
            <a:noFill/>
          </a:ln>
        </p:spPr>
        <p:style>
          <a:lnRef idx="0"/>
          <a:fillRef idx="0"/>
          <a:effectRef idx="0"/>
          <a:fontRef idx="minor"/>
        </p:style>
        <p:txBody>
          <a:bodyPr lIns="90000" rIns="90000" tIns="45000" bIns="45000"/>
          <a:p>
            <a:pPr>
              <a:lnSpc>
                <a:spcPct val="100000"/>
              </a:lnSpc>
            </a:pPr>
            <a:r>
              <a:rPr b="0" lang="en-IE" sz="3200" spc="-1" strike="noStrike">
                <a:solidFill>
                  <a:srgbClr val="8b8b8b"/>
                </a:solidFill>
                <a:latin typeface="Calibri"/>
                <a:ea typeface="DejaVu Sans"/>
              </a:rPr>
              <a:t>LinkedIn grew from 37 million users in Q1 2009 to 450 million users in Q2 2016. </a:t>
            </a:r>
            <a:endParaRPr b="0" lang="en-IE" sz="3200" spc="-1" strike="noStrike">
              <a:latin typeface="Arial"/>
            </a:endParaRPr>
          </a:p>
          <a:p>
            <a:pPr>
              <a:lnSpc>
                <a:spcPct val="100000"/>
              </a:lnSpc>
            </a:pPr>
            <a:r>
              <a:rPr b="0" lang="en-IE" sz="3200" spc="-1" strike="noStrike">
                <a:solidFill>
                  <a:srgbClr val="8b8b8b"/>
                </a:solidFill>
                <a:latin typeface="Calibri"/>
                <a:ea typeface="DejaVu Sans"/>
              </a:rPr>
              <a:t>No single hardware platform can match these scalability requirements, no matter how much memory, CPU and storage is allocated to it. </a:t>
            </a: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685800" y="990720"/>
            <a:ext cx="7771680" cy="1469160"/>
          </a:xfrm>
          <a:prstGeom prst="rect">
            <a:avLst/>
          </a:prstGeom>
          <a:noFill/>
          <a:ln>
            <a:noFill/>
          </a:ln>
        </p:spPr>
        <p:style>
          <a:lnRef idx="0"/>
          <a:fillRef idx="0"/>
          <a:effectRef idx="0"/>
          <a:fontRef idx="minor"/>
        </p:style>
      </p:sp>
      <p:pic>
        <p:nvPicPr>
          <p:cNvPr id="170" name="Picture 2" descr=""/>
          <p:cNvPicPr/>
          <p:nvPr/>
        </p:nvPicPr>
        <p:blipFill>
          <a:blip r:embed="rId1"/>
          <a:stretch/>
        </p:blipFill>
        <p:spPr>
          <a:xfrm>
            <a:off x="1133640" y="785880"/>
            <a:ext cx="6876720" cy="5285880"/>
          </a:xfrm>
          <a:prstGeom prst="rect">
            <a:avLst/>
          </a:prstGeom>
          <a:ln>
            <a:noFill/>
          </a:ln>
        </p:spPr>
      </p:pic>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815040" y="618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sp>
        <p:nvSpPr>
          <p:cNvPr id="172" name="CustomShape 2"/>
          <p:cNvSpPr/>
          <p:nvPr/>
        </p:nvSpPr>
        <p:spPr>
          <a:xfrm>
            <a:off x="1371600" y="236232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Mapreduce jobs require running processes on many different machines.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Mapreduce is a programming paradigm that allows processing on distributed systems.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Modern systems generate millions of records of raw data.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This data can be many petabytes in size.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These sort of tasks are run in two phases, the </a:t>
            </a:r>
            <a:r>
              <a:rPr b="0" i="1" lang="en-IE" sz="1800" spc="-1" strike="noStrike">
                <a:solidFill>
                  <a:srgbClr val="8b8b8b"/>
                </a:solidFill>
                <a:latin typeface="Calibri"/>
                <a:ea typeface="DejaVu Sans"/>
              </a:rPr>
              <a:t>map</a:t>
            </a:r>
            <a:r>
              <a:rPr b="0" lang="en-IE" sz="1800" spc="-1" strike="noStrike">
                <a:solidFill>
                  <a:srgbClr val="8b8b8b"/>
                </a:solidFill>
                <a:latin typeface="Calibri"/>
                <a:ea typeface="DejaVu Sans"/>
              </a:rPr>
              <a:t> phase and the </a:t>
            </a:r>
            <a:r>
              <a:rPr b="0" i="1" lang="en-IE" sz="1800" spc="-1" strike="noStrike">
                <a:solidFill>
                  <a:srgbClr val="8b8b8b"/>
                </a:solidFill>
                <a:latin typeface="Calibri"/>
                <a:ea typeface="DejaVu Sans"/>
              </a:rPr>
              <a:t>reduce </a:t>
            </a:r>
            <a:r>
              <a:rPr b="0" lang="en-IE" sz="1800" spc="-1" strike="noStrike">
                <a:solidFill>
                  <a:srgbClr val="8b8b8b"/>
                </a:solidFill>
                <a:latin typeface="Calibri"/>
                <a:ea typeface="DejaVu Sans"/>
              </a:rPr>
              <a:t>phase.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685800" y="7621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sp>
        <p:nvSpPr>
          <p:cNvPr id="174" name="CustomShape 2"/>
          <p:cNvSpPr/>
          <p:nvPr/>
        </p:nvSpPr>
        <p:spPr>
          <a:xfrm>
            <a:off x="1371600" y="215316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The map task divides a job  into many different processes, each running on a different compute node.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reduce task takes the output of the many map tasks and runs some sort of reducing function on it to generate the desired output.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developer only needs to write a map and reduce function.  All of the fault tolerance is handled by hadoop itself.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Map  output is in the form of </a:t>
            </a:r>
            <a:r>
              <a:rPr b="0" i="1" lang="en-IE" sz="1800" spc="-1" strike="noStrike">
                <a:solidFill>
                  <a:srgbClr val="8b8b8b"/>
                </a:solidFill>
                <a:latin typeface="Calibri"/>
                <a:ea typeface="DejaVu Sans"/>
              </a:rPr>
              <a:t>key/value</a:t>
            </a:r>
            <a:r>
              <a:rPr b="0" lang="en-IE" sz="1800" spc="-1" strike="noStrike">
                <a:solidFill>
                  <a:srgbClr val="8b8b8b"/>
                </a:solidFill>
                <a:latin typeface="Calibri"/>
                <a:ea typeface="DejaVu Sans"/>
              </a:rPr>
              <a:t> pairs.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reduce function takes these key/value pairs and runs a reducing function to get the desired output to the client,.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795960" y="618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sp>
        <p:nvSpPr>
          <p:cNvPr id="176" name="CustomShape 2"/>
          <p:cNvSpPr/>
          <p:nvPr/>
        </p:nvSpPr>
        <p:spPr>
          <a:xfrm>
            <a:off x="1481760" y="219132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In order to run a mapreduce job on the Hadoop cluster, the job must be compiled into a JAR file.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This jar file is then copied to the designated Hadoop distribution directory for processing.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A Mapreduce input directory needs to be created in the cluster's HDFS.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To actually run a hadoop job, use the </a:t>
            </a:r>
            <a:r>
              <a:rPr b="0" i="1" lang="en-IE" sz="1800" spc="-1" strike="noStrike">
                <a:solidFill>
                  <a:srgbClr val="8b8b8b"/>
                </a:solidFill>
                <a:latin typeface="Calibri"/>
                <a:ea typeface="DejaVu Sans"/>
              </a:rPr>
              <a:t>hadoop jar</a:t>
            </a:r>
            <a:r>
              <a:rPr b="0" lang="en-IE" sz="1800" spc="-1" strike="noStrike">
                <a:solidFill>
                  <a:srgbClr val="8b8b8b"/>
                </a:solidFill>
                <a:latin typeface="Calibri"/>
                <a:ea typeface="DejaVu Sans"/>
              </a:rPr>
              <a:t> command.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685800" y="10666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sp>
        <p:nvSpPr>
          <p:cNvPr id="178" name="CustomShape 2"/>
          <p:cNvSpPr/>
          <p:nvPr/>
        </p:nvSpPr>
        <p:spPr>
          <a:xfrm>
            <a:off x="1371600" y="236232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When a job has been submitted, you will see a job id starting with 'job_id&lt;xxxxx&gt;'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Using this job ID, you can monitor the results of the hadoop job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Hadoop provides a web based resource manager interface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default URL is </a:t>
            </a:r>
            <a:r>
              <a:rPr b="0" i="1" lang="en-IE" sz="1800" spc="-1" strike="noStrike">
                <a:solidFill>
                  <a:srgbClr val="8b8b8b"/>
                </a:solidFill>
                <a:latin typeface="Calibri"/>
                <a:ea typeface="DejaVu Sans"/>
              </a:rPr>
              <a:t>http://localhost:8088</a:t>
            </a:r>
            <a:r>
              <a:rPr b="0" lang="en-IE" sz="1800" spc="-1" strike="noStrike">
                <a:solidFill>
                  <a:srgbClr val="8b8b8b"/>
                </a:solidFill>
                <a:latin typeface="Calibri"/>
                <a:ea typeface="DejaVu Sans"/>
              </a:rPr>
              <a:t>.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795960" y="8380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180" name="CustomShape 2"/>
          <p:cNvSpPr/>
          <p:nvPr/>
        </p:nvSpPr>
        <p:spPr>
          <a:xfrm>
            <a:off x="1371600" y="25146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YARN stands for Yet Another Resource Negotiator.</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In Hadoop Version 1, this was part of the MapReduce framework.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Hadoop Version 2 split the resource management portion into its own subsystem.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Yarn is used by Hadoop to schedule tasks for the cluster.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795960" y="8380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182" name="CustomShape 2"/>
          <p:cNvSpPr/>
          <p:nvPr/>
        </p:nvSpPr>
        <p:spPr>
          <a:xfrm>
            <a:off x="1481760" y="23076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YARN coordinates tasks running across the cluster.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YARN keeps track of all tasks and reallocates them in case of a node failure.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YARN consists of two components.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First, the Resource Manager, which runs on a single master node.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Second the Node Manager, which runs on all the nodes.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These managers are implemented as UNIX daemon processes.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815040" y="630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184" name="CustomShape 2"/>
          <p:cNvSpPr/>
          <p:nvPr/>
        </p:nvSpPr>
        <p:spPr>
          <a:xfrm>
            <a:off x="1371600" y="217224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The Resource Manager schedules tasks across all nodes.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Node manager keeps track of all individual jobs on that specific node.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YARN consists of two components.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First, the Resource Manager, which runs on a single master node.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Second the Node Manager, which runs on all the nodes.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Often, the node manager process is co-located with the data nodes.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795960" y="838080"/>
            <a:ext cx="7771680" cy="1469160"/>
          </a:xfrm>
          <a:prstGeom prst="rect">
            <a:avLst/>
          </a:prstGeom>
          <a:noFill/>
          <a:ln>
            <a:noFill/>
          </a:ln>
        </p:spPr>
        <p:style>
          <a:lnRef idx="0"/>
          <a:fillRef idx="0"/>
          <a:effectRef idx="0"/>
          <a:fontRef idx="minor"/>
        </p:style>
      </p:sp>
      <p:sp>
        <p:nvSpPr>
          <p:cNvPr id="186" name="CustomShape 2"/>
          <p:cNvSpPr/>
          <p:nvPr/>
        </p:nvSpPr>
        <p:spPr>
          <a:xfrm>
            <a:off x="1371600" y="2514600"/>
            <a:ext cx="6400080" cy="175176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187" name="Picture 1" descr=""/>
          <p:cNvPicPr/>
          <p:nvPr/>
        </p:nvPicPr>
        <p:blipFill>
          <a:blip r:embed="rId1"/>
          <a:stretch/>
        </p:blipFill>
        <p:spPr>
          <a:xfrm>
            <a:off x="228600" y="1609200"/>
            <a:ext cx="9143640" cy="4021560"/>
          </a:xfrm>
          <a:prstGeom prst="rect">
            <a:avLst/>
          </a:prstGeom>
          <a:ln>
            <a:noFill/>
          </a:ln>
        </p:spPr>
      </p:pic>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795960" y="838080"/>
            <a:ext cx="7771680" cy="1469160"/>
          </a:xfrm>
          <a:prstGeom prst="rect">
            <a:avLst/>
          </a:prstGeom>
          <a:noFill/>
          <a:ln>
            <a:noFill/>
          </a:ln>
        </p:spPr>
        <p:style>
          <a:lnRef idx="0"/>
          <a:fillRef idx="0"/>
          <a:effectRef idx="0"/>
          <a:fontRef idx="minor"/>
        </p:style>
      </p:sp>
      <p:sp>
        <p:nvSpPr>
          <p:cNvPr id="189" name="CustomShape 2"/>
          <p:cNvSpPr/>
          <p:nvPr/>
        </p:nvSpPr>
        <p:spPr>
          <a:xfrm>
            <a:off x="1371600" y="2514600"/>
            <a:ext cx="6400080" cy="175176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190" name="Picture 3" descr=""/>
          <p:cNvPicPr/>
          <p:nvPr/>
        </p:nvPicPr>
        <p:blipFill>
          <a:blip r:embed="rId1"/>
          <a:stretch/>
        </p:blipFill>
        <p:spPr>
          <a:xfrm>
            <a:off x="100080" y="1471680"/>
            <a:ext cx="8943480" cy="3914280"/>
          </a:xfrm>
          <a:prstGeom prst="rect">
            <a:avLst/>
          </a:prstGeom>
          <a:ln>
            <a:noFill/>
          </a:ln>
        </p:spPr>
      </p:pic>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685800" y="4572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History of Big Data systems.</a:t>
            </a:r>
            <a:endParaRPr b="0" lang="en-IE" sz="4400" spc="-1" strike="noStrike">
              <a:latin typeface="Arial"/>
            </a:endParaRPr>
          </a:p>
        </p:txBody>
      </p:sp>
      <p:sp>
        <p:nvSpPr>
          <p:cNvPr id="56" name="CustomShape 2"/>
          <p:cNvSpPr/>
          <p:nvPr/>
        </p:nvSpPr>
        <p:spPr>
          <a:xfrm>
            <a:off x="1219320" y="2209680"/>
            <a:ext cx="6400080" cy="297144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Google developed this concept in the early 2000’s after realizing that the web was growing too quickly for existing architectures to process it.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Google created two systems to address this problem.</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Google File System to solve the problem of distributed storage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MapReduce programming architecture. to solve  the problem of distributed processing.</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795960" y="838080"/>
            <a:ext cx="7771680" cy="1469160"/>
          </a:xfrm>
          <a:prstGeom prst="rect">
            <a:avLst/>
          </a:prstGeom>
          <a:noFill/>
          <a:ln>
            <a:noFill/>
          </a:ln>
        </p:spPr>
        <p:style>
          <a:lnRef idx="0"/>
          <a:fillRef idx="0"/>
          <a:effectRef idx="0"/>
          <a:fontRef idx="minor"/>
        </p:style>
      </p:sp>
      <p:sp>
        <p:nvSpPr>
          <p:cNvPr id="192" name="CustomShape 2"/>
          <p:cNvSpPr/>
          <p:nvPr/>
        </p:nvSpPr>
        <p:spPr>
          <a:xfrm>
            <a:off x="1371600" y="2514600"/>
            <a:ext cx="6400080" cy="175176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193" name="Picture 1" descr=""/>
          <p:cNvPicPr/>
          <p:nvPr/>
        </p:nvPicPr>
        <p:blipFill>
          <a:blip r:embed="rId1"/>
          <a:stretch/>
        </p:blipFill>
        <p:spPr>
          <a:xfrm>
            <a:off x="1252440" y="2066760"/>
            <a:ext cx="6638400" cy="2723760"/>
          </a:xfrm>
          <a:prstGeom prst="rect">
            <a:avLst/>
          </a:prstGeom>
          <a:ln>
            <a:noFill/>
          </a:ln>
        </p:spPr>
      </p:pic>
    </p:spTree>
  </p:cSld>
  <p:timing>
    <p:tnLst>
      <p:par>
        <p:cTn id="139" dur="indefinite" restart="never" nodeType="tmRoot">
          <p:childTnLst>
            <p:seq>
              <p:cTn id="140"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795960" y="838080"/>
            <a:ext cx="7771680" cy="1469160"/>
          </a:xfrm>
          <a:prstGeom prst="rect">
            <a:avLst/>
          </a:prstGeom>
          <a:noFill/>
          <a:ln>
            <a:noFill/>
          </a:ln>
        </p:spPr>
        <p:style>
          <a:lnRef idx="0"/>
          <a:fillRef idx="0"/>
          <a:effectRef idx="0"/>
          <a:fontRef idx="minor"/>
        </p:style>
      </p:sp>
      <p:sp>
        <p:nvSpPr>
          <p:cNvPr id="195" name="CustomShape 2"/>
          <p:cNvSpPr/>
          <p:nvPr/>
        </p:nvSpPr>
        <p:spPr>
          <a:xfrm>
            <a:off x="1371600" y="2514600"/>
            <a:ext cx="6400080" cy="175176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196" name="Picture 2" descr=""/>
          <p:cNvPicPr/>
          <p:nvPr/>
        </p:nvPicPr>
        <p:blipFill>
          <a:blip r:embed="rId1"/>
          <a:stretch/>
        </p:blipFill>
        <p:spPr>
          <a:xfrm>
            <a:off x="985680" y="1424160"/>
            <a:ext cx="7171920" cy="4009680"/>
          </a:xfrm>
          <a:prstGeom prst="rect">
            <a:avLst/>
          </a:prstGeom>
          <a:ln>
            <a:noFill/>
          </a:ln>
        </p:spPr>
      </p:pic>
    </p:spTree>
  </p:cSld>
  <p:timing>
    <p:tnLst>
      <p:par>
        <p:cTn id="141" dur="indefinite" restart="never" nodeType="tmRoot">
          <p:childTnLst>
            <p:seq>
              <p:cTn id="142"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795960" y="838080"/>
            <a:ext cx="7771680" cy="1469160"/>
          </a:xfrm>
          <a:prstGeom prst="rect">
            <a:avLst/>
          </a:prstGeom>
          <a:noFill/>
          <a:ln>
            <a:noFill/>
          </a:ln>
        </p:spPr>
        <p:style>
          <a:lnRef idx="0"/>
          <a:fillRef idx="0"/>
          <a:effectRef idx="0"/>
          <a:fontRef idx="minor"/>
        </p:style>
      </p:sp>
      <p:sp>
        <p:nvSpPr>
          <p:cNvPr id="198" name="CustomShape 2"/>
          <p:cNvSpPr/>
          <p:nvPr/>
        </p:nvSpPr>
        <p:spPr>
          <a:xfrm>
            <a:off x="1371600" y="2514600"/>
            <a:ext cx="6400080" cy="175176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199" name="Picture 3" descr=""/>
          <p:cNvPicPr/>
          <p:nvPr/>
        </p:nvPicPr>
        <p:blipFill>
          <a:blip r:embed="rId1"/>
          <a:stretch/>
        </p:blipFill>
        <p:spPr>
          <a:xfrm>
            <a:off x="100080" y="1571760"/>
            <a:ext cx="8943480" cy="3714480"/>
          </a:xfrm>
          <a:prstGeom prst="rect">
            <a:avLst/>
          </a:prstGeom>
          <a:ln>
            <a:noFill/>
          </a:ln>
        </p:spPr>
      </p:pic>
    </p:spTree>
  </p:cSld>
  <p:timing>
    <p:tnLst>
      <p:par>
        <p:cTn id="143" dur="indefinite" restart="never" nodeType="tmRoot">
          <p:childTnLst>
            <p:seq>
              <p:cTn id="144"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795960" y="838080"/>
            <a:ext cx="7771680" cy="1469160"/>
          </a:xfrm>
          <a:prstGeom prst="rect">
            <a:avLst/>
          </a:prstGeom>
          <a:noFill/>
          <a:ln>
            <a:noFill/>
          </a:ln>
        </p:spPr>
        <p:style>
          <a:lnRef idx="0"/>
          <a:fillRef idx="0"/>
          <a:effectRef idx="0"/>
          <a:fontRef idx="minor"/>
        </p:style>
      </p:sp>
      <p:sp>
        <p:nvSpPr>
          <p:cNvPr id="201" name="CustomShape 2"/>
          <p:cNvSpPr/>
          <p:nvPr/>
        </p:nvSpPr>
        <p:spPr>
          <a:xfrm>
            <a:off x="1371600" y="2514600"/>
            <a:ext cx="6400080" cy="175176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02" name="Picture 1" descr=""/>
          <p:cNvPicPr/>
          <p:nvPr/>
        </p:nvPicPr>
        <p:blipFill>
          <a:blip r:embed="rId1"/>
          <a:stretch/>
        </p:blipFill>
        <p:spPr>
          <a:xfrm>
            <a:off x="100080" y="866880"/>
            <a:ext cx="8943480" cy="5124240"/>
          </a:xfrm>
          <a:prstGeom prst="rect">
            <a:avLst/>
          </a:prstGeom>
          <a:ln>
            <a:noFill/>
          </a:ln>
        </p:spPr>
      </p:pic>
    </p:spTree>
  </p:cSld>
  <p:timing>
    <p:tnLst>
      <p:par>
        <p:cTn id="145" dur="indefinite" restart="never" nodeType="tmRoot">
          <p:childTnLst>
            <p:seq>
              <p:cTn id="146"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04"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All processes running in a node are run in a container.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A container is a logical structure.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A container is described by the resources it owns.  For example, memory, CPU, storage, etc.</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A container runs a specific application assigned to it.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A single node manager can support multiple containers.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Once the container has been created, the Resource manager starts the application process within that container.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47" dur="indefinite" restart="never" nodeType="tmRoot">
          <p:childTnLst>
            <p:seq>
              <p:cTn id="148"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795960" y="10666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06" name="CustomShape 2"/>
          <p:cNvSpPr/>
          <p:nvPr/>
        </p:nvSpPr>
        <p:spPr>
          <a:xfrm>
            <a:off x="1371600" y="259092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If the application requires more resources to complete its task, it makes a request for more containers via the Node manager to the  Resource Manager.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Requests can include CPU or memory.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Resource Manager scans the cluster looking for compute nodes with the available resources.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If it finds a suitable node, it requests the node manager to create a new container and assigns the extra work to it.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Finally, the original application master making the request is notified of the additional resources.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application master than starts up new application masters on the newly available nodes. </a:t>
            </a:r>
            <a:endParaRPr b="0" lang="en-IE" sz="1800" spc="-1" strike="noStrike">
              <a:latin typeface="Arial"/>
            </a:endParaRPr>
          </a:p>
        </p:txBody>
      </p:sp>
    </p:spTree>
  </p:cSld>
  <p:timing>
    <p:tnLst>
      <p:par>
        <p:cTn id="149" dur="indefinite" restart="never" nodeType="tmRoot">
          <p:childTnLst>
            <p:seq>
              <p:cTn id="150"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799560" y="10666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08" name="CustomShape 2"/>
          <p:cNvSpPr/>
          <p:nvPr/>
        </p:nvSpPr>
        <p:spPr>
          <a:xfrm>
            <a:off x="1371600" y="34290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Most often, clusters have limited resources, so YARN will have to schedule work according to resource availability.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When scheduling work, several considerations must be taken into account.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First, write bandwidth must be limited.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It is better to assign the map computation close to where the data lives.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If the optimal node is busy, then we wait for the resources to become free.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We do this using scheduling.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Hadoop, by default, uses three types of scheduling algorithms.  </a:t>
            </a:r>
            <a:endParaRPr b="0" lang="en-IE" sz="1800" spc="-1" strike="noStrike">
              <a:latin typeface="Arial"/>
            </a:endParaRPr>
          </a:p>
        </p:txBody>
      </p:sp>
    </p:spTree>
  </p:cSld>
  <p:timing>
    <p:tnLst>
      <p:par>
        <p:cTn id="151" dur="indefinite" restart="never" nodeType="tmRoot">
          <p:childTnLst>
            <p:seq>
              <p:cTn id="152"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10"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The first type of scheduling is the </a:t>
            </a:r>
            <a:r>
              <a:rPr b="0" i="1" lang="en-IE" sz="1800" spc="-1" strike="noStrike">
                <a:solidFill>
                  <a:srgbClr val="8b8b8b"/>
                </a:solidFill>
                <a:latin typeface="Calibri"/>
                <a:ea typeface="DejaVu Sans"/>
              </a:rPr>
              <a:t>First In, First Out</a:t>
            </a:r>
            <a:r>
              <a:rPr b="0" lang="en-IE" sz="1800" spc="-1" strike="noStrike">
                <a:solidFill>
                  <a:srgbClr val="8b8b8b"/>
                </a:solidFill>
                <a:latin typeface="Calibri"/>
                <a:ea typeface="DejaVu Sans"/>
              </a:rPr>
              <a:t> (FIFO) scheduler.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FIFO scheduling simply means that the first job submitted will take priority.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FIFO scheduling can be inefficient, if Job A is submitted first, and takes significantly more time to complete than Job B, that means that we cannot run Job B first.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FIFO scheduling can results in long wait times for jobs, therefore it is seldom used in practice.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53" dur="indefinite" restart="never" nodeType="tmRoot">
          <p:childTnLst>
            <p:seq>
              <p:cTn id="154"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795960" y="135324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12" name="CustomShape 2"/>
          <p:cNvSpPr/>
          <p:nvPr/>
        </p:nvSpPr>
        <p:spPr>
          <a:xfrm>
            <a:off x="1386000" y="287712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The next type of scheduling algorithm is the </a:t>
            </a:r>
            <a:r>
              <a:rPr b="0" i="1" lang="en-IE" sz="1800" spc="-1" strike="noStrike">
                <a:solidFill>
                  <a:srgbClr val="8b8b8b"/>
                </a:solidFill>
                <a:latin typeface="Calibri"/>
                <a:ea typeface="DejaVu Sans"/>
              </a:rPr>
              <a:t>capacity</a:t>
            </a:r>
            <a:r>
              <a:rPr b="0" lang="en-IE" sz="1800" spc="-1" strike="noStrike">
                <a:solidFill>
                  <a:srgbClr val="8b8b8b"/>
                </a:solidFill>
                <a:latin typeface="Calibri"/>
                <a:ea typeface="DejaVu Sans"/>
              </a:rPr>
              <a:t> scheduler.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capacity scheduler implements multiple queues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Each queue is allocated a portion of the cluster's resources.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Jobs can be submitted to specific queues.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Within the queue itself, FIFO scheduling is used.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Note that queues cannot poach each other's allocated resources.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Capacity scheduling allows for parallelization of tasks.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advantage of capacity scheduling is that small jobs don't get stuck behind larger ones.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disadvantage is that you may have underutilization of some of the queues.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55" dur="indefinite" restart="never" nodeType="tmRoot">
          <p:childTnLst>
            <p:seq>
              <p:cTn id="156"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14"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The last type of scheduler is the </a:t>
            </a:r>
            <a:r>
              <a:rPr b="0" i="1" lang="en-IE" sz="1800" spc="-1" strike="noStrike">
                <a:solidFill>
                  <a:srgbClr val="8b8b8b"/>
                </a:solidFill>
                <a:latin typeface="Calibri"/>
                <a:ea typeface="DejaVu Sans"/>
              </a:rPr>
              <a:t>fair</a:t>
            </a:r>
            <a:r>
              <a:rPr b="0" lang="en-IE" sz="1800" spc="-1" strike="noStrike">
                <a:solidFill>
                  <a:srgbClr val="8b8b8b"/>
                </a:solidFill>
                <a:latin typeface="Calibri"/>
                <a:ea typeface="DejaVu Sans"/>
              </a:rPr>
              <a:t> scheduler.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In a fair scheduler, resources are always allocated proportionally to each job.</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There is no wait time for any job.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default policy for Hadoop is the capacity scheduler.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default policy can be set in yarn-policy.xml</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57" dur="indefinite" restart="never" nodeType="tmRoot">
          <p:childTnLst>
            <p:seq>
              <p:cTn id="158"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838080" y="66096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History of Big Data systems.</a:t>
            </a:r>
            <a:endParaRPr b="0" lang="en-IE" sz="4400" spc="-1" strike="noStrike">
              <a:latin typeface="Arial"/>
            </a:endParaRPr>
          </a:p>
        </p:txBody>
      </p:sp>
      <p:sp>
        <p:nvSpPr>
          <p:cNvPr id="58" name="CustomShape 2"/>
          <p:cNvSpPr/>
          <p:nvPr/>
        </p:nvSpPr>
        <p:spPr>
          <a:xfrm>
            <a:off x="1371600" y="1981080"/>
            <a:ext cx="6400080" cy="175176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The Apache foundation took Google’s technologies and developed an open source version.</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The Google File System became HDFS</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The MapReduce architecture became Hadoop’s Mapreduce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Hadoop is the name for the overall system architecture.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It includes HDFS, MapReduce and YARN.</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Monitoring</a:t>
            </a:r>
            <a:endParaRPr b="0" lang="en-IE" sz="4400" spc="-1" strike="noStrike">
              <a:latin typeface="Arial"/>
            </a:endParaRPr>
          </a:p>
        </p:txBody>
      </p:sp>
      <p:sp>
        <p:nvSpPr>
          <p:cNvPr id="216"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We need to be able to collect metrics.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Collecting Namenode metrics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Collecting DataNode metrics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Collecting HDFS metrics. </a:t>
            </a:r>
            <a:endParaRPr b="0" lang="en-IE" sz="1800" spc="-1" strike="noStrike">
              <a:latin typeface="Arial"/>
            </a:endParaRPr>
          </a:p>
          <a:p>
            <a:pPr indent="-216000">
              <a:lnSpc>
                <a:spcPct val="100000"/>
              </a:lnSpc>
              <a:buClr>
                <a:srgbClr val="8b8b8b"/>
              </a:buClr>
              <a:buFont typeface="Arial"/>
              <a:buChar char="•"/>
            </a:pPr>
            <a:endParaRPr b="0" lang="en-IE" sz="1800" spc="-1" strike="noStrike">
              <a:latin typeface="Arial"/>
            </a:endParaRPr>
          </a:p>
        </p:txBody>
      </p:sp>
    </p:spTree>
  </p:cSld>
  <p:timing>
    <p:tnLst>
      <p:par>
        <p:cTn id="159" dur="indefinite" restart="never" nodeType="tmRoot">
          <p:childTnLst>
            <p:seq>
              <p:cTn id="160"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Monitoring</a:t>
            </a:r>
            <a:endParaRPr b="0" lang="en-IE" sz="4400" spc="-1" strike="noStrike">
              <a:latin typeface="Arial"/>
            </a:endParaRPr>
          </a:p>
        </p:txBody>
      </p:sp>
      <p:sp>
        <p:nvSpPr>
          <p:cNvPr id="218"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 has an HTTP RESTful API</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Usually located at https://&lt;namenode&gt;:50070</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You can also browse to http://&lt;namenode&gt;:50070/jmx</a:t>
            </a:r>
            <a:endParaRPr b="0" lang="en-IE" sz="1800" spc="-1" strike="noStrike">
              <a:latin typeface="Arial"/>
            </a:endParaRPr>
          </a:p>
        </p:txBody>
      </p:sp>
    </p:spTree>
  </p:cSld>
  <p:timing>
    <p:tnLst>
      <p:par>
        <p:cTn id="161" dur="indefinite" restart="never" nodeType="tmRoot">
          <p:childTnLst>
            <p:seq>
              <p:cTn id="162"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Monitoring</a:t>
            </a:r>
            <a:endParaRPr b="0" lang="en-IE" sz="4400" spc="-1" strike="noStrike">
              <a:latin typeface="Arial"/>
            </a:endParaRPr>
          </a:p>
        </p:txBody>
      </p:sp>
      <p:sp>
        <p:nvSpPr>
          <p:cNvPr id="220"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Each datanode also has an HTTP RESTful API</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Usually can be found at:</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http://&lt;datanode&gt;:50070/dfshealth.html</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#tab-datanode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Also, can use the JMX API to collect data.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ResourceManager exposes all the MapReduce counters for each job.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Default port for these metrics is at 8088 on the resource manager.   </a:t>
            </a:r>
            <a:endParaRPr b="0" lang="en-IE" sz="1800" spc="-1" strike="noStrike">
              <a:latin typeface="Arial"/>
            </a:endParaRPr>
          </a:p>
        </p:txBody>
      </p:sp>
    </p:spTree>
  </p:cSld>
  <p:timing>
    <p:tnLst>
      <p:par>
        <p:cTn id="163" dur="indefinite" restart="never" nodeType="tmRoot">
          <p:childTnLst>
            <p:seq>
              <p:cTn id="164"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Monitoring</a:t>
            </a:r>
            <a:endParaRPr b="0" lang="en-IE" sz="4400" spc="-1" strike="noStrike">
              <a:latin typeface="Arial"/>
            </a:endParaRPr>
          </a:p>
        </p:txBody>
      </p:sp>
      <p:sp>
        <p:nvSpPr>
          <p:cNvPr id="222"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Many third party tools are available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Apache Ambari</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Cloudera Manager</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Both tools are free.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p:txBody>
      </p:sp>
    </p:spTree>
  </p:cSld>
  <p:timing>
    <p:tnLst>
      <p:par>
        <p:cTn id="165" dur="indefinite" restart="never" nodeType="tmRoot">
          <p:childTnLst>
            <p:seq>
              <p:cTn id="166"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24"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Apache Pig is a dataflow language for expressing data analysis and infrastructure processes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Pig uses both HDFS (to do file I/O) and MapReduce (to run jobs)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Pig is extensible through user defined functions that can be written in Java or other languages.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67" dur="indefinite" restart="never" nodeType="tmRoot">
          <p:childTnLst>
            <p:seq>
              <p:cTn id="168"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26"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Pig has three components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first is the Pig Latin language.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Pig Latin is a high level scripting language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Pig Latin doesn’t need any metadata or schemas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All PigLatin statements translated into a series of MapReduce jobs.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69" dur="indefinite" restart="never" nodeType="tmRoot">
          <p:childTnLst>
            <p:seq>
              <p:cTn id="170"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28"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Pig has three components.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second component is Grunt.</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Grunt is the interactive shell for Pig.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71" dur="indefinite" restart="never" nodeType="tmRoot">
          <p:childTnLst>
            <p:seq>
              <p:cTn id="172"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30"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Pig Latin language is a language for expressing data analytics and infrastructure processes.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Supports many types of traditional data operations, such as join, sort, filter and others.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Simplifies joining data and chaining jobs together</a:t>
            </a:r>
            <a:endParaRPr b="0" lang="en-IE" sz="1800" spc="-1" strike="noStrike">
              <a:latin typeface="Arial"/>
            </a:endParaRPr>
          </a:p>
          <a:p>
            <a:pPr>
              <a:lnSpc>
                <a:spcPct val="100000"/>
              </a:lnSpc>
            </a:pPr>
            <a:endParaRPr b="0" lang="en-IE" sz="1800" spc="-1" strike="noStrike">
              <a:latin typeface="Arial"/>
            </a:endParaRPr>
          </a:p>
        </p:txBody>
      </p:sp>
    </p:spTree>
  </p:cSld>
  <p:timing>
    <p:tnLst>
      <p:par>
        <p:cTn id="173" dur="indefinite" restart="never" nodeType="tmRoot">
          <p:childTnLst>
            <p:seq>
              <p:cTn id="174"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32" name="CustomShape 2"/>
          <p:cNvSpPr/>
          <p:nvPr/>
        </p:nvSpPr>
        <p:spPr>
          <a:xfrm>
            <a:off x="1371600" y="3886200"/>
            <a:ext cx="6933960" cy="21333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Hcatalog can be used with Pig to offload location and metadata information requirements from Pig.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We no longer need Pig scripts to handle the data locations.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dataflow model with Hcatalog looks like this: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Load (Hcatalog)</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Transform (Pig)</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Dump or Store (Pig)</a:t>
            </a:r>
            <a:endParaRPr b="0" lang="en-IE" sz="1800" spc="-1" strike="noStrike">
              <a:latin typeface="Arial"/>
            </a:endParaRPr>
          </a:p>
          <a:p>
            <a:pPr>
              <a:lnSpc>
                <a:spcPct val="100000"/>
              </a:lnSpc>
            </a:pPr>
            <a:endParaRPr b="0" lang="en-IE" sz="1800" spc="-1" strike="noStrike">
              <a:latin typeface="Arial"/>
            </a:endParaRPr>
          </a:p>
        </p:txBody>
      </p:sp>
    </p:spTree>
  </p:cSld>
  <p:timing>
    <p:tnLst>
      <p:par>
        <p:cTn id="175" dur="indefinite" restart="never" nodeType="tmRoot">
          <p:childTnLst>
            <p:seq>
              <p:cTn id="176"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34" name="CustomShape 2"/>
          <p:cNvSpPr/>
          <p:nvPr/>
        </p:nvSpPr>
        <p:spPr>
          <a:xfrm>
            <a:off x="1371600" y="3886200"/>
            <a:ext cx="6933960" cy="21333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Pig Latin Scripts describe a Directed Acyclic Graph  Where the edges are dataflow and the nodes are data operations.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77" dur="indefinite" restart="never" nodeType="tmRoot">
          <p:childTnLst>
            <p:seq>
              <p:cTn id="178"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History of Big Data systems.</a:t>
            </a:r>
            <a:endParaRPr b="0" lang="en-IE" sz="4400" spc="-1" strike="noStrike">
              <a:latin typeface="Arial"/>
            </a:endParaRPr>
          </a:p>
        </p:txBody>
      </p:sp>
      <p:sp>
        <p:nvSpPr>
          <p:cNvPr id="60"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Hadoop 2.0 released by the Apache Foundation in 2013.</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Hadoop 2.0 is a fundamental change in the architecture.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The resource manager YARN was split from the MapReduce system and created as its own subsystem.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36" name="CustomShape 2"/>
          <p:cNvSpPr/>
          <p:nvPr/>
        </p:nvSpPr>
        <p:spPr>
          <a:xfrm>
            <a:off x="457200" y="3886200"/>
            <a:ext cx="8381520" cy="213336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grunt&gt; LOGS = load ‘sample.log’</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grunt&gt; LEVELS = FOREACH  LOGS GENERATE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REGEX_EXTRACT($0,’(INFO|DEBUG|WARN|ERROR|FATAL)’,1) AS     LOGLEVELS</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grunt&gt; DUMP LOGLEVEL</a:t>
            </a:r>
            <a:endParaRPr b="0" lang="en-IE" sz="1800" spc="-1" strike="noStrike">
              <a:latin typeface="Arial"/>
            </a:endParaRPr>
          </a:p>
          <a:p>
            <a:pPr>
              <a:lnSpc>
                <a:spcPct val="100000"/>
              </a:lnSpc>
            </a:pPr>
            <a:endParaRPr b="0" lang="en-IE" sz="1800" spc="-1" strike="noStrike">
              <a:latin typeface="Arial"/>
            </a:endParaRPr>
          </a:p>
        </p:txBody>
      </p:sp>
    </p:spTree>
  </p:cSld>
  <p:timing>
    <p:tnLst>
      <p:par>
        <p:cTn id="179" dur="indefinite" restart="never" nodeType="tmRoot">
          <p:childTnLst>
            <p:seq>
              <p:cTn id="180"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38" name="CustomShape 2"/>
          <p:cNvSpPr/>
          <p:nvPr/>
        </p:nvSpPr>
        <p:spPr>
          <a:xfrm>
            <a:off x="457200" y="3886200"/>
            <a:ext cx="8381520" cy="21333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The Pig interpreter evaluates each statement.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If the statement is valid, Pig adds it to the ‘Plan’ which is built by the interpreter..</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interpreter will not execute any statements until it finds a DUMP or STORE command.</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81" dur="indefinite" restart="never" nodeType="tmRoot">
          <p:childTnLst>
            <p:seq>
              <p:cTn id="182" nodeType="mainSeq"/>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40" name="CustomShape 2"/>
          <p:cNvSpPr/>
          <p:nvPr/>
        </p:nvSpPr>
        <p:spPr>
          <a:xfrm>
            <a:off x="457200" y="3886200"/>
            <a:ext cx="8381520" cy="21333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Pig uses the concept of a ‘bag’ as its relational structure.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A bag is a collection of unordered tuples. </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Each tuple corresponds to a row in a relational table.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Unlike a standard SQL relation, tuples don’t have to have the same data types or sizes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83" dur="indefinite" restart="never" nodeType="tmRoot">
          <p:childTnLst>
            <p:seq>
              <p:cTn id="184" nodeType="mainSeq"/>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42" name="CustomShape 2"/>
          <p:cNvSpPr/>
          <p:nvPr/>
        </p:nvSpPr>
        <p:spPr>
          <a:xfrm>
            <a:off x="457200" y="3886200"/>
            <a:ext cx="8381520" cy="2133360"/>
          </a:xfrm>
          <a:prstGeom prst="rect">
            <a:avLst/>
          </a:prstGeom>
          <a:noFill/>
          <a:ln>
            <a:noFill/>
          </a:ln>
        </p:spPr>
        <p:style>
          <a:lnRef idx="0"/>
          <a:fillRef idx="0"/>
          <a:effectRef idx="0"/>
          <a:fontRef idx="minor"/>
        </p:style>
        <p:txBody>
          <a:bodyPr lIns="90000" rIns="90000" tIns="45000" bIns="45000"/>
          <a:p>
            <a:pPr indent="-216000">
              <a:lnSpc>
                <a:spcPct val="100000"/>
              </a:lnSpc>
              <a:buClr>
                <a:srgbClr val="8b8b8b"/>
              </a:buClr>
              <a:buFont typeface="Arial"/>
              <a:buChar char="•"/>
            </a:pPr>
            <a:r>
              <a:rPr b="0" lang="en-IE" sz="1800" spc="-1" strike="noStrike">
                <a:solidFill>
                  <a:srgbClr val="8b8b8b"/>
                </a:solidFill>
                <a:latin typeface="Calibri"/>
                <a:ea typeface="DejaVu Sans"/>
              </a:rPr>
              <a:t>Pig has three data structures</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first is the bag</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second is the tuple</a:t>
            </a:r>
            <a:endParaRPr b="0" lang="en-IE" sz="1800" spc="-1" strike="noStrike">
              <a:latin typeface="Arial"/>
            </a:endParaRPr>
          </a:p>
          <a:p>
            <a:pPr indent="-216000">
              <a:lnSpc>
                <a:spcPct val="100000"/>
              </a:lnSpc>
              <a:buClr>
                <a:srgbClr val="8b8b8b"/>
              </a:buClr>
              <a:buFont typeface="Arial"/>
              <a:buChar char="•"/>
            </a:pPr>
            <a:r>
              <a:rPr b="0" lang="en-IE" sz="1800" spc="-1" strike="noStrike">
                <a:solidFill>
                  <a:srgbClr val="8b8b8b"/>
                </a:solidFill>
                <a:latin typeface="Calibri"/>
                <a:ea typeface="DejaVu Sans"/>
              </a:rPr>
              <a:t>The third is the map (a collection of key/value pairs).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85" dur="indefinite" restart="never" nodeType="tmRoot">
          <p:childTnLst>
            <p:seq>
              <p:cTn id="186" nodeType="mainSeq"/>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44" name="CustomShape 2"/>
          <p:cNvSpPr/>
          <p:nvPr/>
        </p:nvSpPr>
        <p:spPr>
          <a:xfrm>
            <a:off x="457200" y="3886200"/>
            <a:ext cx="8381520" cy="213336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logevents = LOAD ‘input/mylog’ AS (date:chararray, level:chararray,code:int, message:chararray)</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Severe = FILTER logevents BY (level = ‘severe’ and code &gt;=500</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Grouped = GROUP severe BY code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STORE grouped INTO ‘output/severeevents’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87" dur="indefinite" restart="never" nodeType="tmRoot">
          <p:childTnLst>
            <p:seq>
              <p:cTn id="188" nodeType="mainSeq"/>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46" name="CustomShape 2"/>
          <p:cNvSpPr/>
          <p:nvPr/>
        </p:nvSpPr>
        <p:spPr>
          <a:xfrm>
            <a:off x="457200" y="3886200"/>
            <a:ext cx="8381520" cy="213336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e1 = LOAD ‘pig/input/File1’ USING PigStorage(‘,’) AS (name:chararray,age:int,l</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zip:int, salary:double)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f = FOREACH e1 GENERATE age,salary;</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DESCRIBE f;</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DUMP f;</a:t>
            </a:r>
            <a:endParaRPr b="0" lang="en-IE" sz="1800" spc="-1" strike="noStrike">
              <a:latin typeface="Arial"/>
            </a:endParaRPr>
          </a:p>
          <a:p>
            <a:pPr>
              <a:lnSpc>
                <a:spcPct val="100000"/>
              </a:lnSpc>
            </a:pPr>
            <a:endParaRPr b="0" lang="en-IE" sz="1800" spc="-1" strike="noStrike">
              <a:latin typeface="Arial"/>
            </a:endParaRPr>
          </a:p>
        </p:txBody>
      </p:sp>
    </p:spTree>
  </p:cSld>
  <p:timing>
    <p:tnLst>
      <p:par>
        <p:cTn id="189" dur="indefinite" restart="never" nodeType="tmRoot">
          <p:childTnLst>
            <p:seq>
              <p:cTn id="190" nodeType="mainSeq"/>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48" name="CustomShape 2"/>
          <p:cNvSpPr/>
          <p:nvPr/>
        </p:nvSpPr>
        <p:spPr>
          <a:xfrm>
            <a:off x="457200" y="3886200"/>
            <a:ext cx="8381520" cy="213336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Employees = LOAD  ;pig/input/File1’ USING PigStorage(‘,’)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AS(name:chararray,age:int, zip:int, salary:double);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sorted = ORDER employees by Salary;</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1800" spc="-1" strike="noStrike">
                <a:solidFill>
                  <a:srgbClr val="8b8b8b"/>
                </a:solidFill>
                <a:latin typeface="Calibri"/>
                <a:ea typeface="DejaVu Sans"/>
              </a:rPr>
              <a:t>Employees = LOAD ‘pig/input/File1’ USING PigStorage(‘,’)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AS (name:charray, age:int, zip:int, salary:double);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Agegroup = GROUP employees by age;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li = LIMIT agegroup 100;</a:t>
            </a:r>
            <a:endParaRPr b="0" lang="en-IE" sz="1800" spc="-1" strike="noStrike">
              <a:latin typeface="Arial"/>
            </a:endParaRPr>
          </a:p>
          <a:p>
            <a:pPr>
              <a:lnSpc>
                <a:spcPct val="100000"/>
              </a:lnSpc>
            </a:pPr>
            <a:endParaRPr b="0" lang="en-IE" sz="1800" spc="-1" strike="noStrike">
              <a:latin typeface="Arial"/>
            </a:endParaRPr>
          </a:p>
        </p:txBody>
      </p:sp>
    </p:spTree>
  </p:cSld>
  <p:timing>
    <p:tnLst>
      <p:par>
        <p:cTn id="191" dur="indefinite" restart="never" nodeType="tmRoot">
          <p:childTnLst>
            <p:seq>
              <p:cTn id="192"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50" name="CustomShape 2"/>
          <p:cNvSpPr/>
          <p:nvPr/>
        </p:nvSpPr>
        <p:spPr>
          <a:xfrm>
            <a:off x="457200" y="3886200"/>
            <a:ext cx="8381520" cy="213336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e1 = LOAD ‘pig/input/File1’ USING PigStorage(‘,’)</a:t>
            </a:r>
            <a:r>
              <a:rPr b="0" lang="en-IE" sz="1800" spc="-1" strike="noStrike">
                <a:solidFill>
                  <a:srgbClr val="000000"/>
                </a:solidFill>
                <a:latin typeface="Arial"/>
                <a:ea typeface="DejaVu Sans"/>
              </a:rPr>
              <a:t>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AS (name:chararray,age:int,zip:int,salary:double)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e2 = LOAD ‘pig/input/File2’ USING PigStorage(‘,’)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AS (name:chararray, phone:chararray);</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e3 = JOIN e1 by name, e2 by name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DESCRIBE e3;</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DUMP e3;</a:t>
            </a:r>
            <a:endParaRPr b="0" lang="en-IE" sz="1800" spc="-1" strike="noStrike">
              <a:latin typeface="Arial"/>
            </a:endParaRPr>
          </a:p>
        </p:txBody>
      </p:sp>
    </p:spTree>
  </p:cSld>
  <p:timing>
    <p:tnLst>
      <p:par>
        <p:cTn id="193" dur="indefinite" restart="never" nodeType="tmRoot">
          <p:childTnLst>
            <p:seq>
              <p:cTn id="194" nodeType="mainSeq"/>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252" name="CustomShape 2"/>
          <p:cNvSpPr/>
          <p:nvPr/>
        </p:nvSpPr>
        <p:spPr>
          <a:xfrm>
            <a:off x="457200" y="3886200"/>
            <a:ext cx="8381520" cy="21333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We can use illustrate, explain, and describe to help us debug pig latin scripts</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Suggest using local mode to test the script  before running it on the cluster</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Local node is slow, but there is no waiting for a slot for the job to run</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Logs for local mode appear on your screen instead of on the remote task node.</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Local mode runs all in your local process so you can attach a debugger to it. </a:t>
            </a:r>
            <a:endParaRPr b="0" lang="en-IE" sz="1800" spc="-1" strike="noStrike">
              <a:latin typeface="Arial"/>
            </a:endParaRPr>
          </a:p>
        </p:txBody>
      </p:sp>
    </p:spTree>
  </p:cSld>
  <p:timing>
    <p:tnLst>
      <p:par>
        <p:cTn id="195" dur="indefinite" restart="never" nodeType="tmRoot">
          <p:childTnLst>
            <p:seq>
              <p:cTn id="196" nodeType="mainSeq"/>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795960" y="208800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254" name="CustomShape 2"/>
          <p:cNvSpPr/>
          <p:nvPr/>
        </p:nvSpPr>
        <p:spPr>
          <a:xfrm>
            <a:off x="457200" y="3886200"/>
            <a:ext cx="8381520" cy="21333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Hive is a data warehouse layer build on top of Hadoop</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Allows you define a structure for your unstructured Big Data</a:t>
            </a:r>
            <a:endParaRPr b="0" lang="en-IE" sz="1800" spc="-1" strike="noStrike">
              <a:latin typeface="Arial"/>
            </a:endParaRPr>
          </a:p>
          <a:p>
            <a:pPr marL="285840" indent="-285480">
              <a:lnSpc>
                <a:spcPct val="100000"/>
              </a:lnSpc>
              <a:buClr>
                <a:srgbClr val="8b8b8b"/>
              </a:buClr>
              <a:buFont typeface="Arial"/>
              <a:buChar char="•"/>
            </a:pPr>
            <a:r>
              <a:rPr b="0" lang="en-IE" sz="1800" spc="-1" strike="noStrike">
                <a:solidFill>
                  <a:srgbClr val="8b8b8b"/>
                </a:solidFill>
                <a:latin typeface="Calibri"/>
                <a:ea typeface="DejaVu Sans"/>
              </a:rPr>
              <a:t>Simplifies analysis  and queries with an SQL like language called HiveSQL</a:t>
            </a:r>
            <a:endParaRPr b="0" lang="en-IE" sz="1800" spc="-1" strike="noStrike">
              <a:latin typeface="Arial"/>
            </a:endParaRPr>
          </a:p>
          <a:p>
            <a:pPr>
              <a:lnSpc>
                <a:spcPct val="100000"/>
              </a:lnSpc>
            </a:pPr>
            <a:endParaRPr b="0" lang="en-IE" sz="1800" spc="-1" strike="noStrike">
              <a:latin typeface="Arial"/>
            </a:endParaRPr>
          </a:p>
        </p:txBody>
      </p:sp>
    </p:spTree>
  </p:cSld>
  <p:timing>
    <p:tnLst>
      <p:par>
        <p:cTn id="197" dur="indefinite" restart="never" nodeType="tmRoot">
          <p:childTnLst>
            <p:seq>
              <p:cTn id="19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1929</TotalTime>
  <Application>LibreOffice/5.4.6.2$Linux_X86_64 LibreOffice_project/40m0$Build-2</Application>
  <Words>3946</Words>
  <Paragraphs>556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en-IE</dc:language>
  <cp:lastModifiedBy/>
  <dcterms:modified xsi:type="dcterms:W3CDTF">2018-04-25T00:08:45Z</dcterms:modified>
  <cp:revision>58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83</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83</vt:i4>
  </property>
</Properties>
</file>