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6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69AD-CCCF-4C41-8AF7-3CBE4F5D329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E1875-9936-49E8-A7D5-816B1B90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3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Perl (uppercase)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High-level language - very high level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Glue language - excellent for uniting different systems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Scripting language - easy to write functional code and CGI programs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Text-processing language - powerful regular expressions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Object-oriented language - OOP is simple but not required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Open-source and free language - supported by a helpful international community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6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Whitespace is ignored, so format for readability</a:t>
            </a:r>
          </a:p>
          <a:p>
            <a:r>
              <a:rPr lang="en-US" sz="2800" dirty="0" smtClean="0"/>
              <a:t>Comments begin with a # character</a:t>
            </a:r>
          </a:p>
          <a:p>
            <a:r>
              <a:rPr lang="en-US" sz="2800" dirty="0" smtClean="0"/>
              <a:t>All statements end with semicolons</a:t>
            </a:r>
          </a:p>
          <a:p>
            <a:r>
              <a:rPr lang="en-US" sz="2800" dirty="0" smtClean="0"/>
              <a:t>Statements may be combined into blocks with curly braces ({})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27119"/>
              </p:ext>
            </p:extLst>
          </p:nvPr>
        </p:nvGraphicFramePr>
        <p:xfrm>
          <a:off x="533400" y="4114800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#!/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usr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/bin/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# The Perl version of "Hello, world."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use strict;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use warnings;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"Just another Perl hacker.\n";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Scalars - single values</a:t>
            </a:r>
          </a:p>
          <a:p>
            <a:r>
              <a:rPr lang="en-US" dirty="0" smtClean="0"/>
              <a:t>Arrays - multiple ordered values</a:t>
            </a:r>
          </a:p>
          <a:p>
            <a:r>
              <a:rPr lang="en-US" dirty="0" smtClean="0"/>
              <a:t>Hashes - </a:t>
            </a:r>
            <a:r>
              <a:rPr lang="en-US" dirty="0" err="1" smtClean="0"/>
              <a:t>mulitple</a:t>
            </a:r>
            <a:r>
              <a:rPr lang="en-US" dirty="0" smtClean="0"/>
              <a:t> unordered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any single value</a:t>
            </a:r>
          </a:p>
          <a:p>
            <a:r>
              <a:rPr lang="en-US" dirty="0" smtClean="0"/>
              <a:t>Have a name preceded by a $ character</a:t>
            </a:r>
          </a:p>
          <a:p>
            <a:r>
              <a:rPr lang="en-US" dirty="0" smtClean="0"/>
              <a:t>May be declared in a local scope with a my qualifier</a:t>
            </a:r>
          </a:p>
          <a:p>
            <a:r>
              <a:rPr lang="en-US" dirty="0" smtClean="0"/>
              <a:t>Dynamically assume whatever value is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any single value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integer (12, 1E+100)</a:t>
            </a:r>
          </a:p>
          <a:p>
            <a:pPr lvl="2"/>
            <a:r>
              <a:rPr lang="en-US" dirty="0" smtClean="0"/>
              <a:t>real (3.14159, 2.71828182845905)</a:t>
            </a:r>
          </a:p>
          <a:p>
            <a:pPr lvl="2"/>
            <a:r>
              <a:rPr lang="en-US" dirty="0" smtClean="0"/>
              <a:t>decimal (15), octal (017), or hexadecimal (0xF)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a single character ("a")</a:t>
            </a:r>
          </a:p>
          <a:p>
            <a:pPr lvl="2"/>
            <a:r>
              <a:rPr lang="en-US" dirty="0" smtClean="0"/>
              <a:t>many characters ("A quick brown...")</a:t>
            </a:r>
          </a:p>
          <a:p>
            <a:pPr lvl="1"/>
            <a:r>
              <a:rPr lang="en-US" dirty="0" smtClean="0"/>
              <a:t>Unicode ("\x{263A}", UTF-8 format)</a:t>
            </a:r>
          </a:p>
          <a:p>
            <a:pPr lvl="1"/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name preceded by a $ character</a:t>
            </a:r>
          </a:p>
          <a:p>
            <a:r>
              <a:rPr lang="en-US" dirty="0" smtClean="0"/>
              <a:t>Up to 251 alphabetic, numeric, and underscore characters</a:t>
            </a:r>
          </a:p>
          <a:p>
            <a:r>
              <a:rPr lang="en-US" dirty="0" smtClean="0"/>
              <a:t>Must not begin with a digit</a:t>
            </a:r>
          </a:p>
          <a:p>
            <a:r>
              <a:rPr lang="en-US" dirty="0" smtClean="0"/>
              <a:t>Case-sensitive</a:t>
            </a:r>
          </a:p>
          <a:p>
            <a:r>
              <a:rPr lang="en-US" dirty="0" smtClean="0"/>
              <a:t>Some special names are reserved ($_, $1, $/)</a:t>
            </a:r>
          </a:p>
          <a:p>
            <a:r>
              <a:rPr lang="en-US" dirty="0" smtClean="0"/>
              <a:t>Good style recommends descriptive words separated by underscores for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declared in a local scope with a my qualifier</a:t>
            </a:r>
          </a:p>
          <a:p>
            <a:r>
              <a:rPr lang="en-US" sz="2000" dirty="0" smtClean="0"/>
              <a:t>Required under use strict</a:t>
            </a:r>
          </a:p>
          <a:p>
            <a:r>
              <a:rPr lang="en-US" sz="2000" dirty="0" smtClean="0"/>
              <a:t>Helps avoid common mistakes</a:t>
            </a:r>
          </a:p>
          <a:p>
            <a:r>
              <a:rPr lang="en-US" sz="2000" dirty="0" smtClean="0"/>
              <a:t>Limits the variable to its enclosing block</a:t>
            </a:r>
          </a:p>
          <a:p>
            <a:r>
              <a:rPr lang="en-US" sz="2000" dirty="0" smtClean="0"/>
              <a:t>Declaring a variable without assigning a value leaves its value undefined</a:t>
            </a:r>
          </a:p>
          <a:p>
            <a:r>
              <a:rPr lang="en-US" sz="2000" dirty="0" smtClean="0"/>
              <a:t>May declare a variable and assign a value in the same statement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19974"/>
              </p:ext>
            </p:extLst>
          </p:nvPr>
        </p:nvGraphicFramePr>
        <p:xfrm>
          <a:off x="533400" y="4114800"/>
          <a:ext cx="8077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use strict;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my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apple_variety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;                # Value undefined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apple_variety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= "Red Delicious"; # Defined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apple_vareity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= "Granny Smith";  # Error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my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apple_color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= "red";          # Declare and define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Dynamically assume whatever value is assigned</a:t>
            </a:r>
          </a:p>
          <a:p>
            <a:r>
              <a:rPr lang="en-US" sz="2400" dirty="0" smtClean="0"/>
              <a:t>Scalar is a basic type in Perl</a:t>
            </a:r>
          </a:p>
          <a:p>
            <a:r>
              <a:rPr lang="en-US" sz="2400" dirty="0" smtClean="0"/>
              <a:t>Any scalar value can be freely assigned to any scalar variable</a:t>
            </a:r>
          </a:p>
          <a:p>
            <a:r>
              <a:rPr lang="en-US" sz="2400" dirty="0" smtClean="0"/>
              <a:t>No need to "cast" or </a:t>
            </a:r>
            <a:r>
              <a:rPr lang="en-US" sz="2400" dirty="0" err="1" smtClean="0"/>
              <a:t>redeclare</a:t>
            </a:r>
            <a:r>
              <a:rPr lang="en-US" sz="2400" dirty="0" smtClean="0"/>
              <a:t> values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0431"/>
              </p:ext>
            </p:extLst>
          </p:nvPr>
        </p:nvGraphicFramePr>
        <p:xfrm>
          <a:off x="685800" y="3825240"/>
          <a:ext cx="7620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$quantity = 6;         # Declare &amp; define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$quantity = "half dozen"; # Now a string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$quantity = 0.5 * 12;     # Numeric again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any number of ordered scalars</a:t>
            </a:r>
          </a:p>
          <a:p>
            <a:r>
              <a:rPr lang="en-US" dirty="0" smtClean="0"/>
              <a:t>Have a name preceded by an @ character</a:t>
            </a:r>
          </a:p>
          <a:p>
            <a:r>
              <a:rPr lang="en-US" dirty="0" smtClean="0"/>
              <a:t>May be declared in a local scope with a my qualifier</a:t>
            </a:r>
          </a:p>
          <a:p>
            <a:r>
              <a:rPr lang="en-US" dirty="0" smtClean="0"/>
              <a:t>Indexed by number</a:t>
            </a:r>
          </a:p>
          <a:p>
            <a:r>
              <a:rPr lang="en-US" dirty="0" smtClean="0"/>
              <a:t>May be assigned in several ways</a:t>
            </a:r>
          </a:p>
          <a:p>
            <a:r>
              <a:rPr lang="en-US" dirty="0" smtClean="0"/>
              <a:t>Dynamically assume whatever values or size needed</a:t>
            </a:r>
          </a:p>
          <a:p>
            <a:r>
              <a:rPr lang="en-US" dirty="0" smtClean="0"/>
              <a:t>May be sliced</a:t>
            </a:r>
          </a:p>
          <a:p>
            <a:r>
              <a:rPr lang="en-US" dirty="0" smtClean="0"/>
              <a:t>Easy to 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 any number of ordered scalars</a:t>
            </a:r>
          </a:p>
          <a:p>
            <a:r>
              <a:rPr lang="en-US" sz="2400" dirty="0" smtClean="0"/>
              <a:t>numbers</a:t>
            </a:r>
          </a:p>
          <a:p>
            <a:r>
              <a:rPr lang="en-US" sz="2400" dirty="0" smtClean="0"/>
              <a:t>strings</a:t>
            </a:r>
          </a:p>
          <a:p>
            <a:r>
              <a:rPr lang="en-US" sz="2400" dirty="0" smtClean="0"/>
              <a:t>references</a:t>
            </a:r>
          </a:p>
          <a:p>
            <a:r>
              <a:rPr lang="en-US" sz="2400" dirty="0" smtClean="0"/>
              <a:t>any combination of above</a:t>
            </a:r>
          </a:p>
          <a:p>
            <a:r>
              <a:rPr lang="en-US" sz="2400" dirty="0" smtClean="0"/>
              <a:t>Have a name preceded by an @ character</a:t>
            </a:r>
          </a:p>
          <a:p>
            <a:r>
              <a:rPr lang="en-US" sz="2400" dirty="0" smtClean="0"/>
              <a:t>May be declared in a local scope with a my qualifier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09549"/>
              </p:ext>
            </p:extLst>
          </p:nvPr>
        </p:nvGraphicFramePr>
        <p:xfrm>
          <a:off x="457200" y="50292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my @</a:t>
                      </a:r>
                      <a:r>
                        <a:rPr lang="en-US" dirty="0" err="1" smtClean="0"/>
                        <a:t>fibonacci</a:t>
                      </a:r>
                      <a:r>
                        <a:rPr lang="en-US" dirty="0" smtClean="0"/>
                        <a:t> = (1, 1, 2, 3, 5, 8, 11);         # Numbers</a:t>
                      </a:r>
                    </a:p>
                    <a:p>
                      <a:r>
                        <a:rPr lang="en-US" dirty="0" smtClean="0"/>
                        <a:t> my @fruits = ("apples", "bananas", "cherries"); # Strings</a:t>
                      </a:r>
                    </a:p>
                    <a:p>
                      <a:r>
                        <a:rPr lang="en-US" dirty="0" smtClean="0"/>
                        <a:t> my @</a:t>
                      </a:r>
                      <a:r>
                        <a:rPr lang="en-US" dirty="0" err="1" smtClean="0"/>
                        <a:t>grade_synonyms</a:t>
                      </a:r>
                      <a:r>
                        <a:rPr lang="en-US" dirty="0" smtClean="0"/>
                        <a:t> = (100, "A++", "Perfect");   # Both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Indexed by number</a:t>
            </a:r>
          </a:p>
          <a:p>
            <a:pPr lvl="1"/>
            <a:r>
              <a:rPr lang="en-US" sz="2000" dirty="0" smtClean="0"/>
              <a:t>An index in square brackets refers to an array item</a:t>
            </a:r>
          </a:p>
          <a:p>
            <a:pPr lvl="1"/>
            <a:r>
              <a:rPr lang="en-US" sz="2000" dirty="0" smtClean="0"/>
              <a:t>Each item is a scalar, so use scalar syntax $array[$index]</a:t>
            </a:r>
          </a:p>
          <a:p>
            <a:pPr lvl="1"/>
            <a:r>
              <a:rPr lang="en-US" sz="2000" dirty="0" smtClean="0"/>
              <a:t>By default, first item is index 0</a:t>
            </a:r>
          </a:p>
          <a:p>
            <a:pPr lvl="1"/>
            <a:r>
              <a:rPr lang="en-US" sz="2000" dirty="0" smtClean="0"/>
              <a:t>Last item is index $#array</a:t>
            </a:r>
          </a:p>
          <a:p>
            <a:pPr lvl="1"/>
            <a:r>
              <a:rPr lang="en-US" sz="2000" dirty="0" smtClean="0"/>
              <a:t>Negative numbers count from end of list</a:t>
            </a:r>
          </a:p>
          <a:p>
            <a:pPr lvl="1"/>
            <a:r>
              <a:rPr lang="en-US" sz="2000" dirty="0" smtClean="0"/>
              <a:t>Can directly assign an array item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4155"/>
              </p:ext>
            </p:extLst>
          </p:nvPr>
        </p:nvGraphicFramePr>
        <p:xfrm>
          <a:off x="762000" y="43434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my @fruits = ("apples", "bananas", "cherries");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print "Fruit flies like $fruits[1].\n";	            </a:t>
                      </a:r>
                    </a:p>
                    <a:p>
                      <a:r>
                        <a:rPr lang="en-US" dirty="0" smtClean="0"/>
                        <a:t>        print "Life is like a bowl of $fruits[$#fruits].\n";</a:t>
                      </a:r>
                    </a:p>
                    <a:p>
                      <a:r>
                        <a:rPr lang="en-US" dirty="0" smtClean="0"/>
                        <a:t>        print "We need more $fruits[-3] to make the pie.\n";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$fruits[0] = "oranges"; # Replace apples with oranges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err="1" smtClean="0"/>
              <a:t>perl</a:t>
            </a:r>
            <a:r>
              <a:rPr lang="en-US" sz="1800" dirty="0" smtClean="0"/>
              <a:t> (lowercase)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The language compiler/interpreter program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Compiles and interprets source code in single step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Accepts many useful command-line arguments for simple "one-line" scripts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75022"/>
              </p:ext>
            </p:extLst>
          </p:nvPr>
        </p:nvGraphicFramePr>
        <p:xfrm>
          <a:off x="1447800" y="38100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-ne 'print' filename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-ne 'print if /match/' filename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-pi -e 's/19100/2000/g' files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perldoc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perlrun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May be assigned in several ways</a:t>
            </a:r>
          </a:p>
          <a:p>
            <a:pPr lvl="1"/>
            <a:r>
              <a:rPr lang="en-US" sz="2000" dirty="0" smtClean="0"/>
              <a:t>Items bounded by parentheses and separated by commas</a:t>
            </a:r>
          </a:p>
          <a:p>
            <a:pPr lvl="1"/>
            <a:r>
              <a:rPr lang="en-US" sz="2000" dirty="0" smtClean="0"/>
              <a:t>Numeric value ranges denoted by .. operator</a:t>
            </a:r>
          </a:p>
          <a:p>
            <a:pPr lvl="1"/>
            <a:r>
              <a:rPr lang="en-US" sz="2000" dirty="0" smtClean="0"/>
              <a:t>Quoted word lists using </a:t>
            </a:r>
            <a:r>
              <a:rPr lang="en-US" sz="2000" dirty="0" err="1" smtClean="0"/>
              <a:t>qw</a:t>
            </a:r>
            <a:r>
              <a:rPr lang="en-US" sz="2000" dirty="0" smtClean="0"/>
              <a:t> operator</a:t>
            </a:r>
          </a:p>
          <a:p>
            <a:pPr lvl="1"/>
            <a:r>
              <a:rPr lang="en-US" sz="2000" dirty="0" err="1"/>
              <a:t>s</a:t>
            </a:r>
            <a:r>
              <a:rPr lang="en-US" sz="2000" dirty="0" err="1" smtClean="0"/>
              <a:t>ublists</a:t>
            </a:r>
            <a:r>
              <a:rPr lang="en-US" sz="2000" dirty="0" smtClean="0"/>
              <a:t> are "flattened" into a single array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59043"/>
              </p:ext>
            </p:extLst>
          </p:nvPr>
        </p:nvGraphicFramePr>
        <p:xfrm>
          <a:off x="914400" y="3779520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prime_numbers</a:t>
                      </a:r>
                      <a:r>
                        <a:rPr lang="en-US" sz="1600" dirty="0" smtClean="0"/>
                        <a:t> = (2, 3, 5, 7, 11, 13);          # Comma-separated</a:t>
                      </a:r>
                    </a:p>
                    <a:p>
                      <a:r>
                        <a:rPr lang="en-US" sz="1600" dirty="0" smtClean="0"/>
                        <a:t>  @</a:t>
                      </a:r>
                      <a:r>
                        <a:rPr lang="en-US" sz="1600" dirty="0" err="1" smtClean="0"/>
                        <a:t>composite_numbers</a:t>
                      </a:r>
                      <a:r>
                        <a:rPr lang="en-US" sz="1600" dirty="0" smtClean="0"/>
                        <a:t> = (4, 6, 8..10, 12, 14..16); # Numeric ranges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@fruits = ("apples", "bananas", "cherries");</a:t>
                      </a:r>
                    </a:p>
                    <a:p>
                      <a:r>
                        <a:rPr lang="en-US" sz="1600" dirty="0" smtClean="0"/>
                        <a:t>   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(apples bananas cherries);          # Same as above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smtClean="0"/>
                        <a:t>@veggies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(radishes spinach);</a:t>
                      </a:r>
                    </a:p>
                    <a:p>
                      <a:r>
                        <a:rPr lang="en-US" sz="1600" dirty="0" smtClean="0"/>
                        <a:t>   @</a:t>
                      </a:r>
                      <a:r>
                        <a:rPr lang="en-US" sz="1600" dirty="0" err="1" smtClean="0"/>
                        <a:t>grocery_list</a:t>
                      </a:r>
                      <a:r>
                        <a:rPr lang="en-US" sz="1600" dirty="0" smtClean="0"/>
                        <a:t> = (@fruits, @veggies, "milk");</a:t>
                      </a:r>
                    </a:p>
                    <a:p>
                      <a:r>
                        <a:rPr lang="en-US" sz="1600" dirty="0" smtClean="0"/>
                        <a:t>    print "@</a:t>
                      </a:r>
                      <a:r>
                        <a:rPr lang="en-US" sz="1600" dirty="0" err="1" smtClean="0"/>
                        <a:t>grocery_list</a:t>
                      </a:r>
                      <a:r>
                        <a:rPr lang="en-US" sz="1600" dirty="0" smtClean="0"/>
                        <a:t>\n";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sliced</a:t>
            </a:r>
          </a:p>
          <a:p>
            <a:pPr lvl="1"/>
            <a:r>
              <a:rPr lang="en-US" sz="1600" dirty="0" smtClean="0"/>
              <a:t>A slice (or sub-array) is itself an array</a:t>
            </a:r>
          </a:p>
          <a:p>
            <a:pPr lvl="1"/>
            <a:r>
              <a:rPr lang="en-US" sz="1600" dirty="0" smtClean="0"/>
              <a:t>Take an array slice with @array[@indices]</a:t>
            </a:r>
          </a:p>
          <a:p>
            <a:pPr lvl="1"/>
            <a:r>
              <a:rPr lang="en-US" sz="1600" dirty="0" smtClean="0"/>
              <a:t>$array[0] is a scalar, that is, a single value</a:t>
            </a:r>
          </a:p>
          <a:p>
            <a:pPr lvl="1"/>
            <a:r>
              <a:rPr lang="en-US" sz="1600" dirty="0" smtClean="0"/>
              <a:t>@array[0] is an array, containing a single scalar</a:t>
            </a:r>
          </a:p>
          <a:p>
            <a:pPr lvl="1"/>
            <a:r>
              <a:rPr lang="en-US" sz="1600" dirty="0" smtClean="0"/>
              <a:t>Scalars always begin with $</a:t>
            </a:r>
          </a:p>
          <a:p>
            <a:pPr lvl="1"/>
            <a:r>
              <a:rPr lang="en-US" sz="1600" dirty="0" smtClean="0"/>
              <a:t>Arrays always begin with @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4499"/>
              </p:ext>
            </p:extLst>
          </p:nvPr>
        </p:nvGraphicFramePr>
        <p:xfrm>
          <a:off x="914400" y="4053840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 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(apples bananas cherries oranges);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  my @yummy = @fruits[1,3];</a:t>
                      </a:r>
                    </a:p>
                    <a:p>
                      <a:r>
                        <a:rPr lang="en-US" sz="1600" dirty="0" smtClean="0"/>
                        <a:t>        print "My favorite fruits are: @yummy\n";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  my @berries = @fruits[2];</a:t>
                      </a:r>
                    </a:p>
                    <a:p>
                      <a:r>
                        <a:rPr lang="en-US" sz="1600" dirty="0" smtClean="0"/>
                        <a:t>        push @berries, "cranberries";</a:t>
                      </a:r>
                    </a:p>
                    <a:p>
                      <a:r>
                        <a:rPr lang="en-US" sz="1600" dirty="0" smtClean="0"/>
                        <a:t>        print "These fruits are berries: @berries\n";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Dynamically assume whatever values or size needed</a:t>
            </a:r>
          </a:p>
          <a:p>
            <a:pPr lvl="1"/>
            <a:r>
              <a:rPr lang="en-US" sz="1600" dirty="0" smtClean="0"/>
              <a:t>Can dynamically lengthen or shorten arrays</a:t>
            </a:r>
          </a:p>
          <a:p>
            <a:pPr lvl="1"/>
            <a:r>
              <a:rPr lang="en-US" sz="1600" dirty="0" smtClean="0"/>
              <a:t>May be defined, but empty</a:t>
            </a:r>
          </a:p>
          <a:p>
            <a:pPr lvl="1"/>
            <a:r>
              <a:rPr lang="en-US" sz="1600" dirty="0" smtClean="0"/>
              <a:t>No predefined size or "out of bounds" error</a:t>
            </a:r>
          </a:p>
          <a:p>
            <a:pPr lvl="1"/>
            <a:r>
              <a:rPr lang="en-US" sz="1600" dirty="0" err="1" smtClean="0"/>
              <a:t>unshift</a:t>
            </a:r>
            <a:r>
              <a:rPr lang="en-US" sz="1600" dirty="0" smtClean="0"/>
              <a:t> and shift add to and remove from the front</a:t>
            </a:r>
          </a:p>
          <a:p>
            <a:pPr lvl="1"/>
            <a:r>
              <a:rPr lang="en-US" sz="1600" dirty="0" smtClean="0"/>
              <a:t>push and pop add to and remove from the end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97973"/>
              </p:ext>
            </p:extLst>
          </p:nvPr>
        </p:nvGraphicFramePr>
        <p:xfrm>
          <a:off x="914400" y="3581400"/>
          <a:ext cx="6096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 @fruits;                            # Undefined</a:t>
                      </a:r>
                    </a:p>
                    <a:p>
                      <a:r>
                        <a:rPr lang="en-US" sz="1600" dirty="0" smtClean="0"/>
                        <a:t>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(apples bananas cherries); # Assigned</a:t>
                      </a:r>
                    </a:p>
                    <a:p>
                      <a:r>
                        <a:rPr lang="en-US" sz="1600" dirty="0" smtClean="0"/>
                        <a:t>@fruits = (@fruits, "dates");          # Lengthen</a:t>
                      </a:r>
                    </a:p>
                    <a:p>
                      <a:r>
                        <a:rPr lang="en-US" sz="1600" dirty="0" smtClean="0"/>
                        <a:t>@fruits = ();                          # Empty</a:t>
                      </a:r>
                    </a:p>
                    <a:p>
                      <a:r>
                        <a:rPr lang="en-US" sz="1600" dirty="0" err="1" smtClean="0"/>
                        <a:t>unshift</a:t>
                      </a:r>
                      <a:r>
                        <a:rPr lang="en-US" sz="1600" dirty="0" smtClean="0"/>
                        <a:t> @fruits, "acorn";              # Add an item to the front</a:t>
                      </a:r>
                    </a:p>
                    <a:p>
                      <a:r>
                        <a:rPr lang="en-US" sz="1600" dirty="0" smtClean="0"/>
                        <a:t>my $nut = shift @fruits;               # Remove from the front</a:t>
                      </a:r>
                    </a:p>
                    <a:p>
                      <a:r>
                        <a:rPr lang="en-US" sz="1600" dirty="0" smtClean="0"/>
                        <a:t>print "Well, a squirrel would think an $nut was a fruit.\n";</a:t>
                      </a:r>
                    </a:p>
                    <a:p>
                      <a:r>
                        <a:rPr lang="en-US" sz="1600" dirty="0" smtClean="0"/>
                        <a:t>push @fruits, "mango";                 # Add an item to the end</a:t>
                      </a:r>
                    </a:p>
                    <a:p>
                      <a:r>
                        <a:rPr lang="en-US" sz="1600" dirty="0" smtClean="0"/>
                        <a:t>my $food = pop @fruits;                # Remove from the end</a:t>
                      </a:r>
                    </a:p>
                    <a:p>
                      <a:r>
                        <a:rPr lang="en-US" sz="1600" dirty="0" smtClean="0"/>
                        <a:t>print "My, that was a yummy $food!\n";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Easy to iterate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 loop iterates over entire array</a:t>
            </a:r>
          </a:p>
          <a:p>
            <a:r>
              <a:rPr lang="en-US" sz="2000" dirty="0" smtClean="0"/>
              <a:t>Good to localize the scalar to the loop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26585"/>
              </p:ext>
            </p:extLst>
          </p:nvPr>
        </p:nvGraphicFramePr>
        <p:xfrm>
          <a:off x="533400" y="3124200"/>
          <a:ext cx="6096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my 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 orange grape cranberry);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  </a:t>
                      </a:r>
                      <a:r>
                        <a:rPr lang="en-US" sz="1600" dirty="0" err="1" smtClean="0"/>
                        <a:t>foreach</a:t>
                      </a:r>
                      <a:r>
                        <a:rPr lang="en-US" sz="1600" dirty="0" smtClean="0"/>
                        <a:t> my $fruit (@fruits) {</a:t>
                      </a:r>
                    </a:p>
                    <a:p>
                      <a:r>
                        <a:rPr lang="en-US" sz="1600" dirty="0" smtClean="0"/>
                        <a:t>	    print "We have $fruit juice in the refrigerator.\n";</a:t>
                      </a:r>
                    </a:p>
                    <a:p>
                      <a:r>
                        <a:rPr lang="en-US" sz="1600" dirty="0" smtClean="0"/>
                        <a:t>        }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Store any number of unordered scalars organized in key/value pairs</a:t>
            </a:r>
          </a:p>
          <a:p>
            <a:r>
              <a:rPr lang="en-US" dirty="0" smtClean="0"/>
              <a:t>Have a name preceded by an % character</a:t>
            </a:r>
          </a:p>
          <a:p>
            <a:r>
              <a:rPr lang="en-US" dirty="0" smtClean="0"/>
              <a:t>May be declared in a local scope with a my qualifier</a:t>
            </a:r>
          </a:p>
          <a:p>
            <a:r>
              <a:rPr lang="en-US" dirty="0" smtClean="0"/>
              <a:t>Indexed by key name</a:t>
            </a:r>
          </a:p>
          <a:p>
            <a:r>
              <a:rPr lang="en-US" dirty="0" smtClean="0"/>
              <a:t>May be assigned in several ways</a:t>
            </a:r>
          </a:p>
          <a:p>
            <a:r>
              <a:rPr lang="en-US" dirty="0" smtClean="0"/>
              <a:t>Dynamically assume whatever values or size needed</a:t>
            </a:r>
          </a:p>
          <a:p>
            <a:r>
              <a:rPr lang="en-US" dirty="0" smtClean="0"/>
              <a:t>May be sliced</a:t>
            </a:r>
          </a:p>
          <a:p>
            <a:r>
              <a:rPr lang="en-US" dirty="0" smtClean="0"/>
              <a:t>Easy to 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Store any number of unordered scalars</a:t>
            </a:r>
          </a:p>
          <a:p>
            <a:r>
              <a:rPr lang="en-US" sz="2000" dirty="0" smtClean="0"/>
              <a:t>numbers</a:t>
            </a:r>
          </a:p>
          <a:p>
            <a:r>
              <a:rPr lang="en-US" sz="2000" dirty="0" smtClean="0"/>
              <a:t>strings</a:t>
            </a:r>
          </a:p>
          <a:p>
            <a:r>
              <a:rPr lang="en-US" sz="2000" dirty="0" smtClean="0"/>
              <a:t>references</a:t>
            </a:r>
          </a:p>
          <a:p>
            <a:r>
              <a:rPr lang="en-US" sz="2000" dirty="0" smtClean="0"/>
              <a:t>any combination of above</a:t>
            </a:r>
          </a:p>
          <a:p>
            <a:r>
              <a:rPr lang="en-US" sz="2000" dirty="0" smtClean="0"/>
              <a:t>Organized in key/value pairs</a:t>
            </a:r>
          </a:p>
          <a:p>
            <a:r>
              <a:rPr lang="en-US" sz="2000" dirty="0" smtClean="0"/>
              <a:t>Have a name preceded by an % character</a:t>
            </a:r>
          </a:p>
          <a:p>
            <a:r>
              <a:rPr lang="en-US" sz="2000" dirty="0" smtClean="0"/>
              <a:t>May be declared in a local scope with a my qualifier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00171"/>
              </p:ext>
            </p:extLst>
          </p:nvPr>
        </p:nvGraphicFramePr>
        <p:xfrm>
          <a:off x="533400" y="48006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%wheels = (unicycle =&gt; 1,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bike     =&gt; 2,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tricycle =&gt; 3,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car      =&gt; 4,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semi     =&gt; 18);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Indexed by key name</a:t>
            </a:r>
          </a:p>
          <a:p>
            <a:r>
              <a:rPr lang="en-US" sz="2000" dirty="0" smtClean="0"/>
              <a:t>An index in curly braces refers to a hash item</a:t>
            </a:r>
          </a:p>
          <a:p>
            <a:r>
              <a:rPr lang="en-US" sz="2000" dirty="0" smtClean="0"/>
              <a:t>Each item is a scalar, so use scalar syntax $hash{$key}</a:t>
            </a:r>
          </a:p>
          <a:p>
            <a:r>
              <a:rPr lang="en-US" sz="2000" dirty="0" smtClean="0"/>
              <a:t>Items are stored in random order</a:t>
            </a:r>
          </a:p>
          <a:p>
            <a:r>
              <a:rPr lang="en-US" sz="2000" dirty="0" smtClean="0"/>
              <a:t>Looking up items is faster than searching through an array</a:t>
            </a:r>
          </a:p>
          <a:p>
            <a:r>
              <a:rPr lang="en-US" sz="2000" dirty="0" smtClean="0"/>
              <a:t>Can directly assign a hash item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43207"/>
              </p:ext>
            </p:extLst>
          </p:nvPr>
        </p:nvGraphicFramePr>
        <p:xfrm>
          <a:off x="533400" y="4114800"/>
          <a:ext cx="7772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"A bicycle has $wheels{bike} wheels.\n";             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$wheels{bike} = 4; # Adds training wheels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"A bicycle with training wheels has $wheels{bike} wheels.\n";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assigned in several ways</a:t>
            </a:r>
          </a:p>
          <a:p>
            <a:r>
              <a:rPr lang="en-US" sz="2000" dirty="0" smtClean="0"/>
              <a:t>Items bounded by parentheses and separated by commas</a:t>
            </a:r>
          </a:p>
          <a:p>
            <a:r>
              <a:rPr lang="en-US" sz="2000" dirty="0" smtClean="0"/>
              <a:t>Special =&gt; operator quotes the key</a:t>
            </a:r>
          </a:p>
          <a:p>
            <a:r>
              <a:rPr lang="en-US" sz="2000" dirty="0" err="1" smtClean="0"/>
              <a:t>Sublists</a:t>
            </a:r>
            <a:r>
              <a:rPr lang="en-US" sz="2000" dirty="0" smtClean="0"/>
              <a:t> are "flattened" into a single hash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43339"/>
              </p:ext>
            </p:extLst>
          </p:nvPr>
        </p:nvGraphicFramePr>
        <p:xfrm>
          <a:off x="533400" y="327660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%dessert = ("pie", "apple", "cake", "carrot", "sorbet", "orange");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%dessert = (pie    =&gt; "apple",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cake   =&gt; "carrot",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sorbet =&gt; "orange"); # Same, but easier to read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ice_cream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(bowl =&gt; "chocolate", float =&gt; "root beer");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%choices = (%dessert, 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ice_cream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would like $choices{sorbet} sorbet.\n";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Dynamically assume whatever values or size needed</a:t>
            </a:r>
          </a:p>
          <a:p>
            <a:r>
              <a:rPr lang="en-US" sz="2000" dirty="0" smtClean="0"/>
              <a:t>Can dynamically lengthen or shorten hashes</a:t>
            </a:r>
          </a:p>
          <a:p>
            <a:r>
              <a:rPr lang="en-US" sz="2000" dirty="0" smtClean="0"/>
              <a:t>May be defined, but empty</a:t>
            </a:r>
          </a:p>
          <a:p>
            <a:r>
              <a:rPr lang="en-US" sz="2000" dirty="0" smtClean="0"/>
              <a:t>No predefined size or "out of bounds" error</a:t>
            </a:r>
          </a:p>
          <a:p>
            <a:r>
              <a:rPr lang="en-US" sz="2000" dirty="0" smtClean="0"/>
              <a:t>New keys are auto-instantiated when used</a:t>
            </a:r>
          </a:p>
          <a:p>
            <a:r>
              <a:rPr lang="en-US" sz="2000" dirty="0" smtClean="0"/>
              <a:t>Old keys may be deleted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61233"/>
              </p:ext>
            </p:extLst>
          </p:nvPr>
        </p:nvGraphicFramePr>
        <p:xfrm>
          <a:off x="609600" y="3962400"/>
          <a:ext cx="77724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%wheels = (unicycle =&gt; 1,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bike     =&gt; 2,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tricycle =&gt; 3);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$wheels{car} = 4; # Creates a new key/value pair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$wheels{van} = 4; # Creates another new key/value pair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delete $wheels{unicycle};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sliced</a:t>
            </a:r>
          </a:p>
          <a:p>
            <a:r>
              <a:rPr lang="en-US" sz="2000" dirty="0" smtClean="0"/>
              <a:t>A slice is an array of the hash's values</a:t>
            </a:r>
          </a:p>
          <a:p>
            <a:r>
              <a:rPr lang="en-US" sz="2000" dirty="0" smtClean="0"/>
              <a:t>Take a hash slice with @hash{@keys}</a:t>
            </a:r>
          </a:p>
          <a:p>
            <a:r>
              <a:rPr lang="en-US" sz="2000" dirty="0" smtClean="0"/>
              <a:t>$hash{cow} is a scalar, that is, a single value</a:t>
            </a:r>
          </a:p>
          <a:p>
            <a:r>
              <a:rPr lang="en-US" sz="2000" dirty="0" smtClean="0"/>
              <a:t>@hash{cow} is an array, containing a single scalar</a:t>
            </a:r>
          </a:p>
          <a:p>
            <a:r>
              <a:rPr lang="en-US" sz="2000" dirty="0" smtClean="0"/>
              <a:t>Hashes always begin with %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1923"/>
              </p:ext>
            </p:extLst>
          </p:nvPr>
        </p:nvGraphicFramePr>
        <p:xfrm>
          <a:off x="609600" y="3962400"/>
          <a:ext cx="7772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%sounds = (cow   =&gt; 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moooo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duck  =&gt; "quack",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horse =&gt; "whinny",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sheep =&gt; "baa",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hen   =&gt; "cluck",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pig   =&gt; "oink");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barnyard_sounds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@sounds{"horse", "hen", "pig"};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heard the following in the barnyard: @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barnyard_sounds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Perl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History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Perl has evolved over time to meet new needs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First version (1) released in 1987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Modern version (5) released in 1994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Current version (5.26.0) released in 2017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Perl 6 is available, but not widely used.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Some of the language has been changed and extended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76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Easy to iterate</a:t>
            </a:r>
          </a:p>
          <a:p>
            <a:r>
              <a:rPr lang="en-US" sz="2000" dirty="0" smtClean="0"/>
              <a:t>keys returns a list of the keys</a:t>
            </a:r>
          </a:p>
          <a:p>
            <a:r>
              <a:rPr lang="en-US" sz="2000" dirty="0" smtClean="0"/>
              <a:t>values returns a list of the values</a:t>
            </a:r>
          </a:p>
          <a:p>
            <a:r>
              <a:rPr lang="en-US" sz="2000" dirty="0" smtClean="0"/>
              <a:t>each returns key/value pairs in random order</a:t>
            </a:r>
          </a:p>
          <a:p>
            <a:r>
              <a:rPr lang="en-US" sz="2000" dirty="0" smtClean="0"/>
              <a:t>while loop can iterate over entire hash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07676"/>
              </p:ext>
            </p:extLst>
          </p:nvPr>
        </p:nvGraphicFramePr>
        <p:xfrm>
          <a:off x="609600" y="3962400"/>
          <a:ext cx="77724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@animals = keys %sounds;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@noises = values %sounds;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while (my ($animal, $noise) = each %sounds) {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"Old MacDonald had a $animal.";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print "  With a $noise! $noise! here...\n";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5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Context determines how variables and values are evaluated</a:t>
            </a:r>
          </a:p>
          <a:p>
            <a:r>
              <a:rPr lang="en-US" dirty="0" smtClean="0"/>
              <a:t>In Perl, is "1" a number, a string, or a </a:t>
            </a:r>
            <a:r>
              <a:rPr lang="en-US" dirty="0" err="1" smtClean="0"/>
              <a:t>boolean</a:t>
            </a:r>
            <a:r>
              <a:rPr lang="en-US" dirty="0" smtClean="0"/>
              <a:t> value?</a:t>
            </a:r>
          </a:p>
          <a:p>
            <a:r>
              <a:rPr lang="en-US" dirty="0" smtClean="0"/>
              <a:t>In English, is "fly" a noun, a verb, or an adjective?</a:t>
            </a:r>
          </a:p>
          <a:p>
            <a:r>
              <a:rPr lang="en-US" dirty="0" smtClean="0"/>
              <a:t>A variable or value can have different meanings in different contexts</a:t>
            </a:r>
          </a:p>
          <a:p>
            <a:r>
              <a:rPr lang="en-US" dirty="0" smtClean="0"/>
              <a:t>Context is more important than "type"</a:t>
            </a:r>
          </a:p>
          <a:p>
            <a:r>
              <a:rPr lang="en-US" dirty="0" smtClean="0"/>
              <a:t>Several types of scalar context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Scalar vs. list context</a:t>
            </a:r>
          </a:p>
          <a:p>
            <a:r>
              <a:rPr lang="en-US" dirty="0" smtClean="0"/>
              <a:t>Scalar context require a single value</a:t>
            </a:r>
          </a:p>
          <a:p>
            <a:r>
              <a:rPr lang="en-US" dirty="0" smtClean="0"/>
              <a:t>List context allows multiple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Numeric operations apply a numeric context</a:t>
            </a:r>
          </a:p>
          <a:p>
            <a:r>
              <a:rPr lang="en-US" sz="2000" dirty="0" smtClean="0"/>
              <a:t>Undefined values are treated as zero</a:t>
            </a:r>
          </a:p>
          <a:p>
            <a:r>
              <a:rPr lang="en-US" sz="2000" dirty="0" smtClean="0"/>
              <a:t>Scalars are evaluated as numbers</a:t>
            </a:r>
          </a:p>
          <a:p>
            <a:r>
              <a:rPr lang="en-US" sz="2000" dirty="0" smtClean="0"/>
              <a:t>Strings are converted to their numeric value automatically</a:t>
            </a:r>
          </a:p>
          <a:p>
            <a:r>
              <a:rPr lang="en-US" sz="2000" dirty="0" smtClean="0"/>
              <a:t>Non-number strings are converted to zero</a:t>
            </a:r>
          </a:p>
          <a:p>
            <a:r>
              <a:rPr lang="en-US" sz="2000" dirty="0" smtClean="0"/>
              <a:t>Arrays are evaluated as their length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4004"/>
              </p:ext>
            </p:extLst>
          </p:nvPr>
        </p:nvGraphicFramePr>
        <p:xfrm>
          <a:off x="609600" y="3962400"/>
          <a:ext cx="7772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$number;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$string;                  # Zero in numeric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$string + 17;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"Number is $number.\n";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"5.2";             # 5.2 in numeric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$string + 17;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"Number is $number.\n";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"five";            # Zero in numeric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$string + 17;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"Number is $number.\n";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String operations apply a string context</a:t>
            </a:r>
          </a:p>
          <a:p>
            <a:r>
              <a:rPr lang="en-US" dirty="0" smtClean="0"/>
              <a:t>Period (.) performs string concatenation</a:t>
            </a:r>
          </a:p>
          <a:p>
            <a:r>
              <a:rPr lang="en-US" dirty="0" smtClean="0"/>
              <a:t>Double quotes ("") interpolate variable in string context</a:t>
            </a:r>
          </a:p>
          <a:p>
            <a:r>
              <a:rPr lang="en-US" dirty="0" smtClean="0"/>
              <a:t>Undefined values are treated as empty strings</a:t>
            </a:r>
          </a:p>
          <a:p>
            <a:r>
              <a:rPr lang="en-US" dirty="0" smtClean="0"/>
              <a:t>Scalars are evaluated as strings</a:t>
            </a:r>
          </a:p>
          <a:p>
            <a:r>
              <a:rPr lang="en-US" dirty="0" smtClean="0"/>
              <a:t>Numbers are converted to their string value automatically</a:t>
            </a:r>
          </a:p>
          <a:p>
            <a:r>
              <a:rPr lang="en-US" dirty="0" smtClean="0"/>
              <a:t>Special formatting can be done with </a:t>
            </a:r>
            <a:r>
              <a:rPr lang="en-US" dirty="0" err="1" smtClean="0"/>
              <a:t>sprintf</a:t>
            </a:r>
            <a:endParaRPr lang="en-US" dirty="0" smtClean="0"/>
          </a:p>
          <a:p>
            <a:r>
              <a:rPr lang="en-US" dirty="0" smtClean="0"/>
              <a:t>Arrays in double quotes are evaluated as strings containing their items separated by spaces</a:t>
            </a:r>
          </a:p>
        </p:txBody>
      </p:sp>
    </p:spTree>
    <p:extLst>
      <p:ext uri="{BB962C8B-B14F-4D97-AF65-F5344CB8AC3E}">
        <p14:creationId xmlns:p14="http://schemas.microsoft.com/office/powerpoint/2010/main" val="1207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6178"/>
              </p:ext>
            </p:extLst>
          </p:nvPr>
        </p:nvGraphicFramePr>
        <p:xfrm>
          <a:off x="609600" y="2057400"/>
          <a:ext cx="7772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$string;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$number;                  # Empty string in string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$number . 17;	     # Concatenate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"String is '$string'\n";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5.2;               # "5.2" in string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$number .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"String is '$string'\n";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5.2;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sprintf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("%.2f", $number); # Formatting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"String is '$string'\n";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Boolean operations apply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context</a:t>
            </a:r>
          </a:p>
          <a:p>
            <a:r>
              <a:rPr lang="en-US" sz="2000" dirty="0" smtClean="0"/>
              <a:t>Undefined values are treated as false</a:t>
            </a:r>
          </a:p>
          <a:p>
            <a:r>
              <a:rPr lang="en-US" sz="2000" dirty="0" smtClean="0"/>
              <a:t>Scalars are evaluated as </a:t>
            </a:r>
            <a:r>
              <a:rPr lang="en-US" sz="2000" dirty="0" err="1" smtClean="0"/>
              <a:t>booleans</a:t>
            </a:r>
            <a:endParaRPr lang="en-US" sz="2000" dirty="0" smtClean="0"/>
          </a:p>
          <a:p>
            <a:r>
              <a:rPr lang="en-US" sz="2000" dirty="0" smtClean="0"/>
              <a:t>Numbers are evaluated as true if non-zero</a:t>
            </a:r>
          </a:p>
          <a:p>
            <a:r>
              <a:rPr lang="en-US" sz="2000" dirty="0" smtClean="0"/>
              <a:t>Strings are evaluated as true if non-empty</a:t>
            </a:r>
          </a:p>
          <a:p>
            <a:r>
              <a:rPr lang="en-US" sz="2000" dirty="0" smtClean="0"/>
              <a:t>Lists are evaluated as </a:t>
            </a:r>
            <a:r>
              <a:rPr lang="en-US" sz="2000" dirty="0" err="1" smtClean="0"/>
              <a:t>booleans</a:t>
            </a:r>
            <a:endParaRPr lang="en-US" sz="2000" dirty="0" smtClean="0"/>
          </a:p>
          <a:p>
            <a:r>
              <a:rPr lang="en-US" sz="2000" dirty="0" smtClean="0"/>
              <a:t>Lists, arrays, and hashes are evaluated as true if non-empty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38204"/>
              </p:ext>
            </p:extLst>
          </p:nvPr>
        </p:nvGraphicFramePr>
        <p:xfrm>
          <a:off x="533400" y="429768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$string;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if ($string)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print "A: Hello, $string.\n";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$string = "world";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if ($string)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print "B: Hello, $string.\n";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}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Lists</a:t>
            </a:r>
          </a:p>
          <a:p>
            <a:pPr lvl="1"/>
            <a:r>
              <a:rPr lang="en-US" sz="1600" dirty="0" smtClean="0"/>
              <a:t>In scalar context, returns the last item of the list</a:t>
            </a:r>
          </a:p>
          <a:p>
            <a:pPr lvl="1"/>
            <a:r>
              <a:rPr lang="en-US" sz="1600" dirty="0" smtClean="0"/>
              <a:t>In list context, returns the entire list</a:t>
            </a:r>
          </a:p>
          <a:p>
            <a:r>
              <a:rPr lang="en-US" sz="2000" dirty="0" smtClean="0"/>
              <a:t>Arrays</a:t>
            </a:r>
          </a:p>
          <a:p>
            <a:pPr lvl="1"/>
            <a:r>
              <a:rPr lang="en-US" sz="1600" dirty="0" smtClean="0"/>
              <a:t>In scalar context, returns the length of the array</a:t>
            </a:r>
          </a:p>
          <a:p>
            <a:pPr lvl="1"/>
            <a:r>
              <a:rPr lang="en-US" sz="1600" dirty="0" smtClean="0"/>
              <a:t>In list context, returns the entire array</a:t>
            </a:r>
          </a:p>
          <a:p>
            <a:r>
              <a:rPr lang="en-US" sz="2000" dirty="0" smtClean="0"/>
              <a:t>Hashes</a:t>
            </a:r>
          </a:p>
          <a:p>
            <a:pPr lvl="1"/>
            <a:r>
              <a:rPr lang="en-US" sz="1600" dirty="0" smtClean="0"/>
              <a:t>In scalar context, returns a measure of the space used</a:t>
            </a:r>
          </a:p>
          <a:p>
            <a:pPr lvl="1"/>
            <a:r>
              <a:rPr lang="en-US" sz="1600" dirty="0" smtClean="0"/>
              <a:t>In list context, returns the entire hash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72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70738"/>
              </p:ext>
            </p:extLst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last_item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(goldfish cat dog); # 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last_item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"dog";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pets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(goldfish cat dog); # entire list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count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@pets;   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$count = 3;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new_pets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@pets;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entire array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pets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(goldfish =&gt; 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glub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cat =&gt;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"meow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dog =&gt;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"woof");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%pets;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true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mix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%pets;     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("goldfish", ..., "woof")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new_pets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%pets;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entire hash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Perl has many types of operators</a:t>
            </a:r>
          </a:p>
          <a:p>
            <a:pPr lvl="1"/>
            <a:r>
              <a:rPr lang="en-US" sz="1600" dirty="0" smtClean="0"/>
              <a:t>Numeric</a:t>
            </a:r>
          </a:p>
          <a:p>
            <a:pPr lvl="1"/>
            <a:r>
              <a:rPr lang="en-US" sz="1600" dirty="0" smtClean="0"/>
              <a:t>String</a:t>
            </a:r>
          </a:p>
          <a:p>
            <a:pPr lvl="1"/>
            <a:r>
              <a:rPr lang="en-US" sz="1600" dirty="0" smtClean="0"/>
              <a:t>Quoting</a:t>
            </a:r>
          </a:p>
          <a:p>
            <a:pPr lvl="1"/>
            <a:r>
              <a:rPr lang="en-US" sz="1600" dirty="0" smtClean="0"/>
              <a:t>Boolean</a:t>
            </a:r>
          </a:p>
          <a:p>
            <a:pPr lvl="1"/>
            <a:r>
              <a:rPr lang="en-US" sz="1600" dirty="0" smtClean="0"/>
              <a:t>List</a:t>
            </a:r>
          </a:p>
          <a:p>
            <a:r>
              <a:rPr lang="en-US" sz="2000" dirty="0" smtClean="0"/>
              <a:t>Operators provide context</a:t>
            </a:r>
          </a:p>
          <a:p>
            <a:r>
              <a:rPr lang="en-US" sz="2000" dirty="0" err="1" smtClean="0"/>
              <a:t>perldoc</a:t>
            </a:r>
            <a:r>
              <a:rPr lang="en-US" sz="2000" dirty="0" smtClean="0"/>
              <a:t> </a:t>
            </a:r>
            <a:r>
              <a:rPr lang="en-US" sz="2000" dirty="0" err="1" smtClean="0"/>
              <a:t>perlop</a:t>
            </a:r>
            <a:r>
              <a:rPr lang="en-US" sz="2000" dirty="0" smtClean="0"/>
              <a:t> gives complete descriptions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73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Numeric operators provide numeric context</a:t>
            </a:r>
          </a:p>
          <a:p>
            <a:r>
              <a:rPr lang="en-US" sz="2000" dirty="0" smtClean="0"/>
              <a:t>All common operators are provided</a:t>
            </a:r>
          </a:p>
          <a:p>
            <a:r>
              <a:rPr lang="en-US" sz="2000" dirty="0" smtClean="0"/>
              <a:t>Increment and decrement (++, --)</a:t>
            </a:r>
          </a:p>
          <a:p>
            <a:r>
              <a:rPr lang="en-US" sz="2000" dirty="0" smtClean="0"/>
              <a:t>Arithmetic (+, *)</a:t>
            </a:r>
          </a:p>
          <a:p>
            <a:r>
              <a:rPr lang="en-US" sz="2000" dirty="0" smtClean="0"/>
              <a:t>Assignment (+=, *=)</a:t>
            </a:r>
          </a:p>
          <a:p>
            <a:r>
              <a:rPr lang="en-US" sz="2000" dirty="0" smtClean="0"/>
              <a:t>Bitwise (&lt;&lt;, &gt;&gt;)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35834"/>
              </p:ext>
            </p:extLst>
          </p:nvPr>
        </p:nvGraphicFramePr>
        <p:xfrm>
          <a:off x="533400" y="4297680"/>
          <a:ext cx="769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$i = 17;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$i = ($i + 3) * 2;  # Parentheses for order of operation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$i++;               # $i = $i + 1;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$i *= 3;            # $i = $i * 3;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"$i\n";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Perl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Obfuscated:        ($_=</a:t>
            </a:r>
            <a:r>
              <a:rPr lang="en-US" sz="1800" dirty="0" err="1" smtClean="0"/>
              <a:t>q|cevag"znkvzhz</a:t>
            </a:r>
            <a:r>
              <a:rPr lang="en-US" sz="1800" dirty="0" smtClean="0"/>
              <a:t>:";@_=(2..&lt;&gt;);</a:t>
            </a:r>
            <a:r>
              <a:rPr lang="en-US" sz="1800" dirty="0" err="1" smtClean="0"/>
              <a:t>juvyr</a:t>
            </a:r>
            <a:r>
              <a:rPr lang="en-US" sz="1800" dirty="0" smtClean="0"/>
              <a:t>($a=</a:t>
            </a:r>
            <a:r>
              <a:rPr lang="en-US" sz="1800" dirty="0" err="1" smtClean="0"/>
              <a:t>fuvsg</a:t>
            </a:r>
            <a:r>
              <a:rPr lang="en-US" sz="1800" dirty="0" smtClean="0"/>
              <a:t>@_){</a:t>
            </a:r>
            <a:r>
              <a:rPr lang="en-US" sz="1800" dirty="0" err="1" smtClean="0"/>
              <a:t>cevag</a:t>
            </a:r>
            <a:r>
              <a:rPr lang="en-US" sz="1800" dirty="0" smtClean="0"/>
              <a:t>"$a ";@_=</a:t>
            </a:r>
            <a:r>
              <a:rPr lang="en-US" sz="1800" dirty="0" err="1" smtClean="0"/>
              <a:t>terc</a:t>
            </a:r>
            <a:r>
              <a:rPr lang="en-US" sz="1800" dirty="0" smtClean="0"/>
              <a:t>{$_%$a}@_;}|)=~</a:t>
            </a:r>
            <a:r>
              <a:rPr lang="en-US" sz="1800" dirty="0" err="1" smtClean="0"/>
              <a:t>tr|a-z|n-za-m</a:t>
            </a:r>
            <a:r>
              <a:rPr lang="en-US" sz="1800" dirty="0" smtClean="0"/>
              <a:t>|;</a:t>
            </a:r>
            <a:r>
              <a:rPr lang="en-US" sz="1800" dirty="0" err="1" smtClean="0"/>
              <a:t>eval</a:t>
            </a:r>
            <a:r>
              <a:rPr lang="en-US" sz="1800" dirty="0" smtClean="0"/>
              <a:t>"$_";     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For compactness, or obscurity, or fun.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Don't be afraid; most Perl is not written this way.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10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String operators provide string context</a:t>
            </a:r>
          </a:p>
          <a:p>
            <a:r>
              <a:rPr lang="en-US" sz="2000" dirty="0" smtClean="0"/>
              <a:t>Common operators are provided</a:t>
            </a:r>
          </a:p>
          <a:p>
            <a:r>
              <a:rPr lang="en-US" sz="2000" dirty="0" smtClean="0"/>
              <a:t>Concatenation (.)</a:t>
            </a:r>
          </a:p>
          <a:p>
            <a:r>
              <a:rPr lang="en-US" sz="2000" dirty="0" smtClean="0"/>
              <a:t>Repetition (x)</a:t>
            </a:r>
          </a:p>
          <a:p>
            <a:r>
              <a:rPr lang="en-US" sz="2000" dirty="0" smtClean="0"/>
              <a:t>Assignment (.=, x=)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53644"/>
              </p:ext>
            </p:extLst>
          </p:nvPr>
        </p:nvGraphicFramePr>
        <p:xfrm>
          <a:off x="533400" y="4297680"/>
          <a:ext cx="7696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$bark = "Woof!";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$bark .= " ";       # Append a space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$bark x= 5;         # Repeat 5 times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dog barked: $bark\n";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Quoting operators construct strings</a:t>
            </a:r>
          </a:p>
          <a:p>
            <a:r>
              <a:rPr lang="en-US" sz="2000" dirty="0" smtClean="0"/>
              <a:t>Many types of quoting are provided</a:t>
            </a:r>
          </a:p>
          <a:p>
            <a:pPr lvl="1"/>
            <a:r>
              <a:rPr lang="en-US" sz="1600" dirty="0" smtClean="0"/>
              <a:t>Literal, Interpolating (", </a:t>
            </a:r>
            <a:r>
              <a:rPr lang="en-US" sz="1600" dirty="0" err="1" smtClean="0"/>
              <a:t>qq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Literal, Non-interpolating (', q)</a:t>
            </a:r>
          </a:p>
          <a:p>
            <a:pPr lvl="1"/>
            <a:r>
              <a:rPr lang="en-US" sz="1600" dirty="0" smtClean="0"/>
              <a:t>Command execution (`, </a:t>
            </a:r>
            <a:r>
              <a:rPr lang="en-US" sz="1600" dirty="0" err="1" smtClean="0"/>
              <a:t>qx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Word list (</a:t>
            </a:r>
            <a:r>
              <a:rPr lang="en-US" sz="1600" dirty="0" err="1" smtClean="0"/>
              <a:t>qw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Pattern matching</a:t>
            </a:r>
          </a:p>
          <a:p>
            <a:r>
              <a:rPr lang="en-US" sz="2000" dirty="0" smtClean="0"/>
              <a:t>Choose your own delimiters (</a:t>
            </a:r>
            <a:r>
              <a:rPr lang="en-US" sz="2000" dirty="0" err="1" smtClean="0"/>
              <a:t>qq</a:t>
            </a:r>
            <a:r>
              <a:rPr lang="en-US" sz="2000" dirty="0" smtClean="0"/>
              <a:t>(), </a:t>
            </a:r>
            <a:r>
              <a:rPr lang="en-US" sz="2000" dirty="0" err="1" smtClean="0"/>
              <a:t>qq</a:t>
            </a:r>
            <a:r>
              <a:rPr lang="en-US" sz="2000" dirty="0" smtClean="0"/>
              <a:t>{}, </a:t>
            </a:r>
            <a:r>
              <a:rPr lang="en-US" sz="2000" dirty="0" err="1" smtClean="0"/>
              <a:t>qq</a:t>
            </a:r>
            <a:r>
              <a:rPr lang="en-US" sz="2000" dirty="0" smtClean="0"/>
              <a:t>**)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15451"/>
              </p:ext>
            </p:extLst>
          </p:nvPr>
        </p:nvGraphicFramePr>
        <p:xfrm>
          <a:off x="533400" y="4297680"/>
          <a:ext cx="76962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$my $cat = "meow";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$sound = "$cat";              # $sound = "meow"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$variable = '$cat';           # $variable = "\$cat"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{"meow"};             # If you want to quote quotes 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("meow");             # Same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$contents = `cat $sound`;        # contents of file "meow"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0628"/>
              </p:ext>
            </p:extLst>
          </p:nvPr>
        </p:nvGraphicFramePr>
        <p:xfrm>
          <a:off x="533400" y="1752600"/>
          <a:ext cx="7696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$cat = "meow";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$sound = "$cat";              # $sound = "meow"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$variable = '$cat';           # $variable = "\$cat"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{"meow"};             # If you want to quote quotes 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("meow");             # Same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$contents = `cat $sound`;        # contents of file "meow"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Boolean operators provide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context</a:t>
            </a:r>
          </a:p>
          <a:p>
            <a:r>
              <a:rPr lang="en-US" sz="2000" dirty="0" smtClean="0"/>
              <a:t>Many types of operators are provided</a:t>
            </a:r>
          </a:p>
          <a:p>
            <a:r>
              <a:rPr lang="en-US" sz="2000" dirty="0" smtClean="0"/>
              <a:t>Relational (&lt;, &gt;, </a:t>
            </a:r>
            <a:r>
              <a:rPr lang="en-US" sz="2000" dirty="0" err="1" smtClean="0"/>
              <a:t>lt</a:t>
            </a:r>
            <a:r>
              <a:rPr lang="en-US" sz="2000" dirty="0" smtClean="0"/>
              <a:t>, </a:t>
            </a:r>
            <a:r>
              <a:rPr lang="en-US" sz="2000" dirty="0" err="1" smtClean="0"/>
              <a:t>gt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Equality (==, !=, </a:t>
            </a:r>
            <a:r>
              <a:rPr lang="en-US" sz="2000" dirty="0" err="1" smtClean="0"/>
              <a:t>eq</a:t>
            </a:r>
            <a:r>
              <a:rPr lang="en-US" sz="2000" dirty="0" smtClean="0"/>
              <a:t>, ne)</a:t>
            </a:r>
          </a:p>
          <a:p>
            <a:r>
              <a:rPr lang="en-US" sz="2000" dirty="0" smtClean="0"/>
              <a:t>Logical (high precedence) (&amp;&amp;, ||, !)</a:t>
            </a:r>
          </a:p>
          <a:p>
            <a:r>
              <a:rPr lang="en-US" sz="2000" dirty="0" smtClean="0"/>
              <a:t>Logical (low precedence) (and, or, not)</a:t>
            </a:r>
          </a:p>
          <a:p>
            <a:r>
              <a:rPr lang="en-US" sz="2000" dirty="0" smtClean="0"/>
              <a:t>Conditional (?:)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51028"/>
              </p:ext>
            </p:extLst>
          </p:nvPr>
        </p:nvGraphicFramePr>
        <p:xfrm>
          <a:off x="533400" y="4297680"/>
          <a:ext cx="76962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($x, $y) = (12, 100);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$smaller = $x &lt; $y ? $x : $y;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smaller number is $smaller.\n";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Separate operators for numeric vs. string comparison</a:t>
            </a:r>
          </a:p>
          <a:p>
            <a:r>
              <a:rPr lang="en-US" sz="2000" dirty="0" smtClean="0"/>
              <a:t>Numeric (&lt;=, &gt;=)</a:t>
            </a:r>
          </a:p>
          <a:p>
            <a:r>
              <a:rPr lang="en-US" sz="2000" dirty="0" smtClean="0"/>
              <a:t>String (le, </a:t>
            </a:r>
            <a:r>
              <a:rPr lang="en-US" sz="2000" dirty="0" err="1" smtClean="0"/>
              <a:t>ge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10265"/>
              </p:ext>
            </p:extLst>
          </p:nvPr>
        </p:nvGraphicFramePr>
        <p:xfrm>
          <a:off x="609600" y="3048000"/>
          <a:ext cx="7696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($a, $b) = ("apple", "orange");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"1: apples are oranges\n" if ($a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eq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$b);  # False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"2: apples are oranges\n" if ($a == $b);  # True!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($x, $y) = (12, 100);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"3: $x is more than $y\n" if ($x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$y);  # True!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"4: $x is more than $y\n" if ($x &gt; $y);   # False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List operators provide list context</a:t>
            </a:r>
          </a:p>
          <a:p>
            <a:r>
              <a:rPr lang="en-US" sz="2000" dirty="0" smtClean="0"/>
              <a:t>Many useful operations or functions are built-in</a:t>
            </a:r>
          </a:p>
          <a:p>
            <a:r>
              <a:rPr lang="en-US" sz="2000" dirty="0" smtClean="0"/>
              <a:t>sort</a:t>
            </a:r>
          </a:p>
          <a:p>
            <a:r>
              <a:rPr lang="en-US" sz="2000" dirty="0" smtClean="0"/>
              <a:t>reverse</a:t>
            </a:r>
          </a:p>
          <a:p>
            <a:r>
              <a:rPr lang="en-US" sz="2000" dirty="0" smtClean="0"/>
              <a:t>push/pop</a:t>
            </a:r>
          </a:p>
          <a:p>
            <a:r>
              <a:rPr lang="en-US" sz="2000" dirty="0" err="1" smtClean="0"/>
              <a:t>unshift</a:t>
            </a:r>
            <a:r>
              <a:rPr lang="en-US" sz="2000" dirty="0" smtClean="0"/>
              <a:t>/shift</a:t>
            </a:r>
          </a:p>
          <a:p>
            <a:r>
              <a:rPr lang="en-US" sz="2000" dirty="0" smtClean="0"/>
              <a:t>split/join</a:t>
            </a:r>
          </a:p>
          <a:p>
            <a:r>
              <a:rPr lang="en-US" sz="2000" dirty="0" err="1" smtClean="0"/>
              <a:t>grep</a:t>
            </a:r>
            <a:endParaRPr lang="en-US" sz="2000" dirty="0" smtClean="0"/>
          </a:p>
          <a:p>
            <a:r>
              <a:rPr lang="en-US" sz="2000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0290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sort</a:t>
            </a:r>
          </a:p>
          <a:p>
            <a:pPr lvl="1"/>
            <a:r>
              <a:rPr lang="en-US" sz="1600" dirty="0" smtClean="0"/>
              <a:t>Sorts the list, alphabetically by default</a:t>
            </a:r>
          </a:p>
          <a:p>
            <a:pPr lvl="1"/>
            <a:r>
              <a:rPr lang="en-US" sz="1600" dirty="0" smtClean="0"/>
              <a:t>Many other sorting methods available</a:t>
            </a:r>
          </a:p>
          <a:p>
            <a:pPr lvl="1"/>
            <a:r>
              <a:rPr lang="en-US" sz="1600" dirty="0" err="1" smtClean="0"/>
              <a:t>perldoc</a:t>
            </a:r>
            <a:r>
              <a:rPr lang="en-US" sz="1600" dirty="0" smtClean="0"/>
              <a:t> -f sort gives function details</a:t>
            </a:r>
          </a:p>
          <a:p>
            <a:r>
              <a:rPr lang="en-US" sz="2000" dirty="0" smtClean="0"/>
              <a:t>reverse</a:t>
            </a:r>
          </a:p>
          <a:p>
            <a:pPr lvl="1"/>
            <a:r>
              <a:rPr lang="en-US" sz="1600" dirty="0" smtClean="0"/>
              <a:t>In scalar context, concatenates the list and reverses the resulting string</a:t>
            </a:r>
          </a:p>
          <a:p>
            <a:pPr lvl="1"/>
            <a:r>
              <a:rPr lang="en-US" sz="1600" dirty="0" smtClean="0"/>
              <a:t>In list context, reverses the list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16407"/>
              </p:ext>
            </p:extLst>
          </p:nvPr>
        </p:nvGraphicFramePr>
        <p:xfrm>
          <a:off x="304800" y="4069080"/>
          <a:ext cx="8763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@animals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(dog cat fish parrot hamster);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@sorted = reverse sort @animals;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have the following pets: @sorted\n";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$word = "backwards";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$mirror = reverse $word;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("$word" reversed is "$mirror"\n);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by_address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reverse 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by_name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	 # Beware of lost duplicate values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split</a:t>
            </a:r>
          </a:p>
          <a:p>
            <a:pPr lvl="1"/>
            <a:r>
              <a:rPr lang="en-US" sz="1600" dirty="0" smtClean="0"/>
              <a:t>Splits a string into a list of substrings</a:t>
            </a:r>
          </a:p>
          <a:p>
            <a:pPr lvl="1"/>
            <a:r>
              <a:rPr lang="en-US" sz="1600" dirty="0" smtClean="0"/>
              <a:t>Removes a delimiting string or regular expression match</a:t>
            </a:r>
          </a:p>
          <a:p>
            <a:r>
              <a:rPr lang="en-US" sz="2000" dirty="0" smtClean="0"/>
              <a:t>join</a:t>
            </a:r>
          </a:p>
          <a:p>
            <a:pPr lvl="1"/>
            <a:r>
              <a:rPr lang="en-US" sz="1600" dirty="0" smtClean="0"/>
              <a:t>Joins a list of substrings into a single string</a:t>
            </a:r>
          </a:p>
          <a:p>
            <a:pPr lvl="1"/>
            <a:r>
              <a:rPr lang="en-US" sz="1600" dirty="0" smtClean="0"/>
              <a:t>Adds a delimiting string</a:t>
            </a:r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98411"/>
              </p:ext>
            </p:extLst>
          </p:nvPr>
        </p:nvGraphicFramePr>
        <p:xfrm>
          <a:off x="457200" y="4038600"/>
          <a:ext cx="762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@animals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(dog cat fish parrot hamster);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$string = join(" and a ", @animals);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have a $string.\n";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$sentence = "The quick brown fox...";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@words = split(" ", $sentence);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grep</a:t>
            </a:r>
            <a:endParaRPr lang="en-US" sz="2000" dirty="0" smtClean="0"/>
          </a:p>
          <a:p>
            <a:pPr lvl="1"/>
            <a:r>
              <a:rPr lang="en-US" sz="1600" dirty="0" smtClean="0"/>
              <a:t>Similar to the Unix command </a:t>
            </a:r>
            <a:r>
              <a:rPr lang="en-US" sz="1600" dirty="0" err="1" smtClean="0"/>
              <a:t>grep</a:t>
            </a:r>
            <a:endParaRPr lang="en-US" sz="1600" dirty="0" smtClean="0"/>
          </a:p>
          <a:p>
            <a:pPr lvl="1"/>
            <a:r>
              <a:rPr lang="en-US" sz="1600" dirty="0" smtClean="0"/>
              <a:t>Finds matching items in the list</a:t>
            </a:r>
          </a:p>
          <a:p>
            <a:pPr lvl="1"/>
            <a:r>
              <a:rPr lang="en-US" sz="1600" dirty="0" smtClean="0"/>
              <a:t>Matches usually based on a regular expression or a comparison</a:t>
            </a:r>
            <a:endParaRPr lang="en-US" sz="12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5256"/>
              </p:ext>
            </p:extLst>
          </p:nvPr>
        </p:nvGraphicFramePr>
        <p:xfrm>
          <a:off x="838200" y="3276600"/>
          <a:ext cx="762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@juices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(apple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cranapple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orange grape apple-cider);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@apple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(/apple/, @juices);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"These juices contain apple: @apple\n";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@primes = (2, 3, 5, 7, 11, 13, 17, 19);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@small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{$_ &lt; 10} @primes; # $_ is each element of @primes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"The primes smaller than 10 are: @small\n";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map</a:t>
            </a:r>
          </a:p>
          <a:p>
            <a:pPr lvl="1"/>
            <a:r>
              <a:rPr lang="en-US" sz="1600" dirty="0" smtClean="0"/>
              <a:t>Maps an input list to an output list</a:t>
            </a:r>
          </a:p>
          <a:p>
            <a:pPr lvl="1"/>
            <a:r>
              <a:rPr lang="en-US" sz="1600" dirty="0" smtClean="0"/>
              <a:t>Powerful, but mapping can be complex</a:t>
            </a:r>
          </a:p>
          <a:p>
            <a:pPr lvl="1"/>
            <a:r>
              <a:rPr lang="en-US" sz="1600" dirty="0" smtClean="0"/>
              <a:t>$_ is the "fill in the blank" scalar</a:t>
            </a:r>
          </a:p>
          <a:p>
            <a:pPr lvl="1"/>
            <a:r>
              <a:rPr lang="en-US" sz="1600" dirty="0" err="1" smtClean="0"/>
              <a:t>grep</a:t>
            </a:r>
            <a:r>
              <a:rPr lang="en-US" sz="1600" dirty="0" smtClean="0"/>
              <a:t> is a special case of 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9356"/>
              </p:ext>
            </p:extLst>
          </p:nvPr>
        </p:nvGraphicFramePr>
        <p:xfrm>
          <a:off x="533400" y="3581400"/>
          <a:ext cx="762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@primes = (2, 3, 5, 7, 11, 13, 17, 19);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@doubles = map {$_ * 2} @primes;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doubles of the primes are: @doubles\n";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@small = map {$_ &lt; 10 ? $_ : ()} @primes;  #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{$_ &lt; 10} @primes</a:t>
                      </a:r>
                    </a:p>
                    <a:p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print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"The primes smaller than 10 are: @small\n";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Perl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In more readable Perl: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1975"/>
              </p:ext>
            </p:extLst>
          </p:nvPr>
        </p:nvGraphicFramePr>
        <p:xfrm>
          <a:off x="1447800" y="2895600"/>
          <a:ext cx="6096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1855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Accept a number from the user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"maximum:";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$maximum = &lt;STDIN&gt;;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# Make an array of numbers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@numbers = (2..$maximum);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# Iterate through that array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while ($prime = shift @numbers)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# Print the next prime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print "$prime\n";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# Remove multiples of that prime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@numbe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rs =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{$_ % $prime} @numbers;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}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Perl's motto is:</a:t>
            </a:r>
          </a:p>
          <a:p>
            <a:pPr lvl="1"/>
            <a:r>
              <a:rPr lang="en-US" dirty="0" smtClean="0"/>
              <a:t>There's more than one way to do it.</a:t>
            </a:r>
          </a:p>
          <a:p>
            <a:r>
              <a:rPr lang="en-US" dirty="0" smtClean="0"/>
              <a:t>Why use Perl?</a:t>
            </a:r>
          </a:p>
          <a:p>
            <a:pPr lvl="1"/>
            <a:r>
              <a:rPr lang="en-US" dirty="0" smtClean="0"/>
              <a:t>Well-suited to many tasks</a:t>
            </a:r>
          </a:p>
          <a:p>
            <a:pPr lvl="1"/>
            <a:r>
              <a:rPr lang="en-US" dirty="0" smtClean="0"/>
              <a:t>Fast development time</a:t>
            </a:r>
          </a:p>
          <a:p>
            <a:pPr lvl="1"/>
            <a:r>
              <a:rPr lang="en-US" dirty="0" smtClean="0"/>
              <a:t>Enjoyment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code is written in plaintext</a:t>
            </a:r>
          </a:p>
          <a:p>
            <a:r>
              <a:rPr lang="en-US" dirty="0" smtClean="0"/>
              <a:t>Use your favorite text editor (</a:t>
            </a:r>
            <a:r>
              <a:rPr lang="en-US" dirty="0" err="1" smtClean="0"/>
              <a:t>emacs</a:t>
            </a:r>
            <a:r>
              <a:rPr lang="en-US" dirty="0" smtClean="0"/>
              <a:t>, vi, etc.) to enter code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has a </a:t>
            </a:r>
            <a:r>
              <a:rPr lang="en-US" dirty="0" err="1" smtClean="0"/>
              <a:t>perl</a:t>
            </a:r>
            <a:r>
              <a:rPr lang="en-US" dirty="0" smtClean="0"/>
              <a:t> mode (M-x </a:t>
            </a:r>
            <a:r>
              <a:rPr lang="en-US" dirty="0" err="1" smtClean="0"/>
              <a:t>perl</a:t>
            </a:r>
            <a:r>
              <a:rPr lang="en-US" dirty="0" smtClean="0"/>
              <a:t>-mode) to assist with formatting</a:t>
            </a:r>
          </a:p>
          <a:p>
            <a:r>
              <a:rPr lang="en-US" dirty="0" smtClean="0"/>
              <a:t>Running Perl programs</a:t>
            </a:r>
          </a:p>
          <a:p>
            <a:r>
              <a:rPr lang="en-US" dirty="0" smtClean="0"/>
              <a:t>Programs may be run by the </a:t>
            </a:r>
            <a:r>
              <a:rPr lang="en-US" dirty="0" err="1" smtClean="0"/>
              <a:t>perl</a:t>
            </a:r>
            <a:r>
              <a:rPr lang="en-US" dirty="0" smtClean="0"/>
              <a:t> interpreter</a:t>
            </a:r>
          </a:p>
          <a:p>
            <a:r>
              <a:rPr lang="en-US" dirty="0" smtClean="0"/>
              <a:t>Programs may be made executable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line</a:t>
            </a:r>
          </a:p>
          <a:p>
            <a:r>
              <a:rPr lang="en-US" dirty="0" smtClean="0"/>
              <a:t>Also called the "shebang" line</a:t>
            </a:r>
          </a:p>
          <a:p>
            <a:r>
              <a:rPr lang="en-US" dirty="0" smtClean="0"/>
              <a:t>Similar to shell scripts and other interpreted languages</a:t>
            </a:r>
          </a:p>
          <a:p>
            <a:r>
              <a:rPr lang="en-US" dirty="0" smtClean="0"/>
              <a:t>Specifies the interpreter to use for a program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perl</a:t>
            </a:r>
            <a:r>
              <a:rPr lang="en-US" dirty="0" smtClean="0"/>
              <a:t> is the canonical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Pragma</a:t>
            </a:r>
          </a:p>
          <a:p>
            <a:r>
              <a:rPr lang="en-US" dirty="0" smtClean="0"/>
              <a:t>Compiler directives that affect program compilation</a:t>
            </a:r>
          </a:p>
          <a:p>
            <a:r>
              <a:rPr lang="en-US" dirty="0" smtClean="0"/>
              <a:t>Beginners should consider the following mandatory!</a:t>
            </a:r>
          </a:p>
          <a:p>
            <a:r>
              <a:rPr lang="en-US" dirty="0" smtClean="0"/>
              <a:t>use strict</a:t>
            </a:r>
          </a:p>
          <a:p>
            <a:r>
              <a:rPr lang="en-US" dirty="0" smtClean="0"/>
              <a:t>Restricts unsafe constructs, requires declaration of variables, helps prevent common errors, feels more formal and less casual.</a:t>
            </a:r>
          </a:p>
          <a:p>
            <a:r>
              <a:rPr lang="en-US" dirty="0" smtClean="0"/>
              <a:t>use warnings / use diagnostics</a:t>
            </a:r>
          </a:p>
          <a:p>
            <a:r>
              <a:rPr lang="en-US" dirty="0" smtClean="0"/>
              <a:t>Provides helpful diagnostics. Older </a:t>
            </a:r>
            <a:r>
              <a:rPr lang="en-US" dirty="0" err="1" smtClean="0"/>
              <a:t>perl</a:t>
            </a:r>
            <a:r>
              <a:rPr lang="en-US" dirty="0" smtClean="0"/>
              <a:t> versions used a -w flag on the interpreter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3766</Words>
  <Application>Microsoft Office PowerPoint</Application>
  <PresentationFormat>On-screen Show (4:3)</PresentationFormat>
  <Paragraphs>562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Introduction to Perl</vt:lpstr>
      <vt:lpstr>Introduction to Perl</vt:lpstr>
      <vt:lpstr>Perl History</vt:lpstr>
      <vt:lpstr>Perl forms</vt:lpstr>
      <vt:lpstr>Perl forms</vt:lpstr>
      <vt:lpstr>The Perl way</vt:lpstr>
      <vt:lpstr>Perl overview</vt:lpstr>
      <vt:lpstr>Perl overview</vt:lpstr>
      <vt:lpstr>Perl pragmas</vt:lpstr>
      <vt:lpstr>General perl</vt:lpstr>
      <vt:lpstr>Perl Data Types</vt:lpstr>
      <vt:lpstr>Perl Scalars</vt:lpstr>
      <vt:lpstr>Perl Scalars</vt:lpstr>
      <vt:lpstr>Perl Scalars</vt:lpstr>
      <vt:lpstr>Perl Scalars</vt:lpstr>
      <vt:lpstr>Perl Scalars</vt:lpstr>
      <vt:lpstr>Perl Arrays</vt:lpstr>
      <vt:lpstr>Perl Arrays</vt:lpstr>
      <vt:lpstr>Perl Arrays</vt:lpstr>
      <vt:lpstr>Perl Arrays</vt:lpstr>
      <vt:lpstr>Perl Arrays</vt:lpstr>
      <vt:lpstr>Perl Arrays</vt:lpstr>
      <vt:lpstr>Perl Arrays</vt:lpstr>
      <vt:lpstr>Perl Hashes</vt:lpstr>
      <vt:lpstr>Perl Hashes</vt:lpstr>
      <vt:lpstr>Perl Hashes</vt:lpstr>
      <vt:lpstr>Perl Hashes</vt:lpstr>
      <vt:lpstr>Perl Hashes</vt:lpstr>
      <vt:lpstr>Perl Hashes</vt:lpstr>
      <vt:lpstr>Perl Hashes</vt:lpstr>
      <vt:lpstr>Perl Contexts</vt:lpstr>
      <vt:lpstr>Numeric Context</vt:lpstr>
      <vt:lpstr>String Contexts</vt:lpstr>
      <vt:lpstr>String Context</vt:lpstr>
      <vt:lpstr>Boolean Context</vt:lpstr>
      <vt:lpstr>List Context</vt:lpstr>
      <vt:lpstr>List Context</vt:lpstr>
      <vt:lpstr>Perl operators</vt:lpstr>
      <vt:lpstr>Numeric operators</vt:lpstr>
      <vt:lpstr>String operators</vt:lpstr>
      <vt:lpstr>Quoting operators</vt:lpstr>
      <vt:lpstr>Quoting operators</vt:lpstr>
      <vt:lpstr>Boolean operators</vt:lpstr>
      <vt:lpstr>Boolean operators</vt:lpstr>
      <vt:lpstr>List operators</vt:lpstr>
      <vt:lpstr>List operators</vt:lpstr>
      <vt:lpstr>List operators</vt:lpstr>
      <vt:lpstr>List operators</vt:lpstr>
      <vt:lpstr>List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bbrelin</dc:creator>
  <cp:lastModifiedBy>bbrelin</cp:lastModifiedBy>
  <cp:revision>55</cp:revision>
  <dcterms:created xsi:type="dcterms:W3CDTF">2018-01-11T21:30:46Z</dcterms:created>
  <dcterms:modified xsi:type="dcterms:W3CDTF">2018-01-12T01:16:16Z</dcterms:modified>
</cp:coreProperties>
</file>